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9" r:id="rId2"/>
    <p:sldId id="275" r:id="rId3"/>
    <p:sldId id="278" r:id="rId4"/>
    <p:sldId id="324" r:id="rId5"/>
    <p:sldId id="280" r:id="rId6"/>
    <p:sldId id="294" r:id="rId7"/>
    <p:sldId id="309" r:id="rId8"/>
    <p:sldId id="302" r:id="rId9"/>
    <p:sldId id="265" r:id="rId10"/>
    <p:sldId id="307" r:id="rId11"/>
    <p:sldId id="320" r:id="rId12"/>
    <p:sldId id="312" r:id="rId13"/>
    <p:sldId id="313" r:id="rId14"/>
    <p:sldId id="316" r:id="rId15"/>
    <p:sldId id="325" r:id="rId16"/>
    <p:sldId id="332" r:id="rId17"/>
    <p:sldId id="328" r:id="rId18"/>
    <p:sldId id="330" r:id="rId19"/>
    <p:sldId id="33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J" initials="RA" lastIdx="3" clrIdx="0">
    <p:extLst>
      <p:ext uri="{19B8F6BF-5375-455C-9EA6-DF929625EA0E}">
        <p15:presenceInfo xmlns:p15="http://schemas.microsoft.com/office/powerpoint/2012/main" userId="A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2746" autoAdjust="0"/>
  </p:normalViewPr>
  <p:slideViewPr>
    <p:cSldViewPr snapToGrid="0">
      <p:cViewPr varScale="1">
        <p:scale>
          <a:sx n="59" d="100"/>
          <a:sy n="59"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20for%20Agricultur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hrashid\Documents\NDC%20-%20Drought%20Assessment\IOM%20Data%20Analysis%20and%20Report%20for%20Sindh%20Drougth%20Assessment\Consolidated_Data%20Oct%2030%202018-Sections%2018%20and%2019-IoM.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hrashid\Documents\NDC%20-%20Drought%20Assessment\IOM%20Data%20Analysis%20and%20Report%20for%20Sindh%20Drougth%20Assessment\Consolidated_Data%20Oct%2030%202018-Sections%2018%20and%2019-IoM.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20for%20Health%20Sec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20for%20Livestoc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20for%20Livestoc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20for%20Livestoc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20for%20Livestoc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Livelihood%20Sourc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ormatted%20Tables\Graphs-Livelihood%20Sourc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Sindh%20Drought%20Need%20Assmnt%20-%20IOM\Analysis%20results%20by%20KS(7-Nov-2018)\Drought_Assessment_Sindh_WFP_Paart_of_Analysis-V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jmal\Desktop\Rapid%20Drought%20Assessment-Sindh%202018\Drought%20Assessment%20Data\Data%20Analysis\FIES%20Sec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Water Availabilty for Agriculture Compared to Last Year</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'Water Availability'!$C$3</c:f>
              <c:strCache>
                <c:ptCount val="1"/>
                <c:pt idx="0">
                  <c:v>Water not available at all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 Availability'!$B$4:$B$11</c:f>
              <c:strCache>
                <c:ptCount val="8"/>
                <c:pt idx="0">
                  <c:v>OVERALL</c:v>
                </c:pt>
                <c:pt idx="1">
                  <c:v>BADIN</c:v>
                </c:pt>
                <c:pt idx="2">
                  <c:v>DADU</c:v>
                </c:pt>
                <c:pt idx="3">
                  <c:v>JAMSHORO</c:v>
                </c:pt>
                <c:pt idx="4">
                  <c:v>KAMBAR SHAHDADKOT</c:v>
                </c:pt>
                <c:pt idx="5">
                  <c:v>SANGHAR</c:v>
                </c:pt>
                <c:pt idx="6">
                  <c:v>THARPARKAR</c:v>
                </c:pt>
                <c:pt idx="7">
                  <c:v>UMERKOT</c:v>
                </c:pt>
              </c:strCache>
            </c:strRef>
          </c:cat>
          <c:val>
            <c:numRef>
              <c:f>'Water Availability'!$C$4:$C$11</c:f>
              <c:numCache>
                <c:formatCode>###0%</c:formatCode>
                <c:ptCount val="8"/>
                <c:pt idx="0">
                  <c:v>0.5</c:v>
                </c:pt>
                <c:pt idx="1">
                  <c:v>0.56470588235294117</c:v>
                </c:pt>
                <c:pt idx="2">
                  <c:v>0.30303030303030304</c:v>
                </c:pt>
                <c:pt idx="3">
                  <c:v>0.34090909090909088</c:v>
                </c:pt>
                <c:pt idx="4">
                  <c:v>0.64516129032258063</c:v>
                </c:pt>
                <c:pt idx="5">
                  <c:v>0.18181818181818182</c:v>
                </c:pt>
                <c:pt idx="6">
                  <c:v>0.60474308300395252</c:v>
                </c:pt>
                <c:pt idx="7">
                  <c:v>2.1739130434782608E-2</c:v>
                </c:pt>
              </c:numCache>
            </c:numRef>
          </c:val>
          <c:extLst>
            <c:ext xmlns:c16="http://schemas.microsoft.com/office/drawing/2014/chart" uri="{C3380CC4-5D6E-409C-BE32-E72D297353CC}">
              <c16:uniqueId val="{00000000-A882-4307-9581-154DFD6F5A4F}"/>
            </c:ext>
          </c:extLst>
        </c:ser>
        <c:ser>
          <c:idx val="1"/>
          <c:order val="1"/>
          <c:tx>
            <c:strRef>
              <c:f>'Water Availability'!$D$3</c:f>
              <c:strCache>
                <c:ptCount val="1"/>
                <c:pt idx="0">
                  <c:v>Very less water available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 Availability'!$B$4:$B$11</c:f>
              <c:strCache>
                <c:ptCount val="8"/>
                <c:pt idx="0">
                  <c:v>OVERALL</c:v>
                </c:pt>
                <c:pt idx="1">
                  <c:v>BADIN</c:v>
                </c:pt>
                <c:pt idx="2">
                  <c:v>DADU</c:v>
                </c:pt>
                <c:pt idx="3">
                  <c:v>JAMSHORO</c:v>
                </c:pt>
                <c:pt idx="4">
                  <c:v>KAMBAR SHAHDADKOT</c:v>
                </c:pt>
                <c:pt idx="5">
                  <c:v>SANGHAR</c:v>
                </c:pt>
                <c:pt idx="6">
                  <c:v>THARPARKAR</c:v>
                </c:pt>
                <c:pt idx="7">
                  <c:v>UMERKOT</c:v>
                </c:pt>
              </c:strCache>
            </c:strRef>
          </c:cat>
          <c:val>
            <c:numRef>
              <c:f>'Water Availability'!$D$4:$D$11</c:f>
              <c:numCache>
                <c:formatCode>###0%</c:formatCode>
                <c:ptCount val="8"/>
                <c:pt idx="0">
                  <c:v>0.29598662207357862</c:v>
                </c:pt>
                <c:pt idx="1">
                  <c:v>0.10588235294117647</c:v>
                </c:pt>
                <c:pt idx="2">
                  <c:v>0.36363636363636365</c:v>
                </c:pt>
                <c:pt idx="3">
                  <c:v>0.15909090909090909</c:v>
                </c:pt>
                <c:pt idx="4">
                  <c:v>2.1505376344086023E-2</c:v>
                </c:pt>
                <c:pt idx="5">
                  <c:v>0.63636363636363635</c:v>
                </c:pt>
                <c:pt idx="6">
                  <c:v>0.33201581027667987</c:v>
                </c:pt>
                <c:pt idx="7">
                  <c:v>0.95652173913043481</c:v>
                </c:pt>
              </c:numCache>
            </c:numRef>
          </c:val>
          <c:extLst>
            <c:ext xmlns:c16="http://schemas.microsoft.com/office/drawing/2014/chart" uri="{C3380CC4-5D6E-409C-BE32-E72D297353CC}">
              <c16:uniqueId val="{00000001-A882-4307-9581-154DFD6F5A4F}"/>
            </c:ext>
          </c:extLst>
        </c:ser>
        <c:ser>
          <c:idx val="2"/>
          <c:order val="2"/>
          <c:tx>
            <c:strRef>
              <c:f>'Water Availability'!$E$3</c:f>
              <c:strCache>
                <c:ptCount val="1"/>
                <c:pt idx="0">
                  <c:v>Water available to some extent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 Availability'!$B$4:$B$11</c:f>
              <c:strCache>
                <c:ptCount val="8"/>
                <c:pt idx="0">
                  <c:v>OVERALL</c:v>
                </c:pt>
                <c:pt idx="1">
                  <c:v>BADIN</c:v>
                </c:pt>
                <c:pt idx="2">
                  <c:v>DADU</c:v>
                </c:pt>
                <c:pt idx="3">
                  <c:v>JAMSHORO</c:v>
                </c:pt>
                <c:pt idx="4">
                  <c:v>KAMBAR SHAHDADKOT</c:v>
                </c:pt>
                <c:pt idx="5">
                  <c:v>SANGHAR</c:v>
                </c:pt>
                <c:pt idx="6">
                  <c:v>THARPARKAR</c:v>
                </c:pt>
                <c:pt idx="7">
                  <c:v>UMERKOT</c:v>
                </c:pt>
              </c:strCache>
            </c:strRef>
          </c:cat>
          <c:val>
            <c:numRef>
              <c:f>'Water Availability'!$E$4:$E$11</c:f>
              <c:numCache>
                <c:formatCode>###0%</c:formatCode>
                <c:ptCount val="8"/>
                <c:pt idx="0">
                  <c:v>7.3578595317725759E-2</c:v>
                </c:pt>
                <c:pt idx="1">
                  <c:v>8.2352941176470573E-2</c:v>
                </c:pt>
                <c:pt idx="2">
                  <c:v>0.2121212121212121</c:v>
                </c:pt>
                <c:pt idx="3">
                  <c:v>0.22727272727272727</c:v>
                </c:pt>
                <c:pt idx="4">
                  <c:v>7.5268817204301078E-2</c:v>
                </c:pt>
                <c:pt idx="5">
                  <c:v>9.0909090909090912E-2</c:v>
                </c:pt>
                <c:pt idx="6">
                  <c:v>1.5810276679841896E-2</c:v>
                </c:pt>
                <c:pt idx="7">
                  <c:v>2.1739130434782608E-2</c:v>
                </c:pt>
              </c:numCache>
            </c:numRef>
          </c:val>
          <c:extLst>
            <c:ext xmlns:c16="http://schemas.microsoft.com/office/drawing/2014/chart" uri="{C3380CC4-5D6E-409C-BE32-E72D297353CC}">
              <c16:uniqueId val="{00000002-A882-4307-9581-154DFD6F5A4F}"/>
            </c:ext>
          </c:extLst>
        </c:ser>
        <c:ser>
          <c:idx val="3"/>
          <c:order val="3"/>
          <c:tx>
            <c:strRef>
              <c:f>'Water Availability'!$F$3</c:f>
              <c:strCache>
                <c:ptCount val="1"/>
                <c:pt idx="0">
                  <c:v>Less/no shortage of water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 Availability'!$B$4:$B$11</c:f>
              <c:strCache>
                <c:ptCount val="8"/>
                <c:pt idx="0">
                  <c:v>OVERALL</c:v>
                </c:pt>
                <c:pt idx="1">
                  <c:v>BADIN</c:v>
                </c:pt>
                <c:pt idx="2">
                  <c:v>DADU</c:v>
                </c:pt>
                <c:pt idx="3">
                  <c:v>JAMSHORO</c:v>
                </c:pt>
                <c:pt idx="4">
                  <c:v>KAMBAR SHAHDADKOT</c:v>
                </c:pt>
                <c:pt idx="5">
                  <c:v>SANGHAR</c:v>
                </c:pt>
                <c:pt idx="6">
                  <c:v>THARPARKAR</c:v>
                </c:pt>
                <c:pt idx="7">
                  <c:v>UMERKOT</c:v>
                </c:pt>
              </c:strCache>
            </c:strRef>
          </c:cat>
          <c:val>
            <c:numRef>
              <c:f>'Water Availability'!$F$4:$F$11</c:f>
              <c:numCache>
                <c:formatCode>###0%</c:formatCode>
                <c:ptCount val="8"/>
                <c:pt idx="0">
                  <c:v>0.13043478260869565</c:v>
                </c:pt>
                <c:pt idx="1">
                  <c:v>0.24705882352941178</c:v>
                </c:pt>
                <c:pt idx="2">
                  <c:v>0.12121212121212122</c:v>
                </c:pt>
                <c:pt idx="3">
                  <c:v>0.27272727272727271</c:v>
                </c:pt>
                <c:pt idx="4">
                  <c:v>0.25806451612903225</c:v>
                </c:pt>
                <c:pt idx="5">
                  <c:v>9.0909090909090912E-2</c:v>
                </c:pt>
                <c:pt idx="6">
                  <c:v>4.7430830039525682E-2</c:v>
                </c:pt>
              </c:numCache>
            </c:numRef>
          </c:val>
          <c:extLst>
            <c:ext xmlns:c16="http://schemas.microsoft.com/office/drawing/2014/chart" uri="{C3380CC4-5D6E-409C-BE32-E72D297353CC}">
              <c16:uniqueId val="{00000003-A882-4307-9581-154DFD6F5A4F}"/>
            </c:ext>
          </c:extLst>
        </c:ser>
        <c:dLbls>
          <c:showLegendKey val="0"/>
          <c:showVal val="0"/>
          <c:showCatName val="0"/>
          <c:showSerName val="0"/>
          <c:showPercent val="0"/>
          <c:showBubbleSize val="0"/>
        </c:dLbls>
        <c:gapWidth val="170"/>
        <c:overlap val="100"/>
        <c:axId val="290365720"/>
        <c:axId val="290370424"/>
      </c:barChart>
      <c:catAx>
        <c:axId val="290365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0370424"/>
        <c:crosses val="autoZero"/>
        <c:auto val="1"/>
        <c:lblAlgn val="ctr"/>
        <c:lblOffset val="100"/>
        <c:noMultiLvlLbl val="0"/>
      </c:catAx>
      <c:valAx>
        <c:axId val="290370424"/>
        <c:scaling>
          <c:orientation val="minMax"/>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03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Migration of Household Members/Entire Family</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8995017728047151"/>
          <c:y val="9.2768911023859466E-2"/>
          <c:w val="0.71004982271952843"/>
          <c:h val="0.81463869438493064"/>
        </c:manualLayout>
      </c:layout>
      <c:barChart>
        <c:barDir val="bar"/>
        <c:grouping val="stacked"/>
        <c:varyColors val="0"/>
        <c:ser>
          <c:idx val="0"/>
          <c:order val="0"/>
          <c:tx>
            <c:strRef>
              <c:f>Tables!$B$16</c:f>
              <c:strCache>
                <c:ptCount val="1"/>
                <c:pt idx="0">
                  <c:v>Yes, Seasonal</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0D8-4785-85A2-36A044898F8B}"/>
                </c:ext>
              </c:extLst>
            </c:dLbl>
            <c:dLbl>
              <c:idx val="1"/>
              <c:delete val="1"/>
              <c:extLst>
                <c:ext xmlns:c15="http://schemas.microsoft.com/office/drawing/2012/chart" uri="{CE6537A1-D6FC-4f65-9D91-7224C49458BB}"/>
                <c:ext xmlns:c16="http://schemas.microsoft.com/office/drawing/2014/chart" uri="{C3380CC4-5D6E-409C-BE32-E72D297353CC}">
                  <c16:uniqueId val="{00000007-C0D8-4785-85A2-36A044898F8B}"/>
                </c:ext>
              </c:extLst>
            </c:dLbl>
            <c:dLbl>
              <c:idx val="2"/>
              <c:delete val="1"/>
              <c:extLst>
                <c:ext xmlns:c15="http://schemas.microsoft.com/office/drawing/2012/chart" uri="{CE6537A1-D6FC-4f65-9D91-7224C49458BB}"/>
                <c:ext xmlns:c16="http://schemas.microsoft.com/office/drawing/2014/chart" uri="{C3380CC4-5D6E-409C-BE32-E72D297353CC}">
                  <c16:uniqueId val="{00000006-C0D8-4785-85A2-36A044898F8B}"/>
                </c:ext>
              </c:extLst>
            </c:dLbl>
            <c:dLbl>
              <c:idx val="3"/>
              <c:delete val="1"/>
              <c:extLst>
                <c:ext xmlns:c15="http://schemas.microsoft.com/office/drawing/2012/chart" uri="{CE6537A1-D6FC-4f65-9D91-7224C49458BB}"/>
                <c:ext xmlns:c16="http://schemas.microsoft.com/office/drawing/2014/chart" uri="{C3380CC4-5D6E-409C-BE32-E72D297353CC}">
                  <c16:uniqueId val="{00000005-C0D8-4785-85A2-36A044898F8B}"/>
                </c:ext>
              </c:extLst>
            </c:dLbl>
            <c:dLbl>
              <c:idx val="4"/>
              <c:delete val="1"/>
              <c:extLst>
                <c:ext xmlns:c15="http://schemas.microsoft.com/office/drawing/2012/chart" uri="{CE6537A1-D6FC-4f65-9D91-7224C49458BB}"/>
                <c:ext xmlns:c16="http://schemas.microsoft.com/office/drawing/2014/chart" uri="{C3380CC4-5D6E-409C-BE32-E72D297353CC}">
                  <c16:uniqueId val="{00000004-C0D8-4785-85A2-36A044898F8B}"/>
                </c:ext>
              </c:extLst>
            </c:dLbl>
            <c:dLbl>
              <c:idx val="6"/>
              <c:delete val="1"/>
              <c:extLst>
                <c:ext xmlns:c15="http://schemas.microsoft.com/office/drawing/2012/chart" uri="{CE6537A1-D6FC-4f65-9D91-7224C49458BB}"/>
                <c:ext xmlns:c16="http://schemas.microsoft.com/office/drawing/2014/chart" uri="{C3380CC4-5D6E-409C-BE32-E72D297353CC}">
                  <c16:uniqueId val="{0000000B-C0D8-4785-85A2-36A044898F8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Tables!$A$17:$A$24</c:f>
              <c:strCache>
                <c:ptCount val="8"/>
                <c:pt idx="0">
                  <c:v>BADIN</c:v>
                </c:pt>
                <c:pt idx="1">
                  <c:v>DADU</c:v>
                </c:pt>
                <c:pt idx="2">
                  <c:v>JAMSHORO</c:v>
                </c:pt>
                <c:pt idx="3">
                  <c:v>KAMBAR SHADADKOT</c:v>
                </c:pt>
                <c:pt idx="4">
                  <c:v>SANGHAR</c:v>
                </c:pt>
                <c:pt idx="5">
                  <c:v>THARPARKAR</c:v>
                </c:pt>
                <c:pt idx="6">
                  <c:v>THATTA</c:v>
                </c:pt>
                <c:pt idx="7">
                  <c:v>UMERKOT</c:v>
                </c:pt>
              </c:strCache>
            </c:strRef>
          </c:cat>
          <c:val>
            <c:numRef>
              <c:f>Tables!$B$17:$B$24</c:f>
              <c:numCache>
                <c:formatCode>0%</c:formatCode>
                <c:ptCount val="8"/>
                <c:pt idx="0">
                  <c:v>0</c:v>
                </c:pt>
                <c:pt idx="1">
                  <c:v>0</c:v>
                </c:pt>
                <c:pt idx="2">
                  <c:v>0</c:v>
                </c:pt>
                <c:pt idx="3">
                  <c:v>0</c:v>
                </c:pt>
                <c:pt idx="4">
                  <c:v>0</c:v>
                </c:pt>
                <c:pt idx="5">
                  <c:v>0.24528301886792453</c:v>
                </c:pt>
                <c:pt idx="6">
                  <c:v>0</c:v>
                </c:pt>
                <c:pt idx="7">
                  <c:v>0.16800000000000001</c:v>
                </c:pt>
              </c:numCache>
            </c:numRef>
          </c:val>
          <c:extLst>
            <c:ext xmlns:c16="http://schemas.microsoft.com/office/drawing/2014/chart" uri="{C3380CC4-5D6E-409C-BE32-E72D297353CC}">
              <c16:uniqueId val="{00000000-C0D8-4785-85A2-36A044898F8B}"/>
            </c:ext>
          </c:extLst>
        </c:ser>
        <c:ser>
          <c:idx val="1"/>
          <c:order val="1"/>
          <c:tx>
            <c:strRef>
              <c:f>Tables!$C$16</c:f>
              <c:strCache>
                <c:ptCount val="1"/>
                <c:pt idx="0">
                  <c:v>Yes, Migration Due to Drought</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C0D8-4785-85A2-36A044898F8B}"/>
                </c:ext>
              </c:extLst>
            </c:dLbl>
            <c:dLbl>
              <c:idx val="2"/>
              <c:delete val="1"/>
              <c:extLst>
                <c:ext xmlns:c15="http://schemas.microsoft.com/office/drawing/2012/chart" uri="{CE6537A1-D6FC-4f65-9D91-7224C49458BB}"/>
                <c:ext xmlns:c16="http://schemas.microsoft.com/office/drawing/2014/chart" uri="{C3380CC4-5D6E-409C-BE32-E72D297353CC}">
                  <c16:uniqueId val="{00000009-C0D8-4785-85A2-36A044898F8B}"/>
                </c:ext>
              </c:extLst>
            </c:dLbl>
            <c:dLbl>
              <c:idx val="3"/>
              <c:delete val="1"/>
              <c:extLst>
                <c:ext xmlns:c15="http://schemas.microsoft.com/office/drawing/2012/chart" uri="{CE6537A1-D6FC-4f65-9D91-7224C49458BB}"/>
                <c:ext xmlns:c16="http://schemas.microsoft.com/office/drawing/2014/chart" uri="{C3380CC4-5D6E-409C-BE32-E72D297353CC}">
                  <c16:uniqueId val="{00000008-C0D8-4785-85A2-36A044898F8B}"/>
                </c:ext>
              </c:extLst>
            </c:dLbl>
            <c:dLbl>
              <c:idx val="5"/>
              <c:delete val="1"/>
              <c:extLst>
                <c:ext xmlns:c15="http://schemas.microsoft.com/office/drawing/2012/chart" uri="{CE6537A1-D6FC-4f65-9D91-7224C49458BB}"/>
                <c:ext xmlns:c16="http://schemas.microsoft.com/office/drawing/2014/chart" uri="{C3380CC4-5D6E-409C-BE32-E72D297353CC}">
                  <c16:uniqueId val="{00000003-C0D8-4785-85A2-36A044898F8B}"/>
                </c:ext>
              </c:extLst>
            </c:dLbl>
            <c:dLbl>
              <c:idx val="6"/>
              <c:delete val="1"/>
              <c:extLst>
                <c:ext xmlns:c15="http://schemas.microsoft.com/office/drawing/2012/chart" uri="{CE6537A1-D6FC-4f65-9D91-7224C49458BB}"/>
                <c:ext xmlns:c16="http://schemas.microsoft.com/office/drawing/2014/chart" uri="{C3380CC4-5D6E-409C-BE32-E72D297353CC}">
                  <c16:uniqueId val="{0000000C-C0D8-4785-85A2-36A044898F8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Tables!$A$17:$A$24</c:f>
              <c:strCache>
                <c:ptCount val="8"/>
                <c:pt idx="0">
                  <c:v>BADIN</c:v>
                </c:pt>
                <c:pt idx="1">
                  <c:v>DADU</c:v>
                </c:pt>
                <c:pt idx="2">
                  <c:v>JAMSHORO</c:v>
                </c:pt>
                <c:pt idx="3">
                  <c:v>KAMBAR SHADADKOT</c:v>
                </c:pt>
                <c:pt idx="4">
                  <c:v>SANGHAR</c:v>
                </c:pt>
                <c:pt idx="5">
                  <c:v>THARPARKAR</c:v>
                </c:pt>
                <c:pt idx="6">
                  <c:v>THATTA</c:v>
                </c:pt>
                <c:pt idx="7">
                  <c:v>UMERKOT</c:v>
                </c:pt>
              </c:strCache>
            </c:strRef>
          </c:cat>
          <c:val>
            <c:numRef>
              <c:f>Tables!$C$17:$C$24</c:f>
              <c:numCache>
                <c:formatCode>0%</c:formatCode>
                <c:ptCount val="8"/>
                <c:pt idx="0">
                  <c:v>0.26271186440677968</c:v>
                </c:pt>
                <c:pt idx="1">
                  <c:v>7.1942446043165471E-3</c:v>
                </c:pt>
                <c:pt idx="2">
                  <c:v>0</c:v>
                </c:pt>
                <c:pt idx="3">
                  <c:v>0</c:v>
                </c:pt>
                <c:pt idx="4">
                  <c:v>0.13978494623655913</c:v>
                </c:pt>
                <c:pt idx="5">
                  <c:v>0</c:v>
                </c:pt>
                <c:pt idx="6">
                  <c:v>0</c:v>
                </c:pt>
                <c:pt idx="7">
                  <c:v>9.6000000000000002E-2</c:v>
                </c:pt>
              </c:numCache>
            </c:numRef>
          </c:val>
          <c:extLst>
            <c:ext xmlns:c16="http://schemas.microsoft.com/office/drawing/2014/chart" uri="{C3380CC4-5D6E-409C-BE32-E72D297353CC}">
              <c16:uniqueId val="{00000001-C0D8-4785-85A2-36A044898F8B}"/>
            </c:ext>
          </c:extLst>
        </c:ser>
        <c:ser>
          <c:idx val="2"/>
          <c:order val="2"/>
          <c:tx>
            <c:strRef>
              <c:f>Tables!$D$16</c:f>
              <c:strCache>
                <c:ptCount val="1"/>
                <c:pt idx="0">
                  <c:v>No Migration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Tables!$A$17:$A$24</c:f>
              <c:strCache>
                <c:ptCount val="8"/>
                <c:pt idx="0">
                  <c:v>BADIN</c:v>
                </c:pt>
                <c:pt idx="1">
                  <c:v>DADU</c:v>
                </c:pt>
                <c:pt idx="2">
                  <c:v>JAMSHORO</c:v>
                </c:pt>
                <c:pt idx="3">
                  <c:v>KAMBAR SHADADKOT</c:v>
                </c:pt>
                <c:pt idx="4">
                  <c:v>SANGHAR</c:v>
                </c:pt>
                <c:pt idx="5">
                  <c:v>THARPARKAR</c:v>
                </c:pt>
                <c:pt idx="6">
                  <c:v>THATTA</c:v>
                </c:pt>
                <c:pt idx="7">
                  <c:v>UMERKOT</c:v>
                </c:pt>
              </c:strCache>
            </c:strRef>
          </c:cat>
          <c:val>
            <c:numRef>
              <c:f>Tables!$D$17:$D$24</c:f>
              <c:numCache>
                <c:formatCode>0%</c:formatCode>
                <c:ptCount val="8"/>
                <c:pt idx="0">
                  <c:v>0.73728813559322037</c:v>
                </c:pt>
                <c:pt idx="1">
                  <c:v>0.9928057553956835</c:v>
                </c:pt>
                <c:pt idx="2">
                  <c:v>1</c:v>
                </c:pt>
                <c:pt idx="3">
                  <c:v>1</c:v>
                </c:pt>
                <c:pt idx="4">
                  <c:v>0.86021505376344087</c:v>
                </c:pt>
                <c:pt idx="5">
                  <c:v>0.75471698113207553</c:v>
                </c:pt>
                <c:pt idx="6">
                  <c:v>1</c:v>
                </c:pt>
                <c:pt idx="7">
                  <c:v>0.73599999999999999</c:v>
                </c:pt>
              </c:numCache>
            </c:numRef>
          </c:val>
          <c:extLst>
            <c:ext xmlns:c16="http://schemas.microsoft.com/office/drawing/2014/chart" uri="{C3380CC4-5D6E-409C-BE32-E72D297353CC}">
              <c16:uniqueId val="{00000002-C0D8-4785-85A2-36A044898F8B}"/>
            </c:ext>
          </c:extLst>
        </c:ser>
        <c:dLbls>
          <c:showLegendKey val="0"/>
          <c:showVal val="0"/>
          <c:showCatName val="0"/>
          <c:showSerName val="0"/>
          <c:showPercent val="0"/>
          <c:showBubbleSize val="0"/>
        </c:dLbls>
        <c:gapWidth val="150"/>
        <c:overlap val="100"/>
        <c:axId val="507457504"/>
        <c:axId val="507457896"/>
      </c:barChart>
      <c:catAx>
        <c:axId val="507457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7457896"/>
        <c:crosses val="autoZero"/>
        <c:auto val="1"/>
        <c:lblAlgn val="ctr"/>
        <c:lblOffset val="100"/>
        <c:noMultiLvlLbl val="0"/>
      </c:catAx>
      <c:valAx>
        <c:axId val="507457896"/>
        <c:scaling>
          <c:orientation val="minMax"/>
          <c:max val="1"/>
        </c:scaling>
        <c:delete val="1"/>
        <c:axPos val="b"/>
        <c:numFmt formatCode="0%" sourceLinked="1"/>
        <c:majorTickMark val="none"/>
        <c:minorTickMark val="none"/>
        <c:tickLblPos val="nextTo"/>
        <c:crossAx val="50745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2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Main Reasons for Migration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857581791729479"/>
          <c:y val="8.3531190616558532E-2"/>
          <c:w val="0.79052853801076284"/>
          <c:h val="0.57519912926458006"/>
        </c:manualLayout>
      </c:layout>
      <c:barChart>
        <c:barDir val="bar"/>
        <c:grouping val="percentStacked"/>
        <c:varyColors val="0"/>
        <c:ser>
          <c:idx val="0"/>
          <c:order val="0"/>
          <c:tx>
            <c:strRef>
              <c:f>Tables!$B$31</c:f>
              <c:strCache>
                <c:ptCount val="1"/>
                <c:pt idx="0">
                  <c:v>Less Livelihood Opportunities</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E574-419E-A26E-71EB8C7E33C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Tables!$A$32:$A$36</c:f>
              <c:strCache>
                <c:ptCount val="5"/>
                <c:pt idx="0">
                  <c:v>BADIN</c:v>
                </c:pt>
                <c:pt idx="1">
                  <c:v>DADU</c:v>
                </c:pt>
                <c:pt idx="2">
                  <c:v>SANGHAR</c:v>
                </c:pt>
                <c:pt idx="3">
                  <c:v>THARPARKAR</c:v>
                </c:pt>
                <c:pt idx="4">
                  <c:v>UMERKOT</c:v>
                </c:pt>
              </c:strCache>
            </c:strRef>
          </c:cat>
          <c:val>
            <c:numRef>
              <c:f>Tables!$B$32:$B$36</c:f>
              <c:numCache>
                <c:formatCode>0%</c:formatCode>
                <c:ptCount val="5"/>
                <c:pt idx="0">
                  <c:v>0.74193548387096775</c:v>
                </c:pt>
                <c:pt idx="1">
                  <c:v>0</c:v>
                </c:pt>
                <c:pt idx="2">
                  <c:v>0.58333333333333337</c:v>
                </c:pt>
                <c:pt idx="3">
                  <c:v>0.80681818181818177</c:v>
                </c:pt>
                <c:pt idx="4">
                  <c:v>0.65625</c:v>
                </c:pt>
              </c:numCache>
            </c:numRef>
          </c:val>
          <c:extLst>
            <c:ext xmlns:c16="http://schemas.microsoft.com/office/drawing/2014/chart" uri="{C3380CC4-5D6E-409C-BE32-E72D297353CC}">
              <c16:uniqueId val="{00000000-E574-419E-A26E-71EB8C7E33C9}"/>
            </c:ext>
          </c:extLst>
        </c:ser>
        <c:ser>
          <c:idx val="1"/>
          <c:order val="1"/>
          <c:tx>
            <c:strRef>
              <c:f>Tables!$C$31</c:f>
              <c:strCache>
                <c:ptCount val="1"/>
                <c:pt idx="0">
                  <c:v>Loss of Livelihood</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E574-419E-A26E-71EB8C7E33C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Tables!$A$32:$A$36</c:f>
              <c:strCache>
                <c:ptCount val="5"/>
                <c:pt idx="0">
                  <c:v>BADIN</c:v>
                </c:pt>
                <c:pt idx="1">
                  <c:v>DADU</c:v>
                </c:pt>
                <c:pt idx="2">
                  <c:v>SANGHAR</c:v>
                </c:pt>
                <c:pt idx="3">
                  <c:v>THARPARKAR</c:v>
                </c:pt>
                <c:pt idx="4">
                  <c:v>UMERKOT</c:v>
                </c:pt>
              </c:strCache>
            </c:strRef>
          </c:cat>
          <c:val>
            <c:numRef>
              <c:f>Tables!$C$32:$C$36</c:f>
              <c:numCache>
                <c:formatCode>0%</c:formatCode>
                <c:ptCount val="5"/>
                <c:pt idx="0">
                  <c:v>9.6774193548387094E-2</c:v>
                </c:pt>
                <c:pt idx="1">
                  <c:v>0</c:v>
                </c:pt>
                <c:pt idx="2">
                  <c:v>8.3333333333333329E-2</c:v>
                </c:pt>
                <c:pt idx="3">
                  <c:v>0.11363636363636363</c:v>
                </c:pt>
                <c:pt idx="4">
                  <c:v>3.125E-2</c:v>
                </c:pt>
              </c:numCache>
            </c:numRef>
          </c:val>
          <c:extLst>
            <c:ext xmlns:c16="http://schemas.microsoft.com/office/drawing/2014/chart" uri="{C3380CC4-5D6E-409C-BE32-E72D297353CC}">
              <c16:uniqueId val="{00000001-E574-419E-A26E-71EB8C7E33C9}"/>
            </c:ext>
          </c:extLst>
        </c:ser>
        <c:ser>
          <c:idx val="2"/>
          <c:order val="2"/>
          <c:tx>
            <c:strRef>
              <c:f>Tables!$D$31</c:f>
              <c:strCache>
                <c:ptCount val="1"/>
                <c:pt idx="0">
                  <c:v>Lack of Drinking Water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E574-419E-A26E-71EB8C7E33C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Tables!$A$32:$A$36</c:f>
              <c:strCache>
                <c:ptCount val="5"/>
                <c:pt idx="0">
                  <c:v>BADIN</c:v>
                </c:pt>
                <c:pt idx="1">
                  <c:v>DADU</c:v>
                </c:pt>
                <c:pt idx="2">
                  <c:v>SANGHAR</c:v>
                </c:pt>
                <c:pt idx="3">
                  <c:v>THARPARKAR</c:v>
                </c:pt>
                <c:pt idx="4">
                  <c:v>UMERKOT</c:v>
                </c:pt>
              </c:strCache>
            </c:strRef>
          </c:cat>
          <c:val>
            <c:numRef>
              <c:f>Tables!$D$32:$D$36</c:f>
              <c:numCache>
                <c:formatCode>0%</c:formatCode>
                <c:ptCount val="5"/>
                <c:pt idx="0">
                  <c:v>0</c:v>
                </c:pt>
                <c:pt idx="1">
                  <c:v>0</c:v>
                </c:pt>
                <c:pt idx="2">
                  <c:v>0.16666666666666666</c:v>
                </c:pt>
                <c:pt idx="3">
                  <c:v>3.4090909090909088E-2</c:v>
                </c:pt>
                <c:pt idx="4">
                  <c:v>0.1875</c:v>
                </c:pt>
              </c:numCache>
            </c:numRef>
          </c:val>
          <c:extLst>
            <c:ext xmlns:c16="http://schemas.microsoft.com/office/drawing/2014/chart" uri="{C3380CC4-5D6E-409C-BE32-E72D297353CC}">
              <c16:uniqueId val="{00000002-E574-419E-A26E-71EB8C7E33C9}"/>
            </c:ext>
          </c:extLst>
        </c:ser>
        <c:ser>
          <c:idx val="3"/>
          <c:order val="3"/>
          <c:tx>
            <c:strRef>
              <c:f>Tables!$E$31</c:f>
              <c:strCache>
                <c:ptCount val="1"/>
                <c:pt idx="0">
                  <c:v>Lack of fodder / grazing for livestock</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C-E574-419E-A26E-71EB8C7E33C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Tables!$A$32:$A$36</c:f>
              <c:strCache>
                <c:ptCount val="5"/>
                <c:pt idx="0">
                  <c:v>BADIN</c:v>
                </c:pt>
                <c:pt idx="1">
                  <c:v>DADU</c:v>
                </c:pt>
                <c:pt idx="2">
                  <c:v>SANGHAR</c:v>
                </c:pt>
                <c:pt idx="3">
                  <c:v>THARPARKAR</c:v>
                </c:pt>
                <c:pt idx="4">
                  <c:v>UMERKOT</c:v>
                </c:pt>
              </c:strCache>
            </c:strRef>
          </c:cat>
          <c:val>
            <c:numRef>
              <c:f>Tables!$E$32:$E$36</c:f>
              <c:numCache>
                <c:formatCode>0%</c:formatCode>
                <c:ptCount val="5"/>
                <c:pt idx="0">
                  <c:v>9.6774193548387094E-2</c:v>
                </c:pt>
                <c:pt idx="1">
                  <c:v>1</c:v>
                </c:pt>
                <c:pt idx="2">
                  <c:v>8.3333333333333329E-2</c:v>
                </c:pt>
                <c:pt idx="3">
                  <c:v>0</c:v>
                </c:pt>
                <c:pt idx="4">
                  <c:v>6.25E-2</c:v>
                </c:pt>
              </c:numCache>
            </c:numRef>
          </c:val>
          <c:extLst>
            <c:ext xmlns:c16="http://schemas.microsoft.com/office/drawing/2014/chart" uri="{C3380CC4-5D6E-409C-BE32-E72D297353CC}">
              <c16:uniqueId val="{00000003-E574-419E-A26E-71EB8C7E33C9}"/>
            </c:ext>
          </c:extLst>
        </c:ser>
        <c:ser>
          <c:idx val="4"/>
          <c:order val="4"/>
          <c:tx>
            <c:strRef>
              <c:f>Tables!$F$31</c:f>
              <c:strCache>
                <c:ptCount val="1"/>
                <c:pt idx="0">
                  <c:v>Disease / Illness</c:v>
                </c:pt>
              </c:strCache>
            </c:strRef>
          </c:tx>
          <c:spPr>
            <a:solidFill>
              <a:schemeClr val="accent5"/>
            </a:solidFill>
            <a:ln>
              <a:noFill/>
            </a:ln>
            <a:effectLst/>
          </c:spPr>
          <c:invertIfNegative val="0"/>
          <c:cat>
            <c:strRef>
              <c:f>Tables!$A$32:$A$36</c:f>
              <c:strCache>
                <c:ptCount val="5"/>
                <c:pt idx="0">
                  <c:v>BADIN</c:v>
                </c:pt>
                <c:pt idx="1">
                  <c:v>DADU</c:v>
                </c:pt>
                <c:pt idx="2">
                  <c:v>SANGHAR</c:v>
                </c:pt>
                <c:pt idx="3">
                  <c:v>THARPARKAR</c:v>
                </c:pt>
                <c:pt idx="4">
                  <c:v>UMERKOT</c:v>
                </c:pt>
              </c:strCache>
            </c:strRef>
          </c:cat>
          <c:val>
            <c:numRef>
              <c:f>Tables!$F$32:$F$36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4-E574-419E-A26E-71EB8C7E33C9}"/>
            </c:ext>
          </c:extLst>
        </c:ser>
        <c:ser>
          <c:idx val="5"/>
          <c:order val="5"/>
          <c:tx>
            <c:strRef>
              <c:f>Tables!$G$31</c:f>
              <c:strCache>
                <c:ptCount val="1"/>
                <c:pt idx="0">
                  <c:v>non availability of irrigation water</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E574-419E-A26E-71EB8C7E33C9}"/>
                </c:ext>
              </c:extLst>
            </c:dLbl>
            <c:dLbl>
              <c:idx val="3"/>
              <c:delete val="1"/>
              <c:extLst>
                <c:ext xmlns:c15="http://schemas.microsoft.com/office/drawing/2012/chart" uri="{CE6537A1-D6FC-4f65-9D91-7224C49458BB}"/>
                <c:ext xmlns:c16="http://schemas.microsoft.com/office/drawing/2014/chart" uri="{C3380CC4-5D6E-409C-BE32-E72D297353CC}">
                  <c16:uniqueId val="{0000000B-E574-419E-A26E-71EB8C7E33C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Tables!$A$32:$A$36</c:f>
              <c:strCache>
                <c:ptCount val="5"/>
                <c:pt idx="0">
                  <c:v>BADIN</c:v>
                </c:pt>
                <c:pt idx="1">
                  <c:v>DADU</c:v>
                </c:pt>
                <c:pt idx="2">
                  <c:v>SANGHAR</c:v>
                </c:pt>
                <c:pt idx="3">
                  <c:v>THARPARKAR</c:v>
                </c:pt>
                <c:pt idx="4">
                  <c:v>UMERKOT</c:v>
                </c:pt>
              </c:strCache>
            </c:strRef>
          </c:cat>
          <c:val>
            <c:numRef>
              <c:f>Tables!$G$32:$G$36</c:f>
              <c:numCache>
                <c:formatCode>0%</c:formatCode>
                <c:ptCount val="5"/>
                <c:pt idx="0">
                  <c:v>3.2258064516129031E-2</c:v>
                </c:pt>
                <c:pt idx="1">
                  <c:v>0</c:v>
                </c:pt>
                <c:pt idx="2">
                  <c:v>8.3333333333333329E-2</c:v>
                </c:pt>
                <c:pt idx="3">
                  <c:v>1.1363636363636364E-2</c:v>
                </c:pt>
                <c:pt idx="4">
                  <c:v>3.125E-2</c:v>
                </c:pt>
              </c:numCache>
            </c:numRef>
          </c:val>
          <c:extLst>
            <c:ext xmlns:c16="http://schemas.microsoft.com/office/drawing/2014/chart" uri="{C3380CC4-5D6E-409C-BE32-E72D297353CC}">
              <c16:uniqueId val="{00000005-E574-419E-A26E-71EB8C7E33C9}"/>
            </c:ext>
          </c:extLst>
        </c:ser>
        <c:ser>
          <c:idx val="6"/>
          <c:order val="6"/>
          <c:tx>
            <c:strRef>
              <c:f>Tables!$H$31</c:f>
              <c:strCache>
                <c:ptCount val="1"/>
                <c:pt idx="0">
                  <c:v>Other</c:v>
                </c:pt>
              </c:strCache>
            </c:strRef>
          </c:tx>
          <c:spPr>
            <a:solidFill>
              <a:schemeClr val="accent1">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E574-419E-A26E-71EB8C7E33C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Tables!$A$32:$A$36</c:f>
              <c:strCache>
                <c:ptCount val="5"/>
                <c:pt idx="0">
                  <c:v>BADIN</c:v>
                </c:pt>
                <c:pt idx="1">
                  <c:v>DADU</c:v>
                </c:pt>
                <c:pt idx="2">
                  <c:v>SANGHAR</c:v>
                </c:pt>
                <c:pt idx="3">
                  <c:v>THARPARKAR</c:v>
                </c:pt>
                <c:pt idx="4">
                  <c:v>UMERKOT</c:v>
                </c:pt>
              </c:strCache>
            </c:strRef>
          </c:cat>
          <c:val>
            <c:numRef>
              <c:f>Tables!$H$32:$H$36</c:f>
              <c:numCache>
                <c:formatCode>0%</c:formatCode>
                <c:ptCount val="5"/>
                <c:pt idx="0">
                  <c:v>3.2258064516129031E-2</c:v>
                </c:pt>
                <c:pt idx="1">
                  <c:v>0</c:v>
                </c:pt>
                <c:pt idx="2">
                  <c:v>0</c:v>
                </c:pt>
                <c:pt idx="3">
                  <c:v>3.4090909090909088E-2</c:v>
                </c:pt>
                <c:pt idx="4">
                  <c:v>3.125E-2</c:v>
                </c:pt>
              </c:numCache>
            </c:numRef>
          </c:val>
          <c:extLst>
            <c:ext xmlns:c16="http://schemas.microsoft.com/office/drawing/2014/chart" uri="{C3380CC4-5D6E-409C-BE32-E72D297353CC}">
              <c16:uniqueId val="{00000006-E574-419E-A26E-71EB8C7E33C9}"/>
            </c:ext>
          </c:extLst>
        </c:ser>
        <c:dLbls>
          <c:showLegendKey val="0"/>
          <c:showVal val="0"/>
          <c:showCatName val="0"/>
          <c:showSerName val="0"/>
          <c:showPercent val="0"/>
          <c:showBubbleSize val="0"/>
        </c:dLbls>
        <c:gapWidth val="150"/>
        <c:overlap val="100"/>
        <c:axId val="507458680"/>
        <c:axId val="507459072"/>
      </c:barChart>
      <c:catAx>
        <c:axId val="50745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7459072"/>
        <c:crosses val="autoZero"/>
        <c:auto val="1"/>
        <c:lblAlgn val="ctr"/>
        <c:lblOffset val="100"/>
        <c:noMultiLvlLbl val="0"/>
      </c:catAx>
      <c:valAx>
        <c:axId val="507459072"/>
        <c:scaling>
          <c:orientation val="minMax"/>
        </c:scaling>
        <c:delete val="1"/>
        <c:axPos val="b"/>
        <c:numFmt formatCode="0%" sourceLinked="1"/>
        <c:majorTickMark val="none"/>
        <c:minorTickMark val="none"/>
        <c:tickLblPos val="nextTo"/>
        <c:crossAx val="507458680"/>
        <c:crosses val="autoZero"/>
        <c:crossBetween val="between"/>
      </c:valAx>
      <c:spPr>
        <a:noFill/>
        <a:ln>
          <a:noFill/>
        </a:ln>
        <a:effectLst/>
      </c:spPr>
    </c:plotArea>
    <c:legend>
      <c:legendPos val="b"/>
      <c:layout>
        <c:manualLayout>
          <c:xMode val="edge"/>
          <c:yMode val="edge"/>
          <c:x val="0.10897951540999164"/>
          <c:y val="0.69029927845872829"/>
          <c:w val="0.86197417620275529"/>
          <c:h val="0.2817096588451482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200" b="1">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chemeClr val="tx1"/>
                </a:solidFill>
                <a:latin typeface="+mn-lt"/>
                <a:ea typeface="+mn-ea"/>
                <a:cs typeface="+mn-cs"/>
              </a:defRPr>
            </a:pPr>
            <a:r>
              <a:rPr lang="en-US"/>
              <a:t>Average Distance to Health Facility Mostly Accessed by Households (KMs)</a:t>
            </a:r>
          </a:p>
        </c:rich>
      </c:tx>
      <c:layout>
        <c:manualLayout>
          <c:xMode val="edge"/>
          <c:yMode val="edge"/>
          <c:x val="0.20270575553055867"/>
          <c:y val="3.8929313929313931E-2"/>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1780414586822854E-2"/>
          <c:y val="0.19462326691866641"/>
          <c:w val="0.96821957385337665"/>
          <c:h val="0.5075539624711090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Sheet2!$D$5:$D$13</c:f>
              <c:strCache>
                <c:ptCount val="9"/>
                <c:pt idx="0">
                  <c:v>OVERALL</c:v>
                </c:pt>
                <c:pt idx="1">
                  <c:v>BADIN</c:v>
                </c:pt>
                <c:pt idx="2">
                  <c:v>DADU</c:v>
                </c:pt>
                <c:pt idx="3">
                  <c:v>JAMSHORO</c:v>
                </c:pt>
                <c:pt idx="4">
                  <c:v>KAMBAR SHADADKOT</c:v>
                </c:pt>
                <c:pt idx="5">
                  <c:v>SANGHAR</c:v>
                </c:pt>
                <c:pt idx="6">
                  <c:v>THARPARKAR</c:v>
                </c:pt>
                <c:pt idx="7">
                  <c:v>THATTA</c:v>
                </c:pt>
                <c:pt idx="8">
                  <c:v>UMERKOT</c:v>
                </c:pt>
              </c:strCache>
            </c:strRef>
          </c:cat>
          <c:val>
            <c:numRef>
              <c:f>Sheet2!$E$5:$E$13</c:f>
              <c:numCache>
                <c:formatCode>###0.0</c:formatCode>
                <c:ptCount val="9"/>
                <c:pt idx="0">
                  <c:v>19.825596707818942</c:v>
                </c:pt>
                <c:pt idx="1">
                  <c:v>13.31746031746032</c:v>
                </c:pt>
                <c:pt idx="2">
                  <c:v>20.556603773584904</c:v>
                </c:pt>
                <c:pt idx="3">
                  <c:v>13.521929824561402</c:v>
                </c:pt>
                <c:pt idx="4">
                  <c:v>41.438095238095258</c:v>
                </c:pt>
                <c:pt idx="5">
                  <c:v>18.190217391304348</c:v>
                </c:pt>
                <c:pt idx="6">
                  <c:v>20.754324324324301</c:v>
                </c:pt>
                <c:pt idx="7">
                  <c:v>11.388888888888888</c:v>
                </c:pt>
                <c:pt idx="8">
                  <c:v>16.024193548387096</c:v>
                </c:pt>
              </c:numCache>
            </c:numRef>
          </c:val>
          <c:extLst>
            <c:ext xmlns:c16="http://schemas.microsoft.com/office/drawing/2014/chart" uri="{C3380CC4-5D6E-409C-BE32-E72D297353CC}">
              <c16:uniqueId val="{00000000-F944-4639-A804-55E73CEB8454}"/>
            </c:ext>
          </c:extLst>
        </c:ser>
        <c:dLbls>
          <c:dLblPos val="outEnd"/>
          <c:showLegendKey val="0"/>
          <c:showVal val="1"/>
          <c:showCatName val="0"/>
          <c:showSerName val="0"/>
          <c:showPercent val="0"/>
          <c:showBubbleSize val="0"/>
        </c:dLbls>
        <c:gapWidth val="170"/>
        <c:axId val="507462208"/>
        <c:axId val="507463384"/>
      </c:barChart>
      <c:catAx>
        <c:axId val="5074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crossAx val="507463384"/>
        <c:crosses val="autoZero"/>
        <c:auto val="1"/>
        <c:lblAlgn val="ctr"/>
        <c:lblOffset val="100"/>
        <c:noMultiLvlLbl val="0"/>
      </c:catAx>
      <c:valAx>
        <c:axId val="507463384"/>
        <c:scaling>
          <c:orientation val="minMax"/>
        </c:scaling>
        <c:delete val="0"/>
        <c:axPos val="l"/>
        <c:majorGridlines>
          <c:spPr>
            <a:ln w="952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5074622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1">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a:t>GAM by Weight for Height (WFH) %</a:t>
            </a:r>
          </a:p>
          <a:p>
            <a:pPr>
              <a:defRPr sz="1200"/>
            </a:pPr>
            <a:r>
              <a:rPr lang="en-US" sz="1200"/>
              <a:t>Children 0 to 59 months </a:t>
            </a:r>
          </a:p>
          <a:p>
            <a:pPr>
              <a:defRPr sz="1200"/>
            </a:pPr>
            <a:r>
              <a:rPr lang="en-US" sz="1200"/>
              <a:t>Ref: NNS-2018 (un published/preliminary data)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1828393631328699E-2"/>
          <c:y val="0.32849393450948983"/>
          <c:w val="0.97634321273734259"/>
          <c:h val="0.30572255947054466"/>
        </c:manualLayout>
      </c:layout>
      <c:barChart>
        <c:barDir val="col"/>
        <c:grouping val="clustered"/>
        <c:varyColors val="0"/>
        <c:ser>
          <c:idx val="0"/>
          <c:order val="0"/>
          <c:tx>
            <c:strRef>
              <c:f>Sheet1!$E$2</c:f>
              <c:strCache>
                <c:ptCount val="1"/>
                <c:pt idx="0">
                  <c:v>GAM by Weight for Height</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Sheet1!$D$3:$D$10</c:f>
              <c:strCache>
                <c:ptCount val="8"/>
                <c:pt idx="0">
                  <c:v>BADIN</c:v>
                </c:pt>
                <c:pt idx="1">
                  <c:v>DADU</c:v>
                </c:pt>
                <c:pt idx="2">
                  <c:v>JAMSHORO</c:v>
                </c:pt>
                <c:pt idx="3">
                  <c:v>KAMBAR SHAHDADKOT</c:v>
                </c:pt>
                <c:pt idx="4">
                  <c:v>SANGHAR</c:v>
                </c:pt>
                <c:pt idx="5">
                  <c:v>THARPARKAR</c:v>
                </c:pt>
                <c:pt idx="6">
                  <c:v>THATTA</c:v>
                </c:pt>
                <c:pt idx="7">
                  <c:v>UMERKOT</c:v>
                </c:pt>
              </c:strCache>
            </c:strRef>
          </c:cat>
          <c:val>
            <c:numRef>
              <c:f>Sheet1!$E$3:$E$10</c:f>
              <c:numCache>
                <c:formatCode>0.0%</c:formatCode>
                <c:ptCount val="8"/>
                <c:pt idx="0">
                  <c:v>0.26600000000000001</c:v>
                </c:pt>
                <c:pt idx="1">
                  <c:v>0.14299999999999999</c:v>
                </c:pt>
                <c:pt idx="2">
                  <c:v>0.17499999999999999</c:v>
                </c:pt>
                <c:pt idx="3">
                  <c:v>0.22800000000000001</c:v>
                </c:pt>
                <c:pt idx="4">
                  <c:v>0.16700000000000001</c:v>
                </c:pt>
                <c:pt idx="5">
                  <c:v>0.22700000000000001</c:v>
                </c:pt>
                <c:pt idx="6">
                  <c:v>0.18</c:v>
                </c:pt>
                <c:pt idx="7">
                  <c:v>0.29099999999999998</c:v>
                </c:pt>
              </c:numCache>
            </c:numRef>
          </c:val>
          <c:extLst>
            <c:ext xmlns:c16="http://schemas.microsoft.com/office/drawing/2014/chart" uri="{C3380CC4-5D6E-409C-BE32-E72D297353CC}">
              <c16:uniqueId val="{00000000-7D71-42FA-B88D-F505D2F4D000}"/>
            </c:ext>
          </c:extLst>
        </c:ser>
        <c:dLbls>
          <c:showLegendKey val="0"/>
          <c:showVal val="0"/>
          <c:showCatName val="0"/>
          <c:showSerName val="0"/>
          <c:showPercent val="0"/>
          <c:showBubbleSize val="0"/>
        </c:dLbls>
        <c:gapWidth val="219"/>
        <c:overlap val="-27"/>
        <c:axId val="357385688"/>
        <c:axId val="357382944"/>
      </c:barChart>
      <c:catAx>
        <c:axId val="35738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357382944"/>
        <c:crosses val="autoZero"/>
        <c:auto val="1"/>
        <c:lblAlgn val="ctr"/>
        <c:lblOffset val="100"/>
        <c:noMultiLvlLbl val="0"/>
      </c:catAx>
      <c:valAx>
        <c:axId val="357382944"/>
        <c:scaling>
          <c:orientation val="minMax"/>
        </c:scaling>
        <c:delete val="1"/>
        <c:axPos val="l"/>
        <c:numFmt formatCode="0.0%" sourceLinked="1"/>
        <c:majorTickMark val="none"/>
        <c:minorTickMark val="none"/>
        <c:tickLblPos val="nextTo"/>
        <c:crossAx val="357385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200"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'Analysis - Water Pitching'!$B$2</c:f>
              <c:strCache>
                <c:ptCount val="1"/>
                <c:pt idx="0">
                  <c:v> In the house/on the compound</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658-4149-8C83-699CBB37B645}"/>
                </c:ext>
              </c:extLst>
            </c:dLbl>
            <c:dLbl>
              <c:idx val="6"/>
              <c:delete val="1"/>
              <c:extLst>
                <c:ext xmlns:c15="http://schemas.microsoft.com/office/drawing/2012/chart" uri="{CE6537A1-D6FC-4f65-9D91-7224C49458BB}"/>
                <c:ext xmlns:c16="http://schemas.microsoft.com/office/drawing/2014/chart" uri="{C3380CC4-5D6E-409C-BE32-E72D297353CC}">
                  <c16:uniqueId val="{00000001-9658-4149-8C83-699CBB37B645}"/>
                </c:ext>
              </c:extLst>
            </c:dLbl>
            <c:dLbl>
              <c:idx val="10"/>
              <c:delete val="1"/>
              <c:extLst>
                <c:ext xmlns:c15="http://schemas.microsoft.com/office/drawing/2012/chart" uri="{CE6537A1-D6FC-4f65-9D91-7224C49458BB}"/>
                <c:ext xmlns:c16="http://schemas.microsoft.com/office/drawing/2014/chart" uri="{C3380CC4-5D6E-409C-BE32-E72D297353CC}">
                  <c16:uniqueId val="{00000002-9658-4149-8C83-699CBB37B645}"/>
                </c:ext>
              </c:extLst>
            </c:dLbl>
            <c:dLbl>
              <c:idx val="12"/>
              <c:layout>
                <c:manualLayout>
                  <c:x val="0"/>
                  <c:y val="-1.72661870503597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58-4149-8C83-699CBB37B645}"/>
                </c:ext>
              </c:extLst>
            </c:dLbl>
            <c:dLbl>
              <c:idx val="18"/>
              <c:delete val="1"/>
              <c:extLst>
                <c:ext xmlns:c15="http://schemas.microsoft.com/office/drawing/2012/chart" uri="{CE6537A1-D6FC-4f65-9D91-7224C49458BB}"/>
                <c:ext xmlns:c16="http://schemas.microsoft.com/office/drawing/2014/chart" uri="{C3380CC4-5D6E-409C-BE32-E72D297353CC}">
                  <c16:uniqueId val="{00000004-9658-4149-8C83-699CBB37B645}"/>
                </c:ext>
              </c:extLst>
            </c:dLbl>
            <c:dLbl>
              <c:idx val="21"/>
              <c:delete val="1"/>
              <c:extLst>
                <c:ext xmlns:c15="http://schemas.microsoft.com/office/drawing/2012/chart" uri="{CE6537A1-D6FC-4f65-9D91-7224C49458BB}"/>
                <c:ext xmlns:c16="http://schemas.microsoft.com/office/drawing/2014/chart" uri="{C3380CC4-5D6E-409C-BE32-E72D297353CC}">
                  <c16:uniqueId val="{00000005-9658-4149-8C83-699CBB37B645}"/>
                </c:ext>
              </c:extLst>
            </c:dLbl>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 Water Pitching'!$A$3:$A$10</c:f>
              <c:strCache>
                <c:ptCount val="8"/>
                <c:pt idx="0">
                  <c:v>BADIN</c:v>
                </c:pt>
                <c:pt idx="1">
                  <c:v>DADU</c:v>
                </c:pt>
                <c:pt idx="2">
                  <c:v>JAMSHORO</c:v>
                </c:pt>
                <c:pt idx="3">
                  <c:v>KAMBAR SHADADKOT</c:v>
                </c:pt>
                <c:pt idx="4">
                  <c:v>SANGHAR</c:v>
                </c:pt>
                <c:pt idx="5">
                  <c:v>THARPARKAR</c:v>
                </c:pt>
                <c:pt idx="6">
                  <c:v>THATTA</c:v>
                </c:pt>
                <c:pt idx="7">
                  <c:v>UMERKOT</c:v>
                </c:pt>
              </c:strCache>
            </c:strRef>
          </c:cat>
          <c:val>
            <c:numRef>
              <c:f>'Analysis - Water Pitching'!$B$3:$B$10</c:f>
              <c:numCache>
                <c:formatCode>0%</c:formatCode>
                <c:ptCount val="8"/>
                <c:pt idx="0">
                  <c:v>0.40476190476190477</c:v>
                </c:pt>
                <c:pt idx="1">
                  <c:v>0.14285714285714285</c:v>
                </c:pt>
                <c:pt idx="2">
                  <c:v>3.4482758620689655E-2</c:v>
                </c:pt>
                <c:pt idx="3">
                  <c:v>1.9047619047619049E-2</c:v>
                </c:pt>
                <c:pt idx="4">
                  <c:v>0.37362637362637363</c:v>
                </c:pt>
                <c:pt idx="5">
                  <c:v>4.7619047619047616E-2</c:v>
                </c:pt>
                <c:pt idx="6">
                  <c:v>3.2258064516129031E-2</c:v>
                </c:pt>
                <c:pt idx="7">
                  <c:v>0.24590163934426229</c:v>
                </c:pt>
              </c:numCache>
            </c:numRef>
          </c:val>
          <c:extLst>
            <c:ext xmlns:c16="http://schemas.microsoft.com/office/drawing/2014/chart" uri="{C3380CC4-5D6E-409C-BE32-E72D297353CC}">
              <c16:uniqueId val="{00000006-9658-4149-8C83-699CBB37B645}"/>
            </c:ext>
          </c:extLst>
        </c:ser>
        <c:ser>
          <c:idx val="1"/>
          <c:order val="1"/>
          <c:tx>
            <c:strRef>
              <c:f>'Analysis - Water Pitching'!$C$2</c:f>
              <c:strCache>
                <c:ptCount val="1"/>
                <c:pt idx="0">
                  <c:v> Less than 10 minutes’ walk</c:v>
                </c:pt>
              </c:strCache>
            </c:strRef>
          </c:tx>
          <c:spPr>
            <a:solidFill>
              <a:schemeClr val="accent3">
                <a:lumMod val="7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9658-4149-8C83-699CBB37B645}"/>
                </c:ext>
              </c:extLst>
            </c:dLbl>
            <c:dLbl>
              <c:idx val="7"/>
              <c:delete val="1"/>
              <c:extLst>
                <c:ext xmlns:c15="http://schemas.microsoft.com/office/drawing/2012/chart" uri="{CE6537A1-D6FC-4f65-9D91-7224C49458BB}"/>
                <c:ext xmlns:c16="http://schemas.microsoft.com/office/drawing/2014/chart" uri="{C3380CC4-5D6E-409C-BE32-E72D297353CC}">
                  <c16:uniqueId val="{00000008-9658-4149-8C83-699CBB37B645}"/>
                </c:ext>
              </c:extLst>
            </c:dLbl>
            <c:dLbl>
              <c:idx val="12"/>
              <c:delete val="1"/>
              <c:extLst>
                <c:ext xmlns:c15="http://schemas.microsoft.com/office/drawing/2012/chart" uri="{CE6537A1-D6FC-4f65-9D91-7224C49458BB}"/>
                <c:ext xmlns:c16="http://schemas.microsoft.com/office/drawing/2014/chart" uri="{C3380CC4-5D6E-409C-BE32-E72D297353CC}">
                  <c16:uniqueId val="{00000009-9658-4149-8C83-699CBB37B645}"/>
                </c:ext>
              </c:extLst>
            </c:dLbl>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 Water Pitching'!$A$3:$A$10</c:f>
              <c:strCache>
                <c:ptCount val="8"/>
                <c:pt idx="0">
                  <c:v>BADIN</c:v>
                </c:pt>
                <c:pt idx="1">
                  <c:v>DADU</c:v>
                </c:pt>
                <c:pt idx="2">
                  <c:v>JAMSHORO</c:v>
                </c:pt>
                <c:pt idx="3">
                  <c:v>KAMBAR SHADADKOT</c:v>
                </c:pt>
                <c:pt idx="4">
                  <c:v>SANGHAR</c:v>
                </c:pt>
                <c:pt idx="5">
                  <c:v>THARPARKAR</c:v>
                </c:pt>
                <c:pt idx="6">
                  <c:v>THATTA</c:v>
                </c:pt>
                <c:pt idx="7">
                  <c:v>UMERKOT</c:v>
                </c:pt>
              </c:strCache>
            </c:strRef>
          </c:cat>
          <c:val>
            <c:numRef>
              <c:f>'Analysis - Water Pitching'!$C$3:$C$10</c:f>
              <c:numCache>
                <c:formatCode>0%</c:formatCode>
                <c:ptCount val="8"/>
                <c:pt idx="0">
                  <c:v>0.32539682539682541</c:v>
                </c:pt>
                <c:pt idx="1">
                  <c:v>0.34285714285714286</c:v>
                </c:pt>
                <c:pt idx="2">
                  <c:v>0.41379310344827586</c:v>
                </c:pt>
                <c:pt idx="3">
                  <c:v>1.9047619047619049E-2</c:v>
                </c:pt>
                <c:pt idx="4">
                  <c:v>0.14285714285714285</c:v>
                </c:pt>
                <c:pt idx="5">
                  <c:v>0.14285714285714285</c:v>
                </c:pt>
                <c:pt idx="6">
                  <c:v>9.6774193548387094E-2</c:v>
                </c:pt>
                <c:pt idx="7">
                  <c:v>0.12295081967213115</c:v>
                </c:pt>
              </c:numCache>
            </c:numRef>
          </c:val>
          <c:extLst>
            <c:ext xmlns:c16="http://schemas.microsoft.com/office/drawing/2014/chart" uri="{C3380CC4-5D6E-409C-BE32-E72D297353CC}">
              <c16:uniqueId val="{0000000A-9658-4149-8C83-699CBB37B645}"/>
            </c:ext>
          </c:extLst>
        </c:ser>
        <c:ser>
          <c:idx val="2"/>
          <c:order val="2"/>
          <c:tx>
            <c:strRef>
              <c:f>'Analysis - Water Pitching'!$D$2</c:f>
              <c:strCache>
                <c:ptCount val="1"/>
                <c:pt idx="0">
                  <c:v> 10-30 minutes’ walk</c:v>
                </c:pt>
              </c:strCache>
            </c:strRef>
          </c:tx>
          <c:spPr>
            <a:solidFill>
              <a:schemeClr val="accent2">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B-9658-4149-8C83-699CBB37B645}"/>
                </c:ext>
              </c:extLst>
            </c:dLbl>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 Water Pitching'!$A$3:$A$10</c:f>
              <c:strCache>
                <c:ptCount val="8"/>
                <c:pt idx="0">
                  <c:v>BADIN</c:v>
                </c:pt>
                <c:pt idx="1">
                  <c:v>DADU</c:v>
                </c:pt>
                <c:pt idx="2">
                  <c:v>JAMSHORO</c:v>
                </c:pt>
                <c:pt idx="3">
                  <c:v>KAMBAR SHADADKOT</c:v>
                </c:pt>
                <c:pt idx="4">
                  <c:v>SANGHAR</c:v>
                </c:pt>
                <c:pt idx="5">
                  <c:v>THARPARKAR</c:v>
                </c:pt>
                <c:pt idx="6">
                  <c:v>THATTA</c:v>
                </c:pt>
                <c:pt idx="7">
                  <c:v>UMERKOT</c:v>
                </c:pt>
              </c:strCache>
            </c:strRef>
          </c:cat>
          <c:val>
            <c:numRef>
              <c:f>'Analysis - Water Pitching'!$D$3:$D$10</c:f>
              <c:numCache>
                <c:formatCode>0%</c:formatCode>
                <c:ptCount val="8"/>
                <c:pt idx="0">
                  <c:v>0.1984126984126984</c:v>
                </c:pt>
                <c:pt idx="1">
                  <c:v>0.24285714285714285</c:v>
                </c:pt>
                <c:pt idx="2">
                  <c:v>0.18103448275862069</c:v>
                </c:pt>
                <c:pt idx="3">
                  <c:v>0.17142857142857143</c:v>
                </c:pt>
                <c:pt idx="4">
                  <c:v>0.13186813186813187</c:v>
                </c:pt>
                <c:pt idx="5">
                  <c:v>0.28851540616246496</c:v>
                </c:pt>
                <c:pt idx="6">
                  <c:v>0.14516129032258066</c:v>
                </c:pt>
                <c:pt idx="7">
                  <c:v>0.41803278688524592</c:v>
                </c:pt>
              </c:numCache>
            </c:numRef>
          </c:val>
          <c:extLst>
            <c:ext xmlns:c16="http://schemas.microsoft.com/office/drawing/2014/chart" uri="{C3380CC4-5D6E-409C-BE32-E72D297353CC}">
              <c16:uniqueId val="{0000000C-9658-4149-8C83-699CBB37B645}"/>
            </c:ext>
          </c:extLst>
        </c:ser>
        <c:ser>
          <c:idx val="3"/>
          <c:order val="3"/>
          <c:tx>
            <c:strRef>
              <c:f>'Analysis - Water Pitching'!$E$2</c:f>
              <c:strCache>
                <c:ptCount val="1"/>
                <c:pt idx="0">
                  <c:v> More than 30 minutes’ walk</c:v>
                </c:pt>
              </c:strCache>
            </c:strRef>
          </c:tx>
          <c:spPr>
            <a:solidFill>
              <a:schemeClr val="accent2">
                <a:lumMod val="75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58-4149-8C83-699CBB37B64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58-4149-8C83-699CBB37B64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658-4149-8C83-699CBB37B645}"/>
                </c:ext>
              </c:extLst>
            </c:dLbl>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 Water Pitching'!$A$3:$A$10</c:f>
              <c:strCache>
                <c:ptCount val="8"/>
                <c:pt idx="0">
                  <c:v>BADIN</c:v>
                </c:pt>
                <c:pt idx="1">
                  <c:v>DADU</c:v>
                </c:pt>
                <c:pt idx="2">
                  <c:v>JAMSHORO</c:v>
                </c:pt>
                <c:pt idx="3">
                  <c:v>KAMBAR SHADADKOT</c:v>
                </c:pt>
                <c:pt idx="4">
                  <c:v>SANGHAR</c:v>
                </c:pt>
                <c:pt idx="5">
                  <c:v>THARPARKAR</c:v>
                </c:pt>
                <c:pt idx="6">
                  <c:v>THATTA</c:v>
                </c:pt>
                <c:pt idx="7">
                  <c:v>UMERKOT</c:v>
                </c:pt>
              </c:strCache>
            </c:strRef>
          </c:cat>
          <c:val>
            <c:numRef>
              <c:f>'Analysis - Water Pitching'!$E$3:$E$10</c:f>
              <c:numCache>
                <c:formatCode>0%</c:formatCode>
                <c:ptCount val="8"/>
                <c:pt idx="0">
                  <c:v>7.1428571428571425E-2</c:v>
                </c:pt>
                <c:pt idx="1">
                  <c:v>0.27142857142857141</c:v>
                </c:pt>
                <c:pt idx="2">
                  <c:v>0.37068965517241381</c:v>
                </c:pt>
                <c:pt idx="3">
                  <c:v>0.79047619047619044</c:v>
                </c:pt>
                <c:pt idx="4">
                  <c:v>0.35164835164835168</c:v>
                </c:pt>
                <c:pt idx="5">
                  <c:v>0.52100840336134457</c:v>
                </c:pt>
                <c:pt idx="6">
                  <c:v>0.72580645161290325</c:v>
                </c:pt>
                <c:pt idx="7">
                  <c:v>0.21311475409836064</c:v>
                </c:pt>
              </c:numCache>
            </c:numRef>
          </c:val>
          <c:extLst>
            <c:ext xmlns:c16="http://schemas.microsoft.com/office/drawing/2014/chart" uri="{C3380CC4-5D6E-409C-BE32-E72D297353CC}">
              <c16:uniqueId val="{00000010-9658-4149-8C83-699CBB37B645}"/>
            </c:ext>
          </c:extLst>
        </c:ser>
        <c:dLbls>
          <c:dLblPos val="ctr"/>
          <c:showLegendKey val="0"/>
          <c:showVal val="1"/>
          <c:showCatName val="0"/>
          <c:showSerName val="0"/>
          <c:showPercent val="0"/>
          <c:showBubbleSize val="0"/>
        </c:dLbls>
        <c:gapWidth val="150"/>
        <c:overlap val="100"/>
        <c:axId val="357383336"/>
        <c:axId val="357383728"/>
      </c:barChart>
      <c:catAx>
        <c:axId val="35738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a:softEdge rad="215900"/>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57383728"/>
        <c:crosses val="autoZero"/>
        <c:auto val="1"/>
        <c:lblAlgn val="ctr"/>
        <c:lblOffset val="100"/>
        <c:noMultiLvlLbl val="0"/>
      </c:catAx>
      <c:valAx>
        <c:axId val="35738372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357383336"/>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sz="12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97-4976-9C91-40EFB9F911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97-4976-9C91-40EFB9F911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97-4976-9C91-40EFB9F911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97-4976-9C91-40EFB9F9118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Sheet1!$L$3:$L$6</c:f>
              <c:strCache>
                <c:ptCount val="4"/>
                <c:pt idx="0">
                  <c:v>No measure</c:v>
                </c:pt>
                <c:pt idx="1">
                  <c:v>Boiling</c:v>
                </c:pt>
                <c:pt idx="2">
                  <c:v>Chlorination</c:v>
                </c:pt>
                <c:pt idx="3">
                  <c:v>Cloth filtration</c:v>
                </c:pt>
              </c:strCache>
            </c:strRef>
          </c:cat>
          <c:val>
            <c:numRef>
              <c:f>Sheet1!$M$3:$M$6</c:f>
              <c:numCache>
                <c:formatCode>0%</c:formatCode>
                <c:ptCount val="4"/>
                <c:pt idx="0">
                  <c:v>0.71</c:v>
                </c:pt>
                <c:pt idx="1">
                  <c:v>0</c:v>
                </c:pt>
                <c:pt idx="2">
                  <c:v>0.08</c:v>
                </c:pt>
                <c:pt idx="3">
                  <c:v>0.21</c:v>
                </c:pt>
              </c:numCache>
            </c:numRef>
          </c:val>
          <c:extLst>
            <c:ext xmlns:c16="http://schemas.microsoft.com/office/drawing/2014/chart" uri="{C3380CC4-5D6E-409C-BE32-E72D297353CC}">
              <c16:uniqueId val="{00000008-E797-4976-9C91-40EFB9F9118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Ownership of Livestock/Poultry</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0570359981299673E-2"/>
          <c:y val="0.2550205385197824"/>
          <c:w val="0.95885928003740062"/>
          <c:h val="0.32265039484131369"/>
        </c:manualLayout>
      </c:layout>
      <c:barChart>
        <c:barDir val="col"/>
        <c:grouping val="clustered"/>
        <c:varyColors val="0"/>
        <c:ser>
          <c:idx val="1"/>
          <c:order val="0"/>
          <c:tx>
            <c:strRef>
              <c:f>'Ownership livestock poultry'!$C$1:$C$3</c:f>
              <c:strCache>
                <c:ptCount val="3"/>
                <c:pt idx="0">
                  <c:v>Households Own Livestock</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'Ownership livestock poultry'!$A$4:$B$12</c:f>
              <c:multiLvlStrCache>
                <c:ptCount val="9"/>
                <c:lvl>
                  <c:pt idx="0">
                    <c:v>OVERALL</c:v>
                  </c:pt>
                  <c:pt idx="1">
                    <c:v>BADIN</c:v>
                  </c:pt>
                  <c:pt idx="2">
                    <c:v>DADU</c:v>
                  </c:pt>
                  <c:pt idx="3">
                    <c:v>JAMSHORO</c:v>
                  </c:pt>
                  <c:pt idx="4">
                    <c:v>KAMBAR SHAHDADKOT</c:v>
                  </c:pt>
                  <c:pt idx="5">
                    <c:v>SANGHAR</c:v>
                  </c:pt>
                  <c:pt idx="6">
                    <c:v>THARPARKAR</c:v>
                  </c:pt>
                  <c:pt idx="7">
                    <c:v>THATTA</c:v>
                  </c:pt>
                  <c:pt idx="8">
                    <c:v>UMERKOT</c:v>
                  </c:pt>
                </c:lvl>
                <c:lvl>
                  <c:pt idx="0">
                    <c:v>Districts</c:v>
                  </c:pt>
                </c:lvl>
              </c:multiLvlStrCache>
            </c:multiLvlStrRef>
          </c:cat>
          <c:val>
            <c:numRef>
              <c:f>'Ownership livestock poultry'!$C$4:$C$12</c:f>
              <c:numCache>
                <c:formatCode>###0%</c:formatCode>
                <c:ptCount val="9"/>
                <c:pt idx="0">
                  <c:v>0.87062652563059406</c:v>
                </c:pt>
                <c:pt idx="1">
                  <c:v>0.87301587301587302</c:v>
                </c:pt>
                <c:pt idx="2">
                  <c:v>0.81105990783410131</c:v>
                </c:pt>
                <c:pt idx="3">
                  <c:v>0.83760683760683763</c:v>
                </c:pt>
                <c:pt idx="4">
                  <c:v>0.90740740740740744</c:v>
                </c:pt>
                <c:pt idx="5">
                  <c:v>0.90322580645161277</c:v>
                </c:pt>
                <c:pt idx="6">
                  <c:v>0.9353099730458222</c:v>
                </c:pt>
                <c:pt idx="7">
                  <c:v>0.83333333333333348</c:v>
                </c:pt>
                <c:pt idx="8">
                  <c:v>0.77600000000000013</c:v>
                </c:pt>
              </c:numCache>
            </c:numRef>
          </c:val>
          <c:extLst>
            <c:ext xmlns:c16="http://schemas.microsoft.com/office/drawing/2014/chart" uri="{C3380CC4-5D6E-409C-BE32-E72D297353CC}">
              <c16:uniqueId val="{00000000-1BF6-4303-89B9-C3CA63A20C26}"/>
            </c:ext>
          </c:extLst>
        </c:ser>
        <c:ser>
          <c:idx val="0"/>
          <c:order val="1"/>
          <c:tx>
            <c:strRef>
              <c:f>'Ownership livestock poultry'!$D$1:$D$3</c:f>
              <c:strCache>
                <c:ptCount val="3"/>
                <c:pt idx="0">
                  <c:v>Households Own Poultry</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'Ownership livestock poultry'!$A$4:$B$12</c:f>
              <c:multiLvlStrCache>
                <c:ptCount val="9"/>
                <c:lvl>
                  <c:pt idx="0">
                    <c:v>OVERALL</c:v>
                  </c:pt>
                  <c:pt idx="1">
                    <c:v>BADIN</c:v>
                  </c:pt>
                  <c:pt idx="2">
                    <c:v>DADU</c:v>
                  </c:pt>
                  <c:pt idx="3">
                    <c:v>JAMSHORO</c:v>
                  </c:pt>
                  <c:pt idx="4">
                    <c:v>KAMBAR SHAHDADKOT</c:v>
                  </c:pt>
                  <c:pt idx="5">
                    <c:v>SANGHAR</c:v>
                  </c:pt>
                  <c:pt idx="6">
                    <c:v>THARPARKAR</c:v>
                  </c:pt>
                  <c:pt idx="7">
                    <c:v>THATTA</c:v>
                  </c:pt>
                  <c:pt idx="8">
                    <c:v>UMERKOT</c:v>
                  </c:pt>
                </c:lvl>
                <c:lvl>
                  <c:pt idx="0">
                    <c:v>Districts</c:v>
                  </c:pt>
                </c:lvl>
              </c:multiLvlStrCache>
            </c:multiLvlStrRef>
          </c:cat>
          <c:val>
            <c:numRef>
              <c:f>'Ownership livestock poultry'!$D$4:$D$12</c:f>
              <c:numCache>
                <c:formatCode>###0%</c:formatCode>
                <c:ptCount val="9"/>
                <c:pt idx="0">
                  <c:v>0.13751017087062653</c:v>
                </c:pt>
                <c:pt idx="1">
                  <c:v>0.35714285714285715</c:v>
                </c:pt>
                <c:pt idx="2">
                  <c:v>0.12442396313364056</c:v>
                </c:pt>
                <c:pt idx="3">
                  <c:v>8.5470085470085472E-2</c:v>
                </c:pt>
                <c:pt idx="4">
                  <c:v>0.25</c:v>
                </c:pt>
                <c:pt idx="5">
                  <c:v>0.21505376344086019</c:v>
                </c:pt>
                <c:pt idx="6">
                  <c:v>1.6172506738544475E-2</c:v>
                </c:pt>
                <c:pt idx="7">
                  <c:v>0.30555555555555558</c:v>
                </c:pt>
                <c:pt idx="8">
                  <c:v>9.6000000000000002E-2</c:v>
                </c:pt>
              </c:numCache>
            </c:numRef>
          </c:val>
          <c:extLst>
            <c:ext xmlns:c16="http://schemas.microsoft.com/office/drawing/2014/chart" uri="{C3380CC4-5D6E-409C-BE32-E72D297353CC}">
              <c16:uniqueId val="{00000001-1BF6-4303-89B9-C3CA63A20C26}"/>
            </c:ext>
          </c:extLst>
        </c:ser>
        <c:dLbls>
          <c:showLegendKey val="0"/>
          <c:showVal val="0"/>
          <c:showCatName val="0"/>
          <c:showSerName val="0"/>
          <c:showPercent val="0"/>
          <c:showBubbleSize val="0"/>
        </c:dLbls>
        <c:gapWidth val="150"/>
        <c:axId val="290370816"/>
        <c:axId val="290366112"/>
      </c:barChart>
      <c:catAx>
        <c:axId val="2903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0366112"/>
        <c:crosses val="autoZero"/>
        <c:auto val="1"/>
        <c:lblAlgn val="ctr"/>
        <c:lblOffset val="100"/>
        <c:noMultiLvlLbl val="0"/>
      </c:catAx>
      <c:valAx>
        <c:axId val="290366112"/>
        <c:scaling>
          <c:orientation val="minMax"/>
        </c:scaling>
        <c:delete val="1"/>
        <c:axPos val="l"/>
        <c:numFmt formatCode="###0%" sourceLinked="1"/>
        <c:majorTickMark val="none"/>
        <c:minorTickMark val="none"/>
        <c:tickLblPos val="nextTo"/>
        <c:crossAx val="29037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Ownership of Livestock/Poultry by Households-Currently</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5598401308181387E-2"/>
          <c:y val="0.13408107058366586"/>
          <c:w val="0.94252094677144771"/>
          <c:h val="0.44948695314430986"/>
        </c:manualLayout>
      </c:layout>
      <c:barChart>
        <c:barDir val="col"/>
        <c:grouping val="clustered"/>
        <c:varyColors val="0"/>
        <c:ser>
          <c:idx val="0"/>
          <c:order val="0"/>
          <c:tx>
            <c:strRef>
              <c:f>'Ownedcurrently &amp; 6 months ago'!$L$2</c:f>
              <c:strCache>
                <c:ptCount val="1"/>
                <c:pt idx="0">
                  <c:v>Cattle</c:v>
                </c:pt>
              </c:strCache>
            </c:strRef>
          </c:tx>
          <c:spPr>
            <a:solidFill>
              <a:schemeClr val="accent1"/>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ago'!$L$3:$L$11</c:f>
              <c:numCache>
                <c:formatCode>###0%</c:formatCode>
                <c:ptCount val="9"/>
                <c:pt idx="0">
                  <c:v>0.32465419039869814</c:v>
                </c:pt>
                <c:pt idx="1">
                  <c:v>0.12698412698412698</c:v>
                </c:pt>
                <c:pt idx="2">
                  <c:v>0.30875576036866359</c:v>
                </c:pt>
                <c:pt idx="3">
                  <c:v>0.27350427350427353</c:v>
                </c:pt>
                <c:pt idx="4">
                  <c:v>0.65740740740740744</c:v>
                </c:pt>
                <c:pt idx="5">
                  <c:v>0.35483870967741937</c:v>
                </c:pt>
                <c:pt idx="6">
                  <c:v>0.33423180592991913</c:v>
                </c:pt>
                <c:pt idx="7">
                  <c:v>0.29166666666666669</c:v>
                </c:pt>
                <c:pt idx="8">
                  <c:v>0.28000000000000003</c:v>
                </c:pt>
              </c:numCache>
            </c:numRef>
          </c:val>
          <c:extLst>
            <c:ext xmlns:c16="http://schemas.microsoft.com/office/drawing/2014/chart" uri="{C3380CC4-5D6E-409C-BE32-E72D297353CC}">
              <c16:uniqueId val="{00000000-87C2-4E52-9CF6-8C5578BA79B4}"/>
            </c:ext>
          </c:extLst>
        </c:ser>
        <c:ser>
          <c:idx val="1"/>
          <c:order val="1"/>
          <c:tx>
            <c:strRef>
              <c:f>'Ownedcurrently &amp; 6 months ago'!$M$2</c:f>
              <c:strCache>
                <c:ptCount val="1"/>
                <c:pt idx="0">
                  <c:v>Buffaloes</c:v>
                </c:pt>
              </c:strCache>
            </c:strRef>
          </c:tx>
          <c:spPr>
            <a:solidFill>
              <a:schemeClr val="accent2"/>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ago'!$M$3:$M$11</c:f>
              <c:numCache>
                <c:formatCode>###0%</c:formatCode>
                <c:ptCount val="9"/>
                <c:pt idx="0">
                  <c:v>0.12042310821806348</c:v>
                </c:pt>
                <c:pt idx="1">
                  <c:v>0.56349206349206349</c:v>
                </c:pt>
                <c:pt idx="2">
                  <c:v>0.13364055299539171</c:v>
                </c:pt>
                <c:pt idx="3">
                  <c:v>2.564102564102564E-2</c:v>
                </c:pt>
                <c:pt idx="4">
                  <c:v>0.17592592592592593</c:v>
                </c:pt>
                <c:pt idx="5">
                  <c:v>1.0752688172043012E-2</c:v>
                </c:pt>
                <c:pt idx="6">
                  <c:v>1.3477088948787064E-2</c:v>
                </c:pt>
                <c:pt idx="7">
                  <c:v>0.15277777777777779</c:v>
                </c:pt>
                <c:pt idx="8">
                  <c:v>7.1999999999999995E-2</c:v>
                </c:pt>
              </c:numCache>
            </c:numRef>
          </c:val>
          <c:extLst>
            <c:ext xmlns:c16="http://schemas.microsoft.com/office/drawing/2014/chart" uri="{C3380CC4-5D6E-409C-BE32-E72D297353CC}">
              <c16:uniqueId val="{00000001-87C2-4E52-9CF6-8C5578BA79B4}"/>
            </c:ext>
          </c:extLst>
        </c:ser>
        <c:ser>
          <c:idx val="2"/>
          <c:order val="2"/>
          <c:tx>
            <c:strRef>
              <c:f>'Ownedcurrently &amp; 6 months ago'!$N$2</c:f>
              <c:strCache>
                <c:ptCount val="1"/>
                <c:pt idx="0">
                  <c:v>Goats</c:v>
                </c:pt>
              </c:strCache>
            </c:strRef>
          </c:tx>
          <c:spPr>
            <a:solidFill>
              <a:schemeClr val="accent3"/>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ago'!$N$3:$N$11</c:f>
              <c:numCache>
                <c:formatCode>###0%</c:formatCode>
                <c:ptCount val="9"/>
                <c:pt idx="0">
                  <c:v>0.68755085435313257</c:v>
                </c:pt>
                <c:pt idx="1">
                  <c:v>0.42857142857142855</c:v>
                </c:pt>
                <c:pt idx="2">
                  <c:v>0.60368663594470051</c:v>
                </c:pt>
                <c:pt idx="3">
                  <c:v>0.71794871794871795</c:v>
                </c:pt>
                <c:pt idx="4">
                  <c:v>0.47222222222222221</c:v>
                </c:pt>
                <c:pt idx="5">
                  <c:v>0.80645161290322576</c:v>
                </c:pt>
                <c:pt idx="6">
                  <c:v>0.87870619946091633</c:v>
                </c:pt>
                <c:pt idx="7">
                  <c:v>0.51388888888888884</c:v>
                </c:pt>
                <c:pt idx="8">
                  <c:v>0.69599999999999995</c:v>
                </c:pt>
              </c:numCache>
            </c:numRef>
          </c:val>
          <c:extLst>
            <c:ext xmlns:c16="http://schemas.microsoft.com/office/drawing/2014/chart" uri="{C3380CC4-5D6E-409C-BE32-E72D297353CC}">
              <c16:uniqueId val="{00000002-87C2-4E52-9CF6-8C5578BA79B4}"/>
            </c:ext>
          </c:extLst>
        </c:ser>
        <c:ser>
          <c:idx val="3"/>
          <c:order val="3"/>
          <c:tx>
            <c:strRef>
              <c:f>'Ownedcurrently &amp; 6 months ago'!$O$2</c:f>
              <c:strCache>
                <c:ptCount val="1"/>
                <c:pt idx="0">
                  <c:v>Sheep</c:v>
                </c:pt>
              </c:strCache>
            </c:strRef>
          </c:tx>
          <c:spPr>
            <a:solidFill>
              <a:schemeClr val="accent4"/>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ago'!$O$3:$O$11</c:f>
              <c:numCache>
                <c:formatCode>###0%</c:formatCode>
                <c:ptCount val="9"/>
                <c:pt idx="0">
                  <c:v>0.12296416938110749</c:v>
                </c:pt>
                <c:pt idx="1">
                  <c:v>3.968253968253968E-2</c:v>
                </c:pt>
                <c:pt idx="3">
                  <c:v>3.4188034188034191E-2</c:v>
                </c:pt>
                <c:pt idx="4">
                  <c:v>3.7037037037037035E-2</c:v>
                </c:pt>
                <c:pt idx="5">
                  <c:v>0.30107526881720431</c:v>
                </c:pt>
                <c:pt idx="6">
                  <c:v>0.26145552560646901</c:v>
                </c:pt>
                <c:pt idx="7">
                  <c:v>4.1666666666666657E-2</c:v>
                </c:pt>
                <c:pt idx="8">
                  <c:v>8.0645161290322578E-2</c:v>
                </c:pt>
              </c:numCache>
            </c:numRef>
          </c:val>
          <c:extLst>
            <c:ext xmlns:c16="http://schemas.microsoft.com/office/drawing/2014/chart" uri="{C3380CC4-5D6E-409C-BE32-E72D297353CC}">
              <c16:uniqueId val="{00000003-87C2-4E52-9CF6-8C5578BA79B4}"/>
            </c:ext>
          </c:extLst>
        </c:ser>
        <c:ser>
          <c:idx val="4"/>
          <c:order val="4"/>
          <c:tx>
            <c:strRef>
              <c:f>'Ownedcurrently &amp; 6 months ago'!$P$2</c:f>
              <c:strCache>
                <c:ptCount val="1"/>
                <c:pt idx="0">
                  <c:v>Camels</c:v>
                </c:pt>
              </c:strCache>
            </c:strRef>
          </c:tx>
          <c:spPr>
            <a:solidFill>
              <a:schemeClr val="accent5"/>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ago'!$P$3:$P$11</c:f>
              <c:numCache>
                <c:formatCode>General</c:formatCode>
                <c:ptCount val="9"/>
                <c:pt idx="0" formatCode="###0%">
                  <c:v>8.7876322213181451E-2</c:v>
                </c:pt>
                <c:pt idx="2" formatCode="###0%">
                  <c:v>5.5299539170506916E-2</c:v>
                </c:pt>
                <c:pt idx="5" formatCode="###0%">
                  <c:v>0.30107526881720431</c:v>
                </c:pt>
                <c:pt idx="6" formatCode="###0%">
                  <c:v>0.15902964959568733</c:v>
                </c:pt>
                <c:pt idx="7" formatCode="###0%">
                  <c:v>1.3888888888888888E-2</c:v>
                </c:pt>
                <c:pt idx="8" formatCode="###0%">
                  <c:v>6.4000000000000001E-2</c:v>
                </c:pt>
              </c:numCache>
            </c:numRef>
          </c:val>
          <c:extLst>
            <c:ext xmlns:c16="http://schemas.microsoft.com/office/drawing/2014/chart" uri="{C3380CC4-5D6E-409C-BE32-E72D297353CC}">
              <c16:uniqueId val="{00000004-87C2-4E52-9CF6-8C5578BA79B4}"/>
            </c:ext>
          </c:extLst>
        </c:ser>
        <c:ser>
          <c:idx val="5"/>
          <c:order val="5"/>
          <c:tx>
            <c:strRef>
              <c:f>'Ownedcurrently &amp; 6 months ago'!$Q$2</c:f>
              <c:strCache>
                <c:ptCount val="1"/>
                <c:pt idx="0">
                  <c:v>Donkeys</c:v>
                </c:pt>
              </c:strCache>
            </c:strRef>
          </c:tx>
          <c:spPr>
            <a:solidFill>
              <a:schemeClr val="accent6"/>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ago'!$Q$3:$Q$11</c:f>
              <c:numCache>
                <c:formatCode>###0%</c:formatCode>
                <c:ptCount val="9"/>
                <c:pt idx="0">
                  <c:v>0.20829943043124491</c:v>
                </c:pt>
                <c:pt idx="1">
                  <c:v>1.5873015873015872E-2</c:v>
                </c:pt>
                <c:pt idx="2">
                  <c:v>0.13364055299539171</c:v>
                </c:pt>
                <c:pt idx="3">
                  <c:v>2.564102564102564E-2</c:v>
                </c:pt>
                <c:pt idx="4">
                  <c:v>0.23148148148148148</c:v>
                </c:pt>
                <c:pt idx="5">
                  <c:v>0.32258064516129031</c:v>
                </c:pt>
                <c:pt idx="6">
                  <c:v>0.40161725067385445</c:v>
                </c:pt>
                <c:pt idx="7">
                  <c:v>1.3888888888888888E-2</c:v>
                </c:pt>
                <c:pt idx="8">
                  <c:v>0.13600000000000001</c:v>
                </c:pt>
              </c:numCache>
            </c:numRef>
          </c:val>
          <c:extLst>
            <c:ext xmlns:c16="http://schemas.microsoft.com/office/drawing/2014/chart" uri="{C3380CC4-5D6E-409C-BE32-E72D297353CC}">
              <c16:uniqueId val="{00000005-87C2-4E52-9CF6-8C5578BA79B4}"/>
            </c:ext>
          </c:extLst>
        </c:ser>
        <c:ser>
          <c:idx val="6"/>
          <c:order val="6"/>
          <c:tx>
            <c:strRef>
              <c:f>'Ownedcurrently &amp; 6 months ago'!$R$2</c:f>
              <c:strCache>
                <c:ptCount val="1"/>
                <c:pt idx="0">
                  <c:v>Horses/Mules</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7C2-4E52-9CF6-8C5578BA79B4}"/>
                </c:ext>
              </c:extLst>
            </c:dLbl>
            <c:dLbl>
              <c:idx val="5"/>
              <c:delete val="1"/>
              <c:extLst>
                <c:ext xmlns:c15="http://schemas.microsoft.com/office/drawing/2012/chart" uri="{CE6537A1-D6FC-4f65-9D91-7224C49458BB}"/>
                <c:ext xmlns:c16="http://schemas.microsoft.com/office/drawing/2014/chart" uri="{C3380CC4-5D6E-409C-BE32-E72D297353CC}">
                  <c16:uniqueId val="{00000007-87C2-4E52-9CF6-8C5578BA79B4}"/>
                </c:ext>
              </c:extLst>
            </c:dLbl>
            <c:dLbl>
              <c:idx val="6"/>
              <c:delete val="1"/>
              <c:extLst>
                <c:ext xmlns:c15="http://schemas.microsoft.com/office/drawing/2012/chart" uri="{CE6537A1-D6FC-4f65-9D91-7224C49458BB}"/>
                <c:ext xmlns:c16="http://schemas.microsoft.com/office/drawing/2014/chart" uri="{C3380CC4-5D6E-409C-BE32-E72D297353CC}">
                  <c16:uniqueId val="{00000008-87C2-4E52-9CF6-8C5578BA79B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ago'!$R$3:$R$11</c:f>
              <c:numCache>
                <c:formatCode>General</c:formatCode>
                <c:ptCount val="9"/>
                <c:pt idx="5" formatCode="###0%">
                  <c:v>3.2258064516129031E-2</c:v>
                </c:pt>
                <c:pt idx="6" formatCode="###0%">
                  <c:v>8.0862533692722376E-3</c:v>
                </c:pt>
              </c:numCache>
            </c:numRef>
          </c:val>
          <c:extLst>
            <c:ext xmlns:c16="http://schemas.microsoft.com/office/drawing/2014/chart" uri="{C3380CC4-5D6E-409C-BE32-E72D297353CC}">
              <c16:uniqueId val="{00000009-87C2-4E52-9CF6-8C5578BA79B4}"/>
            </c:ext>
          </c:extLst>
        </c:ser>
        <c:ser>
          <c:idx val="7"/>
          <c:order val="7"/>
          <c:tx>
            <c:strRef>
              <c:f>'Ownedcurrently &amp; 6 months ago'!$S$2</c:f>
              <c:strCache>
                <c:ptCount val="1"/>
                <c:pt idx="0">
                  <c:v>Poultry</c:v>
                </c:pt>
              </c:strCache>
            </c:strRef>
          </c:tx>
          <c:spPr>
            <a:solidFill>
              <a:schemeClr val="accent2">
                <a:lumMod val="60000"/>
              </a:schemeClr>
            </a:solidFill>
            <a:ln>
              <a:noFill/>
            </a:ln>
            <a:effectLst/>
          </c:spPr>
          <c:invertIfNegative val="0"/>
          <c:dLbls>
            <c:delete val="1"/>
          </c:dLbls>
          <c:cat>
            <c:strRef>
              <c:f>'Ownedcurrently &amp; 6 months ago'!$B$3:$B$11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'Ownedcurrently &amp; 6 months ago'!$S$3:$S$11</c:f>
              <c:numCache>
                <c:formatCode>###0%</c:formatCode>
                <c:ptCount val="9"/>
                <c:pt idx="0">
                  <c:v>0.10984540276647682</c:v>
                </c:pt>
                <c:pt idx="1">
                  <c:v>0.30952380952380953</c:v>
                </c:pt>
                <c:pt idx="2">
                  <c:v>8.755760368663594E-2</c:v>
                </c:pt>
                <c:pt idx="3">
                  <c:v>8.5470085470085472E-2</c:v>
                </c:pt>
                <c:pt idx="4">
                  <c:v>0.22222222222222221</c:v>
                </c:pt>
                <c:pt idx="5">
                  <c:v>0.19354838709677419</c:v>
                </c:pt>
                <c:pt idx="6">
                  <c:v>1.3477088948787064E-2</c:v>
                </c:pt>
                <c:pt idx="7">
                  <c:v>0.20833333333333337</c:v>
                </c:pt>
                <c:pt idx="8">
                  <c:v>0.04</c:v>
                </c:pt>
              </c:numCache>
            </c:numRef>
          </c:val>
          <c:extLst>
            <c:ext xmlns:c16="http://schemas.microsoft.com/office/drawing/2014/chart" uri="{C3380CC4-5D6E-409C-BE32-E72D297353CC}">
              <c16:uniqueId val="{0000000A-87C2-4E52-9CF6-8C5578BA79B4}"/>
            </c:ext>
          </c:extLst>
        </c:ser>
        <c:dLbls>
          <c:dLblPos val="outEnd"/>
          <c:showLegendKey val="0"/>
          <c:showVal val="1"/>
          <c:showCatName val="0"/>
          <c:showSerName val="0"/>
          <c:showPercent val="0"/>
          <c:showBubbleSize val="0"/>
        </c:dLbls>
        <c:gapWidth val="75"/>
        <c:axId val="290362192"/>
        <c:axId val="290371600"/>
      </c:barChart>
      <c:catAx>
        <c:axId val="29036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290371600"/>
        <c:crosses val="autoZero"/>
        <c:auto val="1"/>
        <c:lblAlgn val="ctr"/>
        <c:lblOffset val="100"/>
        <c:noMultiLvlLbl val="0"/>
      </c:catAx>
      <c:valAx>
        <c:axId val="290371600"/>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0362192"/>
        <c:crosses val="autoZero"/>
        <c:crossBetween val="between"/>
      </c:valAx>
      <c:spPr>
        <a:noFill/>
        <a:ln>
          <a:noFill/>
        </a:ln>
        <a:effectLst/>
      </c:spPr>
    </c:plotArea>
    <c:legend>
      <c:legendPos val="b"/>
      <c:legendEntry>
        <c:idx val="6"/>
        <c:delete val="1"/>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Percentage of Households Reported Livestock/Poultry Deaths during Past Six Months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0030794689286E-2"/>
          <c:y val="0.1037840692448655"/>
          <c:w val="0.92268724760135667"/>
          <c:h val="0.62873766378129758"/>
        </c:manualLayout>
      </c:layout>
      <c:barChart>
        <c:barDir val="col"/>
        <c:grouping val="clustered"/>
        <c:varyColors val="0"/>
        <c:ser>
          <c:idx val="0"/>
          <c:order val="0"/>
          <c:tx>
            <c:strRef>
              <c:f>'Died &amp; Sold-Revised Format'!$C$3</c:f>
              <c:strCache>
                <c:ptCount val="1"/>
                <c:pt idx="0">
                  <c:v>Cattle</c:v>
                </c:pt>
              </c:strCache>
            </c:strRef>
          </c:tx>
          <c:spPr>
            <a:solidFill>
              <a:schemeClr val="accent1"/>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Format'!$C$4:$C$12</c:f>
              <c:numCache>
                <c:formatCode>0%</c:formatCode>
                <c:ptCount val="9"/>
                <c:pt idx="0">
                  <c:v>0.25</c:v>
                </c:pt>
                <c:pt idx="1">
                  <c:v>0.06</c:v>
                </c:pt>
                <c:pt idx="2">
                  <c:v>0.25</c:v>
                </c:pt>
                <c:pt idx="3">
                  <c:v>0.28999999999999998</c:v>
                </c:pt>
                <c:pt idx="4">
                  <c:v>0.39</c:v>
                </c:pt>
                <c:pt idx="5">
                  <c:v>0.55000000000000004</c:v>
                </c:pt>
                <c:pt idx="6">
                  <c:v>0.12</c:v>
                </c:pt>
                <c:pt idx="7">
                  <c:v>0.6</c:v>
                </c:pt>
                <c:pt idx="8">
                  <c:v>0.03</c:v>
                </c:pt>
              </c:numCache>
            </c:numRef>
          </c:val>
          <c:extLst>
            <c:ext xmlns:c16="http://schemas.microsoft.com/office/drawing/2014/chart" uri="{C3380CC4-5D6E-409C-BE32-E72D297353CC}">
              <c16:uniqueId val="{00000000-3B47-4D3E-8071-53C130E626D4}"/>
            </c:ext>
          </c:extLst>
        </c:ser>
        <c:ser>
          <c:idx val="1"/>
          <c:order val="1"/>
          <c:tx>
            <c:strRef>
              <c:f>'Died &amp; Sold-Revised Format'!$D$3</c:f>
              <c:strCache>
                <c:ptCount val="1"/>
                <c:pt idx="0">
                  <c:v>Buffaloes</c:v>
                </c:pt>
              </c:strCache>
            </c:strRef>
          </c:tx>
          <c:spPr>
            <a:solidFill>
              <a:schemeClr val="accent2"/>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Format'!$D$4:$D$12</c:f>
              <c:numCache>
                <c:formatCode>0%</c:formatCode>
                <c:ptCount val="9"/>
                <c:pt idx="0">
                  <c:v>0.21</c:v>
                </c:pt>
                <c:pt idx="1">
                  <c:v>7.0000000000000007E-2</c:v>
                </c:pt>
                <c:pt idx="2">
                  <c:v>0.24</c:v>
                </c:pt>
                <c:pt idx="3">
                  <c:v>0.25</c:v>
                </c:pt>
                <c:pt idx="4">
                  <c:v>0.47</c:v>
                </c:pt>
                <c:pt idx="5">
                  <c:v>0.5</c:v>
                </c:pt>
                <c:pt idx="6">
                  <c:v>0.2</c:v>
                </c:pt>
                <c:pt idx="7">
                  <c:v>0.5</c:v>
                </c:pt>
                <c:pt idx="8">
                  <c:v>0.18</c:v>
                </c:pt>
              </c:numCache>
            </c:numRef>
          </c:val>
          <c:extLst>
            <c:ext xmlns:c16="http://schemas.microsoft.com/office/drawing/2014/chart" uri="{C3380CC4-5D6E-409C-BE32-E72D297353CC}">
              <c16:uniqueId val="{00000001-3B47-4D3E-8071-53C130E626D4}"/>
            </c:ext>
          </c:extLst>
        </c:ser>
        <c:ser>
          <c:idx val="2"/>
          <c:order val="2"/>
          <c:tx>
            <c:strRef>
              <c:f>'Died &amp; Sold-Revised Format'!$E$3</c:f>
              <c:strCache>
                <c:ptCount val="1"/>
                <c:pt idx="0">
                  <c:v>Goats</c:v>
                </c:pt>
              </c:strCache>
            </c:strRef>
          </c:tx>
          <c:spPr>
            <a:solidFill>
              <a:schemeClr val="accent3"/>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Format'!$E$4:$E$12</c:f>
              <c:numCache>
                <c:formatCode>0%</c:formatCode>
                <c:ptCount val="9"/>
                <c:pt idx="0">
                  <c:v>0.53</c:v>
                </c:pt>
                <c:pt idx="1">
                  <c:v>0.26</c:v>
                </c:pt>
                <c:pt idx="2">
                  <c:v>0.41</c:v>
                </c:pt>
                <c:pt idx="3">
                  <c:v>0.53</c:v>
                </c:pt>
                <c:pt idx="4">
                  <c:v>0.49</c:v>
                </c:pt>
                <c:pt idx="5">
                  <c:v>0.85</c:v>
                </c:pt>
                <c:pt idx="6">
                  <c:v>0.54</c:v>
                </c:pt>
                <c:pt idx="7">
                  <c:v>0.54</c:v>
                </c:pt>
                <c:pt idx="8">
                  <c:v>0.57999999999999996</c:v>
                </c:pt>
              </c:numCache>
            </c:numRef>
          </c:val>
          <c:extLst>
            <c:ext xmlns:c16="http://schemas.microsoft.com/office/drawing/2014/chart" uri="{C3380CC4-5D6E-409C-BE32-E72D297353CC}">
              <c16:uniqueId val="{00000002-3B47-4D3E-8071-53C130E626D4}"/>
            </c:ext>
          </c:extLst>
        </c:ser>
        <c:ser>
          <c:idx val="3"/>
          <c:order val="3"/>
          <c:tx>
            <c:strRef>
              <c:f>'Died &amp; Sold-Revised Format'!$F$3</c:f>
              <c:strCache>
                <c:ptCount val="1"/>
                <c:pt idx="0">
                  <c:v>Sheep</c:v>
                </c:pt>
              </c:strCache>
            </c:strRef>
          </c:tx>
          <c:spPr>
            <a:solidFill>
              <a:schemeClr val="accent4"/>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Format'!$F$4:$F$12</c:f>
              <c:numCache>
                <c:formatCode>0%</c:formatCode>
                <c:ptCount val="9"/>
                <c:pt idx="0">
                  <c:v>0.45</c:v>
                </c:pt>
                <c:pt idx="1">
                  <c:v>0.36</c:v>
                </c:pt>
                <c:pt idx="3">
                  <c:v>0.67</c:v>
                </c:pt>
                <c:pt idx="4">
                  <c:v>0.67</c:v>
                </c:pt>
                <c:pt idx="5">
                  <c:v>0.55000000000000004</c:v>
                </c:pt>
                <c:pt idx="6">
                  <c:v>0.39</c:v>
                </c:pt>
                <c:pt idx="7">
                  <c:v>0.67</c:v>
                </c:pt>
                <c:pt idx="8">
                  <c:v>0.42</c:v>
                </c:pt>
              </c:numCache>
            </c:numRef>
          </c:val>
          <c:extLst>
            <c:ext xmlns:c16="http://schemas.microsoft.com/office/drawing/2014/chart" uri="{C3380CC4-5D6E-409C-BE32-E72D297353CC}">
              <c16:uniqueId val="{00000003-3B47-4D3E-8071-53C130E626D4}"/>
            </c:ext>
          </c:extLst>
        </c:ser>
        <c:ser>
          <c:idx val="4"/>
          <c:order val="4"/>
          <c:tx>
            <c:strRef>
              <c:f>'Died &amp; Sold-Revised Format'!$G$3</c:f>
              <c:strCache>
                <c:ptCount val="1"/>
                <c:pt idx="0">
                  <c:v>Camels</c:v>
                </c:pt>
              </c:strCache>
            </c:strRef>
          </c:tx>
          <c:spPr>
            <a:solidFill>
              <a:schemeClr val="accent5"/>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Format'!$G$4:$G$12</c:f>
              <c:numCache>
                <c:formatCode>General</c:formatCode>
                <c:ptCount val="9"/>
                <c:pt idx="0" formatCode="0%">
                  <c:v>0.2</c:v>
                </c:pt>
                <c:pt idx="2" formatCode="0%">
                  <c:v>0.47</c:v>
                </c:pt>
                <c:pt idx="5" formatCode="0%">
                  <c:v>0.31</c:v>
                </c:pt>
                <c:pt idx="6" formatCode="0%">
                  <c:v>0.1</c:v>
                </c:pt>
                <c:pt idx="8" formatCode="0%">
                  <c:v>0.09</c:v>
                </c:pt>
              </c:numCache>
            </c:numRef>
          </c:val>
          <c:extLst>
            <c:ext xmlns:c16="http://schemas.microsoft.com/office/drawing/2014/chart" uri="{C3380CC4-5D6E-409C-BE32-E72D297353CC}">
              <c16:uniqueId val="{00000004-3B47-4D3E-8071-53C130E626D4}"/>
            </c:ext>
          </c:extLst>
        </c:ser>
        <c:ser>
          <c:idx val="5"/>
          <c:order val="5"/>
          <c:tx>
            <c:strRef>
              <c:f>'Died &amp; Sold-Revised Format'!$H$3</c:f>
              <c:strCache>
                <c:ptCount val="1"/>
                <c:pt idx="0">
                  <c:v>Donkeys</c:v>
                </c:pt>
              </c:strCache>
            </c:strRef>
          </c:tx>
          <c:spPr>
            <a:solidFill>
              <a:schemeClr val="accent6"/>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Format'!$H$4:$H$12</c:f>
              <c:numCache>
                <c:formatCode>General</c:formatCode>
                <c:ptCount val="9"/>
                <c:pt idx="0" formatCode="0%">
                  <c:v>0.18</c:v>
                </c:pt>
                <c:pt idx="2" formatCode="0%">
                  <c:v>0.21</c:v>
                </c:pt>
                <c:pt idx="4" formatCode="0%">
                  <c:v>0.04</c:v>
                </c:pt>
                <c:pt idx="5" formatCode="0%">
                  <c:v>0.35</c:v>
                </c:pt>
                <c:pt idx="6" formatCode="0%">
                  <c:v>0.18</c:v>
                </c:pt>
                <c:pt idx="8" formatCode="0%">
                  <c:v>0.11</c:v>
                </c:pt>
              </c:numCache>
            </c:numRef>
          </c:val>
          <c:extLst>
            <c:ext xmlns:c16="http://schemas.microsoft.com/office/drawing/2014/chart" uri="{C3380CC4-5D6E-409C-BE32-E72D297353CC}">
              <c16:uniqueId val="{00000005-3B47-4D3E-8071-53C130E626D4}"/>
            </c:ext>
          </c:extLst>
        </c:ser>
        <c:ser>
          <c:idx val="6"/>
          <c:order val="6"/>
          <c:tx>
            <c:strRef>
              <c:f>'Died &amp; Sold-Revised Format'!$I$3</c:f>
              <c:strCache>
                <c:ptCount val="1"/>
                <c:pt idx="0">
                  <c:v>Poultry</c:v>
                </c:pt>
              </c:strCache>
            </c:strRef>
          </c:tx>
          <c:spPr>
            <a:solidFill>
              <a:schemeClr val="accent1">
                <a:lumMod val="60000"/>
              </a:schemeClr>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Format'!$I$4:$I$12</c:f>
              <c:numCache>
                <c:formatCode>0%</c:formatCode>
                <c:ptCount val="9"/>
                <c:pt idx="0">
                  <c:v>0.56999999999999995</c:v>
                </c:pt>
                <c:pt idx="1">
                  <c:v>0.37</c:v>
                </c:pt>
                <c:pt idx="2">
                  <c:v>0.48</c:v>
                </c:pt>
                <c:pt idx="3">
                  <c:v>0.9</c:v>
                </c:pt>
                <c:pt idx="4">
                  <c:v>0.87</c:v>
                </c:pt>
                <c:pt idx="5">
                  <c:v>0.41</c:v>
                </c:pt>
                <c:pt idx="7">
                  <c:v>0.77</c:v>
                </c:pt>
                <c:pt idx="8">
                  <c:v>0.75</c:v>
                </c:pt>
              </c:numCache>
            </c:numRef>
          </c:val>
          <c:extLst>
            <c:ext xmlns:c16="http://schemas.microsoft.com/office/drawing/2014/chart" uri="{C3380CC4-5D6E-409C-BE32-E72D297353CC}">
              <c16:uniqueId val="{00000006-3B47-4D3E-8071-53C130E626D4}"/>
            </c:ext>
          </c:extLst>
        </c:ser>
        <c:dLbls>
          <c:dLblPos val="outEnd"/>
          <c:showLegendKey val="0"/>
          <c:showVal val="1"/>
          <c:showCatName val="0"/>
          <c:showSerName val="0"/>
          <c:showPercent val="0"/>
          <c:showBubbleSize val="0"/>
        </c:dLbls>
        <c:gapWidth val="75"/>
        <c:axId val="290361408"/>
        <c:axId val="290371992"/>
      </c:barChart>
      <c:catAx>
        <c:axId val="290361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0371992"/>
        <c:crosses val="autoZero"/>
        <c:auto val="0"/>
        <c:lblAlgn val="ctr"/>
        <c:lblOffset val="100"/>
        <c:noMultiLvlLbl val="0"/>
      </c:catAx>
      <c:valAx>
        <c:axId val="290371992"/>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036140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1" i="0" u="none" strike="noStrike" kern="1200" spc="0" baseline="0">
                <a:solidFill>
                  <a:schemeClr val="tx1"/>
                </a:solidFill>
                <a:latin typeface="+mn-lt"/>
                <a:ea typeface="+mn-ea"/>
                <a:cs typeface="+mn-cs"/>
              </a:defRPr>
            </a:pPr>
            <a:r>
              <a:rPr lang="en-US"/>
              <a:t>Percentage of Households Sold Livestock/Poultry during Past Six Months  </a:t>
            </a:r>
          </a:p>
        </c:rich>
      </c:tx>
      <c:overlay val="0"/>
      <c:spPr>
        <a:noFill/>
        <a:ln>
          <a:noFill/>
        </a:ln>
        <a:effectLst/>
      </c:spPr>
      <c:txPr>
        <a:bodyPr rot="0" spcFirstLastPara="1" vertOverflow="ellipsis" vert="horz" wrap="square" anchor="ctr" anchorCtr="1"/>
        <a:lstStyle/>
        <a:p>
          <a:pPr algn="ctr" rtl="0">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'Died &amp; Sold-Revised Format'!$K$3</c:f>
              <c:strCache>
                <c:ptCount val="1"/>
                <c:pt idx="0">
                  <c:v>Cattle</c:v>
                </c:pt>
              </c:strCache>
            </c:strRef>
          </c:tx>
          <c:spPr>
            <a:solidFill>
              <a:schemeClr val="accent1"/>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Format'!$K$4:$K$12</c:f>
              <c:numCache>
                <c:formatCode>0%</c:formatCode>
                <c:ptCount val="9"/>
                <c:pt idx="0">
                  <c:v>0.4</c:v>
                </c:pt>
                <c:pt idx="1">
                  <c:v>0.5</c:v>
                </c:pt>
                <c:pt idx="2">
                  <c:v>0.42</c:v>
                </c:pt>
                <c:pt idx="3">
                  <c:v>0.63</c:v>
                </c:pt>
                <c:pt idx="4">
                  <c:v>0.4</c:v>
                </c:pt>
                <c:pt idx="5">
                  <c:v>0.33</c:v>
                </c:pt>
                <c:pt idx="6">
                  <c:v>0.38</c:v>
                </c:pt>
                <c:pt idx="7">
                  <c:v>0.3</c:v>
                </c:pt>
                <c:pt idx="8">
                  <c:v>0.19</c:v>
                </c:pt>
              </c:numCache>
            </c:numRef>
          </c:val>
          <c:extLst>
            <c:ext xmlns:c16="http://schemas.microsoft.com/office/drawing/2014/chart" uri="{C3380CC4-5D6E-409C-BE32-E72D297353CC}">
              <c16:uniqueId val="{00000000-B1B7-4EFE-9CDD-7F8551B75E9F}"/>
            </c:ext>
          </c:extLst>
        </c:ser>
        <c:ser>
          <c:idx val="1"/>
          <c:order val="1"/>
          <c:tx>
            <c:strRef>
              <c:f>'Died &amp; Sold-Revised Format'!$L$3</c:f>
              <c:strCache>
                <c:ptCount val="1"/>
                <c:pt idx="0">
                  <c:v>Buffaloes</c:v>
                </c:pt>
              </c:strCache>
            </c:strRef>
          </c:tx>
          <c:spPr>
            <a:solidFill>
              <a:schemeClr val="accent2"/>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Format'!$L$4:$L$12</c:f>
              <c:numCache>
                <c:formatCode>0%</c:formatCode>
                <c:ptCount val="9"/>
                <c:pt idx="0">
                  <c:v>0.31</c:v>
                </c:pt>
                <c:pt idx="1">
                  <c:v>0.39</c:v>
                </c:pt>
                <c:pt idx="2">
                  <c:v>0.28000000000000003</c:v>
                </c:pt>
                <c:pt idx="3">
                  <c:v>0.5</c:v>
                </c:pt>
                <c:pt idx="4">
                  <c:v>0.11</c:v>
                </c:pt>
                <c:pt idx="6">
                  <c:v>0.2</c:v>
                </c:pt>
                <c:pt idx="7">
                  <c:v>0.5</c:v>
                </c:pt>
                <c:pt idx="8">
                  <c:v>0.09</c:v>
                </c:pt>
              </c:numCache>
            </c:numRef>
          </c:val>
          <c:extLst>
            <c:ext xmlns:c16="http://schemas.microsoft.com/office/drawing/2014/chart" uri="{C3380CC4-5D6E-409C-BE32-E72D297353CC}">
              <c16:uniqueId val="{00000001-B1B7-4EFE-9CDD-7F8551B75E9F}"/>
            </c:ext>
          </c:extLst>
        </c:ser>
        <c:ser>
          <c:idx val="2"/>
          <c:order val="2"/>
          <c:tx>
            <c:strRef>
              <c:f>'Died &amp; Sold-Revised Format'!$M$3</c:f>
              <c:strCache>
                <c:ptCount val="1"/>
                <c:pt idx="0">
                  <c:v>Goats</c:v>
                </c:pt>
              </c:strCache>
            </c:strRef>
          </c:tx>
          <c:spPr>
            <a:solidFill>
              <a:schemeClr val="accent3"/>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Format'!$M$4:$M$12</c:f>
              <c:numCache>
                <c:formatCode>0%</c:formatCode>
                <c:ptCount val="9"/>
                <c:pt idx="0">
                  <c:v>0.65</c:v>
                </c:pt>
                <c:pt idx="1">
                  <c:v>0.71</c:v>
                </c:pt>
                <c:pt idx="2">
                  <c:v>0.44</c:v>
                </c:pt>
                <c:pt idx="3">
                  <c:v>0.88</c:v>
                </c:pt>
                <c:pt idx="4">
                  <c:v>0.44</c:v>
                </c:pt>
                <c:pt idx="5">
                  <c:v>0.75</c:v>
                </c:pt>
                <c:pt idx="6">
                  <c:v>0.7</c:v>
                </c:pt>
                <c:pt idx="7">
                  <c:v>0.71</c:v>
                </c:pt>
                <c:pt idx="8">
                  <c:v>0.51</c:v>
                </c:pt>
              </c:numCache>
            </c:numRef>
          </c:val>
          <c:extLst>
            <c:ext xmlns:c16="http://schemas.microsoft.com/office/drawing/2014/chart" uri="{C3380CC4-5D6E-409C-BE32-E72D297353CC}">
              <c16:uniqueId val="{00000002-B1B7-4EFE-9CDD-7F8551B75E9F}"/>
            </c:ext>
          </c:extLst>
        </c:ser>
        <c:ser>
          <c:idx val="3"/>
          <c:order val="3"/>
          <c:tx>
            <c:strRef>
              <c:f>'Died &amp; Sold-Revised Format'!$N$3</c:f>
              <c:strCache>
                <c:ptCount val="1"/>
                <c:pt idx="0">
                  <c:v>Sheep</c:v>
                </c:pt>
              </c:strCache>
            </c:strRef>
          </c:tx>
          <c:spPr>
            <a:solidFill>
              <a:schemeClr val="accent4"/>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Format'!$N$4:$N$12</c:f>
              <c:numCache>
                <c:formatCode>0%</c:formatCode>
                <c:ptCount val="9"/>
                <c:pt idx="0">
                  <c:v>0.55000000000000004</c:v>
                </c:pt>
                <c:pt idx="1">
                  <c:v>0.73</c:v>
                </c:pt>
                <c:pt idx="3">
                  <c:v>0.67</c:v>
                </c:pt>
                <c:pt idx="4">
                  <c:v>0.5</c:v>
                </c:pt>
                <c:pt idx="5">
                  <c:v>0.52</c:v>
                </c:pt>
                <c:pt idx="6">
                  <c:v>0.56000000000000005</c:v>
                </c:pt>
                <c:pt idx="7">
                  <c:v>0.33</c:v>
                </c:pt>
                <c:pt idx="8">
                  <c:v>0.42</c:v>
                </c:pt>
              </c:numCache>
            </c:numRef>
          </c:val>
          <c:extLst>
            <c:ext xmlns:c16="http://schemas.microsoft.com/office/drawing/2014/chart" uri="{C3380CC4-5D6E-409C-BE32-E72D297353CC}">
              <c16:uniqueId val="{00000003-B1B7-4EFE-9CDD-7F8551B75E9F}"/>
            </c:ext>
          </c:extLst>
        </c:ser>
        <c:ser>
          <c:idx val="4"/>
          <c:order val="4"/>
          <c:tx>
            <c:strRef>
              <c:f>'Died &amp; Sold-Revised Format'!$O$3</c:f>
              <c:strCache>
                <c:ptCount val="1"/>
                <c:pt idx="0">
                  <c:v>Camels</c:v>
                </c:pt>
              </c:strCache>
            </c:strRef>
          </c:tx>
          <c:spPr>
            <a:solidFill>
              <a:schemeClr val="accent5"/>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Format'!$O$4:$O$12</c:f>
              <c:numCache>
                <c:formatCode>General</c:formatCode>
                <c:ptCount val="9"/>
                <c:pt idx="0" formatCode="0%">
                  <c:v>0.13</c:v>
                </c:pt>
                <c:pt idx="2" formatCode="0%">
                  <c:v>0.18</c:v>
                </c:pt>
                <c:pt idx="5" formatCode="0%">
                  <c:v>0.1</c:v>
                </c:pt>
                <c:pt idx="6" formatCode="0%">
                  <c:v>0.13</c:v>
                </c:pt>
                <c:pt idx="8" formatCode="0%">
                  <c:v>0.18</c:v>
                </c:pt>
              </c:numCache>
            </c:numRef>
          </c:val>
          <c:extLst>
            <c:ext xmlns:c16="http://schemas.microsoft.com/office/drawing/2014/chart" uri="{C3380CC4-5D6E-409C-BE32-E72D297353CC}">
              <c16:uniqueId val="{00000004-B1B7-4EFE-9CDD-7F8551B75E9F}"/>
            </c:ext>
          </c:extLst>
        </c:ser>
        <c:ser>
          <c:idx val="5"/>
          <c:order val="5"/>
          <c:tx>
            <c:strRef>
              <c:f>'Died &amp; Sold-Revised Format'!$P$3</c:f>
              <c:strCache>
                <c:ptCount val="1"/>
                <c:pt idx="0">
                  <c:v>Donkeys</c:v>
                </c:pt>
              </c:strCache>
            </c:strRef>
          </c:tx>
          <c:spPr>
            <a:solidFill>
              <a:schemeClr val="accent6"/>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Format'!$P$4:$P$12</c:f>
              <c:numCache>
                <c:formatCode>General</c:formatCode>
                <c:ptCount val="9"/>
                <c:pt idx="0" formatCode="0%">
                  <c:v>7.0000000000000007E-2</c:v>
                </c:pt>
                <c:pt idx="2" formatCode="0%">
                  <c:v>0.06</c:v>
                </c:pt>
                <c:pt idx="3" formatCode="0%">
                  <c:v>0.33</c:v>
                </c:pt>
                <c:pt idx="5" formatCode="0%">
                  <c:v>7.0000000000000007E-2</c:v>
                </c:pt>
                <c:pt idx="6" formatCode="0%">
                  <c:v>0.1</c:v>
                </c:pt>
              </c:numCache>
            </c:numRef>
          </c:val>
          <c:extLst>
            <c:ext xmlns:c16="http://schemas.microsoft.com/office/drawing/2014/chart" uri="{C3380CC4-5D6E-409C-BE32-E72D297353CC}">
              <c16:uniqueId val="{00000005-B1B7-4EFE-9CDD-7F8551B75E9F}"/>
            </c:ext>
          </c:extLst>
        </c:ser>
        <c:ser>
          <c:idx val="6"/>
          <c:order val="6"/>
          <c:tx>
            <c:strRef>
              <c:f>'Died &amp; Sold-Revised Format'!$Q$3</c:f>
              <c:strCache>
                <c:ptCount val="1"/>
                <c:pt idx="0">
                  <c:v>Poultry</c:v>
                </c:pt>
              </c:strCache>
            </c:strRef>
          </c:tx>
          <c:spPr>
            <a:solidFill>
              <a:schemeClr val="accent1">
                <a:lumMod val="60000"/>
              </a:schemeClr>
            </a:solidFill>
            <a:ln>
              <a:noFill/>
            </a:ln>
            <a:effectLst/>
          </c:spPr>
          <c:invertIfNegative val="0"/>
          <c:dLbls>
            <c:delete val="1"/>
          </c:dLbls>
          <c:cat>
            <c:strRef>
              <c:f>'Died &amp; Sold-Revised Format'!$B$4:$B$12</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'Died &amp; Sold-Revised Format'!$Q$4:$Q$12</c:f>
              <c:numCache>
                <c:formatCode>0%</c:formatCode>
                <c:ptCount val="9"/>
                <c:pt idx="0">
                  <c:v>0.28999999999999998</c:v>
                </c:pt>
                <c:pt idx="1">
                  <c:v>0.37</c:v>
                </c:pt>
                <c:pt idx="2">
                  <c:v>0.04</c:v>
                </c:pt>
                <c:pt idx="3">
                  <c:v>0.7</c:v>
                </c:pt>
                <c:pt idx="4">
                  <c:v>0.09</c:v>
                </c:pt>
                <c:pt idx="5">
                  <c:v>0.24</c:v>
                </c:pt>
                <c:pt idx="6">
                  <c:v>0.2</c:v>
                </c:pt>
                <c:pt idx="7">
                  <c:v>0.53</c:v>
                </c:pt>
                <c:pt idx="8">
                  <c:v>0.33</c:v>
                </c:pt>
              </c:numCache>
            </c:numRef>
          </c:val>
          <c:extLst>
            <c:ext xmlns:c16="http://schemas.microsoft.com/office/drawing/2014/chart" uri="{C3380CC4-5D6E-409C-BE32-E72D297353CC}">
              <c16:uniqueId val="{00000006-B1B7-4EFE-9CDD-7F8551B75E9F}"/>
            </c:ext>
          </c:extLst>
        </c:ser>
        <c:dLbls>
          <c:dLblPos val="outEnd"/>
          <c:showLegendKey val="0"/>
          <c:showVal val="1"/>
          <c:showCatName val="0"/>
          <c:showSerName val="0"/>
          <c:showPercent val="0"/>
          <c:showBubbleSize val="0"/>
        </c:dLbls>
        <c:gapWidth val="75"/>
        <c:axId val="290367288"/>
        <c:axId val="290362584"/>
      </c:barChart>
      <c:catAx>
        <c:axId val="29036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0362584"/>
        <c:crosses val="autoZero"/>
        <c:auto val="1"/>
        <c:lblAlgn val="ctr"/>
        <c:lblOffset val="100"/>
        <c:noMultiLvlLbl val="0"/>
      </c:catAx>
      <c:valAx>
        <c:axId val="290362584"/>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036728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'Main sources of livelihood'!$B$5</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'Main sources of livelihood'!$C$3:$Q$4</c:f>
              <c:multiLvlStrCache>
                <c:ptCount val="15"/>
                <c:lvl>
                  <c:pt idx="0">
                    <c:v>Non-agricultural wage labour</c:v>
                  </c:pt>
                  <c:pt idx="1">
                    <c:v>Agricultural wage labour</c:v>
                  </c:pt>
                  <c:pt idx="2">
                    <c:v>Sale of agriculture produce (sale of food /cash crops/vegetables/fruits)</c:v>
                  </c:pt>
                  <c:pt idx="3">
                    <c:v>Sale of livestock </c:v>
                  </c:pt>
                  <c:pt idx="4">
                    <c:v>Sale of livestock products </c:v>
                  </c:pt>
                  <c:pt idx="5">
                    <c:v>Small business/self employed</c:v>
                  </c:pt>
                  <c:pt idx="6">
                    <c:v>Other</c:v>
                  </c:pt>
                  <c:pt idx="7">
                    <c:v>Non-agricultural wage labour</c:v>
                  </c:pt>
                  <c:pt idx="8">
                    <c:v>Agricultural wage labour</c:v>
                  </c:pt>
                  <c:pt idx="9">
                    <c:v>Sale of livestock </c:v>
                  </c:pt>
                  <c:pt idx="10">
                    <c:v>BISP support</c:v>
                  </c:pt>
                  <c:pt idx="11">
                    <c:v>Sale of livestock products </c:v>
                  </c:pt>
                  <c:pt idx="12">
                    <c:v>Sale of agriculture produce (sale of food /cash crops/vegetables/fruits)</c:v>
                  </c:pt>
                  <c:pt idx="13">
                    <c:v>Handicrafts</c:v>
                  </c:pt>
                  <c:pt idx="14">
                    <c:v>Other</c:v>
                  </c:pt>
                </c:lvl>
                <c:lvl>
                  <c:pt idx="0">
                    <c:v>Primary Sources of Livelihood Currently</c:v>
                  </c:pt>
                  <c:pt idx="7">
                    <c:v>Secondary Sources of Livelihood Currently</c:v>
                  </c:pt>
                </c:lvl>
              </c:multiLvlStrCache>
            </c:multiLvlStrRef>
          </c:cat>
          <c:val>
            <c:numRef>
              <c:f>'Main sources of livelihood'!$C$5:$Q$5</c:f>
              <c:numCache>
                <c:formatCode>###0.0%</c:formatCode>
                <c:ptCount val="15"/>
                <c:pt idx="0">
                  <c:v>0.45304777594728174</c:v>
                </c:pt>
                <c:pt idx="1">
                  <c:v>0.12026359143327842</c:v>
                </c:pt>
                <c:pt idx="2">
                  <c:v>0.1029654036243822</c:v>
                </c:pt>
                <c:pt idx="3">
                  <c:v>7.57825370675453E-2</c:v>
                </c:pt>
                <c:pt idx="4">
                  <c:v>4.2009884678747944E-2</c:v>
                </c:pt>
                <c:pt idx="5">
                  <c:v>3.9538714991762765E-2</c:v>
                </c:pt>
                <c:pt idx="6" formatCode="0.0%">
                  <c:v>0.16639209225700166</c:v>
                </c:pt>
                <c:pt idx="7">
                  <c:v>0.21521997621878713</c:v>
                </c:pt>
                <c:pt idx="8">
                  <c:v>0.1700356718192628</c:v>
                </c:pt>
                <c:pt idx="9">
                  <c:v>0.1426872770511296</c:v>
                </c:pt>
                <c:pt idx="10">
                  <c:v>9.1557669441141479E-2</c:v>
                </c:pt>
                <c:pt idx="11">
                  <c:v>7.8478002378121289E-2</c:v>
                </c:pt>
                <c:pt idx="12">
                  <c:v>6.6587395957193818E-2</c:v>
                </c:pt>
                <c:pt idx="13">
                  <c:v>6.6587395957193818E-2</c:v>
                </c:pt>
                <c:pt idx="14">
                  <c:v>0.16884661117717001</c:v>
                </c:pt>
              </c:numCache>
            </c:numRef>
          </c:val>
          <c:extLst>
            <c:ext xmlns:c16="http://schemas.microsoft.com/office/drawing/2014/chart" uri="{C3380CC4-5D6E-409C-BE32-E72D297353CC}">
              <c16:uniqueId val="{00000000-0628-46F4-967D-BE8F203A13FD}"/>
            </c:ext>
          </c:extLst>
        </c:ser>
        <c:dLbls>
          <c:showLegendKey val="0"/>
          <c:showVal val="0"/>
          <c:showCatName val="0"/>
          <c:showSerName val="0"/>
          <c:showPercent val="0"/>
          <c:showBubbleSize val="0"/>
        </c:dLbls>
        <c:gapWidth val="219"/>
        <c:overlap val="-27"/>
        <c:axId val="507468088"/>
        <c:axId val="507459856"/>
      </c:barChart>
      <c:catAx>
        <c:axId val="50746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07459856"/>
        <c:crosses val="autoZero"/>
        <c:auto val="1"/>
        <c:lblAlgn val="ctr"/>
        <c:lblOffset val="100"/>
        <c:noMultiLvlLbl val="0"/>
      </c:catAx>
      <c:valAx>
        <c:axId val="507459856"/>
        <c:scaling>
          <c:orientation val="minMax"/>
        </c:scaling>
        <c:delete val="1"/>
        <c:axPos val="l"/>
        <c:numFmt formatCode="###0.0%" sourceLinked="1"/>
        <c:majorTickMark val="none"/>
        <c:minorTickMark val="none"/>
        <c:tickLblPos val="nextTo"/>
        <c:crossAx val="507468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400"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83780792461183E-2"/>
          <c:y val="0.20387709510044827"/>
          <c:w val="0.96821957385337665"/>
          <c:h val="0.52525315198639566"/>
        </c:manualLayout>
      </c:layout>
      <c:barChart>
        <c:barDir val="col"/>
        <c:grouping val="clustered"/>
        <c:varyColors val="0"/>
        <c:ser>
          <c:idx val="0"/>
          <c:order val="0"/>
          <c:tx>
            <c:strRef>
              <c:f>'Income from all sources'!$C$2</c:f>
              <c:strCache>
                <c:ptCount val="1"/>
                <c:pt idx="0">
                  <c:v>Income from all sources six month ago</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from all sources'!$B$3:$B$11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'Income from all sources'!$C$3:$C$11</c:f>
              <c:numCache>
                <c:formatCode>_(* #,##0_);_(* \(#,##0\);_(* "-"??_);_(@_)</c:formatCode>
                <c:ptCount val="9"/>
                <c:pt idx="0">
                  <c:v>10580.940386230068</c:v>
                </c:pt>
                <c:pt idx="1">
                  <c:v>8702.4193548387084</c:v>
                </c:pt>
                <c:pt idx="2">
                  <c:v>9212.4423963133631</c:v>
                </c:pt>
                <c:pt idx="3">
                  <c:v>16600.877192982465</c:v>
                </c:pt>
                <c:pt idx="4">
                  <c:v>8063.1067961165045</c:v>
                </c:pt>
                <c:pt idx="5">
                  <c:v>8255.5555555555529</c:v>
                </c:pt>
                <c:pt idx="6">
                  <c:v>10302.832861189798</c:v>
                </c:pt>
                <c:pt idx="7">
                  <c:v>13901.408450704226</c:v>
                </c:pt>
                <c:pt idx="8">
                  <c:v>12048.73949579832</c:v>
                </c:pt>
              </c:numCache>
            </c:numRef>
          </c:val>
          <c:extLst>
            <c:ext xmlns:c16="http://schemas.microsoft.com/office/drawing/2014/chart" uri="{C3380CC4-5D6E-409C-BE32-E72D297353CC}">
              <c16:uniqueId val="{00000000-08F6-4470-982D-0F1AA0AD4F5E}"/>
            </c:ext>
          </c:extLst>
        </c:ser>
        <c:ser>
          <c:idx val="1"/>
          <c:order val="1"/>
          <c:tx>
            <c:strRef>
              <c:f>'Income from all sources'!$D$2</c:f>
              <c:strCache>
                <c:ptCount val="1"/>
                <c:pt idx="0">
                  <c:v>Income from all sources currently</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from all sources'!$B$3:$B$11</c:f>
              <c:strCache>
                <c:ptCount val="9"/>
                <c:pt idx="0">
                  <c:v>OVERALL</c:v>
                </c:pt>
                <c:pt idx="1">
                  <c:v>BADIN</c:v>
                </c:pt>
                <c:pt idx="2">
                  <c:v>DADU</c:v>
                </c:pt>
                <c:pt idx="3">
                  <c:v>JAMSHORO</c:v>
                </c:pt>
                <c:pt idx="4">
                  <c:v>KAMBAR SHAHDADKOT</c:v>
                </c:pt>
                <c:pt idx="5">
                  <c:v>SANGHAR</c:v>
                </c:pt>
                <c:pt idx="6">
                  <c:v>THARPARKAR</c:v>
                </c:pt>
                <c:pt idx="7">
                  <c:v>THATTA</c:v>
                </c:pt>
                <c:pt idx="8">
                  <c:v>UMERKOT</c:v>
                </c:pt>
              </c:strCache>
            </c:strRef>
          </c:cat>
          <c:val>
            <c:numRef>
              <c:f>'Income from all sources'!$D$3:$D$11</c:f>
              <c:numCache>
                <c:formatCode>_(* #,##0_);_(* \(#,##0\);_(* "-"??_);_(@_)</c:formatCode>
                <c:ptCount val="9"/>
                <c:pt idx="0">
                  <c:v>9401.0779436152643</c:v>
                </c:pt>
                <c:pt idx="1">
                  <c:v>7966.9354838709678</c:v>
                </c:pt>
                <c:pt idx="2">
                  <c:v>8870.5069124423953</c:v>
                </c:pt>
                <c:pt idx="3">
                  <c:v>12982.608695652172</c:v>
                </c:pt>
                <c:pt idx="4">
                  <c:v>7182.2429906542047</c:v>
                </c:pt>
                <c:pt idx="5">
                  <c:v>7983.3333333333367</c:v>
                </c:pt>
                <c:pt idx="6">
                  <c:v>9671.6253443526166</c:v>
                </c:pt>
                <c:pt idx="7">
                  <c:v>10591.549295774645</c:v>
                </c:pt>
                <c:pt idx="8">
                  <c:v>9933.6134453781524</c:v>
                </c:pt>
              </c:numCache>
            </c:numRef>
          </c:val>
          <c:extLst>
            <c:ext xmlns:c16="http://schemas.microsoft.com/office/drawing/2014/chart" uri="{C3380CC4-5D6E-409C-BE32-E72D297353CC}">
              <c16:uniqueId val="{00000001-08F6-4470-982D-0F1AA0AD4F5E}"/>
            </c:ext>
          </c:extLst>
        </c:ser>
        <c:dLbls>
          <c:dLblPos val="outEnd"/>
          <c:showLegendKey val="0"/>
          <c:showVal val="1"/>
          <c:showCatName val="0"/>
          <c:showSerName val="0"/>
          <c:showPercent val="0"/>
          <c:showBubbleSize val="0"/>
        </c:dLbls>
        <c:gapWidth val="170"/>
        <c:axId val="507462600"/>
        <c:axId val="507461816"/>
      </c:barChart>
      <c:catAx>
        <c:axId val="50746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07461816"/>
        <c:crosses val="autoZero"/>
        <c:auto val="1"/>
        <c:lblAlgn val="ctr"/>
        <c:lblOffset val="100"/>
        <c:noMultiLvlLbl val="0"/>
      </c:catAx>
      <c:valAx>
        <c:axId val="507461816"/>
        <c:scaling>
          <c:orientation val="minMax"/>
        </c:scaling>
        <c:delete val="0"/>
        <c:axPos val="l"/>
        <c:majorGridlines>
          <c:spPr>
            <a:ln w="9525" cap="flat" cmpd="sng" algn="ctr">
              <a:noFill/>
              <a:round/>
            </a:ln>
            <a:effectLst/>
          </c:spPr>
        </c:majorGridlines>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07462600"/>
        <c:crosses val="autoZero"/>
        <c:crossBetween val="between"/>
      </c:valAx>
      <c:spPr>
        <a:noFill/>
        <a:ln>
          <a:noFill/>
        </a:ln>
        <a:effectLst/>
      </c:spPr>
    </c:plotArea>
    <c:legend>
      <c:legendPos val="b"/>
      <c:layout>
        <c:manualLayout>
          <c:xMode val="edge"/>
          <c:yMode val="edge"/>
          <c:x val="9.5869625180926038E-2"/>
          <c:y val="0.84250946319336861"/>
          <c:w val="0.78871794871794876"/>
          <c:h val="0.1417759392651983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tx1"/>
                </a:solidFill>
                <a:latin typeface="+mj-lt"/>
                <a:ea typeface="+mj-ea"/>
                <a:cs typeface="+mj-cs"/>
              </a:defRPr>
            </a:pPr>
            <a:r>
              <a:rPr lang="en-GB" dirty="0">
                <a:solidFill>
                  <a:schemeClr val="tx1"/>
                </a:solidFill>
              </a:rPr>
              <a:t>Food Consumption</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2.3760665298628362E-2"/>
          <c:y val="0.10359469141041452"/>
          <c:w val="0.95247866940274328"/>
          <c:h val="0.50365961722523622"/>
        </c:manualLayout>
      </c:layout>
      <c:barChart>
        <c:barDir val="col"/>
        <c:grouping val="percentStacked"/>
        <c:varyColors val="0"/>
        <c:ser>
          <c:idx val="0"/>
          <c:order val="0"/>
          <c:tx>
            <c:strRef>
              <c:f>Sheet2!$C$82</c:f>
              <c:strCache>
                <c:ptCount val="1"/>
                <c:pt idx="0">
                  <c:v>Poor</c:v>
                </c:pt>
              </c:strCache>
            </c:strRef>
          </c:tx>
          <c:spPr>
            <a:solidFill>
              <a:srgbClr val="C00000"/>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Sheet2!$B$83:$B$91</c:f>
              <c:strCache>
                <c:ptCount val="9"/>
                <c:pt idx="0">
                  <c:v>Badin</c:v>
                </c:pt>
                <c:pt idx="1">
                  <c:v>Dadu</c:v>
                </c:pt>
                <c:pt idx="2">
                  <c:v>Jamshoro</c:v>
                </c:pt>
                <c:pt idx="3">
                  <c:v>Kambar shadadkot</c:v>
                </c:pt>
                <c:pt idx="4">
                  <c:v>Sanghar</c:v>
                </c:pt>
                <c:pt idx="5">
                  <c:v>Tharparkar</c:v>
                </c:pt>
                <c:pt idx="6">
                  <c:v>Thatta</c:v>
                </c:pt>
                <c:pt idx="7">
                  <c:v>Umerkot</c:v>
                </c:pt>
                <c:pt idx="8">
                  <c:v>Overall</c:v>
                </c:pt>
              </c:strCache>
            </c:strRef>
          </c:cat>
          <c:val>
            <c:numRef>
              <c:f>Sheet2!$C$83:$C$91</c:f>
              <c:numCache>
                <c:formatCode>###0.0%</c:formatCode>
                <c:ptCount val="9"/>
                <c:pt idx="0">
                  <c:v>0.6428571428571429</c:v>
                </c:pt>
                <c:pt idx="1">
                  <c:v>0.44239631336405533</c:v>
                </c:pt>
                <c:pt idx="2">
                  <c:v>0.21367521367521367</c:v>
                </c:pt>
                <c:pt idx="3">
                  <c:v>0.5</c:v>
                </c:pt>
                <c:pt idx="4">
                  <c:v>0.20430107526881719</c:v>
                </c:pt>
                <c:pt idx="5">
                  <c:v>0.339622641509434</c:v>
                </c:pt>
                <c:pt idx="6">
                  <c:v>0.31944444444444442</c:v>
                </c:pt>
                <c:pt idx="7">
                  <c:v>0.60799999999999998</c:v>
                </c:pt>
                <c:pt idx="8">
                  <c:v>0.40637775960752248</c:v>
                </c:pt>
              </c:numCache>
            </c:numRef>
          </c:val>
          <c:extLst>
            <c:ext xmlns:c16="http://schemas.microsoft.com/office/drawing/2014/chart" uri="{C3380CC4-5D6E-409C-BE32-E72D297353CC}">
              <c16:uniqueId val="{00000000-81A3-434A-8DFB-14F05EBB2264}"/>
            </c:ext>
          </c:extLst>
        </c:ser>
        <c:ser>
          <c:idx val="1"/>
          <c:order val="1"/>
          <c:tx>
            <c:strRef>
              <c:f>Sheet2!$D$82</c:f>
              <c:strCache>
                <c:ptCount val="1"/>
                <c:pt idx="0">
                  <c:v>Borderline</c:v>
                </c:pt>
              </c:strCache>
            </c:strRef>
          </c:tx>
          <c:spPr>
            <a:solidFill>
              <a:srgbClr val="FFC000"/>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Sheet2!$B$83:$B$91</c:f>
              <c:strCache>
                <c:ptCount val="9"/>
                <c:pt idx="0">
                  <c:v>Badin</c:v>
                </c:pt>
                <c:pt idx="1">
                  <c:v>Dadu</c:v>
                </c:pt>
                <c:pt idx="2">
                  <c:v>Jamshoro</c:v>
                </c:pt>
                <c:pt idx="3">
                  <c:v>Kambar shadadkot</c:v>
                </c:pt>
                <c:pt idx="4">
                  <c:v>Sanghar</c:v>
                </c:pt>
                <c:pt idx="5">
                  <c:v>Tharparkar</c:v>
                </c:pt>
                <c:pt idx="6">
                  <c:v>Thatta</c:v>
                </c:pt>
                <c:pt idx="7">
                  <c:v>Umerkot</c:v>
                </c:pt>
                <c:pt idx="8">
                  <c:v>Overall</c:v>
                </c:pt>
              </c:strCache>
            </c:strRef>
          </c:cat>
          <c:val>
            <c:numRef>
              <c:f>Sheet2!$D$83:$D$91</c:f>
              <c:numCache>
                <c:formatCode>###0.0%</c:formatCode>
                <c:ptCount val="9"/>
                <c:pt idx="0">
                  <c:v>0.32539682539682535</c:v>
                </c:pt>
                <c:pt idx="1">
                  <c:v>0.21198156682027652</c:v>
                </c:pt>
                <c:pt idx="2">
                  <c:v>0.4358974358974359</c:v>
                </c:pt>
                <c:pt idx="3">
                  <c:v>0.45370370370370372</c:v>
                </c:pt>
                <c:pt idx="4">
                  <c:v>0.5268817204301075</c:v>
                </c:pt>
                <c:pt idx="5">
                  <c:v>0.54986522911051205</c:v>
                </c:pt>
                <c:pt idx="6">
                  <c:v>0.5</c:v>
                </c:pt>
                <c:pt idx="7">
                  <c:v>0.2</c:v>
                </c:pt>
                <c:pt idx="8">
                  <c:v>0.40801308258381025</c:v>
                </c:pt>
              </c:numCache>
            </c:numRef>
          </c:val>
          <c:extLst>
            <c:ext xmlns:c16="http://schemas.microsoft.com/office/drawing/2014/chart" uri="{C3380CC4-5D6E-409C-BE32-E72D297353CC}">
              <c16:uniqueId val="{00000001-81A3-434A-8DFB-14F05EBB2264}"/>
            </c:ext>
          </c:extLst>
        </c:ser>
        <c:ser>
          <c:idx val="2"/>
          <c:order val="2"/>
          <c:tx>
            <c:strRef>
              <c:f>Sheet2!$E$82</c:f>
              <c:strCache>
                <c:ptCount val="1"/>
                <c:pt idx="0">
                  <c:v>Acceptable</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Sheet2!$B$83:$B$91</c:f>
              <c:strCache>
                <c:ptCount val="9"/>
                <c:pt idx="0">
                  <c:v>Badin</c:v>
                </c:pt>
                <c:pt idx="1">
                  <c:v>Dadu</c:v>
                </c:pt>
                <c:pt idx="2">
                  <c:v>Jamshoro</c:v>
                </c:pt>
                <c:pt idx="3">
                  <c:v>Kambar shadadkot</c:v>
                </c:pt>
                <c:pt idx="4">
                  <c:v>Sanghar</c:v>
                </c:pt>
                <c:pt idx="5">
                  <c:v>Tharparkar</c:v>
                </c:pt>
                <c:pt idx="6">
                  <c:v>Thatta</c:v>
                </c:pt>
                <c:pt idx="7">
                  <c:v>Umerkot</c:v>
                </c:pt>
                <c:pt idx="8">
                  <c:v>Overall</c:v>
                </c:pt>
              </c:strCache>
            </c:strRef>
          </c:cat>
          <c:val>
            <c:numRef>
              <c:f>Sheet2!$E$83:$E$91</c:f>
              <c:numCache>
                <c:formatCode>###0.0%</c:formatCode>
                <c:ptCount val="9"/>
                <c:pt idx="0">
                  <c:v>3.1746031746031744E-2</c:v>
                </c:pt>
                <c:pt idx="1">
                  <c:v>0.34562211981566821</c:v>
                </c:pt>
                <c:pt idx="2">
                  <c:v>0.35042735042735046</c:v>
                </c:pt>
                <c:pt idx="3">
                  <c:v>4.6296296296296301E-2</c:v>
                </c:pt>
                <c:pt idx="4">
                  <c:v>0.26881720430107525</c:v>
                </c:pt>
                <c:pt idx="5">
                  <c:v>0.11051212938005391</c:v>
                </c:pt>
                <c:pt idx="6">
                  <c:v>0.18055555555555558</c:v>
                </c:pt>
                <c:pt idx="7">
                  <c:v>0.192</c:v>
                </c:pt>
                <c:pt idx="8">
                  <c:v>0.18560915780866721</c:v>
                </c:pt>
              </c:numCache>
            </c:numRef>
          </c:val>
          <c:extLst>
            <c:ext xmlns:c16="http://schemas.microsoft.com/office/drawing/2014/chart" uri="{C3380CC4-5D6E-409C-BE32-E72D297353CC}">
              <c16:uniqueId val="{00000002-81A3-434A-8DFB-14F05EBB2264}"/>
            </c:ext>
          </c:extLst>
        </c:ser>
        <c:dLbls>
          <c:dLblPos val="ctr"/>
          <c:showLegendKey val="0"/>
          <c:showVal val="1"/>
          <c:showCatName val="0"/>
          <c:showSerName val="0"/>
          <c:showPercent val="0"/>
          <c:showBubbleSize val="0"/>
        </c:dLbls>
        <c:gapWidth val="150"/>
        <c:overlap val="100"/>
        <c:axId val="507454368"/>
        <c:axId val="507459464"/>
      </c:barChart>
      <c:catAx>
        <c:axId val="5074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cap="none" spc="0" normalizeH="0" baseline="0">
                <a:solidFill>
                  <a:schemeClr val="tx1"/>
                </a:solidFill>
                <a:latin typeface="+mn-lt"/>
                <a:ea typeface="+mn-ea"/>
                <a:cs typeface="+mn-cs"/>
              </a:defRPr>
            </a:pPr>
            <a:endParaRPr lang="en-US"/>
          </a:p>
        </c:txPr>
        <c:crossAx val="507459464"/>
        <c:crosses val="autoZero"/>
        <c:auto val="1"/>
        <c:lblAlgn val="ctr"/>
        <c:lblOffset val="100"/>
        <c:noMultiLvlLbl val="0"/>
      </c:catAx>
      <c:valAx>
        <c:axId val="507459464"/>
        <c:scaling>
          <c:orientation val="minMax"/>
        </c:scaling>
        <c:delete val="1"/>
        <c:axPos val="l"/>
        <c:numFmt formatCode="0%" sourceLinked="1"/>
        <c:majorTickMark val="none"/>
        <c:minorTickMark val="none"/>
        <c:tickLblPos val="nextTo"/>
        <c:crossAx val="507454368"/>
        <c:crosses val="autoZero"/>
        <c:crossBetween val="between"/>
      </c:valAx>
      <c:spPr>
        <a:noFill/>
        <a:ln>
          <a:noFill/>
        </a:ln>
        <a:effectLst/>
      </c:spPr>
    </c:plotArea>
    <c:legend>
      <c:legendPos val="t"/>
      <c:layout>
        <c:manualLayout>
          <c:xMode val="edge"/>
          <c:yMode val="edge"/>
          <c:x val="2.3609150576085539E-2"/>
          <c:y val="0.90784471268714428"/>
          <c:w val="0.96547611117853227"/>
          <c:h val="7.481907623479630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Prevalence of Moderate and Severe Food Insecurity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Sheet8!$N$6</c:f>
              <c:strCache>
                <c:ptCount val="1"/>
                <c:pt idx="0">
                  <c:v>Moderate or Severe</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Sheet8!$M$7:$M$15</c:f>
              <c:strCache>
                <c:ptCount val="9"/>
                <c:pt idx="0">
                  <c:v>OVERALL</c:v>
                </c:pt>
                <c:pt idx="1">
                  <c:v>BADIN</c:v>
                </c:pt>
                <c:pt idx="2">
                  <c:v>DADU</c:v>
                </c:pt>
                <c:pt idx="3">
                  <c:v>JAMSHORO</c:v>
                </c:pt>
                <c:pt idx="4">
                  <c:v>KAMBAR SHADADKOT</c:v>
                </c:pt>
                <c:pt idx="5">
                  <c:v>SANGHAR</c:v>
                </c:pt>
                <c:pt idx="6">
                  <c:v>THARPARKAR</c:v>
                </c:pt>
                <c:pt idx="7">
                  <c:v>THATTA</c:v>
                </c:pt>
                <c:pt idx="8">
                  <c:v>UMERKOT</c:v>
                </c:pt>
              </c:strCache>
            </c:strRef>
          </c:cat>
          <c:val>
            <c:numRef>
              <c:f>Sheet8!$N$7:$N$15</c:f>
              <c:numCache>
                <c:formatCode>0%</c:formatCode>
                <c:ptCount val="9"/>
                <c:pt idx="0">
                  <c:v>0.71</c:v>
                </c:pt>
                <c:pt idx="1">
                  <c:v>0.57999999999999996</c:v>
                </c:pt>
                <c:pt idx="2">
                  <c:v>0.77</c:v>
                </c:pt>
                <c:pt idx="3">
                  <c:v>0.79</c:v>
                </c:pt>
                <c:pt idx="4">
                  <c:v>0.81</c:v>
                </c:pt>
                <c:pt idx="5">
                  <c:v>0.64</c:v>
                </c:pt>
                <c:pt idx="6">
                  <c:v>0.64</c:v>
                </c:pt>
                <c:pt idx="7">
                  <c:v>0.9</c:v>
                </c:pt>
                <c:pt idx="8">
                  <c:v>0.72</c:v>
                </c:pt>
              </c:numCache>
            </c:numRef>
          </c:val>
          <c:extLst>
            <c:ext xmlns:c16="http://schemas.microsoft.com/office/drawing/2014/chart" uri="{C3380CC4-5D6E-409C-BE32-E72D297353CC}">
              <c16:uniqueId val="{00000000-9325-4FB7-AC72-9D891D89604F}"/>
            </c:ext>
          </c:extLst>
        </c:ser>
        <c:ser>
          <c:idx val="1"/>
          <c:order val="1"/>
          <c:tx>
            <c:strRef>
              <c:f>Sheet8!$O$6</c:f>
              <c:strCache>
                <c:ptCount val="1"/>
                <c:pt idx="0">
                  <c:v>Severe</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Sheet8!$M$7:$M$15</c:f>
              <c:strCache>
                <c:ptCount val="9"/>
                <c:pt idx="0">
                  <c:v>OVERALL</c:v>
                </c:pt>
                <c:pt idx="1">
                  <c:v>BADIN</c:v>
                </c:pt>
                <c:pt idx="2">
                  <c:v>DADU</c:v>
                </c:pt>
                <c:pt idx="3">
                  <c:v>JAMSHORO</c:v>
                </c:pt>
                <c:pt idx="4">
                  <c:v>KAMBAR SHADADKOT</c:v>
                </c:pt>
                <c:pt idx="5">
                  <c:v>SANGHAR</c:v>
                </c:pt>
                <c:pt idx="6">
                  <c:v>THARPARKAR</c:v>
                </c:pt>
                <c:pt idx="7">
                  <c:v>THATTA</c:v>
                </c:pt>
                <c:pt idx="8">
                  <c:v>UMERKOT</c:v>
                </c:pt>
              </c:strCache>
            </c:strRef>
          </c:cat>
          <c:val>
            <c:numRef>
              <c:f>Sheet8!$O$7:$O$15</c:f>
              <c:numCache>
                <c:formatCode>0%</c:formatCode>
                <c:ptCount val="9"/>
                <c:pt idx="0">
                  <c:v>0.32</c:v>
                </c:pt>
                <c:pt idx="1">
                  <c:v>0.21</c:v>
                </c:pt>
                <c:pt idx="2">
                  <c:v>0.43</c:v>
                </c:pt>
                <c:pt idx="3">
                  <c:v>0.37</c:v>
                </c:pt>
                <c:pt idx="4">
                  <c:v>0.35</c:v>
                </c:pt>
                <c:pt idx="5">
                  <c:v>0.28000000000000003</c:v>
                </c:pt>
                <c:pt idx="6">
                  <c:v>0.27</c:v>
                </c:pt>
                <c:pt idx="7">
                  <c:v>0.45</c:v>
                </c:pt>
                <c:pt idx="8">
                  <c:v>0.28999999999999998</c:v>
                </c:pt>
              </c:numCache>
            </c:numRef>
          </c:val>
          <c:extLst>
            <c:ext xmlns:c16="http://schemas.microsoft.com/office/drawing/2014/chart" uri="{C3380CC4-5D6E-409C-BE32-E72D297353CC}">
              <c16:uniqueId val="{00000001-9325-4FB7-AC72-9D891D89604F}"/>
            </c:ext>
          </c:extLst>
        </c:ser>
        <c:dLbls>
          <c:showLegendKey val="0"/>
          <c:showVal val="0"/>
          <c:showCatName val="0"/>
          <c:showSerName val="0"/>
          <c:showPercent val="0"/>
          <c:showBubbleSize val="0"/>
        </c:dLbls>
        <c:gapWidth val="219"/>
        <c:overlap val="-27"/>
        <c:axId val="507454760"/>
        <c:axId val="507455152"/>
      </c:barChart>
      <c:catAx>
        <c:axId val="50745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07455152"/>
        <c:crosses val="autoZero"/>
        <c:auto val="1"/>
        <c:lblAlgn val="ctr"/>
        <c:lblOffset val="100"/>
        <c:noMultiLvlLbl val="0"/>
      </c:catAx>
      <c:valAx>
        <c:axId val="507455152"/>
        <c:scaling>
          <c:orientation val="minMax"/>
        </c:scaling>
        <c:delete val="1"/>
        <c:axPos val="l"/>
        <c:numFmt formatCode="0%" sourceLinked="1"/>
        <c:majorTickMark val="none"/>
        <c:minorTickMark val="none"/>
        <c:tickLblPos val="nextTo"/>
        <c:crossAx val="50745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4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B2308C-D70B-4667-9AEE-899E0E9BEC1A}" type="datetimeFigureOut">
              <a:rPr lang="en-US" smtClean="0"/>
              <a:t>1/17/2019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2841F0-DADE-4BC1-A931-512D59C44206}" type="slidenum">
              <a:rPr lang="en-US" smtClean="0"/>
              <a:t>‹#›</a:t>
            </a:fld>
            <a:endParaRPr lang="en-US"/>
          </a:p>
        </p:txBody>
      </p:sp>
    </p:spTree>
    <p:extLst>
      <p:ext uri="{BB962C8B-B14F-4D97-AF65-F5344CB8AC3E}">
        <p14:creationId xmlns:p14="http://schemas.microsoft.com/office/powerpoint/2010/main" val="239121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841F0-DADE-4BC1-A931-512D59C44206}" type="slidenum">
              <a:rPr lang="en-US" smtClean="0"/>
              <a:t>2</a:t>
            </a:fld>
            <a:endParaRPr lang="en-US"/>
          </a:p>
        </p:txBody>
      </p:sp>
    </p:spTree>
    <p:extLst>
      <p:ext uri="{BB962C8B-B14F-4D97-AF65-F5344CB8AC3E}">
        <p14:creationId xmlns:p14="http://schemas.microsoft.com/office/powerpoint/2010/main" val="199365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major problems faced by farming households as they reported are: </a:t>
            </a:r>
          </a:p>
          <a:p>
            <a:r>
              <a:rPr lang="en-GB" dirty="0"/>
              <a:t>lack of water for crop cultivation (94%), lack of access to high yielding variety seeds (69%) and lack of access to fertilizer (48%). </a:t>
            </a:r>
          </a:p>
          <a:p>
            <a:endParaRPr lang="en-GB" dirty="0"/>
          </a:p>
          <a:p>
            <a:r>
              <a:rPr lang="en-GB" dirty="0"/>
              <a:t>The farming households reported the need for: </a:t>
            </a:r>
          </a:p>
          <a:p>
            <a:r>
              <a:rPr lang="en-GB" dirty="0"/>
              <a:t>irrigation water (66%), quality seeds (77%), fertilizer (38%), repair/rehabilitation of water sources for agriculture, new irrigation system (39%), agricultural services (19%), agricultural tools (10%) and agricultural credit (20%) to enhance crop production.</a:t>
            </a:r>
            <a:endParaRPr lang="en-US" dirty="0"/>
          </a:p>
          <a:p>
            <a:endParaRPr lang="en-US" dirty="0"/>
          </a:p>
        </p:txBody>
      </p:sp>
      <p:sp>
        <p:nvSpPr>
          <p:cNvPr id="4" name="Slide Number Placeholder 3"/>
          <p:cNvSpPr>
            <a:spLocks noGrp="1"/>
          </p:cNvSpPr>
          <p:nvPr>
            <p:ph type="sldNum" sz="quarter" idx="5"/>
          </p:nvPr>
        </p:nvSpPr>
        <p:spPr/>
        <p:txBody>
          <a:bodyPr/>
          <a:lstStyle/>
          <a:p>
            <a:fld id="{8F2841F0-DADE-4BC1-A931-512D59C44206}" type="slidenum">
              <a:rPr lang="en-US" smtClean="0"/>
              <a:t>4</a:t>
            </a:fld>
            <a:endParaRPr lang="en-US"/>
          </a:p>
        </p:txBody>
      </p:sp>
    </p:spTree>
    <p:extLst>
      <p:ext uri="{BB962C8B-B14F-4D97-AF65-F5344CB8AC3E}">
        <p14:creationId xmlns:p14="http://schemas.microsoft.com/office/powerpoint/2010/main" val="230301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panose="020F0502020204030204" pitchFamily="34" charset="0"/>
              </a:rPr>
              <a:t>6.5 million livestock population in </a:t>
            </a:r>
            <a:r>
              <a:rPr lang="en-US" dirty="0" err="1">
                <a:cs typeface="Calibri" panose="020F0502020204030204" pitchFamily="34" charset="0"/>
              </a:rPr>
              <a:t>Tharparkar</a:t>
            </a:r>
            <a:r>
              <a:rPr lang="en-US" dirty="0">
                <a:cs typeface="Calibri" panose="020F0502020204030204" pitchFamily="34" charset="0"/>
              </a:rPr>
              <a:t> only. </a:t>
            </a:r>
          </a:p>
          <a:p>
            <a:pPr defTabSz="931774">
              <a:defRPr/>
            </a:pPr>
            <a:r>
              <a:rPr lang="en-US" dirty="0">
                <a:cs typeface="Calibri" panose="020F0502020204030204" pitchFamily="34" charset="0"/>
              </a:rPr>
              <a:t>32% of the surveyed households currently own cattle, 12% own buffaloes, 69% own goats, 12% own sheep, 9% own camels, 21% own donkeys and 11% of surveyed households own poultry.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F2841F0-DADE-4BC1-A931-512D59C44206}" type="slidenum">
              <a:rPr lang="en-US" smtClean="0"/>
              <a:t>5</a:t>
            </a:fld>
            <a:endParaRPr lang="en-US"/>
          </a:p>
        </p:txBody>
      </p:sp>
    </p:spTree>
    <p:extLst>
      <p:ext uri="{BB962C8B-B14F-4D97-AF65-F5344CB8AC3E}">
        <p14:creationId xmlns:p14="http://schemas.microsoft.com/office/powerpoint/2010/main" val="278782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Of the surveyed households who own livestock, 25% reported deaths of cattle during the past six months, 54% reported deaths of goats, deaths of sheep by 45%, deaths of buffaloes by 21%, deaths of camels by 20%, donkeys by 18%, whereas 57% reported deaths of poultry. </a:t>
            </a:r>
          </a:p>
          <a:p>
            <a:pPr marL="174708" indent="-174708" defTabSz="931774">
              <a:buFont typeface="Arial" panose="020B0604020202020204" pitchFamily="34" charset="0"/>
              <a:buChar char="•"/>
              <a:defRPr/>
            </a:pPr>
            <a:endParaRPr lang="en-US" dirty="0">
              <a:effectLst/>
            </a:endParaRPr>
          </a:p>
          <a:p>
            <a:pPr marL="174708" indent="-174708" defTabSz="931774">
              <a:buFont typeface="Arial" panose="020B0604020202020204" pitchFamily="34" charset="0"/>
              <a:buChar char="•"/>
              <a:defRPr/>
            </a:pPr>
            <a:r>
              <a:rPr lang="en-GB" dirty="0"/>
              <a:t>Overall, 40% of the surveyed households that keep livestock sold one or more cattle during the past six months, 31% sold one or more buffaloes, 65% sold goats, 55% sold sheep, 13% sold camels, and 7% sold donkeys and 29% sold poultry.  </a:t>
            </a:r>
            <a:endParaRPr lang="en-US" dirty="0">
              <a:effectLst/>
            </a:endParaRP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The main reasons for deaths of livestock reported by surveyed households are lack of fodder, livestock diseases and lack of water.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The main problems reported by livestock holders are lack of fodder for animals reported by 96% of surveyed livestock holders, 89% reported lack of drinking water, 83% reported livestock diseases and 53% reported lack of shelter for animals.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GB" dirty="0"/>
              <a:t>The top four items/supports required by livestock owners (in order of importance) are: </a:t>
            </a:r>
            <a:r>
              <a:rPr lang="en-US" dirty="0"/>
              <a:t>straw/green fodder (reported by 93% livestock holders), drinking water (by 83%), vaccines/medicines (by 67%) and concentrated feed (by 35%).</a:t>
            </a:r>
          </a:p>
          <a:p>
            <a:endParaRPr lang="en-US" dirty="0"/>
          </a:p>
        </p:txBody>
      </p:sp>
      <p:sp>
        <p:nvSpPr>
          <p:cNvPr id="4" name="Slide Number Placeholder 3"/>
          <p:cNvSpPr>
            <a:spLocks noGrp="1"/>
          </p:cNvSpPr>
          <p:nvPr>
            <p:ph type="sldNum" sz="quarter" idx="5"/>
          </p:nvPr>
        </p:nvSpPr>
        <p:spPr/>
        <p:txBody>
          <a:bodyPr/>
          <a:lstStyle/>
          <a:p>
            <a:fld id="{8F2841F0-DADE-4BC1-A931-512D59C44206}" type="slidenum">
              <a:rPr lang="en-US" smtClean="0"/>
              <a:t>6</a:t>
            </a:fld>
            <a:endParaRPr lang="en-US"/>
          </a:p>
        </p:txBody>
      </p:sp>
    </p:spTree>
    <p:extLst>
      <p:ext uri="{BB962C8B-B14F-4D97-AF65-F5344CB8AC3E}">
        <p14:creationId xmlns:p14="http://schemas.microsoft.com/office/powerpoint/2010/main" val="396614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841F0-DADE-4BC1-A931-512D59C44206}" type="slidenum">
              <a:rPr lang="en-US" smtClean="0"/>
              <a:t>12</a:t>
            </a:fld>
            <a:endParaRPr lang="en-US"/>
          </a:p>
        </p:txBody>
      </p:sp>
    </p:spTree>
    <p:extLst>
      <p:ext uri="{BB962C8B-B14F-4D97-AF65-F5344CB8AC3E}">
        <p14:creationId xmlns:p14="http://schemas.microsoft.com/office/powerpoint/2010/main" val="215455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841F0-DADE-4BC1-A931-512D59C44206}" type="slidenum">
              <a:rPr lang="en-US" smtClean="0"/>
              <a:t>16</a:t>
            </a:fld>
            <a:endParaRPr lang="en-US"/>
          </a:p>
        </p:txBody>
      </p:sp>
    </p:spTree>
    <p:extLst>
      <p:ext uri="{BB962C8B-B14F-4D97-AF65-F5344CB8AC3E}">
        <p14:creationId xmlns:p14="http://schemas.microsoft.com/office/powerpoint/2010/main" val="243575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FAB7-6D6E-4511-B230-8B672C527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2F2A74-A9EA-43BE-83FC-5CA1B8061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ECFA3D-7357-4C12-9BFF-25E1BF3A0CB7}"/>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5" name="Footer Placeholder 4">
            <a:extLst>
              <a:ext uri="{FF2B5EF4-FFF2-40B4-BE49-F238E27FC236}">
                <a16:creationId xmlns:a16="http://schemas.microsoft.com/office/drawing/2014/main" id="{115438E1-05BA-4C30-865D-1B7A4759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A75F38-5CDC-4A70-8B42-674C8E1EB6F5}"/>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261561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365A-C6A4-4454-B0E3-367B6573BD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D0CDF5-A49A-45D6-A520-7E6FF880AC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C9C89C-989E-4D6D-BCAC-60E0B82F45DB}"/>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5" name="Footer Placeholder 4">
            <a:extLst>
              <a:ext uri="{FF2B5EF4-FFF2-40B4-BE49-F238E27FC236}">
                <a16:creationId xmlns:a16="http://schemas.microsoft.com/office/drawing/2014/main" id="{1F81014C-6528-4B58-86A1-2ADB58F05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ED044-5E74-4297-83DF-5ACE5905503A}"/>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96895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0E108-CDF7-4778-B714-209F543507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356D17-A0E0-4487-B0D2-9146CE399D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DA53F-09EB-4244-9589-36EC9CD37769}"/>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5" name="Footer Placeholder 4">
            <a:extLst>
              <a:ext uri="{FF2B5EF4-FFF2-40B4-BE49-F238E27FC236}">
                <a16:creationId xmlns:a16="http://schemas.microsoft.com/office/drawing/2014/main" id="{320AA625-A301-4B78-A34E-893C44F23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51E46-3238-4832-AC22-AA29B3663090}"/>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264500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BE19-AA6E-4D57-A534-5D9ADF538D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2B9A9D-4D55-4170-8124-1C97FA8B84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3AFB1-AEB0-4FDB-8103-71790C93E40E}"/>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5" name="Footer Placeholder 4">
            <a:extLst>
              <a:ext uri="{FF2B5EF4-FFF2-40B4-BE49-F238E27FC236}">
                <a16:creationId xmlns:a16="http://schemas.microsoft.com/office/drawing/2014/main" id="{24D8E0CC-5646-477F-B5AB-8C15565D1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4608B-B95B-4F22-9F69-45A3C6811E53}"/>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416437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7CBF-E2FE-4044-849F-35CE68730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ACE130-06C7-4574-90D8-7A1C9496D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D4E996-405F-476E-BE29-99A990FD115E}"/>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5" name="Footer Placeholder 4">
            <a:extLst>
              <a:ext uri="{FF2B5EF4-FFF2-40B4-BE49-F238E27FC236}">
                <a16:creationId xmlns:a16="http://schemas.microsoft.com/office/drawing/2014/main" id="{6F1B18B4-0DF9-411A-9F15-CE90C86C2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3F6EC6-08EF-4C58-B4C5-825647C6837C}"/>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57691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8A2F-B28D-482C-9F37-7546EF9780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A3134A-064D-440A-AE74-1F1BFC70EF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E56C19-A13F-4D38-B271-6C4297843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980606-455F-42D7-8D62-E9154AFA5D29}"/>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6" name="Footer Placeholder 5">
            <a:extLst>
              <a:ext uri="{FF2B5EF4-FFF2-40B4-BE49-F238E27FC236}">
                <a16:creationId xmlns:a16="http://schemas.microsoft.com/office/drawing/2014/main" id="{6BE2D9D8-DA21-4E3F-88E7-16406672BE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502C9-7E68-4D26-A159-FBB1C26AE40C}"/>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259757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5BE8-AB52-4998-9631-8D10E4DE3D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AE9AA3-BA1A-48A3-9C6A-5074AF42B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080F18-0387-4FDC-8F07-2F4177761E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4CE215-1192-470A-8076-27AAC71AA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AFD8E6-6B45-4625-9D88-F39E7A4E65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91C78D-0772-4763-A4FC-DFDAC02BCD8D}"/>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8" name="Footer Placeholder 7">
            <a:extLst>
              <a:ext uri="{FF2B5EF4-FFF2-40B4-BE49-F238E27FC236}">
                <a16:creationId xmlns:a16="http://schemas.microsoft.com/office/drawing/2014/main" id="{426EB76C-EED3-453E-AD73-99388F9D7C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FA746D-2D7A-4752-B791-0F4FF5909686}"/>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304759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B6E9-3D59-4DAD-A445-3580D19F65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335BF-BC5F-4B00-8983-6969D48E6CCF}"/>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4" name="Footer Placeholder 3">
            <a:extLst>
              <a:ext uri="{FF2B5EF4-FFF2-40B4-BE49-F238E27FC236}">
                <a16:creationId xmlns:a16="http://schemas.microsoft.com/office/drawing/2014/main" id="{E53078E7-4087-414E-8BA2-E6AFE4C344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A86A97-FB3F-47D5-8436-1E468B2E2D24}"/>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190087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E173B-F79A-485E-92CE-1D9301EA50B5}"/>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3" name="Footer Placeholder 2">
            <a:extLst>
              <a:ext uri="{FF2B5EF4-FFF2-40B4-BE49-F238E27FC236}">
                <a16:creationId xmlns:a16="http://schemas.microsoft.com/office/drawing/2014/main" id="{FE0A23A6-AC5E-49AC-B207-C916C1C399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AC4EFB-66C1-4B5D-AF15-A92DB5F93817}"/>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127017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32B5-1964-4DAF-BF88-CBB70FA25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1A5F3D-1599-4939-A0CB-C69FFE603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DFF993-7341-410C-B9A6-3C7638C26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999FBA-C230-4319-9F74-3154051BEA28}"/>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6" name="Footer Placeholder 5">
            <a:extLst>
              <a:ext uri="{FF2B5EF4-FFF2-40B4-BE49-F238E27FC236}">
                <a16:creationId xmlns:a16="http://schemas.microsoft.com/office/drawing/2014/main" id="{95040E39-D66F-45C0-BF88-5226B48153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6149A-82C7-4730-864C-73EE0EEB1411}"/>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193038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9CDF-5772-423A-A823-F7698A2ED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13178C-5BE7-421F-B549-8924476F7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32F511-87F7-47A0-8954-95074569B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31B699-0A9A-4B26-B4B3-79A23B91C751}"/>
              </a:ext>
            </a:extLst>
          </p:cNvPr>
          <p:cNvSpPr>
            <a:spLocks noGrp="1"/>
          </p:cNvSpPr>
          <p:nvPr>
            <p:ph type="dt" sz="half" idx="10"/>
          </p:nvPr>
        </p:nvSpPr>
        <p:spPr/>
        <p:txBody>
          <a:bodyPr/>
          <a:lstStyle/>
          <a:p>
            <a:fld id="{95612206-C0C8-4386-BD24-AE6F95DD5BBA}" type="datetimeFigureOut">
              <a:rPr lang="en-GB" smtClean="0"/>
              <a:t>17/01/2019</a:t>
            </a:fld>
            <a:endParaRPr lang="en-GB"/>
          </a:p>
        </p:txBody>
      </p:sp>
      <p:sp>
        <p:nvSpPr>
          <p:cNvPr id="6" name="Footer Placeholder 5">
            <a:extLst>
              <a:ext uri="{FF2B5EF4-FFF2-40B4-BE49-F238E27FC236}">
                <a16:creationId xmlns:a16="http://schemas.microsoft.com/office/drawing/2014/main" id="{FB0C468F-A1A7-40D5-B781-7046DCEFA6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E55D0C-3D5D-4958-9AF3-4191BFFA39DB}"/>
              </a:ext>
            </a:extLst>
          </p:cNvPr>
          <p:cNvSpPr>
            <a:spLocks noGrp="1"/>
          </p:cNvSpPr>
          <p:nvPr>
            <p:ph type="sldNum" sz="quarter" idx="12"/>
          </p:nvPr>
        </p:nvSpPr>
        <p:spPr/>
        <p:txBody>
          <a:bodyPr/>
          <a:lstStyle/>
          <a:p>
            <a:fld id="{4F823588-A821-4E92-A998-A89AECACF8C8}" type="slidenum">
              <a:rPr lang="en-GB" smtClean="0"/>
              <a:t>‹#›</a:t>
            </a:fld>
            <a:endParaRPr lang="en-GB"/>
          </a:p>
        </p:txBody>
      </p:sp>
    </p:spTree>
    <p:extLst>
      <p:ext uri="{BB962C8B-B14F-4D97-AF65-F5344CB8AC3E}">
        <p14:creationId xmlns:p14="http://schemas.microsoft.com/office/powerpoint/2010/main" val="241595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A0E19-B133-479F-9CFE-C949A75D3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593E2B-D080-4C65-ACAB-739A8650F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276CF-A738-4512-AED8-1D7CFB06B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12206-C0C8-4386-BD24-AE6F95DD5BBA}" type="datetimeFigureOut">
              <a:rPr lang="en-GB" smtClean="0"/>
              <a:t>17/01/2019</a:t>
            </a:fld>
            <a:endParaRPr lang="en-GB"/>
          </a:p>
        </p:txBody>
      </p:sp>
      <p:sp>
        <p:nvSpPr>
          <p:cNvPr id="5" name="Footer Placeholder 4">
            <a:extLst>
              <a:ext uri="{FF2B5EF4-FFF2-40B4-BE49-F238E27FC236}">
                <a16:creationId xmlns:a16="http://schemas.microsoft.com/office/drawing/2014/main" id="{D5B45332-C634-4635-ADF0-F8B3127F3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D1EE11-BF26-4645-9B0B-4132A23D0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23588-A821-4E92-A998-A89AECACF8C8}" type="slidenum">
              <a:rPr lang="en-GB" smtClean="0"/>
              <a:t>‹#›</a:t>
            </a:fld>
            <a:endParaRPr lang="en-GB"/>
          </a:p>
        </p:txBody>
      </p:sp>
    </p:spTree>
    <p:extLst>
      <p:ext uri="{BB962C8B-B14F-4D97-AF65-F5344CB8AC3E}">
        <p14:creationId xmlns:p14="http://schemas.microsoft.com/office/powerpoint/2010/main" val="388389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cid:image002.png@01D48306.0F764A80"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1F97-DDD4-4EB2-9301-CE298A658AA1}"/>
              </a:ext>
            </a:extLst>
          </p:cNvPr>
          <p:cNvSpPr>
            <a:spLocks noGrp="1"/>
          </p:cNvSpPr>
          <p:nvPr>
            <p:ph type="ctrTitle"/>
          </p:nvPr>
        </p:nvSpPr>
        <p:spPr>
          <a:xfrm>
            <a:off x="376989" y="1070471"/>
            <a:ext cx="11438021" cy="2154341"/>
          </a:xfrm>
        </p:spPr>
        <p:txBody>
          <a:bodyPr>
            <a:normAutofit/>
          </a:bodyPr>
          <a:lstStyle/>
          <a:p>
            <a:r>
              <a:rPr lang="en-US" sz="5400" b="1" dirty="0">
                <a:solidFill>
                  <a:srgbClr val="0070C0"/>
                </a:solidFill>
              </a:rPr>
              <a:t>Sindh Drought Needs Assessment</a:t>
            </a:r>
            <a:endParaRPr lang="en-US" sz="5400" i="1" dirty="0">
              <a:solidFill>
                <a:srgbClr val="0070C0"/>
              </a:solidFill>
            </a:endParaRPr>
          </a:p>
        </p:txBody>
      </p:sp>
      <p:sp>
        <p:nvSpPr>
          <p:cNvPr id="3" name="Subtitle 2">
            <a:extLst>
              <a:ext uri="{FF2B5EF4-FFF2-40B4-BE49-F238E27FC236}">
                <a16:creationId xmlns:a16="http://schemas.microsoft.com/office/drawing/2014/main" id="{892E9A85-5C26-4222-90F0-0DFF5FDCE88C}"/>
              </a:ext>
            </a:extLst>
          </p:cNvPr>
          <p:cNvSpPr>
            <a:spLocks noGrp="1"/>
          </p:cNvSpPr>
          <p:nvPr>
            <p:ph type="subTitle" idx="1"/>
          </p:nvPr>
        </p:nvSpPr>
        <p:spPr>
          <a:xfrm>
            <a:off x="1524000" y="3722777"/>
            <a:ext cx="9144000" cy="1655762"/>
          </a:xfrm>
        </p:spPr>
        <p:txBody>
          <a:bodyPr>
            <a:normAutofit fontScale="77500" lnSpcReduction="20000"/>
          </a:bodyPr>
          <a:lstStyle/>
          <a:p>
            <a:r>
              <a:rPr lang="en-US" sz="2800" b="1" i="1" dirty="0">
                <a:solidFill>
                  <a:srgbClr val="0070C0"/>
                </a:solidFill>
              </a:rPr>
              <a:t>Presentation on Findings of Assessment (Draft)</a:t>
            </a:r>
          </a:p>
          <a:p>
            <a:endParaRPr lang="en-US" sz="2800" i="1" dirty="0">
              <a:solidFill>
                <a:srgbClr val="0070C0"/>
              </a:solidFill>
            </a:endParaRPr>
          </a:p>
          <a:p>
            <a:r>
              <a:rPr lang="en-US" sz="2200" b="1" dirty="0">
                <a:solidFill>
                  <a:srgbClr val="0070C0"/>
                </a:solidFill>
              </a:rPr>
              <a:t>January 18, 2019</a:t>
            </a:r>
          </a:p>
          <a:p>
            <a:endParaRPr lang="en-US" sz="2200" b="1" dirty="0">
              <a:solidFill>
                <a:srgbClr val="0070C0"/>
              </a:solidFill>
            </a:endParaRPr>
          </a:p>
          <a:p>
            <a:r>
              <a:rPr lang="en-US" sz="2200" b="1" dirty="0">
                <a:solidFill>
                  <a:srgbClr val="0070C0"/>
                </a:solidFill>
              </a:rPr>
              <a:t>Islamabad</a:t>
            </a:r>
          </a:p>
          <a:p>
            <a:endParaRPr lang="en-US" dirty="0"/>
          </a:p>
          <a:p>
            <a:endParaRPr lang="en-US" dirty="0"/>
          </a:p>
        </p:txBody>
      </p:sp>
      <p:sp>
        <p:nvSpPr>
          <p:cNvPr id="4" name="Rectangle 3">
            <a:extLst>
              <a:ext uri="{FF2B5EF4-FFF2-40B4-BE49-F238E27FC236}">
                <a16:creationId xmlns:a16="http://schemas.microsoft.com/office/drawing/2014/main" id="{D205B7F2-DF74-4325-90E1-DF7018FA228D}"/>
              </a:ext>
            </a:extLst>
          </p:cNvPr>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p>
        </p:txBody>
      </p:sp>
      <p:pic>
        <p:nvPicPr>
          <p:cNvPr id="6" name="Picture 5">
            <a:extLst>
              <a:ext uri="{FF2B5EF4-FFF2-40B4-BE49-F238E27FC236}">
                <a16:creationId xmlns:a16="http://schemas.microsoft.com/office/drawing/2014/main" id="{44AEF73D-B42A-4BF9-9C40-BD901E4291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791" y="5861067"/>
            <a:ext cx="1233170" cy="738505"/>
          </a:xfrm>
          <a:prstGeom prst="rect">
            <a:avLst/>
          </a:prstGeom>
          <a:noFill/>
          <a:ln>
            <a:noFill/>
          </a:ln>
          <a:effectLst/>
        </p:spPr>
      </p:pic>
      <p:pic>
        <p:nvPicPr>
          <p:cNvPr id="3074" name="Picture 2" descr="Image result for fao logo">
            <a:extLst>
              <a:ext uri="{FF2B5EF4-FFF2-40B4-BE49-F238E27FC236}">
                <a16:creationId xmlns:a16="http://schemas.microsoft.com/office/drawing/2014/main" id="{84C28E21-4E8E-4CDB-A81C-146A3609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022" y="5771112"/>
            <a:ext cx="2181672" cy="1032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WFP logo">
            <a:extLst>
              <a:ext uri="{FF2B5EF4-FFF2-40B4-BE49-F238E27FC236}">
                <a16:creationId xmlns:a16="http://schemas.microsoft.com/office/drawing/2014/main" id="{C7937338-6939-4916-A9A8-DAC3CDB8CC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11230" y="5602860"/>
            <a:ext cx="1133501" cy="1257048"/>
          </a:xfrm>
          <a:prstGeom prst="rect">
            <a:avLst/>
          </a:prstGeom>
          <a:noFill/>
          <a:ln>
            <a:noFill/>
          </a:ln>
        </p:spPr>
      </p:pic>
      <p:pic>
        <p:nvPicPr>
          <p:cNvPr id="10" name="Picture 9" descr="Image result for WHO">
            <a:extLst>
              <a:ext uri="{FF2B5EF4-FFF2-40B4-BE49-F238E27FC236}">
                <a16:creationId xmlns:a16="http://schemas.microsoft.com/office/drawing/2014/main" id="{A2B08AEE-1AF0-4E23-9B3E-183EF3C18C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9841" y="5861067"/>
            <a:ext cx="969010" cy="852170"/>
          </a:xfrm>
          <a:prstGeom prst="rect">
            <a:avLst/>
          </a:prstGeom>
          <a:noFill/>
          <a:ln>
            <a:noFill/>
          </a:ln>
        </p:spPr>
      </p:pic>
      <p:pic>
        <p:nvPicPr>
          <p:cNvPr id="11" name="Picture 10" descr="ACTED+Logo">
            <a:extLst>
              <a:ext uri="{FF2B5EF4-FFF2-40B4-BE49-F238E27FC236}">
                <a16:creationId xmlns:a16="http://schemas.microsoft.com/office/drawing/2014/main" id="{38E8BEC8-695C-4362-9635-E5E55CC12B4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5453" y="5876505"/>
            <a:ext cx="565150" cy="746125"/>
          </a:xfrm>
          <a:prstGeom prst="rect">
            <a:avLst/>
          </a:prstGeom>
          <a:noFill/>
          <a:ln>
            <a:noFill/>
          </a:ln>
          <a:effectLst/>
        </p:spPr>
      </p:pic>
      <p:pic>
        <p:nvPicPr>
          <p:cNvPr id="12" name="Picture 11" descr="download">
            <a:extLst>
              <a:ext uri="{FF2B5EF4-FFF2-40B4-BE49-F238E27FC236}">
                <a16:creationId xmlns:a16="http://schemas.microsoft.com/office/drawing/2014/main" id="{592E2F63-A076-49E6-9E15-EC72DF6F71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7205" y="5811588"/>
            <a:ext cx="561975" cy="746125"/>
          </a:xfrm>
          <a:prstGeom prst="rect">
            <a:avLst/>
          </a:prstGeom>
          <a:noFill/>
          <a:ln>
            <a:noFill/>
          </a:ln>
          <a:effectLst/>
        </p:spPr>
      </p:pic>
      <p:pic>
        <p:nvPicPr>
          <p:cNvPr id="13" name="Picture 12" descr="cid:image004.png@01D29D83.B3937DF0">
            <a:extLst>
              <a:ext uri="{FF2B5EF4-FFF2-40B4-BE49-F238E27FC236}">
                <a16:creationId xmlns:a16="http://schemas.microsoft.com/office/drawing/2014/main" id="{774DEFA8-B505-47E8-8EE5-FF0FF2F9624B}"/>
              </a:ext>
            </a:extLst>
          </p:cNvPr>
          <p:cNvPicPr/>
          <p:nvPr/>
        </p:nvPicPr>
        <p:blipFill rotWithShape="1">
          <a:blip r:embed="rId8" r:link="rId9">
            <a:extLst>
              <a:ext uri="{28A0092B-C50C-407E-A947-70E740481C1C}">
                <a14:useLocalDpi xmlns:a14="http://schemas.microsoft.com/office/drawing/2010/main" val="0"/>
              </a:ext>
            </a:extLst>
          </a:blip>
          <a:srcRect r="60878"/>
          <a:stretch/>
        </p:blipFill>
        <p:spPr bwMode="auto">
          <a:xfrm>
            <a:off x="4057448" y="5987544"/>
            <a:ext cx="1493520" cy="487680"/>
          </a:xfrm>
          <a:prstGeom prst="rect">
            <a:avLst/>
          </a:prstGeom>
          <a:noFill/>
          <a:ln>
            <a:noFill/>
          </a:ln>
          <a:extLst>
            <a:ext uri="{53640926-AAD7-44D8-BBD7-CCE9431645EC}">
              <a14:shadowObscured xmlns:a14="http://schemas.microsoft.com/office/drawing/2010/main"/>
            </a:ext>
          </a:extLst>
        </p:spPr>
      </p:pic>
      <p:pic>
        <p:nvPicPr>
          <p:cNvPr id="14" name="Picture 13" descr="C:\Users\Ajmal\AppData\Local\Microsoft\Windows\Temporary Internet Files\Content.MSO\70EE7F42.tmp">
            <a:extLst>
              <a:ext uri="{FF2B5EF4-FFF2-40B4-BE49-F238E27FC236}">
                <a16:creationId xmlns:a16="http://schemas.microsoft.com/office/drawing/2014/main" id="{642CC8C1-1310-432B-B038-970F346C3F66}"/>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183495" y="5789583"/>
            <a:ext cx="969010" cy="919968"/>
          </a:xfrm>
          <a:prstGeom prst="rect">
            <a:avLst/>
          </a:prstGeom>
          <a:noFill/>
          <a:ln>
            <a:noFill/>
          </a:ln>
        </p:spPr>
      </p:pic>
      <p:pic>
        <p:nvPicPr>
          <p:cNvPr id="15" name="Picture 14" descr="Image result for PDMA Sindh logo">
            <a:extLst>
              <a:ext uri="{FF2B5EF4-FFF2-40B4-BE49-F238E27FC236}">
                <a16:creationId xmlns:a16="http://schemas.microsoft.com/office/drawing/2014/main" id="{1789B866-6C37-422E-83BD-3BB34FA4F68B}"/>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31961" y="5841432"/>
            <a:ext cx="1095375" cy="686435"/>
          </a:xfrm>
          <a:prstGeom prst="rect">
            <a:avLst/>
          </a:prstGeom>
          <a:noFill/>
          <a:ln>
            <a:noFill/>
          </a:ln>
        </p:spPr>
      </p:pic>
    </p:spTree>
    <p:extLst>
      <p:ext uri="{BB962C8B-B14F-4D97-AF65-F5344CB8AC3E}">
        <p14:creationId xmlns:p14="http://schemas.microsoft.com/office/powerpoint/2010/main" val="314036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680" b="1" i="0" u="none" strike="noStrike" kern="1200" spc="0" baseline="0">
                <a:solidFill>
                  <a:prstClr val="black">
                    <a:lumMod val="65000"/>
                    <a:lumOff val="35000"/>
                  </a:prstClr>
                </a:solidFill>
                <a:latin typeface="+mn-lt"/>
                <a:ea typeface="+mn-ea"/>
                <a:cs typeface="+mn-cs"/>
              </a:defRPr>
            </a:pPr>
            <a:r>
              <a:rPr lang="en-US" sz="2400" dirty="0">
                <a:solidFill>
                  <a:schemeClr val="bg1"/>
                </a:solidFill>
              </a:rPr>
              <a:t>Food Insecurity based on Food Insecurity Experience Scale (FIES)</a:t>
            </a:r>
          </a:p>
        </p:txBody>
      </p:sp>
      <p:graphicFrame>
        <p:nvGraphicFramePr>
          <p:cNvPr id="7" name="Content Placeholder 6">
            <a:extLst>
              <a:ext uri="{FF2B5EF4-FFF2-40B4-BE49-F238E27FC236}">
                <a16:creationId xmlns:a16="http://schemas.microsoft.com/office/drawing/2014/main" id="{BA46ADA6-3BBB-46CC-B257-8CB40F2E3429}"/>
              </a:ext>
            </a:extLst>
          </p:cNvPr>
          <p:cNvGraphicFramePr>
            <a:graphicFrameLocks noGrp="1"/>
          </p:cNvGraphicFramePr>
          <p:nvPr>
            <p:ph idx="1"/>
            <p:extLst>
              <p:ext uri="{D42A27DB-BD31-4B8C-83A1-F6EECF244321}">
                <p14:modId xmlns:p14="http://schemas.microsoft.com/office/powerpoint/2010/main" val="3320583604"/>
              </p:ext>
            </p:extLst>
          </p:nvPr>
        </p:nvGraphicFramePr>
        <p:xfrm>
          <a:off x="245268" y="822671"/>
          <a:ext cx="11701463" cy="478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01A1669-024B-4583-8A8A-059573C2DC76}"/>
              </a:ext>
            </a:extLst>
          </p:cNvPr>
          <p:cNvSpPr txBox="1"/>
          <p:nvPr/>
        </p:nvSpPr>
        <p:spPr>
          <a:xfrm>
            <a:off x="347921" y="5744463"/>
            <a:ext cx="11598810" cy="923330"/>
          </a:xfrm>
          <a:prstGeom prst="rect">
            <a:avLst/>
          </a:prstGeom>
          <a:noFill/>
        </p:spPr>
        <p:txBody>
          <a:bodyPr wrap="square" rtlCol="0">
            <a:spAutoFit/>
          </a:bodyPr>
          <a:lstStyle/>
          <a:p>
            <a:r>
              <a:rPr lang="en-US" dirty="0"/>
              <a:t>FIES is used to compute SDG 2-Zero Hunger indicator 2.1.2: Prevalence of Moderate and Severe Food Insecurity among Population. </a:t>
            </a:r>
          </a:p>
          <a:p>
            <a:r>
              <a:rPr lang="en-US" b="1" dirty="0"/>
              <a:t>Overall, 71% of surveyed households are moderately or severely food insecure, whereas 32% are severely food insecure. </a:t>
            </a:r>
          </a:p>
        </p:txBody>
      </p:sp>
    </p:spTree>
    <p:extLst>
      <p:ext uri="{BB962C8B-B14F-4D97-AF65-F5344CB8AC3E}">
        <p14:creationId xmlns:p14="http://schemas.microsoft.com/office/powerpoint/2010/main" val="7205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57006-154D-4F4B-A6F5-031BF9F80105}"/>
              </a:ext>
            </a:extLst>
          </p:cNvPr>
          <p:cNvSpPr/>
          <p:nvPr/>
        </p:nvSpPr>
        <p:spPr>
          <a:xfrm>
            <a:off x="0" y="3398486"/>
            <a:ext cx="12192000" cy="846943"/>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Migration, Health and Nutrition and Access to Water and Sanitation</a:t>
            </a:r>
            <a:endParaRPr lang="en-US" sz="2800" b="1" dirty="0"/>
          </a:p>
        </p:txBody>
      </p:sp>
    </p:spTree>
    <p:extLst>
      <p:ext uri="{BB962C8B-B14F-4D97-AF65-F5344CB8AC3E}">
        <p14:creationId xmlns:p14="http://schemas.microsoft.com/office/powerpoint/2010/main" val="321349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Migration</a:t>
            </a:r>
            <a:endParaRPr lang="en-US" sz="2400" b="1" dirty="0"/>
          </a:p>
        </p:txBody>
      </p:sp>
      <p:graphicFrame>
        <p:nvGraphicFramePr>
          <p:cNvPr id="5" name="Chart 4">
            <a:extLst>
              <a:ext uri="{FF2B5EF4-FFF2-40B4-BE49-F238E27FC236}">
                <a16:creationId xmlns:a16="http://schemas.microsoft.com/office/drawing/2014/main" id="{3DCE9CEB-718C-4D9A-89E0-74B653831BAA}"/>
              </a:ext>
            </a:extLst>
          </p:cNvPr>
          <p:cNvGraphicFramePr/>
          <p:nvPr>
            <p:extLst>
              <p:ext uri="{D42A27DB-BD31-4B8C-83A1-F6EECF244321}">
                <p14:modId xmlns:p14="http://schemas.microsoft.com/office/powerpoint/2010/main" val="425598026"/>
              </p:ext>
            </p:extLst>
          </p:nvPr>
        </p:nvGraphicFramePr>
        <p:xfrm>
          <a:off x="366712" y="873458"/>
          <a:ext cx="5429250" cy="5712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AA410C1-BF79-460D-A844-10DE6D067F19}"/>
              </a:ext>
            </a:extLst>
          </p:cNvPr>
          <p:cNvGraphicFramePr/>
          <p:nvPr>
            <p:extLst>
              <p:ext uri="{D42A27DB-BD31-4B8C-83A1-F6EECF244321}">
                <p14:modId xmlns:p14="http://schemas.microsoft.com/office/powerpoint/2010/main" val="336604469"/>
              </p:ext>
            </p:extLst>
          </p:nvPr>
        </p:nvGraphicFramePr>
        <p:xfrm>
          <a:off x="6096000" y="873457"/>
          <a:ext cx="5891213" cy="57128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757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Health and Nutrition</a:t>
            </a:r>
            <a:endParaRPr lang="en-US" sz="2400" b="1" dirty="0"/>
          </a:p>
        </p:txBody>
      </p:sp>
      <p:graphicFrame>
        <p:nvGraphicFramePr>
          <p:cNvPr id="8" name="Chart 7">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436033397"/>
              </p:ext>
            </p:extLst>
          </p:nvPr>
        </p:nvGraphicFramePr>
        <p:xfrm>
          <a:off x="190718" y="813299"/>
          <a:ext cx="8545068" cy="29365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B0E5AEF-9FD5-4B53-8789-23219D2A3126}"/>
              </a:ext>
            </a:extLst>
          </p:cNvPr>
          <p:cNvSpPr txBox="1"/>
          <p:nvPr/>
        </p:nvSpPr>
        <p:spPr>
          <a:xfrm>
            <a:off x="8915400" y="847521"/>
            <a:ext cx="3085882" cy="3754874"/>
          </a:xfrm>
          <a:prstGeom prst="rect">
            <a:avLst/>
          </a:prstGeom>
          <a:noFill/>
        </p:spPr>
        <p:txBody>
          <a:bodyPr wrap="square" rtlCol="0">
            <a:spAutoFit/>
          </a:bodyPr>
          <a:lstStyle/>
          <a:p>
            <a:r>
              <a:rPr lang="en-US" sz="1400" b="1" dirty="0"/>
              <a:t>Main Problems faced by households in accessing health facilities/providers are:</a:t>
            </a:r>
          </a:p>
          <a:p>
            <a:endParaRPr lang="en-US" sz="1400" dirty="0"/>
          </a:p>
          <a:p>
            <a:pPr marL="285750" indent="-285750">
              <a:buFont typeface="Arial" panose="020B0604020202020204" pitchFamily="34" charset="0"/>
              <a:buChar char="•"/>
            </a:pPr>
            <a:r>
              <a:rPr lang="en-US" sz="1400" dirty="0"/>
              <a:t>Long distance to health facility/providers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High cost of health services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Limited availability of transport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Limited availability of health staff, medicines and medical equipment at health facilities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p:txBody>
      </p:sp>
      <p:graphicFrame>
        <p:nvGraphicFramePr>
          <p:cNvPr id="7" name="Chart 6">
            <a:extLst>
              <a:ext uri="{FF2B5EF4-FFF2-40B4-BE49-F238E27FC236}">
                <a16:creationId xmlns:a16="http://schemas.microsoft.com/office/drawing/2014/main" id="{D6E972DD-30F2-44EB-85A3-43CFED5C46B5}"/>
              </a:ext>
            </a:extLst>
          </p:cNvPr>
          <p:cNvGraphicFramePr>
            <a:graphicFrameLocks/>
          </p:cNvGraphicFramePr>
          <p:nvPr>
            <p:extLst>
              <p:ext uri="{D42A27DB-BD31-4B8C-83A1-F6EECF244321}">
                <p14:modId xmlns:p14="http://schemas.microsoft.com/office/powerpoint/2010/main" val="3103173077"/>
              </p:ext>
            </p:extLst>
          </p:nvPr>
        </p:nvGraphicFramePr>
        <p:xfrm>
          <a:off x="190718" y="3879284"/>
          <a:ext cx="11810564" cy="2811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469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Access to Water and Sanitation</a:t>
            </a:r>
            <a:endParaRPr lang="en-US" sz="2400" b="1" dirty="0"/>
          </a:p>
        </p:txBody>
      </p:sp>
      <p:sp>
        <p:nvSpPr>
          <p:cNvPr id="10" name="Content Placeholder 9">
            <a:extLst>
              <a:ext uri="{FF2B5EF4-FFF2-40B4-BE49-F238E27FC236}">
                <a16:creationId xmlns:a16="http://schemas.microsoft.com/office/drawing/2014/main" id="{20B4A4CA-35B4-4C5C-834F-B24CDAAFC485}"/>
              </a:ext>
            </a:extLst>
          </p:cNvPr>
          <p:cNvSpPr>
            <a:spLocks noGrp="1"/>
          </p:cNvSpPr>
          <p:nvPr>
            <p:ph idx="1"/>
          </p:nvPr>
        </p:nvSpPr>
        <p:spPr>
          <a:xfrm>
            <a:off x="131928" y="726046"/>
            <a:ext cx="11928143" cy="5504487"/>
          </a:xfrm>
        </p:spPr>
        <p:txBody>
          <a:bodyPr>
            <a:normAutofit/>
          </a:bodyPr>
          <a:lstStyle/>
          <a:p>
            <a:r>
              <a:rPr lang="en-US" sz="1800" dirty="0"/>
              <a:t>Overall, only 72% of the surveyed households currently have access to improved water sources, while 28% forced to rely on unimproved sources of drinking water.</a:t>
            </a:r>
          </a:p>
          <a:p>
            <a:r>
              <a:rPr lang="en-US" sz="1800" dirty="0"/>
              <a:t>64 % of those surveyed in </a:t>
            </a:r>
            <a:r>
              <a:rPr lang="en-US" sz="1800" dirty="0" err="1"/>
              <a:t>Thatta</a:t>
            </a:r>
            <a:r>
              <a:rPr lang="en-US" sz="1800" dirty="0"/>
              <a:t>, 44% in </a:t>
            </a:r>
            <a:r>
              <a:rPr lang="en-US" sz="1800" dirty="0" err="1"/>
              <a:t>Tharparkar</a:t>
            </a:r>
            <a:r>
              <a:rPr lang="en-US" sz="1800" dirty="0"/>
              <a:t> and 42% in </a:t>
            </a:r>
            <a:r>
              <a:rPr lang="en-US" sz="1800" dirty="0" err="1"/>
              <a:t>Sanghar</a:t>
            </a:r>
            <a:r>
              <a:rPr lang="en-US" sz="1800" dirty="0"/>
              <a:t> relying on unimproved sources of water.</a:t>
            </a:r>
          </a:p>
          <a:p>
            <a:r>
              <a:rPr lang="en-US" sz="1800" dirty="0"/>
              <a:t>Overall 38 % of surveyed households indicated that the drinking water available is insufficient for their household needs, with 61%, 58% and 43% of households from </a:t>
            </a:r>
            <a:r>
              <a:rPr lang="en-US" sz="1800" dirty="0" err="1"/>
              <a:t>Tharparkar</a:t>
            </a:r>
            <a:r>
              <a:rPr lang="en-US" sz="1800" dirty="0"/>
              <a:t>, </a:t>
            </a:r>
            <a:r>
              <a:rPr lang="en-US" sz="1800" dirty="0" err="1"/>
              <a:t>Sanghar</a:t>
            </a:r>
            <a:r>
              <a:rPr lang="en-US" sz="1800" dirty="0"/>
              <a:t> and </a:t>
            </a:r>
            <a:r>
              <a:rPr lang="en-US" sz="1800" dirty="0" err="1"/>
              <a:t>Thatta</a:t>
            </a:r>
            <a:r>
              <a:rPr lang="en-US" sz="1800" dirty="0"/>
              <a:t> respectively reporting as such.</a:t>
            </a:r>
          </a:p>
          <a:p>
            <a:endParaRPr lang="en-US" sz="2000" dirty="0"/>
          </a:p>
          <a:p>
            <a:endParaRPr lang="en-US" sz="2000" dirty="0"/>
          </a:p>
          <a:p>
            <a:endParaRPr lang="en-US" sz="2000" dirty="0"/>
          </a:p>
        </p:txBody>
      </p:sp>
      <p:graphicFrame>
        <p:nvGraphicFramePr>
          <p:cNvPr id="5" name="Chart 4">
            <a:extLst>
              <a:ext uri="{FF2B5EF4-FFF2-40B4-BE49-F238E27FC236}">
                <a16:creationId xmlns:a16="http://schemas.microsoft.com/office/drawing/2014/main" id="{6B0C8AEA-C6FF-4809-B33B-8A643C23FCB7}"/>
              </a:ext>
            </a:extLst>
          </p:cNvPr>
          <p:cNvGraphicFramePr/>
          <p:nvPr>
            <p:extLst>
              <p:ext uri="{D42A27DB-BD31-4B8C-83A1-F6EECF244321}">
                <p14:modId xmlns:p14="http://schemas.microsoft.com/office/powerpoint/2010/main" val="2440641529"/>
              </p:ext>
            </p:extLst>
          </p:nvPr>
        </p:nvGraphicFramePr>
        <p:xfrm>
          <a:off x="232147" y="2511722"/>
          <a:ext cx="7487465" cy="374808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16A511B9-5EA4-400C-BAC5-EB7DA6CC901E}"/>
              </a:ext>
            </a:extLst>
          </p:cNvPr>
          <p:cNvSpPr/>
          <p:nvPr/>
        </p:nvSpPr>
        <p:spPr>
          <a:xfrm>
            <a:off x="8038531" y="2379793"/>
            <a:ext cx="3796345" cy="523220"/>
          </a:xfrm>
          <a:prstGeom prst="rect">
            <a:avLst/>
          </a:prstGeom>
        </p:spPr>
        <p:txBody>
          <a:bodyPr wrap="square">
            <a:spAutoFit/>
          </a:bodyPr>
          <a:lstStyle/>
          <a:p>
            <a:pPr>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Households Reporting Water Treatment Measures at Household Level</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F39AFF6-857E-4E5D-89CC-B206C69D14C0}"/>
              </a:ext>
            </a:extLst>
          </p:cNvPr>
          <p:cNvSpPr/>
          <p:nvPr/>
        </p:nvSpPr>
        <p:spPr>
          <a:xfrm>
            <a:off x="357124" y="2268371"/>
            <a:ext cx="5879903" cy="307777"/>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One Way Time Taken to Travel to Water Source</a:t>
            </a:r>
            <a:endParaRPr lang="en-US" sz="1400" b="1" dirty="0"/>
          </a:p>
        </p:txBody>
      </p:sp>
      <p:sp>
        <p:nvSpPr>
          <p:cNvPr id="7" name="Rectangle 6">
            <a:extLst>
              <a:ext uri="{FF2B5EF4-FFF2-40B4-BE49-F238E27FC236}">
                <a16:creationId xmlns:a16="http://schemas.microsoft.com/office/drawing/2014/main" id="{3B2C542F-56FF-4A06-8218-80C9926F4009}"/>
              </a:ext>
            </a:extLst>
          </p:cNvPr>
          <p:cNvSpPr/>
          <p:nvPr/>
        </p:nvSpPr>
        <p:spPr>
          <a:xfrm>
            <a:off x="232147" y="6241936"/>
            <a:ext cx="11827924" cy="59093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dirty="0"/>
              <a:t>Surveyed population overwhelmingly  (82%) has no access to a household toilet and therefore practice open defecation; 96% in </a:t>
            </a:r>
            <a:r>
              <a:rPr lang="en-US" dirty="0" err="1"/>
              <a:t>Thatta</a:t>
            </a:r>
            <a:r>
              <a:rPr lang="en-US" dirty="0"/>
              <a:t>, 94% in </a:t>
            </a:r>
            <a:r>
              <a:rPr lang="en-US" dirty="0" err="1"/>
              <a:t>Kambar</a:t>
            </a:r>
            <a:r>
              <a:rPr lang="en-US" dirty="0"/>
              <a:t> </a:t>
            </a:r>
            <a:r>
              <a:rPr lang="en-US" dirty="0" err="1"/>
              <a:t>Shahdadkot</a:t>
            </a:r>
            <a:r>
              <a:rPr lang="en-US" dirty="0"/>
              <a:t>, 88% in </a:t>
            </a:r>
            <a:r>
              <a:rPr lang="en-US" dirty="0" err="1"/>
              <a:t>Dadu</a:t>
            </a:r>
            <a:r>
              <a:rPr lang="en-US" dirty="0"/>
              <a:t>, 86% in Badin , 81% in </a:t>
            </a:r>
            <a:r>
              <a:rPr lang="en-US" dirty="0" err="1"/>
              <a:t>Umerkot</a:t>
            </a:r>
            <a:r>
              <a:rPr lang="en-US" dirty="0"/>
              <a:t> and 75% in </a:t>
            </a:r>
            <a:r>
              <a:rPr lang="en-US" dirty="0" err="1"/>
              <a:t>Tharparkar</a:t>
            </a:r>
            <a:r>
              <a:rPr lang="en-US" dirty="0"/>
              <a:t> </a:t>
            </a:r>
          </a:p>
        </p:txBody>
      </p:sp>
      <p:graphicFrame>
        <p:nvGraphicFramePr>
          <p:cNvPr id="9" name="Chart 8">
            <a:extLst>
              <a:ext uri="{FF2B5EF4-FFF2-40B4-BE49-F238E27FC236}">
                <a16:creationId xmlns:a16="http://schemas.microsoft.com/office/drawing/2014/main" id="{57CB7D7E-0BEA-4B2F-B82B-7F83FCCF8BE7}"/>
              </a:ext>
            </a:extLst>
          </p:cNvPr>
          <p:cNvGraphicFramePr>
            <a:graphicFrameLocks/>
          </p:cNvGraphicFramePr>
          <p:nvPr>
            <p:extLst>
              <p:ext uri="{D42A27DB-BD31-4B8C-83A1-F6EECF244321}">
                <p14:modId xmlns:p14="http://schemas.microsoft.com/office/powerpoint/2010/main" val="53630031"/>
              </p:ext>
            </p:extLst>
          </p:nvPr>
        </p:nvGraphicFramePr>
        <p:xfrm>
          <a:off x="8038530" y="2914416"/>
          <a:ext cx="3921323" cy="3217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697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E19C3-70D9-4231-8131-D38C1E15207C}"/>
              </a:ext>
            </a:extLst>
          </p:cNvPr>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Balochistan</a:t>
            </a:r>
            <a:r>
              <a:rPr lang="en-GB" sz="2400" b="1" dirty="0"/>
              <a:t> Drought Assessment</a:t>
            </a:r>
            <a:endParaRPr lang="en-US" sz="2400" b="1" dirty="0"/>
          </a:p>
        </p:txBody>
      </p:sp>
      <p:sp>
        <p:nvSpPr>
          <p:cNvPr id="3" name="Rectangle 2">
            <a:extLst>
              <a:ext uri="{FF2B5EF4-FFF2-40B4-BE49-F238E27FC236}">
                <a16:creationId xmlns:a16="http://schemas.microsoft.com/office/drawing/2014/main" id="{5F505FEA-C3DB-4354-8B0A-F7D581FCC5BB}"/>
              </a:ext>
            </a:extLst>
          </p:cNvPr>
          <p:cNvSpPr/>
          <p:nvPr/>
        </p:nvSpPr>
        <p:spPr>
          <a:xfrm>
            <a:off x="219075" y="995393"/>
            <a:ext cx="11753850" cy="3447098"/>
          </a:xfrm>
          <a:prstGeom prst="rect">
            <a:avLst/>
          </a:prstGeom>
        </p:spPr>
        <p:txBody>
          <a:bodyPr wrap="square">
            <a:spAutoFit/>
          </a:bodyPr>
          <a:lstStyle/>
          <a:p>
            <a:endParaRPr lang="en-GB" dirty="0"/>
          </a:p>
          <a:p>
            <a:r>
              <a:rPr lang="en-GB" sz="2000" dirty="0"/>
              <a:t>With same objectives as in Sindh, NDC is also conducting assessment in </a:t>
            </a:r>
            <a:r>
              <a:rPr lang="en-GB" sz="2000" b="1" dirty="0"/>
              <a:t>14 districts of </a:t>
            </a:r>
            <a:r>
              <a:rPr lang="en-GB" sz="2000" b="1" dirty="0" err="1"/>
              <a:t>Balochistan</a:t>
            </a:r>
            <a:r>
              <a:rPr lang="en-GB" sz="2000" b="1" dirty="0"/>
              <a:t>, </a:t>
            </a:r>
            <a:r>
              <a:rPr lang="en-GB" sz="2000" dirty="0"/>
              <a:t>namely, </a:t>
            </a:r>
            <a:r>
              <a:rPr lang="en-US" sz="2000" dirty="0" err="1"/>
              <a:t>Pishin</a:t>
            </a:r>
            <a:r>
              <a:rPr lang="en-US" sz="2000" dirty="0"/>
              <a:t>, </a:t>
            </a:r>
            <a:r>
              <a:rPr lang="en-US" sz="2000" dirty="0" err="1"/>
              <a:t>Killa</a:t>
            </a:r>
            <a:r>
              <a:rPr lang="en-US" sz="2000" dirty="0"/>
              <a:t> Abdullah, </a:t>
            </a:r>
            <a:r>
              <a:rPr lang="en-US" sz="2000" dirty="0" err="1"/>
              <a:t>Loralai</a:t>
            </a:r>
            <a:r>
              <a:rPr lang="en-US" sz="2000" dirty="0"/>
              <a:t>, </a:t>
            </a:r>
            <a:r>
              <a:rPr lang="en-US" sz="2000" dirty="0" err="1"/>
              <a:t>Kachhi</a:t>
            </a:r>
            <a:r>
              <a:rPr lang="en-US" sz="2000" dirty="0"/>
              <a:t> (Bolan), </a:t>
            </a:r>
            <a:r>
              <a:rPr lang="en-US" sz="2000" dirty="0" err="1"/>
              <a:t>Dera</a:t>
            </a:r>
            <a:r>
              <a:rPr lang="en-US" sz="2000" dirty="0"/>
              <a:t> </a:t>
            </a:r>
            <a:r>
              <a:rPr lang="en-US" sz="2000" dirty="0" err="1"/>
              <a:t>Bugti</a:t>
            </a:r>
            <a:r>
              <a:rPr lang="en-US" sz="2000" dirty="0"/>
              <a:t>, </a:t>
            </a:r>
            <a:r>
              <a:rPr lang="en-US" sz="2000" dirty="0" err="1"/>
              <a:t>Jhal</a:t>
            </a:r>
            <a:r>
              <a:rPr lang="en-US" sz="2000" dirty="0"/>
              <a:t> </a:t>
            </a:r>
            <a:r>
              <a:rPr lang="en-US" sz="2000" dirty="0" err="1"/>
              <a:t>Magsi</a:t>
            </a:r>
            <a:r>
              <a:rPr lang="en-US" sz="2000" dirty="0"/>
              <a:t>, </a:t>
            </a:r>
            <a:r>
              <a:rPr lang="en-US" sz="2000" dirty="0" err="1"/>
              <a:t>Nushki</a:t>
            </a:r>
            <a:r>
              <a:rPr lang="en-US" sz="2000" dirty="0"/>
              <a:t>, </a:t>
            </a:r>
            <a:r>
              <a:rPr lang="en-US" sz="2000" dirty="0" err="1"/>
              <a:t>Chagai</a:t>
            </a:r>
            <a:r>
              <a:rPr lang="en-US" sz="2000" dirty="0"/>
              <a:t>, </a:t>
            </a:r>
            <a:r>
              <a:rPr lang="en-US" sz="2000" dirty="0" err="1"/>
              <a:t>Kharan</a:t>
            </a:r>
            <a:r>
              <a:rPr lang="en-US" sz="2000" dirty="0"/>
              <a:t>, </a:t>
            </a:r>
            <a:r>
              <a:rPr lang="en-US" sz="2000" dirty="0" err="1"/>
              <a:t>Washuk</a:t>
            </a:r>
            <a:r>
              <a:rPr lang="en-US" sz="2000" dirty="0"/>
              <a:t>, </a:t>
            </a:r>
            <a:r>
              <a:rPr lang="en-US" sz="2000" dirty="0" err="1"/>
              <a:t>Awaran</a:t>
            </a:r>
            <a:r>
              <a:rPr lang="en-US" sz="2000" dirty="0"/>
              <a:t>, </a:t>
            </a:r>
            <a:r>
              <a:rPr lang="en-US" sz="2000" dirty="0" err="1"/>
              <a:t>Panjgur</a:t>
            </a:r>
            <a:r>
              <a:rPr lang="en-US" sz="2000" dirty="0"/>
              <a:t>, </a:t>
            </a:r>
            <a:r>
              <a:rPr lang="en-US" sz="2000" dirty="0" err="1"/>
              <a:t>Kech</a:t>
            </a:r>
            <a:r>
              <a:rPr lang="en-US" sz="2000" dirty="0"/>
              <a:t> (</a:t>
            </a:r>
            <a:r>
              <a:rPr lang="en-US" sz="2000" dirty="0" err="1"/>
              <a:t>Turbat</a:t>
            </a:r>
            <a:r>
              <a:rPr lang="en-US" sz="2000" dirty="0"/>
              <a:t>) and Gwadar districts.</a:t>
            </a:r>
          </a:p>
          <a:p>
            <a:endParaRPr lang="en-US" sz="2000" dirty="0"/>
          </a:p>
          <a:p>
            <a:r>
              <a:rPr lang="en-US" sz="2000" dirty="0"/>
              <a:t>First phase of assessment in 10 districts has already completed, whereas it will be completed in 4 districts (</a:t>
            </a:r>
            <a:r>
              <a:rPr lang="en-US" sz="2000" dirty="0" err="1"/>
              <a:t>Nushki</a:t>
            </a:r>
            <a:r>
              <a:rPr lang="en-US" sz="2000" dirty="0"/>
              <a:t>, </a:t>
            </a:r>
            <a:r>
              <a:rPr lang="en-US" sz="2000" dirty="0" err="1"/>
              <a:t>Kharan</a:t>
            </a:r>
            <a:r>
              <a:rPr lang="en-US" sz="2000" dirty="0"/>
              <a:t>, </a:t>
            </a:r>
            <a:r>
              <a:rPr lang="en-US" sz="2000" dirty="0" err="1"/>
              <a:t>Awaran</a:t>
            </a:r>
            <a:r>
              <a:rPr lang="en-US" sz="2000" dirty="0"/>
              <a:t> and </a:t>
            </a:r>
            <a:r>
              <a:rPr lang="en-US" sz="2000" dirty="0" err="1"/>
              <a:t>Jhal</a:t>
            </a:r>
            <a:r>
              <a:rPr lang="en-US" sz="2000" dirty="0"/>
              <a:t> </a:t>
            </a:r>
            <a:r>
              <a:rPr lang="en-US" sz="2000" dirty="0" err="1"/>
              <a:t>Magsi</a:t>
            </a:r>
            <a:r>
              <a:rPr lang="en-US" sz="2000" dirty="0"/>
              <a:t> ) by January 20.</a:t>
            </a:r>
          </a:p>
          <a:p>
            <a:endParaRPr lang="en-US" sz="2000" dirty="0"/>
          </a:p>
          <a:p>
            <a:r>
              <a:rPr lang="en-GB" sz="2000" b="1" dirty="0"/>
              <a:t>Around 5,150 households were interviewed in 14 districts.</a:t>
            </a:r>
          </a:p>
          <a:p>
            <a:endParaRPr lang="en-GB" sz="2000" b="1" dirty="0"/>
          </a:p>
          <a:p>
            <a:r>
              <a:rPr lang="en-GB" sz="2000" dirty="0"/>
              <a:t>Preliminary findings of the </a:t>
            </a:r>
            <a:r>
              <a:rPr lang="en-GB" sz="2000" dirty="0" err="1"/>
              <a:t>Balochistan</a:t>
            </a:r>
            <a:r>
              <a:rPr lang="en-GB" sz="2000" dirty="0"/>
              <a:t> Assessment will be ready in first week of February.</a:t>
            </a:r>
          </a:p>
        </p:txBody>
      </p:sp>
    </p:spTree>
    <p:extLst>
      <p:ext uri="{BB962C8B-B14F-4D97-AF65-F5344CB8AC3E}">
        <p14:creationId xmlns:p14="http://schemas.microsoft.com/office/powerpoint/2010/main" val="379833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Preliminary Observations from Baluchistan Drought Assessment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6314325"/>
              </p:ext>
            </p:extLst>
          </p:nvPr>
        </p:nvGraphicFramePr>
        <p:xfrm>
          <a:off x="130629" y="798489"/>
          <a:ext cx="11903527" cy="5945211"/>
        </p:xfrm>
        <a:graphic>
          <a:graphicData uri="http://schemas.openxmlformats.org/drawingml/2006/table">
            <a:tbl>
              <a:tblPr firstRow="1" bandRow="1">
                <a:tableStyleId>{5C22544A-7EE6-4342-B048-85BDC9FD1C3A}</a:tableStyleId>
              </a:tblPr>
              <a:tblGrid>
                <a:gridCol w="1387125">
                  <a:extLst>
                    <a:ext uri="{9D8B030D-6E8A-4147-A177-3AD203B41FA5}">
                      <a16:colId xmlns:a16="http://schemas.microsoft.com/office/drawing/2014/main" val="20000"/>
                    </a:ext>
                  </a:extLst>
                </a:gridCol>
                <a:gridCol w="1295860">
                  <a:extLst>
                    <a:ext uri="{9D8B030D-6E8A-4147-A177-3AD203B41FA5}">
                      <a16:colId xmlns:a16="http://schemas.microsoft.com/office/drawing/2014/main" val="20001"/>
                    </a:ext>
                  </a:extLst>
                </a:gridCol>
                <a:gridCol w="1284858">
                  <a:extLst>
                    <a:ext uri="{9D8B030D-6E8A-4147-A177-3AD203B41FA5}">
                      <a16:colId xmlns:a16="http://schemas.microsoft.com/office/drawing/2014/main" val="20002"/>
                    </a:ext>
                  </a:extLst>
                </a:gridCol>
                <a:gridCol w="1322614">
                  <a:extLst>
                    <a:ext uri="{9D8B030D-6E8A-4147-A177-3AD203B41FA5}">
                      <a16:colId xmlns:a16="http://schemas.microsoft.com/office/drawing/2014/main" val="20003"/>
                    </a:ext>
                  </a:extLst>
                </a:gridCol>
                <a:gridCol w="1322614">
                  <a:extLst>
                    <a:ext uri="{9D8B030D-6E8A-4147-A177-3AD203B41FA5}">
                      <a16:colId xmlns:a16="http://schemas.microsoft.com/office/drawing/2014/main" val="20004"/>
                    </a:ext>
                  </a:extLst>
                </a:gridCol>
                <a:gridCol w="1322614">
                  <a:extLst>
                    <a:ext uri="{9D8B030D-6E8A-4147-A177-3AD203B41FA5}">
                      <a16:colId xmlns:a16="http://schemas.microsoft.com/office/drawing/2014/main" val="20005"/>
                    </a:ext>
                  </a:extLst>
                </a:gridCol>
                <a:gridCol w="1322614">
                  <a:extLst>
                    <a:ext uri="{9D8B030D-6E8A-4147-A177-3AD203B41FA5}">
                      <a16:colId xmlns:a16="http://schemas.microsoft.com/office/drawing/2014/main" val="20006"/>
                    </a:ext>
                  </a:extLst>
                </a:gridCol>
                <a:gridCol w="1322614">
                  <a:extLst>
                    <a:ext uri="{9D8B030D-6E8A-4147-A177-3AD203B41FA5}">
                      <a16:colId xmlns:a16="http://schemas.microsoft.com/office/drawing/2014/main" val="20007"/>
                    </a:ext>
                  </a:extLst>
                </a:gridCol>
                <a:gridCol w="1322614">
                  <a:extLst>
                    <a:ext uri="{9D8B030D-6E8A-4147-A177-3AD203B41FA5}">
                      <a16:colId xmlns:a16="http://schemas.microsoft.com/office/drawing/2014/main" val="20008"/>
                    </a:ext>
                  </a:extLst>
                </a:gridCol>
              </a:tblGrid>
              <a:tr h="745434">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Agriculture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Livestock</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Water availability for agriculture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Major Livelihood</a:t>
                      </a:r>
                      <a:r>
                        <a:rPr lang="en-GB" sz="1400" b="1" baseline="0" dirty="0">
                          <a:effectLst/>
                          <a:latin typeface="+mn-lt"/>
                          <a:ea typeface="Calibri" panose="020F0502020204030204" pitchFamily="34" charset="0"/>
                          <a:cs typeface="Times New Roman" panose="02020603050405020304" pitchFamily="18" charset="0"/>
                        </a:rPr>
                        <a:t> Sources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Food security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Health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Nutrition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Access to drinking water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n-lt"/>
                          <a:ea typeface="Calibri" panose="020F0502020204030204" pitchFamily="34" charset="0"/>
                          <a:cs typeface="Times New Roman" panose="02020603050405020304" pitchFamily="18" charset="0"/>
                        </a:rPr>
                        <a:t>Migration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9777">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No/very little crop production in most of the districts mainly due to lack of rain / irrigation water, dry land,</a:t>
                      </a:r>
                      <a:r>
                        <a:rPr lang="en-GB" sz="1400" kern="1200" baseline="0" dirty="0">
                          <a:solidFill>
                            <a:schemeClr val="tx1"/>
                          </a:solidFill>
                          <a:effectLst/>
                          <a:latin typeface="+mn-lt"/>
                          <a:ea typeface="+mn-ea"/>
                          <a:cs typeface="+mn-cs"/>
                        </a:rPr>
                        <a:t> low seed quality, lack of fertilizer</a:t>
                      </a:r>
                      <a:r>
                        <a:rPr lang="en-GB" sz="1400" kern="120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Crops badly affected due to lack of rain/irrigation water</a:t>
                      </a:r>
                      <a:endParaRPr lang="en-US" sz="1400" kern="1200" dirty="0">
                        <a:solidFill>
                          <a:schemeClr val="tx1"/>
                        </a:solidFill>
                        <a:effectLst/>
                        <a:latin typeface="+mn-lt"/>
                        <a:ea typeface="+mn-ea"/>
                        <a:cs typeface="+mn-cs"/>
                      </a:endParaRPr>
                    </a:p>
                    <a:p>
                      <a:pPr marL="171450" indent="-171450" algn="l">
                        <a:buFont typeface="Arial" panose="020B0604020202020204" pitchFamily="34" charset="0"/>
                        <a:buChar char="•"/>
                      </a:pP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Reports of livestock deaths and distress sale due to drought</a:t>
                      </a:r>
                      <a:r>
                        <a:rPr lang="en-GB" sz="1400" kern="1200" baseline="0" dirty="0">
                          <a:solidFill>
                            <a:schemeClr val="tx1"/>
                          </a:solidFill>
                          <a:effectLst/>
                          <a:latin typeface="+mn-lt"/>
                          <a:ea typeface="+mn-ea"/>
                          <a:cs typeface="+mn-cs"/>
                        </a:rPr>
                        <a:t>, water and fodder unavailability and </a:t>
                      </a:r>
                      <a:r>
                        <a:rPr lang="en-GB" sz="1400" kern="1200" dirty="0">
                          <a:solidFill>
                            <a:schemeClr val="tx1"/>
                          </a:solidFill>
                          <a:effectLst/>
                          <a:latin typeface="+mn-lt"/>
                          <a:ea typeface="+mn-ea"/>
                          <a:cs typeface="+mn-cs"/>
                        </a:rPr>
                        <a:t>livestock diseases</a:t>
                      </a: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Goats, sheep, camels are the main livestock, </a:t>
                      </a: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Main</a:t>
                      </a:r>
                      <a:r>
                        <a:rPr lang="en-GB" sz="1400" kern="1200" baseline="0" dirty="0">
                          <a:solidFill>
                            <a:schemeClr val="tx1"/>
                          </a:solidFill>
                          <a:effectLst/>
                          <a:latin typeface="+mn-lt"/>
                          <a:ea typeface="+mn-ea"/>
                          <a:cs typeface="+mn-cs"/>
                        </a:rPr>
                        <a:t> disease is</a:t>
                      </a:r>
                      <a:r>
                        <a:rPr lang="en-GB" sz="1400" kern="1200" dirty="0">
                          <a:solidFill>
                            <a:schemeClr val="tx1"/>
                          </a:solidFill>
                          <a:effectLst/>
                          <a:latin typeface="+mn-lt"/>
                          <a:ea typeface="+mn-ea"/>
                          <a:cs typeface="+mn-cs"/>
                        </a:rPr>
                        <a:t> </a:t>
                      </a:r>
                      <a:r>
                        <a:rPr lang="en-GB" sz="1400" kern="1200" dirty="0" err="1">
                          <a:solidFill>
                            <a:schemeClr val="tx1"/>
                          </a:solidFill>
                          <a:effectLst/>
                          <a:latin typeface="+mn-lt"/>
                          <a:ea typeface="+mn-ea"/>
                          <a:cs typeface="+mn-cs"/>
                        </a:rPr>
                        <a:t>Limpushk</a:t>
                      </a:r>
                      <a:r>
                        <a:rPr lang="en-GB" sz="1400" kern="1200" dirty="0">
                          <a:solidFill>
                            <a:schemeClr val="tx1"/>
                          </a:solidFill>
                          <a:effectLst/>
                          <a:latin typeface="+mn-lt"/>
                          <a:ea typeface="+mn-ea"/>
                          <a:cs typeface="+mn-cs"/>
                        </a:rPr>
                        <a:t> (which happens due to dust)</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Water shortage is extreme</a:t>
                      </a:r>
                    </a:p>
                    <a:p>
                      <a:pPr marL="171450" indent="-171450" algn="l">
                        <a:buFont typeface="Arial" panose="020B0604020202020204" pitchFamily="34" charset="0"/>
                        <a:buChar char="•"/>
                      </a:pPr>
                      <a:endParaRPr lang="en-GB" sz="14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Water table has gone down and water is not accessible mostly </a:t>
                      </a: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No rain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400" dirty="0">
                          <a:solidFill>
                            <a:schemeClr val="tx1"/>
                          </a:solidFill>
                          <a:latin typeface="+mn-lt"/>
                        </a:rPr>
                        <a:t>Major livelihood sources are</a:t>
                      </a:r>
                      <a:r>
                        <a:rPr lang="en-US" sz="1400" baseline="0" dirty="0">
                          <a:solidFill>
                            <a:schemeClr val="tx1"/>
                          </a:solidFill>
                          <a:latin typeface="+mn-lt"/>
                        </a:rPr>
                        <a:t> sale of livestock, sale of orchards, and non-agriculture labor (daily wage laborers).</a:t>
                      </a:r>
                    </a:p>
                    <a:p>
                      <a:pPr marL="171450" indent="-171450" algn="l">
                        <a:buFont typeface="Arial" panose="020B0604020202020204" pitchFamily="34" charset="0"/>
                        <a:buChar char="•"/>
                      </a:pPr>
                      <a:r>
                        <a:rPr lang="en-US" sz="1400" baseline="0" dirty="0">
                          <a:solidFill>
                            <a:schemeClr val="tx1"/>
                          </a:solidFill>
                          <a:latin typeface="+mn-lt"/>
                        </a:rPr>
                        <a:t>Other common sources include traders and wood cutting &amp; sale</a:t>
                      </a:r>
                    </a:p>
                    <a:p>
                      <a:pPr marL="171450" indent="-171450" algn="l">
                        <a:buFont typeface="Arial" panose="020B0604020202020204" pitchFamily="34" charset="0"/>
                        <a:buChar char="•"/>
                      </a:pP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400" dirty="0">
                          <a:solidFill>
                            <a:schemeClr val="tx1"/>
                          </a:solidFill>
                          <a:latin typeface="+mn-lt"/>
                        </a:rPr>
                        <a:t>Food security situation in general is very poor</a:t>
                      </a: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Difficult to obtain adequate</a:t>
                      </a:r>
                      <a:r>
                        <a:rPr lang="en-GB" sz="1400" kern="1200" baseline="0" dirty="0">
                          <a:solidFill>
                            <a:schemeClr val="tx1"/>
                          </a:solidFill>
                          <a:effectLst/>
                          <a:latin typeface="+mn-lt"/>
                          <a:ea typeface="+mn-ea"/>
                          <a:cs typeface="+mn-cs"/>
                        </a:rPr>
                        <a:t> amounts of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Slaughtering of own animals for household consumption in some areas</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400" dirty="0">
                          <a:solidFill>
                            <a:schemeClr val="tx1"/>
                          </a:solidFill>
                          <a:latin typeface="+mn-lt"/>
                        </a:rPr>
                        <a:t>Health facilities are very far away</a:t>
                      </a:r>
                    </a:p>
                    <a:p>
                      <a:pPr marL="171450" indent="-171450" algn="l">
                        <a:buFont typeface="Arial" panose="020B0604020202020204" pitchFamily="34" charset="0"/>
                        <a:buChar char="•"/>
                      </a:pPr>
                      <a:r>
                        <a:rPr lang="en-US" sz="1400" dirty="0">
                          <a:solidFill>
                            <a:schemeClr val="tx1"/>
                          </a:solidFill>
                          <a:latin typeface="+mn-lt"/>
                        </a:rPr>
                        <a:t>Health</a:t>
                      </a:r>
                      <a:r>
                        <a:rPr lang="en-US" sz="1400" baseline="0" dirty="0">
                          <a:solidFill>
                            <a:schemeClr val="tx1"/>
                          </a:solidFill>
                          <a:latin typeface="+mn-lt"/>
                        </a:rPr>
                        <a:t> facilities lack facilities and services</a:t>
                      </a:r>
                      <a:endParaRPr lang="en-US" sz="1400" dirty="0">
                        <a:solidFill>
                          <a:schemeClr val="tx1"/>
                        </a:solidFill>
                        <a:latin typeface="+mn-lt"/>
                      </a:endParaRP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Hepatitis, skin diseases, flu, and TB are common</a:t>
                      </a:r>
                    </a:p>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Weakness among children and PLW </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400" kern="1200" dirty="0">
                          <a:solidFill>
                            <a:schemeClr val="tx1"/>
                          </a:solidFill>
                          <a:effectLst/>
                          <a:latin typeface="+mn-lt"/>
                          <a:ea typeface="+mn-ea"/>
                          <a:cs typeface="+mn-cs"/>
                        </a:rPr>
                        <a:t>High malnutrition among under 5 children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400" dirty="0">
                          <a:solidFill>
                            <a:schemeClr val="tx1"/>
                          </a:solidFill>
                          <a:latin typeface="+mn-lt"/>
                        </a:rPr>
                        <a:t>In general</a:t>
                      </a:r>
                      <a:r>
                        <a:rPr lang="en-US" sz="1400" baseline="0" dirty="0">
                          <a:solidFill>
                            <a:schemeClr val="tx1"/>
                          </a:solidFill>
                          <a:latin typeface="+mn-lt"/>
                        </a:rPr>
                        <a:t> it is difficult to access water throughout the districts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Water sources</a:t>
                      </a:r>
                      <a:r>
                        <a:rPr lang="en-GB" sz="1400" kern="1200" baseline="0" dirty="0">
                          <a:solidFill>
                            <a:schemeClr val="tx1"/>
                          </a:solidFill>
                          <a:effectLst/>
                          <a:latin typeface="+mn-lt"/>
                          <a:ea typeface="+mn-ea"/>
                          <a:cs typeface="+mn-cs"/>
                        </a:rPr>
                        <a:t> are very far away</a:t>
                      </a:r>
                      <a:endParaRPr lang="en-US" sz="14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Turn system for families who access water from </a:t>
                      </a:r>
                      <a:r>
                        <a:rPr lang="en-GB" sz="1400" kern="1200" dirty="0" err="1">
                          <a:solidFill>
                            <a:schemeClr val="tx1"/>
                          </a:solidFill>
                          <a:effectLst/>
                          <a:latin typeface="+mn-lt"/>
                          <a:ea typeface="+mn-ea"/>
                          <a:cs typeface="+mn-cs"/>
                        </a:rPr>
                        <a:t>Karez</a:t>
                      </a:r>
                      <a:r>
                        <a:rPr lang="en-GB" sz="1400" kern="1200" dirty="0">
                          <a:solidFill>
                            <a:schemeClr val="tx1"/>
                          </a:solidFill>
                          <a:effectLst/>
                          <a:latin typeface="+mn-lt"/>
                          <a:ea typeface="+mn-ea"/>
                          <a:cs typeface="+mn-cs"/>
                        </a:rPr>
                        <a:t> and </a:t>
                      </a:r>
                      <a:r>
                        <a:rPr lang="en-GB" sz="1400" kern="1200" baseline="0" dirty="0">
                          <a:solidFill>
                            <a:schemeClr val="tx1"/>
                          </a:solidFill>
                          <a:effectLst/>
                          <a:latin typeface="+mn-lt"/>
                          <a:ea typeface="+mn-ea"/>
                          <a:cs typeface="+mn-cs"/>
                        </a:rPr>
                        <a:t>tube wells due to limited availability of water</a:t>
                      </a:r>
                      <a:endParaRPr lang="en-GB" sz="14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400" dirty="0">
                          <a:solidFill>
                            <a:schemeClr val="tx1"/>
                          </a:solidFill>
                          <a:latin typeface="+mn-lt"/>
                        </a:rPr>
                        <a:t>Migration occurred throughout the province including seasonal</a:t>
                      </a:r>
                      <a:r>
                        <a:rPr lang="en-US" sz="1400" baseline="0" dirty="0">
                          <a:solidFill>
                            <a:schemeClr val="tx1"/>
                          </a:solidFill>
                          <a:latin typeface="+mn-lt"/>
                        </a:rPr>
                        <a:t> and due to drought. </a:t>
                      </a:r>
                      <a:endParaRPr lang="en-US" sz="1400" dirty="0">
                        <a:solidFill>
                          <a:schemeClr val="tx1"/>
                        </a:solidFill>
                        <a:latin typeface="+mn-lt"/>
                      </a:endParaRPr>
                    </a:p>
                    <a:p>
                      <a:pPr marL="171450" indent="-171450" algn="l">
                        <a:buFont typeface="Arial" panose="020B0604020202020204" pitchFamily="34" charset="0"/>
                        <a:buChar char="•"/>
                      </a:pPr>
                      <a:r>
                        <a:rPr lang="en-US" sz="1400" baseline="0" dirty="0">
                          <a:solidFill>
                            <a:schemeClr val="tx1"/>
                          </a:solidFill>
                          <a:latin typeface="+mn-lt"/>
                        </a:rPr>
                        <a:t>People who can afford have moved to major cities such as Quetta or </a:t>
                      </a:r>
                      <a:r>
                        <a:rPr lang="en-US" sz="1400" baseline="0" dirty="0" err="1">
                          <a:solidFill>
                            <a:schemeClr val="tx1"/>
                          </a:solidFill>
                          <a:latin typeface="+mn-lt"/>
                        </a:rPr>
                        <a:t>Loralai</a:t>
                      </a:r>
                      <a:endParaRPr lang="en-US" sz="1400" baseline="0" dirty="0">
                        <a:solidFill>
                          <a:schemeClr val="tx1"/>
                        </a:solidFill>
                        <a:latin typeface="+mn-lt"/>
                      </a:endParaRPr>
                    </a:p>
                    <a:p>
                      <a:pPr marL="171450" indent="-171450" algn="l">
                        <a:buFont typeface="Arial" panose="020B0604020202020204" pitchFamily="34" charset="0"/>
                        <a:buChar char="•"/>
                      </a:pP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215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E19C3-70D9-4231-8131-D38C1E15207C}"/>
              </a:ext>
            </a:extLst>
          </p:cNvPr>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Balochistan</a:t>
            </a:r>
            <a:r>
              <a:rPr lang="en-GB" sz="2400" b="1" dirty="0"/>
              <a:t> Drought Assessment-Pictures from the Field</a:t>
            </a:r>
            <a:endParaRPr lang="en-US" sz="2400" b="1" dirty="0"/>
          </a:p>
        </p:txBody>
      </p:sp>
      <p:pic>
        <p:nvPicPr>
          <p:cNvPr id="3" name="Picture 2">
            <a:extLst>
              <a:ext uri="{FF2B5EF4-FFF2-40B4-BE49-F238E27FC236}">
                <a16:creationId xmlns:a16="http://schemas.microsoft.com/office/drawing/2014/main" id="{DC05AACC-A397-4EA7-B5E3-E8BF274C3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058"/>
            <a:ext cx="4677892" cy="2633581"/>
          </a:xfrm>
          <a:prstGeom prst="rect">
            <a:avLst/>
          </a:prstGeom>
        </p:spPr>
      </p:pic>
      <p:pic>
        <p:nvPicPr>
          <p:cNvPr id="5" name="Picture 4">
            <a:extLst>
              <a:ext uri="{FF2B5EF4-FFF2-40B4-BE49-F238E27FC236}">
                <a16:creationId xmlns:a16="http://schemas.microsoft.com/office/drawing/2014/main" id="{ACB390D6-927E-4850-86D2-1B5CEC181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975" y="683879"/>
            <a:ext cx="3495826" cy="2707941"/>
          </a:xfrm>
          <a:prstGeom prst="rect">
            <a:avLst/>
          </a:prstGeom>
        </p:spPr>
      </p:pic>
      <p:pic>
        <p:nvPicPr>
          <p:cNvPr id="6" name="Picture 5">
            <a:extLst>
              <a:ext uri="{FF2B5EF4-FFF2-40B4-BE49-F238E27FC236}">
                <a16:creationId xmlns:a16="http://schemas.microsoft.com/office/drawing/2014/main" id="{BABA69F7-8E07-4815-8DBC-A8B5D5879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734" y="683492"/>
            <a:ext cx="3666916" cy="2676770"/>
          </a:xfrm>
          <a:prstGeom prst="rect">
            <a:avLst/>
          </a:prstGeom>
        </p:spPr>
      </p:pic>
      <p:pic>
        <p:nvPicPr>
          <p:cNvPr id="8" name="Picture 7">
            <a:extLst>
              <a:ext uri="{FF2B5EF4-FFF2-40B4-BE49-F238E27FC236}">
                <a16:creationId xmlns:a16="http://schemas.microsoft.com/office/drawing/2014/main" id="{047B7E4E-D2A5-4C1F-9EF9-5DD9B87E3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66180"/>
            <a:ext cx="4677892" cy="3219450"/>
          </a:xfrm>
          <a:prstGeom prst="rect">
            <a:avLst/>
          </a:prstGeom>
        </p:spPr>
      </p:pic>
      <p:pic>
        <p:nvPicPr>
          <p:cNvPr id="9" name="Picture 8">
            <a:extLst>
              <a:ext uri="{FF2B5EF4-FFF2-40B4-BE49-F238E27FC236}">
                <a16:creationId xmlns:a16="http://schemas.microsoft.com/office/drawing/2014/main" id="{5A374416-CE5F-48A4-A39D-C490EE618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247" y="3466181"/>
            <a:ext cx="3666916" cy="3219450"/>
          </a:xfrm>
          <a:prstGeom prst="rect">
            <a:avLst/>
          </a:prstGeom>
        </p:spPr>
      </p:pic>
      <p:pic>
        <p:nvPicPr>
          <p:cNvPr id="11" name="Picture 10">
            <a:extLst>
              <a:ext uri="{FF2B5EF4-FFF2-40B4-BE49-F238E27FC236}">
                <a16:creationId xmlns:a16="http://schemas.microsoft.com/office/drawing/2014/main" id="{4350B31A-924B-4513-ACDB-4C35F6F353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1518" y="3481959"/>
            <a:ext cx="3507132" cy="3187891"/>
          </a:xfrm>
          <a:prstGeom prst="rect">
            <a:avLst/>
          </a:prstGeom>
        </p:spPr>
      </p:pic>
    </p:spTree>
    <p:extLst>
      <p:ext uri="{BB962C8B-B14F-4D97-AF65-F5344CB8AC3E}">
        <p14:creationId xmlns:p14="http://schemas.microsoft.com/office/powerpoint/2010/main" val="118504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E19C3-70D9-4231-8131-D38C1E15207C}"/>
              </a:ext>
            </a:extLst>
          </p:cNvPr>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Balochistan</a:t>
            </a:r>
            <a:r>
              <a:rPr lang="en-GB" sz="2400" b="1" dirty="0"/>
              <a:t> Drought Assessment-Pictures from the Field</a:t>
            </a:r>
            <a:endParaRPr lang="en-US" sz="2400" b="1" dirty="0"/>
          </a:p>
        </p:txBody>
      </p:sp>
      <p:pic>
        <p:nvPicPr>
          <p:cNvPr id="3" name="Picture 2">
            <a:extLst>
              <a:ext uri="{FF2B5EF4-FFF2-40B4-BE49-F238E27FC236}">
                <a16:creationId xmlns:a16="http://schemas.microsoft.com/office/drawing/2014/main" id="{B419C8EF-2564-4B2D-8BA5-1D668E812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8" y="775502"/>
            <a:ext cx="4814429" cy="2745121"/>
          </a:xfrm>
          <a:prstGeom prst="rect">
            <a:avLst/>
          </a:prstGeom>
        </p:spPr>
      </p:pic>
      <p:pic>
        <p:nvPicPr>
          <p:cNvPr id="5" name="Picture 4">
            <a:extLst>
              <a:ext uri="{FF2B5EF4-FFF2-40B4-BE49-F238E27FC236}">
                <a16:creationId xmlns:a16="http://schemas.microsoft.com/office/drawing/2014/main" id="{424C54B5-D7EF-43BE-B5C1-9E67A110C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283" y="817229"/>
            <a:ext cx="3321258" cy="2703394"/>
          </a:xfrm>
          <a:prstGeom prst="rect">
            <a:avLst/>
          </a:prstGeom>
        </p:spPr>
      </p:pic>
      <p:pic>
        <p:nvPicPr>
          <p:cNvPr id="7" name="Picture 6">
            <a:extLst>
              <a:ext uri="{FF2B5EF4-FFF2-40B4-BE49-F238E27FC236}">
                <a16:creationId xmlns:a16="http://schemas.microsoft.com/office/drawing/2014/main" id="{FAA2A920-2EF4-4D82-BE0B-806CBAA25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930" y="3696440"/>
            <a:ext cx="3908620" cy="3128407"/>
          </a:xfrm>
          <a:prstGeom prst="rect">
            <a:avLst/>
          </a:prstGeom>
        </p:spPr>
      </p:pic>
      <p:pic>
        <p:nvPicPr>
          <p:cNvPr id="10" name="Picture 9">
            <a:extLst>
              <a:ext uri="{FF2B5EF4-FFF2-40B4-BE49-F238E27FC236}">
                <a16:creationId xmlns:a16="http://schemas.microsoft.com/office/drawing/2014/main" id="{56370C93-911C-4200-9926-5FDE9051B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4331" y="3696440"/>
            <a:ext cx="3284172" cy="3128407"/>
          </a:xfrm>
          <a:prstGeom prst="rect">
            <a:avLst/>
          </a:prstGeom>
        </p:spPr>
      </p:pic>
      <p:pic>
        <p:nvPicPr>
          <p:cNvPr id="11" name="Picture 10">
            <a:extLst>
              <a:ext uri="{FF2B5EF4-FFF2-40B4-BE49-F238E27FC236}">
                <a16:creationId xmlns:a16="http://schemas.microsoft.com/office/drawing/2014/main" id="{A75F5604-9FED-435D-ADA8-342CC56626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772" y="817229"/>
            <a:ext cx="3922970" cy="2745121"/>
          </a:xfrm>
          <a:prstGeom prst="rect">
            <a:avLst/>
          </a:prstGeom>
        </p:spPr>
      </p:pic>
      <p:pic>
        <p:nvPicPr>
          <p:cNvPr id="9" name="Picture 8">
            <a:extLst>
              <a:ext uri="{FF2B5EF4-FFF2-40B4-BE49-F238E27FC236}">
                <a16:creationId xmlns:a16="http://schemas.microsoft.com/office/drawing/2014/main" id="{9C3EE2B7-1184-45C0-BC73-B42E921685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18" y="3697621"/>
            <a:ext cx="4798483" cy="3128407"/>
          </a:xfrm>
          <a:prstGeom prst="rect">
            <a:avLst/>
          </a:prstGeom>
        </p:spPr>
      </p:pic>
    </p:spTree>
    <p:extLst>
      <p:ext uri="{BB962C8B-B14F-4D97-AF65-F5344CB8AC3E}">
        <p14:creationId xmlns:p14="http://schemas.microsoft.com/office/powerpoint/2010/main" val="4138695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E19C3-70D9-4231-8131-D38C1E15207C}"/>
              </a:ext>
            </a:extLst>
          </p:cNvPr>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Balochistan</a:t>
            </a:r>
            <a:r>
              <a:rPr lang="en-GB" sz="2400" b="1" dirty="0"/>
              <a:t> Drought Assessment-Pictures from the Field</a:t>
            </a:r>
            <a:endParaRPr lang="en-US" sz="2400" b="1" dirty="0"/>
          </a:p>
        </p:txBody>
      </p:sp>
      <p:pic>
        <p:nvPicPr>
          <p:cNvPr id="4" name="Picture 3">
            <a:extLst>
              <a:ext uri="{FF2B5EF4-FFF2-40B4-BE49-F238E27FC236}">
                <a16:creationId xmlns:a16="http://schemas.microsoft.com/office/drawing/2014/main" id="{80B34F62-603F-4068-8DE0-53D4AA8EE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449" y="838199"/>
            <a:ext cx="4210049" cy="3157536"/>
          </a:xfrm>
          <a:prstGeom prst="rect">
            <a:avLst/>
          </a:prstGeom>
        </p:spPr>
      </p:pic>
      <p:pic>
        <p:nvPicPr>
          <p:cNvPr id="5" name="Picture 4">
            <a:extLst>
              <a:ext uri="{FF2B5EF4-FFF2-40B4-BE49-F238E27FC236}">
                <a16:creationId xmlns:a16="http://schemas.microsoft.com/office/drawing/2014/main" id="{460299A6-68EE-46B6-8A44-295327F3D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76" y="838199"/>
            <a:ext cx="3736844" cy="3157536"/>
          </a:xfrm>
          <a:prstGeom prst="rect">
            <a:avLst/>
          </a:prstGeom>
        </p:spPr>
      </p:pic>
      <p:pic>
        <p:nvPicPr>
          <p:cNvPr id="6" name="Picture 5">
            <a:extLst>
              <a:ext uri="{FF2B5EF4-FFF2-40B4-BE49-F238E27FC236}">
                <a16:creationId xmlns:a16="http://schemas.microsoft.com/office/drawing/2014/main" id="{74A62206-C41E-408C-B671-09D318FD7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80" y="4181972"/>
            <a:ext cx="3555870" cy="2525546"/>
          </a:xfrm>
          <a:prstGeom prst="rect">
            <a:avLst/>
          </a:prstGeom>
        </p:spPr>
      </p:pic>
      <p:pic>
        <p:nvPicPr>
          <p:cNvPr id="7" name="Picture 6">
            <a:extLst>
              <a:ext uri="{FF2B5EF4-FFF2-40B4-BE49-F238E27FC236}">
                <a16:creationId xmlns:a16="http://schemas.microsoft.com/office/drawing/2014/main" id="{2DE40DA3-3CBA-4784-A63D-2B41775E3C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1450" y="4181972"/>
            <a:ext cx="4210048" cy="2543175"/>
          </a:xfrm>
          <a:prstGeom prst="rect">
            <a:avLst/>
          </a:prstGeom>
        </p:spPr>
      </p:pic>
      <p:pic>
        <p:nvPicPr>
          <p:cNvPr id="9" name="Picture 8">
            <a:extLst>
              <a:ext uri="{FF2B5EF4-FFF2-40B4-BE49-F238E27FC236}">
                <a16:creationId xmlns:a16="http://schemas.microsoft.com/office/drawing/2014/main" id="{7011476F-C317-471D-ACB5-6C9B1A070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6276" y="4150056"/>
            <a:ext cx="3736844" cy="2575092"/>
          </a:xfrm>
          <a:prstGeom prst="rect">
            <a:avLst/>
          </a:prstGeom>
        </p:spPr>
      </p:pic>
      <p:pic>
        <p:nvPicPr>
          <p:cNvPr id="10" name="Picture 9">
            <a:extLst>
              <a:ext uri="{FF2B5EF4-FFF2-40B4-BE49-F238E27FC236}">
                <a16:creationId xmlns:a16="http://schemas.microsoft.com/office/drawing/2014/main" id="{B223A8DB-70F1-4314-9601-8BCF55473F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880" y="838199"/>
            <a:ext cx="3686177" cy="3157535"/>
          </a:xfrm>
          <a:prstGeom prst="rect">
            <a:avLst/>
          </a:prstGeom>
        </p:spPr>
      </p:pic>
    </p:spTree>
    <p:extLst>
      <p:ext uri="{BB962C8B-B14F-4D97-AF65-F5344CB8AC3E}">
        <p14:creationId xmlns:p14="http://schemas.microsoft.com/office/powerpoint/2010/main" val="416091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Objectives and Methodology of Assessment</a:t>
            </a:r>
          </a:p>
        </p:txBody>
      </p:sp>
      <p:sp>
        <p:nvSpPr>
          <p:cNvPr id="10" name="Content Placeholder 9">
            <a:extLst>
              <a:ext uri="{FF2B5EF4-FFF2-40B4-BE49-F238E27FC236}">
                <a16:creationId xmlns:a16="http://schemas.microsoft.com/office/drawing/2014/main" id="{20B4A4CA-35B4-4C5C-834F-B24CDAAFC485}"/>
              </a:ext>
            </a:extLst>
          </p:cNvPr>
          <p:cNvSpPr>
            <a:spLocks noGrp="1"/>
          </p:cNvSpPr>
          <p:nvPr>
            <p:ph idx="1"/>
          </p:nvPr>
        </p:nvSpPr>
        <p:spPr>
          <a:xfrm>
            <a:off x="251791" y="848138"/>
            <a:ext cx="11728173" cy="5738191"/>
          </a:xfrm>
        </p:spPr>
        <p:txBody>
          <a:bodyPr>
            <a:normAutofit fontScale="25000" lnSpcReduction="20000"/>
          </a:bodyPr>
          <a:lstStyle/>
          <a:p>
            <a:pPr marL="0" indent="0">
              <a:buNone/>
            </a:pPr>
            <a:r>
              <a:rPr lang="en-GB" sz="7200" b="1" dirty="0"/>
              <a:t>Objectives</a:t>
            </a:r>
          </a:p>
          <a:p>
            <a:pPr marL="0" indent="0">
              <a:buNone/>
            </a:pPr>
            <a:r>
              <a:rPr lang="en-GB" sz="7200" dirty="0"/>
              <a:t>The assessment was conducted by Natural Disasters Consortium (NDC) with the following specific objectives: </a:t>
            </a:r>
          </a:p>
          <a:p>
            <a:pPr marL="0" indent="0">
              <a:buNone/>
            </a:pPr>
            <a:endParaRPr lang="en-US" sz="7200" dirty="0"/>
          </a:p>
          <a:p>
            <a:pPr lvl="0"/>
            <a:r>
              <a:rPr lang="en-US" sz="7200" dirty="0"/>
              <a:t>To assess the impact of the drought on agriculture (crop cultivation, production, water availability and livestock), livelihoods and food security, access to water and sanitation and hygiene practices of the households and communities.</a:t>
            </a:r>
          </a:p>
          <a:p>
            <a:pPr lvl="0"/>
            <a:endParaRPr lang="en-US" sz="7200" dirty="0"/>
          </a:p>
          <a:p>
            <a:r>
              <a:rPr lang="en-US" sz="7200" dirty="0"/>
              <a:t>To provide recommendations to the Government of Sindh, NDC partners, and other decision/policy makers to  prioritize actions (short, medium and long term) in relevant sectors and geographic areas to address immediate needs, build back better and increase future resilience to drought.</a:t>
            </a:r>
          </a:p>
          <a:p>
            <a:endParaRPr lang="en-US" sz="7200" dirty="0"/>
          </a:p>
          <a:p>
            <a:pPr marL="0" indent="0">
              <a:buNone/>
            </a:pPr>
            <a:r>
              <a:rPr lang="en-US" sz="7200" b="1" dirty="0"/>
              <a:t>Methodology</a:t>
            </a:r>
          </a:p>
          <a:p>
            <a:endParaRPr lang="en-GB" sz="7200" dirty="0"/>
          </a:p>
          <a:p>
            <a:r>
              <a:rPr lang="en-GB" sz="7200" dirty="0"/>
              <a:t>Assessment was conducted in </a:t>
            </a:r>
            <a:r>
              <a:rPr lang="en-GB" sz="7200" b="1" dirty="0"/>
              <a:t>69</a:t>
            </a:r>
            <a:r>
              <a:rPr lang="en-GB" sz="7200" dirty="0"/>
              <a:t> sampled drought notified revenue villages (</a:t>
            </a:r>
            <a:r>
              <a:rPr lang="en-GB" sz="7200" dirty="0" err="1"/>
              <a:t>Dehs</a:t>
            </a:r>
            <a:r>
              <a:rPr lang="en-GB" sz="7200" dirty="0"/>
              <a:t>) of the eight districts, namely, </a:t>
            </a:r>
            <a:r>
              <a:rPr lang="en-US" sz="7200" dirty="0" err="1"/>
              <a:t>Tharparkar</a:t>
            </a:r>
            <a:r>
              <a:rPr lang="en-US" sz="7200" dirty="0"/>
              <a:t>, </a:t>
            </a:r>
            <a:r>
              <a:rPr lang="en-US" sz="7200" dirty="0" err="1"/>
              <a:t>Umerkot</a:t>
            </a:r>
            <a:r>
              <a:rPr lang="en-US" sz="7200" dirty="0"/>
              <a:t>, </a:t>
            </a:r>
            <a:r>
              <a:rPr lang="en-US" sz="7200" dirty="0" err="1"/>
              <a:t>Sanghar</a:t>
            </a:r>
            <a:r>
              <a:rPr lang="en-US" sz="7200" dirty="0"/>
              <a:t>, </a:t>
            </a:r>
            <a:r>
              <a:rPr lang="en-US" sz="7200" dirty="0" err="1"/>
              <a:t>Thatta</a:t>
            </a:r>
            <a:r>
              <a:rPr lang="en-US" sz="7200" dirty="0"/>
              <a:t>, Badin, Jamshoro, </a:t>
            </a:r>
            <a:r>
              <a:rPr lang="en-US" sz="7200" dirty="0" err="1"/>
              <a:t>Dadu</a:t>
            </a:r>
            <a:r>
              <a:rPr lang="en-US" sz="7200" dirty="0"/>
              <a:t> and </a:t>
            </a:r>
            <a:r>
              <a:rPr lang="en-US" sz="7200" dirty="0" err="1"/>
              <a:t>Kambar</a:t>
            </a:r>
            <a:r>
              <a:rPr lang="en-US" sz="7200" dirty="0"/>
              <a:t> </a:t>
            </a:r>
            <a:r>
              <a:rPr lang="en-US" sz="7200" dirty="0" err="1"/>
              <a:t>Shahdadkot</a:t>
            </a:r>
            <a:r>
              <a:rPr lang="en-US" sz="7200" dirty="0"/>
              <a:t>. </a:t>
            </a:r>
          </a:p>
          <a:p>
            <a:endParaRPr lang="en-US" sz="7200" dirty="0"/>
          </a:p>
          <a:p>
            <a:r>
              <a:rPr lang="en-GB" sz="7200" dirty="0"/>
              <a:t>Assessment was carried out in October 2018,  and used a multi-sector household level questionnaire and Focus Group Discussion (FGD) tools.</a:t>
            </a:r>
          </a:p>
          <a:p>
            <a:endParaRPr lang="en-GB" sz="7200" b="1" dirty="0"/>
          </a:p>
          <a:p>
            <a:r>
              <a:rPr lang="en-GB" sz="7200" b="1" dirty="0"/>
              <a:t>Total 1,229 households were interviewed in 69 </a:t>
            </a:r>
            <a:r>
              <a:rPr lang="en-GB" sz="7200" b="1" dirty="0" err="1"/>
              <a:t>Dehs</a:t>
            </a:r>
            <a:r>
              <a:rPr lang="en-GB" sz="7200" b="1" dirty="0"/>
              <a:t> of 53 Union Councils, located in 24 sub-districts (Talukas/Tehsils) of the 8 districts.</a:t>
            </a:r>
          </a:p>
          <a:p>
            <a:r>
              <a:rPr lang="en-GB" sz="7200" b="1" dirty="0"/>
              <a:t>Of 1,229 surveyed households, 92% were interviewed in desert/arid areas, and 12% were headed by women.</a:t>
            </a:r>
            <a:endParaRPr lang="en-US" sz="7200" dirty="0"/>
          </a:p>
          <a:p>
            <a:endParaRPr lang="en-US" sz="2900" dirty="0"/>
          </a:p>
          <a:p>
            <a:pPr marL="0" lvl="0" indent="0">
              <a:buNone/>
            </a:pPr>
            <a:endParaRPr lang="en-US" sz="2400" dirty="0"/>
          </a:p>
          <a:p>
            <a:endParaRPr lang="en-US" dirty="0"/>
          </a:p>
        </p:txBody>
      </p:sp>
    </p:spTree>
    <p:extLst>
      <p:ext uri="{BB962C8B-B14F-4D97-AF65-F5344CB8AC3E}">
        <p14:creationId xmlns:p14="http://schemas.microsoft.com/office/powerpoint/2010/main" val="416588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57006-154D-4F4B-A6F5-031BF9F80105}"/>
              </a:ext>
            </a:extLst>
          </p:cNvPr>
          <p:cNvSpPr/>
          <p:nvPr/>
        </p:nvSpPr>
        <p:spPr>
          <a:xfrm>
            <a:off x="0" y="3398486"/>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Agriculture (Crops and Livestock Sectors)</a:t>
            </a:r>
          </a:p>
        </p:txBody>
      </p:sp>
    </p:spTree>
    <p:extLst>
      <p:ext uri="{BB962C8B-B14F-4D97-AF65-F5344CB8AC3E}">
        <p14:creationId xmlns:p14="http://schemas.microsoft.com/office/powerpoint/2010/main" val="357868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82124-5315-4B6C-9E85-774D18327CB0}"/>
              </a:ext>
            </a:extLst>
          </p:cNvPr>
          <p:cNvSpPr>
            <a:spLocks noGrp="1"/>
          </p:cNvSpPr>
          <p:nvPr>
            <p:ph idx="1"/>
          </p:nvPr>
        </p:nvSpPr>
        <p:spPr>
          <a:xfrm>
            <a:off x="0" y="829994"/>
            <a:ext cx="5343526" cy="5838092"/>
          </a:xfrm>
        </p:spPr>
        <p:txBody>
          <a:bodyPr>
            <a:normAutofit fontScale="92500" lnSpcReduction="20000"/>
          </a:bodyPr>
          <a:lstStyle/>
          <a:p>
            <a:pPr algn="just">
              <a:spcAft>
                <a:spcPts val="0"/>
              </a:spcAft>
            </a:pPr>
            <a:r>
              <a:rPr lang="en-GB" sz="1900" dirty="0">
                <a:cs typeface="Calibri" panose="020F0502020204030204" pitchFamily="34" charset="0"/>
              </a:rPr>
              <a:t>On average</a:t>
            </a:r>
            <a:r>
              <a:rPr lang="en-US" sz="1900" dirty="0">
                <a:cs typeface="Calibri" panose="020F0502020204030204" pitchFamily="34" charset="0"/>
              </a:rPr>
              <a:t>, the surveyed households own </a:t>
            </a:r>
            <a:r>
              <a:rPr lang="en-US" sz="1900" b="1" dirty="0">
                <a:cs typeface="Calibri" panose="020F0502020204030204" pitchFamily="34" charset="0"/>
              </a:rPr>
              <a:t>3.1 </a:t>
            </a:r>
            <a:r>
              <a:rPr lang="en-US" sz="1900" dirty="0">
                <a:cs typeface="Calibri" panose="020F0502020204030204" pitchFamily="34" charset="0"/>
              </a:rPr>
              <a:t>acres of land whereas cultivate </a:t>
            </a:r>
            <a:r>
              <a:rPr lang="en-US" sz="1900" b="1" dirty="0">
                <a:cs typeface="Calibri" panose="020F0502020204030204" pitchFamily="34" charset="0"/>
              </a:rPr>
              <a:t>2.8</a:t>
            </a:r>
            <a:r>
              <a:rPr lang="en-US" sz="1900" dirty="0">
                <a:cs typeface="Calibri" panose="020F0502020204030204" pitchFamily="34" charset="0"/>
              </a:rPr>
              <a:t> acres only. </a:t>
            </a:r>
          </a:p>
          <a:p>
            <a:pPr algn="just">
              <a:spcAft>
                <a:spcPts val="0"/>
              </a:spcAft>
            </a:pPr>
            <a:endParaRPr lang="en-US" sz="1900" dirty="0">
              <a:cs typeface="Calibri" panose="020F0502020204030204" pitchFamily="34" charset="0"/>
            </a:endParaRPr>
          </a:p>
          <a:p>
            <a:pPr algn="just"/>
            <a:r>
              <a:rPr lang="en-US" sz="1900" dirty="0"/>
              <a:t>Water availability is reported very low by the surveyed households. </a:t>
            </a:r>
            <a:r>
              <a:rPr lang="en-US" sz="1900" b="1" dirty="0"/>
              <a:t>98%</a:t>
            </a:r>
            <a:r>
              <a:rPr lang="en-US" sz="1900" dirty="0"/>
              <a:t> in </a:t>
            </a:r>
            <a:r>
              <a:rPr lang="en-US" sz="1900" dirty="0" err="1"/>
              <a:t>Umerkot</a:t>
            </a:r>
            <a:r>
              <a:rPr lang="en-US" sz="1900" dirty="0"/>
              <a:t>, </a:t>
            </a:r>
            <a:r>
              <a:rPr lang="en-US" sz="1900" b="1" dirty="0"/>
              <a:t>93%</a:t>
            </a:r>
            <a:r>
              <a:rPr lang="en-US" sz="1900" dirty="0"/>
              <a:t> in </a:t>
            </a:r>
            <a:r>
              <a:rPr lang="en-US" sz="1900" dirty="0" err="1"/>
              <a:t>Tharparkar</a:t>
            </a:r>
            <a:r>
              <a:rPr lang="en-US" sz="1900" dirty="0"/>
              <a:t> and </a:t>
            </a:r>
            <a:r>
              <a:rPr lang="en-US" sz="1900" b="1" dirty="0"/>
              <a:t>82</a:t>
            </a:r>
            <a:r>
              <a:rPr lang="en-US" sz="1900" dirty="0"/>
              <a:t>% in </a:t>
            </a:r>
            <a:r>
              <a:rPr lang="en-US" sz="1900" dirty="0" err="1"/>
              <a:t>Sanghar</a:t>
            </a:r>
            <a:r>
              <a:rPr lang="en-US" sz="1900" dirty="0"/>
              <a:t> reported water either not available or very less available compared to 2017.</a:t>
            </a:r>
          </a:p>
          <a:p>
            <a:pPr algn="just">
              <a:spcAft>
                <a:spcPts val="0"/>
              </a:spcAft>
            </a:pPr>
            <a:endParaRPr lang="en-US" sz="1900" dirty="0"/>
          </a:p>
          <a:p>
            <a:pPr algn="just">
              <a:spcAft>
                <a:spcPts val="0"/>
              </a:spcAft>
            </a:pPr>
            <a:r>
              <a:rPr lang="en-US" sz="1900" dirty="0">
                <a:cs typeface="Calibri" panose="020F0502020204030204" pitchFamily="34" charset="0"/>
              </a:rPr>
              <a:t>Compared to 2016-17 seasons, cultivation area </a:t>
            </a:r>
            <a:r>
              <a:rPr lang="en-US" sz="1900" i="1" dirty="0">
                <a:cs typeface="Calibri" panose="020F0502020204030204" pitchFamily="34" charset="0"/>
              </a:rPr>
              <a:t>(measured in acres) </a:t>
            </a:r>
            <a:r>
              <a:rPr lang="en-US" sz="1900" dirty="0">
                <a:cs typeface="Calibri" panose="020F0502020204030204" pitchFamily="34" charset="0"/>
              </a:rPr>
              <a:t>for wheat reduced by </a:t>
            </a:r>
            <a:r>
              <a:rPr lang="en-US" sz="1900" b="1" dirty="0">
                <a:cs typeface="Calibri" panose="020F0502020204030204" pitchFamily="34" charset="0"/>
              </a:rPr>
              <a:t>17%</a:t>
            </a:r>
            <a:r>
              <a:rPr lang="en-US" sz="1900" dirty="0">
                <a:cs typeface="Calibri" panose="020F0502020204030204" pitchFamily="34" charset="0"/>
              </a:rPr>
              <a:t> in 2017-18, rice by </a:t>
            </a:r>
            <a:r>
              <a:rPr lang="en-US" sz="1900" b="1" dirty="0">
                <a:cs typeface="Calibri" panose="020F0502020204030204" pitchFamily="34" charset="0"/>
              </a:rPr>
              <a:t>70%</a:t>
            </a:r>
            <a:r>
              <a:rPr lang="en-US" sz="1900" dirty="0">
                <a:cs typeface="Calibri" panose="020F0502020204030204" pitchFamily="34" charset="0"/>
              </a:rPr>
              <a:t>, cotton by </a:t>
            </a:r>
            <a:r>
              <a:rPr lang="en-US" sz="1900" b="1" dirty="0">
                <a:cs typeface="Calibri" panose="020F0502020204030204" pitchFamily="34" charset="0"/>
              </a:rPr>
              <a:t>16%</a:t>
            </a:r>
            <a:r>
              <a:rPr lang="en-US" sz="1900" dirty="0">
                <a:cs typeface="Calibri" panose="020F0502020204030204" pitchFamily="34" charset="0"/>
              </a:rPr>
              <a:t>, cluster beans by </a:t>
            </a:r>
            <a:r>
              <a:rPr lang="en-US" sz="1900" b="1" dirty="0">
                <a:cs typeface="Calibri" panose="020F0502020204030204" pitchFamily="34" charset="0"/>
              </a:rPr>
              <a:t>30%</a:t>
            </a:r>
            <a:r>
              <a:rPr lang="en-US" sz="1900" dirty="0">
                <a:cs typeface="Calibri" panose="020F0502020204030204" pitchFamily="34" charset="0"/>
              </a:rPr>
              <a:t>, millet by </a:t>
            </a:r>
            <a:r>
              <a:rPr lang="en-US" sz="1900" b="1" dirty="0">
                <a:cs typeface="Calibri" panose="020F0502020204030204" pitchFamily="34" charset="0"/>
              </a:rPr>
              <a:t>38%</a:t>
            </a:r>
            <a:r>
              <a:rPr lang="en-US" sz="1900" dirty="0">
                <a:cs typeface="Calibri" panose="020F0502020204030204" pitchFamily="34" charset="0"/>
              </a:rPr>
              <a:t> and pulses by </a:t>
            </a:r>
            <a:r>
              <a:rPr lang="en-US" sz="1900" b="1" dirty="0">
                <a:cs typeface="Calibri" panose="020F0502020204030204" pitchFamily="34" charset="0"/>
              </a:rPr>
              <a:t>45%</a:t>
            </a:r>
            <a:r>
              <a:rPr lang="en-US" sz="1900" dirty="0">
                <a:cs typeface="Calibri" panose="020F0502020204030204" pitchFamily="34" charset="0"/>
              </a:rPr>
              <a:t>. </a:t>
            </a:r>
          </a:p>
          <a:p>
            <a:pPr algn="just">
              <a:spcAft>
                <a:spcPts val="0"/>
              </a:spcAft>
            </a:pPr>
            <a:endParaRPr lang="en-US" sz="1900" dirty="0">
              <a:cs typeface="Calibri" panose="020F0502020204030204" pitchFamily="34" charset="0"/>
            </a:endParaRPr>
          </a:p>
          <a:p>
            <a:pPr algn="just">
              <a:spcAft>
                <a:spcPts val="0"/>
              </a:spcAft>
            </a:pPr>
            <a:r>
              <a:rPr lang="en-US" sz="1900" dirty="0">
                <a:cs typeface="Calibri" panose="020F0502020204030204" pitchFamily="34" charset="0"/>
              </a:rPr>
              <a:t>Compared with the 2016-17 agricultural season, overall crop production </a:t>
            </a:r>
            <a:r>
              <a:rPr lang="en-US" sz="1900" i="1" dirty="0">
                <a:cs typeface="Calibri" panose="020F0502020204030204" pitchFamily="34" charset="0"/>
              </a:rPr>
              <a:t>(measured in </a:t>
            </a:r>
            <a:r>
              <a:rPr lang="en-US" sz="1900" i="1" dirty="0" err="1">
                <a:cs typeface="Calibri" panose="020F0502020204030204" pitchFamily="34" charset="0"/>
              </a:rPr>
              <a:t>maunds</a:t>
            </a:r>
            <a:r>
              <a:rPr lang="en-US" sz="1900" i="1" dirty="0">
                <a:cs typeface="Calibri" panose="020F0502020204030204" pitchFamily="34" charset="0"/>
              </a:rPr>
              <a:t>) </a:t>
            </a:r>
            <a:r>
              <a:rPr lang="en-US" sz="1900" dirty="0">
                <a:cs typeface="Calibri" panose="020F0502020204030204" pitchFamily="34" charset="0"/>
              </a:rPr>
              <a:t>for wheat reduced by </a:t>
            </a:r>
            <a:r>
              <a:rPr lang="en-US" sz="1900" b="1" dirty="0">
                <a:cs typeface="Calibri" panose="020F0502020204030204" pitchFamily="34" charset="0"/>
              </a:rPr>
              <a:t>23%</a:t>
            </a:r>
            <a:r>
              <a:rPr lang="en-US" sz="1900" dirty="0">
                <a:cs typeface="Calibri" panose="020F0502020204030204" pitchFamily="34" charset="0"/>
              </a:rPr>
              <a:t>, sorghum by </a:t>
            </a:r>
            <a:r>
              <a:rPr lang="en-US" sz="1900" b="1" dirty="0">
                <a:cs typeface="Calibri" panose="020F0502020204030204" pitchFamily="34" charset="0"/>
              </a:rPr>
              <a:t>33%</a:t>
            </a:r>
            <a:r>
              <a:rPr lang="en-US" sz="1900" dirty="0">
                <a:cs typeface="Calibri" panose="020F0502020204030204" pitchFamily="34" charset="0"/>
              </a:rPr>
              <a:t>, rice by </a:t>
            </a:r>
            <a:r>
              <a:rPr lang="en-US" sz="1900" b="1" dirty="0">
                <a:cs typeface="Calibri" panose="020F0502020204030204" pitchFamily="34" charset="0"/>
              </a:rPr>
              <a:t>35%</a:t>
            </a:r>
            <a:r>
              <a:rPr lang="en-US" sz="1900" dirty="0">
                <a:cs typeface="Calibri" panose="020F0502020204030204" pitchFamily="34" charset="0"/>
              </a:rPr>
              <a:t>, cotton by </a:t>
            </a:r>
            <a:r>
              <a:rPr lang="en-US" sz="1900" b="1" dirty="0">
                <a:cs typeface="Calibri" panose="020F0502020204030204" pitchFamily="34" charset="0"/>
              </a:rPr>
              <a:t>18%</a:t>
            </a:r>
            <a:r>
              <a:rPr lang="en-US" sz="1900" dirty="0">
                <a:cs typeface="Calibri" panose="020F0502020204030204" pitchFamily="34" charset="0"/>
              </a:rPr>
              <a:t>, cluster beans, millet and sesame each by </a:t>
            </a:r>
            <a:r>
              <a:rPr lang="en-US" sz="1900" b="1" dirty="0">
                <a:cs typeface="Calibri" panose="020F0502020204030204" pitchFamily="34" charset="0"/>
              </a:rPr>
              <a:t>83%</a:t>
            </a:r>
            <a:r>
              <a:rPr lang="en-US" sz="1900" dirty="0">
                <a:cs typeface="Calibri" panose="020F0502020204030204" pitchFamily="34" charset="0"/>
              </a:rPr>
              <a:t> and pulses by </a:t>
            </a:r>
            <a:r>
              <a:rPr lang="en-US" sz="1900" b="1" dirty="0">
                <a:cs typeface="Calibri" panose="020F0502020204030204" pitchFamily="34" charset="0"/>
              </a:rPr>
              <a:t>95%</a:t>
            </a:r>
            <a:r>
              <a:rPr lang="en-US" sz="1900" dirty="0">
                <a:cs typeface="Calibri" panose="020F0502020204030204" pitchFamily="34" charset="0"/>
              </a:rPr>
              <a:t>.</a:t>
            </a:r>
          </a:p>
          <a:p>
            <a:pPr algn="just">
              <a:spcAft>
                <a:spcPts val="0"/>
              </a:spcAft>
            </a:pPr>
            <a:endParaRPr lang="en-US" sz="1900" dirty="0">
              <a:cs typeface="Calibri" panose="020F0502020204030204" pitchFamily="34" charset="0"/>
            </a:endParaRPr>
          </a:p>
          <a:p>
            <a:pPr algn="just"/>
            <a:r>
              <a:rPr lang="en-US" sz="1900" dirty="0"/>
              <a:t>Own production of cereals for household consumption was only sufficient for about 2.8 months (lowest 2.3 months in </a:t>
            </a:r>
            <a:r>
              <a:rPr lang="en-US" sz="1900" dirty="0" err="1"/>
              <a:t>Tharparkar</a:t>
            </a:r>
            <a:r>
              <a:rPr lang="en-US" sz="1900" dirty="0"/>
              <a:t>). </a:t>
            </a:r>
          </a:p>
          <a:p>
            <a:pPr algn="just">
              <a:spcAft>
                <a:spcPts val="0"/>
              </a:spcAft>
            </a:pPr>
            <a:endParaRPr lang="en-US" sz="1900" dirty="0">
              <a:cs typeface="Calibri" panose="020F0502020204030204" pitchFamily="34" charset="0"/>
            </a:endParaRPr>
          </a:p>
          <a:p>
            <a:pPr algn="just">
              <a:spcAft>
                <a:spcPts val="0"/>
              </a:spcAft>
            </a:pPr>
            <a:endParaRPr lang="en-US" sz="1900" dirty="0">
              <a:cs typeface="Calibri" panose="020F0502020204030204" pitchFamily="34" charset="0"/>
            </a:endParaRPr>
          </a:p>
          <a:p>
            <a:pPr algn="just">
              <a:spcAft>
                <a:spcPts val="0"/>
              </a:spcAft>
            </a:pPr>
            <a:endParaRPr lang="en-US" sz="2000" dirty="0"/>
          </a:p>
          <a:p>
            <a:endParaRPr lang="en-US" dirty="0"/>
          </a:p>
        </p:txBody>
      </p:sp>
      <p:sp>
        <p:nvSpPr>
          <p:cNvPr id="5" name="Rectangle 4">
            <a:extLst>
              <a:ext uri="{FF2B5EF4-FFF2-40B4-BE49-F238E27FC236}">
                <a16:creationId xmlns:a16="http://schemas.microsoft.com/office/drawing/2014/main" id="{0A53BF80-DDA1-448F-82BA-69DEF2090720}"/>
              </a:ext>
            </a:extLst>
          </p:cNvPr>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Land Ownership, Crop Cultivation and Production</a:t>
            </a:r>
          </a:p>
        </p:txBody>
      </p:sp>
      <p:graphicFrame>
        <p:nvGraphicFramePr>
          <p:cNvPr id="4" name="Content Placeholder 4">
            <a:extLst>
              <a:ext uri="{FF2B5EF4-FFF2-40B4-BE49-F238E27FC236}">
                <a16:creationId xmlns:a16="http://schemas.microsoft.com/office/drawing/2014/main" id="{EA632C34-3111-4783-B9B0-1DBEFB7C6339}"/>
              </a:ext>
            </a:extLst>
          </p:cNvPr>
          <p:cNvGraphicFramePr>
            <a:graphicFrameLocks/>
          </p:cNvGraphicFramePr>
          <p:nvPr>
            <p:extLst>
              <p:ext uri="{D42A27DB-BD31-4B8C-83A1-F6EECF244321}">
                <p14:modId xmlns:p14="http://schemas.microsoft.com/office/powerpoint/2010/main" val="1452935283"/>
              </p:ext>
            </p:extLst>
          </p:nvPr>
        </p:nvGraphicFramePr>
        <p:xfrm>
          <a:off x="5557838" y="829994"/>
          <a:ext cx="6395010" cy="5685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33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Livestock/Poultry Ownership</a:t>
            </a:r>
          </a:p>
        </p:txBody>
      </p:sp>
      <p:graphicFrame>
        <p:nvGraphicFramePr>
          <p:cNvPr id="6" name="Content Placeholder 5">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2011225279"/>
              </p:ext>
            </p:extLst>
          </p:nvPr>
        </p:nvGraphicFramePr>
        <p:xfrm>
          <a:off x="257174" y="816429"/>
          <a:ext cx="11758614" cy="2612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100-000007000000}"/>
              </a:ext>
            </a:extLst>
          </p:cNvPr>
          <p:cNvGraphicFramePr/>
          <p:nvPr>
            <p:extLst>
              <p:ext uri="{D42A27DB-BD31-4B8C-83A1-F6EECF244321}">
                <p14:modId xmlns:p14="http://schemas.microsoft.com/office/powerpoint/2010/main" val="137760128"/>
              </p:ext>
            </p:extLst>
          </p:nvPr>
        </p:nvGraphicFramePr>
        <p:xfrm>
          <a:off x="257174" y="3586163"/>
          <a:ext cx="11758614" cy="31283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897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Livestock/Poultry Deaths and Sale </a:t>
            </a:r>
          </a:p>
        </p:txBody>
      </p:sp>
      <p:graphicFrame>
        <p:nvGraphicFramePr>
          <p:cNvPr id="5" name="Content Placeholder 4">
            <a:extLst>
              <a:ext uri="{FF2B5EF4-FFF2-40B4-BE49-F238E27FC236}">
                <a16:creationId xmlns:a16="http://schemas.microsoft.com/office/drawing/2014/main" id="{16587366-5DDB-4276-845C-1F7D553EBB38}"/>
              </a:ext>
            </a:extLst>
          </p:cNvPr>
          <p:cNvGraphicFramePr>
            <a:graphicFrameLocks noGrp="1"/>
          </p:cNvGraphicFramePr>
          <p:nvPr>
            <p:ph idx="1"/>
            <p:extLst>
              <p:ext uri="{D42A27DB-BD31-4B8C-83A1-F6EECF244321}">
                <p14:modId xmlns:p14="http://schemas.microsoft.com/office/powerpoint/2010/main" val="2219795540"/>
              </p:ext>
            </p:extLst>
          </p:nvPr>
        </p:nvGraphicFramePr>
        <p:xfrm>
          <a:off x="229772" y="800100"/>
          <a:ext cx="11732455" cy="3057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a:extLst>
              <a:ext uri="{FF2B5EF4-FFF2-40B4-BE49-F238E27FC236}">
                <a16:creationId xmlns:a16="http://schemas.microsoft.com/office/drawing/2014/main" id="{A5A53FA9-C1C9-4B67-87D8-45EBCB6B180B}"/>
              </a:ext>
            </a:extLst>
          </p:cNvPr>
          <p:cNvGraphicFramePr>
            <a:graphicFrameLocks/>
          </p:cNvGraphicFramePr>
          <p:nvPr>
            <p:extLst>
              <p:ext uri="{D42A27DB-BD31-4B8C-83A1-F6EECF244321}">
                <p14:modId xmlns:p14="http://schemas.microsoft.com/office/powerpoint/2010/main" val="2207923425"/>
              </p:ext>
            </p:extLst>
          </p:nvPr>
        </p:nvGraphicFramePr>
        <p:xfrm>
          <a:off x="229772" y="3973846"/>
          <a:ext cx="11732455" cy="27698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061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57006-154D-4F4B-A6F5-031BF9F80105}"/>
              </a:ext>
            </a:extLst>
          </p:cNvPr>
          <p:cNvSpPr/>
          <p:nvPr/>
        </p:nvSpPr>
        <p:spPr>
          <a:xfrm>
            <a:off x="0" y="3398486"/>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Livelihood/Income Sources, Food Consumption and Food Security</a:t>
            </a:r>
          </a:p>
        </p:txBody>
      </p:sp>
    </p:spTree>
    <p:extLst>
      <p:ext uri="{BB962C8B-B14F-4D97-AF65-F5344CB8AC3E}">
        <p14:creationId xmlns:p14="http://schemas.microsoft.com/office/powerpoint/2010/main" val="419313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680" b="1" i="0" u="none" strike="noStrike" kern="1200" spc="0" baseline="0">
                <a:solidFill>
                  <a:prstClr val="black">
                    <a:lumMod val="65000"/>
                    <a:lumOff val="35000"/>
                  </a:prstClr>
                </a:solidFill>
                <a:latin typeface="+mn-lt"/>
                <a:ea typeface="+mn-ea"/>
                <a:cs typeface="+mn-cs"/>
              </a:defRPr>
            </a:pPr>
            <a:r>
              <a:rPr lang="en-US" sz="2400" dirty="0">
                <a:solidFill>
                  <a:schemeClr val="bg1"/>
                </a:solidFill>
              </a:rPr>
              <a:t>Household Main Sources of Livelihood Currently</a:t>
            </a:r>
          </a:p>
        </p:txBody>
      </p:sp>
      <p:graphicFrame>
        <p:nvGraphicFramePr>
          <p:cNvPr id="6" name="Content Placeholder 5">
            <a:extLst>
              <a:ext uri="{FF2B5EF4-FFF2-40B4-BE49-F238E27FC236}">
                <a16:creationId xmlns:a16="http://schemas.microsoft.com/office/drawing/2014/main" id="{F1C9E415-1FE8-47AE-B66A-95669535482E}"/>
              </a:ext>
            </a:extLst>
          </p:cNvPr>
          <p:cNvGraphicFramePr>
            <a:graphicFrameLocks noGrp="1"/>
          </p:cNvGraphicFramePr>
          <p:nvPr>
            <p:ph idx="1"/>
            <p:extLst>
              <p:ext uri="{D42A27DB-BD31-4B8C-83A1-F6EECF244321}">
                <p14:modId xmlns:p14="http://schemas.microsoft.com/office/powerpoint/2010/main" val="1186877495"/>
              </p:ext>
            </p:extLst>
          </p:nvPr>
        </p:nvGraphicFramePr>
        <p:xfrm>
          <a:off x="97288" y="744031"/>
          <a:ext cx="11920540" cy="2831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DE6C3D6E-29DD-4F1F-9D97-F78D960F2401}"/>
              </a:ext>
            </a:extLst>
          </p:cNvPr>
          <p:cNvGraphicFramePr>
            <a:graphicFrameLocks/>
          </p:cNvGraphicFramePr>
          <p:nvPr>
            <p:extLst>
              <p:ext uri="{D42A27DB-BD31-4B8C-83A1-F6EECF244321}">
                <p14:modId xmlns:p14="http://schemas.microsoft.com/office/powerpoint/2010/main" val="1778931618"/>
              </p:ext>
            </p:extLst>
          </p:nvPr>
        </p:nvGraphicFramePr>
        <p:xfrm>
          <a:off x="90486" y="3684976"/>
          <a:ext cx="11920540" cy="27044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8D8F815-863E-4D2D-AC36-5BC6F65CB321}"/>
              </a:ext>
            </a:extLst>
          </p:cNvPr>
          <p:cNvSpPr txBox="1"/>
          <p:nvPr/>
        </p:nvSpPr>
        <p:spPr>
          <a:xfrm>
            <a:off x="180974" y="6389396"/>
            <a:ext cx="8415337" cy="369332"/>
          </a:xfrm>
          <a:prstGeom prst="rect">
            <a:avLst/>
          </a:prstGeom>
          <a:noFill/>
        </p:spPr>
        <p:txBody>
          <a:bodyPr wrap="square" rtlCol="0">
            <a:spAutoFit/>
          </a:bodyPr>
          <a:lstStyle/>
          <a:p>
            <a:r>
              <a:rPr lang="en-US" b="1" dirty="0"/>
              <a:t>11% reduction in average monthly income compared to six months ago</a:t>
            </a:r>
          </a:p>
        </p:txBody>
      </p:sp>
    </p:spTree>
    <p:extLst>
      <p:ext uri="{BB962C8B-B14F-4D97-AF65-F5344CB8AC3E}">
        <p14:creationId xmlns:p14="http://schemas.microsoft.com/office/powerpoint/2010/main" val="90154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879"/>
          </a:xfrm>
          <a:prstGeom prst="rect">
            <a:avLst/>
          </a:prstGeom>
          <a:solidFill>
            <a:srgbClr val="00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Food Consumption, Coping Strategies and Access to Markets</a:t>
            </a:r>
          </a:p>
        </p:txBody>
      </p:sp>
      <p:graphicFrame>
        <p:nvGraphicFramePr>
          <p:cNvPr id="10" name="Chart 9">
            <a:extLst>
              <a:ext uri="{FF2B5EF4-FFF2-40B4-BE49-F238E27FC236}">
                <a16:creationId xmlns:a16="http://schemas.microsoft.com/office/drawing/2014/main" id="{3C496A5C-0DE3-4929-996D-ED4F236FDF27}"/>
              </a:ext>
            </a:extLst>
          </p:cNvPr>
          <p:cNvGraphicFramePr/>
          <p:nvPr>
            <p:extLst>
              <p:ext uri="{D42A27DB-BD31-4B8C-83A1-F6EECF244321}">
                <p14:modId xmlns:p14="http://schemas.microsoft.com/office/powerpoint/2010/main" val="2775546938"/>
              </p:ext>
            </p:extLst>
          </p:nvPr>
        </p:nvGraphicFramePr>
        <p:xfrm>
          <a:off x="225288" y="831780"/>
          <a:ext cx="5617935" cy="591564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E2A60977-6043-4AE1-9F57-E0A69CF17D97}"/>
              </a:ext>
            </a:extLst>
          </p:cNvPr>
          <p:cNvSpPr/>
          <p:nvPr/>
        </p:nvSpPr>
        <p:spPr>
          <a:xfrm>
            <a:off x="6096000" y="1166842"/>
            <a:ext cx="5870712" cy="3785652"/>
          </a:xfrm>
          <a:prstGeom prst="rect">
            <a:avLst/>
          </a:prstGeom>
        </p:spPr>
        <p:txBody>
          <a:bodyPr wrap="square">
            <a:spAutoFit/>
          </a:bodyPr>
          <a:lstStyle/>
          <a:p>
            <a:pPr lvl="0"/>
            <a:r>
              <a:rPr lang="en-GB" sz="2000" b="1" dirty="0"/>
              <a:t>67</a:t>
            </a:r>
            <a:r>
              <a:rPr lang="en-GB" sz="2000" dirty="0"/>
              <a:t>% households spend more than </a:t>
            </a:r>
            <a:r>
              <a:rPr lang="en-GB" sz="2000" b="1" dirty="0"/>
              <a:t>65%</a:t>
            </a:r>
            <a:r>
              <a:rPr lang="en-GB" sz="2000" dirty="0"/>
              <a:t> (‘high’ and ‘very high’) of total HHs expenditure on acquiring food </a:t>
            </a:r>
          </a:p>
          <a:p>
            <a:pPr lvl="0"/>
            <a:endParaRPr lang="en-GB" sz="2000" dirty="0"/>
          </a:p>
          <a:p>
            <a:r>
              <a:rPr lang="en-GB" sz="2000" b="1" dirty="0"/>
              <a:t>41</a:t>
            </a:r>
            <a:r>
              <a:rPr lang="en-GB" sz="2000" dirty="0"/>
              <a:t>% households each have ‘poor’ and ‘borderline’ whereas 18% have ‘acceptable’ food consumption</a:t>
            </a:r>
          </a:p>
          <a:p>
            <a:endParaRPr lang="en-GB" sz="2000" b="1" dirty="0"/>
          </a:p>
          <a:p>
            <a:r>
              <a:rPr lang="en-GB" sz="2000" b="1" dirty="0"/>
              <a:t>83%</a:t>
            </a:r>
            <a:r>
              <a:rPr lang="en-GB" sz="2000" dirty="0"/>
              <a:t> households used at least one livelihood-based coping strategy to meet their food needs during past 30 days</a:t>
            </a:r>
          </a:p>
          <a:p>
            <a:endParaRPr lang="en-GB" sz="2000" dirty="0"/>
          </a:p>
          <a:p>
            <a:r>
              <a:rPr lang="en-US" sz="2000" b="1" dirty="0"/>
              <a:t>55%</a:t>
            </a:r>
            <a:r>
              <a:rPr lang="en-US" sz="2000" dirty="0"/>
              <a:t> of the households travel for </a:t>
            </a:r>
            <a:r>
              <a:rPr lang="en-US" sz="2000" b="1" dirty="0"/>
              <a:t>more than 10 km</a:t>
            </a:r>
            <a:r>
              <a:rPr lang="en-US" sz="2000" dirty="0"/>
              <a:t> to access markets to buy food and non-food items</a:t>
            </a:r>
            <a:r>
              <a:rPr lang="en-US" dirty="0"/>
              <a:t> </a:t>
            </a:r>
          </a:p>
        </p:txBody>
      </p:sp>
    </p:spTree>
    <p:extLst>
      <p:ext uri="{BB962C8B-B14F-4D97-AF65-F5344CB8AC3E}">
        <p14:creationId xmlns:p14="http://schemas.microsoft.com/office/powerpoint/2010/main" val="384315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1725</Words>
  <Application>Microsoft Office PowerPoint</Application>
  <PresentationFormat>Widescreen</PresentationFormat>
  <Paragraphs>154</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Sindh Drought Needs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Khadim SHAH</dc:creator>
  <cp:lastModifiedBy>AJ</cp:lastModifiedBy>
  <cp:revision>217</cp:revision>
  <cp:lastPrinted>2019-01-17T13:57:45Z</cp:lastPrinted>
  <dcterms:created xsi:type="dcterms:W3CDTF">2018-11-28T03:23:39Z</dcterms:created>
  <dcterms:modified xsi:type="dcterms:W3CDTF">2019-01-17T14:02:42Z</dcterms:modified>
</cp:coreProperties>
</file>