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8"/>
  </p:notesMasterIdLst>
  <p:sldIdLst>
    <p:sldId id="257" r:id="rId2"/>
    <p:sldId id="258" r:id="rId3"/>
    <p:sldId id="259" r:id="rId4"/>
    <p:sldId id="261" r:id="rId5"/>
    <p:sldId id="285" r:id="rId6"/>
    <p:sldId id="262" r:id="rId7"/>
    <p:sldId id="264" r:id="rId8"/>
    <p:sldId id="281" r:id="rId9"/>
    <p:sldId id="273" r:id="rId10"/>
    <p:sldId id="274" r:id="rId11"/>
    <p:sldId id="268" r:id="rId12"/>
    <p:sldId id="275" r:id="rId13"/>
    <p:sldId id="282" r:id="rId14"/>
    <p:sldId id="272" r:id="rId15"/>
    <p:sldId id="280" r:id="rId16"/>
    <p:sldId id="283" r:id="rId17"/>
    <p:sldId id="277" r:id="rId18"/>
    <p:sldId id="290" r:id="rId19"/>
    <p:sldId id="289" r:id="rId20"/>
    <p:sldId id="294" r:id="rId21"/>
    <p:sldId id="284" r:id="rId22"/>
    <p:sldId id="278" r:id="rId23"/>
    <p:sldId id="287" r:id="rId24"/>
    <p:sldId id="291" r:id="rId25"/>
    <p:sldId id="293" r:id="rId26"/>
    <p:sldId id="292" r:id="rId27"/>
  </p:sldIdLst>
  <p:sldSz cx="10058400" cy="621823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7F3F"/>
    <a:srgbClr val="F1D58F"/>
    <a:srgbClr val="F4DFAA"/>
    <a:srgbClr val="CC9900"/>
    <a:srgbClr val="996633"/>
    <a:srgbClr val="81562B"/>
    <a:srgbClr val="CA1906"/>
    <a:srgbClr val="E71C07"/>
    <a:srgbClr val="00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30FE-7CD6-4AD9-8238-70D252563B08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1143000"/>
            <a:ext cx="4991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336F5-5D0B-42DD-B4E4-5CF6E06AA8C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04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1BF77-A49E-4486-9E88-2C707DC66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744538"/>
            <a:ext cx="6019800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8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BEEF1-E16F-4B75-AF16-8780F01003C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7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36F5-5D0B-42DD-B4E4-5CF6E06AA8C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7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336F5-5D0B-42DD-B4E4-5CF6E06AA8C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67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61BF77-A49E-4486-9E88-2C707DC66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744538"/>
            <a:ext cx="6019800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0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17661"/>
            <a:ext cx="7543800" cy="2164868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266015"/>
            <a:ext cx="7543800" cy="1501301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05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71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1064"/>
            <a:ext cx="2168843" cy="5269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1064"/>
            <a:ext cx="6380798" cy="5269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28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32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50242"/>
            <a:ext cx="8675370" cy="2586614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161326"/>
            <a:ext cx="8675370" cy="1360239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77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55318"/>
            <a:ext cx="4274820" cy="3945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55318"/>
            <a:ext cx="4274820" cy="39454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28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1064"/>
            <a:ext cx="8675370" cy="12019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24332"/>
            <a:ext cx="4255174" cy="747052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71384"/>
            <a:ext cx="4255174" cy="334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24332"/>
            <a:ext cx="4276130" cy="747052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71384"/>
            <a:ext cx="4276130" cy="334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15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79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97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4549"/>
            <a:ext cx="3244096" cy="1450922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895312"/>
            <a:ext cx="5092065" cy="4418979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65471"/>
            <a:ext cx="3244096" cy="3456017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36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4549"/>
            <a:ext cx="3244096" cy="1450922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895312"/>
            <a:ext cx="5092065" cy="4418979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65471"/>
            <a:ext cx="3244096" cy="3456017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81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1064"/>
            <a:ext cx="8675370" cy="1201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55318"/>
            <a:ext cx="8675370" cy="394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763386"/>
            <a:ext cx="2263140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4FE3-9706-4D16-8275-E5648CAEE120}" type="datetimeFigureOut">
              <a:rPr lang="en-GB" smtClean="0"/>
              <a:t>17/01/2019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763386"/>
            <a:ext cx="3394710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763386"/>
            <a:ext cx="2263140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8A0BC-873B-485C-85E9-12AC4FEEE1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53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png"/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2759" fontAlgn="base">
              <a:spcBef>
                <a:spcPct val="0"/>
              </a:spcBef>
              <a:spcAft>
                <a:spcPct val="0"/>
              </a:spcAft>
              <a:defRPr/>
            </a:pPr>
            <a:fld id="{976E4788-EF44-4071-BF35-B2B473D4A2D9}" type="slidenum">
              <a:rPr lang="en-US" sz="1076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70275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076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" y="1316041"/>
            <a:ext cx="7640277" cy="3820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0E9BC8-9350-44BC-A4F4-B8573C2AB1BA}"/>
              </a:ext>
            </a:extLst>
          </p:cNvPr>
          <p:cNvSpPr/>
          <p:nvPr/>
        </p:nvSpPr>
        <p:spPr>
          <a:xfrm>
            <a:off x="-5081" y="0"/>
            <a:ext cx="10058401" cy="6249494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43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4383" r="12833" b="8752"/>
          <a:stretch/>
        </p:blipFill>
        <p:spPr>
          <a:xfrm>
            <a:off x="5353157" y="3076598"/>
            <a:ext cx="4712998" cy="2886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6" name="Group 5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117600" y="154962"/>
              <a:ext cx="77492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Response by PDMA Sindh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349824" y="997451"/>
            <a:ext cx="47014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On the directions of CM Sindh,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50kg Wheat Bags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were distributed among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Households</a:t>
            </a:r>
            <a:r>
              <a:rPr lang="en-GB" sz="20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 2x Phases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4916912"/>
            <a:ext cx="5353158" cy="1045734"/>
          </a:xfrm>
          <a:prstGeom prst="rect">
            <a:avLst/>
          </a:prstGeom>
          <a:solidFill>
            <a:srgbClr val="BF7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983875" y="809632"/>
            <a:ext cx="3328680" cy="2481641"/>
            <a:chOff x="406696" y="1011017"/>
            <a:chExt cx="4590668" cy="30217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739" y="1011017"/>
              <a:ext cx="3344625" cy="229557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696" y="1766880"/>
              <a:ext cx="3815605" cy="2265883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-398955" y="2295517"/>
            <a:ext cx="5711510" cy="2371818"/>
            <a:chOff x="138056" y="2451965"/>
            <a:chExt cx="5711510" cy="237181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56" y="2451965"/>
              <a:ext cx="3079708" cy="217046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44766" y="4362118"/>
              <a:ext cx="5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Livestock have been</a:t>
              </a:r>
              <a:r>
                <a:rPr lang="en-US" sz="2400" b="1" dirty="0">
                  <a:solidFill>
                    <a:srgbClr val="CA19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vaccinated</a:t>
              </a:r>
              <a:endParaRPr lang="en-GB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9F6E3-F158-463D-8FE5-10FCFD4AF8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BE3F27-061F-4D33-B429-6CED6F6AC6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0F5DE-B742-4CAD-8564-9F1C49DCE265}"/>
              </a:ext>
            </a:extLst>
          </p:cNvPr>
          <p:cNvSpPr txBox="1"/>
          <p:nvPr/>
        </p:nvSpPr>
        <p:spPr>
          <a:xfrm>
            <a:off x="0" y="5049432"/>
            <a:ext cx="5312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Ration Bags have been distributed amongst PLWs</a:t>
            </a:r>
          </a:p>
        </p:txBody>
      </p:sp>
    </p:spTree>
    <p:extLst>
      <p:ext uri="{BB962C8B-B14F-4D97-AF65-F5344CB8AC3E}">
        <p14:creationId xmlns:p14="http://schemas.microsoft.com/office/powerpoint/2010/main" val="41505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51312" y="1439780"/>
            <a:ext cx="4806295" cy="4168528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6" name="Group 5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125355" y="154962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Response by PDMA Sindh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084978" y="1439780"/>
            <a:ext cx="4806295" cy="4168528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/>
          <a:stretch/>
        </p:blipFill>
        <p:spPr>
          <a:xfrm>
            <a:off x="294806" y="1635719"/>
            <a:ext cx="4515799" cy="27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22440" b="13526"/>
          <a:stretch/>
        </p:blipFill>
        <p:spPr>
          <a:xfrm>
            <a:off x="5276182" y="1631857"/>
            <a:ext cx="4409224" cy="27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E43565-8A7C-4DB3-8116-B9CDE2F20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11E0BB-385D-43B6-9C74-0F6E8A467C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8A0F5F-758E-4EDA-8BF6-1E4FA43BB4FC}"/>
              </a:ext>
            </a:extLst>
          </p:cNvPr>
          <p:cNvSpPr txBox="1"/>
          <p:nvPr/>
        </p:nvSpPr>
        <p:spPr>
          <a:xfrm>
            <a:off x="151312" y="4598505"/>
            <a:ext cx="48062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95,377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Patients have been </a:t>
            </a:r>
          </a:p>
          <a:p>
            <a:pPr algn="ctr"/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Treated in District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Tharparkar</a:t>
            </a:r>
            <a:endParaRPr lang="en-GB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5C6EA-4D11-4F7F-8CDA-298D1F729CC3}"/>
              </a:ext>
            </a:extLst>
          </p:cNvPr>
          <p:cNvSpPr txBox="1"/>
          <p:nvPr/>
        </p:nvSpPr>
        <p:spPr>
          <a:xfrm>
            <a:off x="5084978" y="4452733"/>
            <a:ext cx="4806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403 Doctors &amp; 467 LHWs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have been Posted to District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Tharparkar</a:t>
            </a:r>
            <a:endParaRPr lang="en-GB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5" name="Group 4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117600" y="154962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by PDMA Sindh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4272" y="1739446"/>
            <a:ext cx="9173557" cy="2844245"/>
            <a:chOff x="476057" y="965335"/>
            <a:chExt cx="9173557" cy="2844245"/>
          </a:xfrm>
        </p:grpSpPr>
        <p:grpSp>
          <p:nvGrpSpPr>
            <p:cNvPr id="18" name="Group 17"/>
            <p:cNvGrpSpPr/>
            <p:nvPr/>
          </p:nvGrpSpPr>
          <p:grpSpPr>
            <a:xfrm>
              <a:off x="2149439" y="965335"/>
              <a:ext cx="7500175" cy="2181870"/>
              <a:chOff x="1668910" y="811315"/>
              <a:chExt cx="7500175" cy="218187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8910" y="811315"/>
                <a:ext cx="1499943" cy="1661282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44461" y="1792856"/>
                <a:ext cx="592462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NDC’s </a:t>
                </a:r>
                <a:r>
                  <a:rPr lang="en-US" sz="2400" b="1" dirty="0">
                    <a:solidFill>
                      <a:srgbClr val="CA190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Drought Assessment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was completed in December 2018 and report is being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finalised</a:t>
                </a:r>
                <a:endParaRPr lang="en-GB" sz="2400" b="1" dirty="0">
                  <a:solidFill>
                    <a:srgbClr val="CC99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001" y="2150816"/>
              <a:ext cx="1105842" cy="16587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57" y="1577288"/>
              <a:ext cx="1673382" cy="223229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471D37-D034-41C7-A061-31FD83E1BF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757BD9-9762-42E0-BAAE-3C76766BB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233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033661"/>
            <a:ext cx="10058399" cy="1201395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5249637"/>
            <a:ext cx="10058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Drought Situation in Balochistan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E2D1AA-741B-46E9-BE3B-162D717F4B0D}"/>
              </a:ext>
            </a:extLst>
          </p:cNvPr>
          <p:cNvSpPr/>
          <p:nvPr/>
        </p:nvSpPr>
        <p:spPr>
          <a:xfrm>
            <a:off x="-1" y="15628"/>
            <a:ext cx="10058401" cy="6202611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76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5" name="Group 4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125354" y="141725"/>
              <a:ext cx="77492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Balochistan Drought Affected Districts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6" t="49278" r="2179" b="5747"/>
          <a:stretch/>
        </p:blipFill>
        <p:spPr>
          <a:xfrm>
            <a:off x="8061929" y="4354229"/>
            <a:ext cx="1986654" cy="163862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6EF953-A968-4EB6-A735-51FA77F9F5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669924C-C2C7-45F4-BEF3-99E24D2D7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016" y="968123"/>
            <a:ext cx="6686851" cy="51410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10683CD-226E-4BBF-BD0B-451B3EAA1322}"/>
              </a:ext>
            </a:extLst>
          </p:cNvPr>
          <p:cNvSpPr/>
          <p:nvPr/>
        </p:nvSpPr>
        <p:spPr>
          <a:xfrm>
            <a:off x="6032513" y="1669061"/>
            <a:ext cx="4033642" cy="21124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6072269" y="3859999"/>
            <a:ext cx="2135432" cy="2106762"/>
            <a:chOff x="7252042" y="4624728"/>
            <a:chExt cx="1853177" cy="18295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90909">
                    <a:alpha val="10588"/>
                  </a:srgbClr>
                </a:clrFrom>
                <a:clrTo>
                  <a:srgbClr val="09090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042" y="4624728"/>
              <a:ext cx="1032737" cy="10327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16" r="68215"/>
            <a:stretch/>
          </p:blipFill>
          <p:spPr>
            <a:xfrm>
              <a:off x="7511996" y="4928483"/>
              <a:ext cx="1593223" cy="152583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5441C07-4F64-4B87-8488-32D9F883639D}"/>
              </a:ext>
            </a:extLst>
          </p:cNvPr>
          <p:cNvSpPr/>
          <p:nvPr/>
        </p:nvSpPr>
        <p:spPr>
          <a:xfrm>
            <a:off x="6032513" y="1699133"/>
            <a:ext cx="40258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18x Districts of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Balochistan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Pishin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Killa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Abdullah,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Noshki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Chaghi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Kharan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Washuk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Panjgur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Kech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Jhal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Magsi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Awaran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Zhob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Jaffarabad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Barkhan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Quetta,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Killa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Saifullah,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Kohlu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Naseerabad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Kachhi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879BEC-00AA-476B-9D45-DFA74C8703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42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28"/>
            <a:ext cx="10058400" cy="62182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5081" y="848007"/>
            <a:ext cx="10058401" cy="5268631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-7755" y="-15994"/>
            <a:ext cx="10073910" cy="926689"/>
            <a:chOff x="7755" y="-15994"/>
            <a:chExt cx="10058400" cy="926689"/>
          </a:xfrm>
        </p:grpSpPr>
        <p:grpSp>
          <p:nvGrpSpPr>
            <p:cNvPr id="5" name="Group 4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136451" y="132129"/>
              <a:ext cx="77394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by PDMA Balochistan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009279" y="2800932"/>
            <a:ext cx="7351295" cy="1141014"/>
          </a:xfrm>
          <a:prstGeom prst="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961153" y="1606875"/>
            <a:ext cx="7399422" cy="1118984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entagon 22"/>
          <p:cNvSpPr/>
          <p:nvPr/>
        </p:nvSpPr>
        <p:spPr>
          <a:xfrm>
            <a:off x="596777" y="1594795"/>
            <a:ext cx="2230650" cy="113380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830101" y="1620270"/>
            <a:ext cx="653047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 the approval of CM, PDMA Balochistan provided 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Non-Food Items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GB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affectees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during December 2018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73310" y="4028542"/>
            <a:ext cx="7187264" cy="837896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173309" y="4965176"/>
            <a:ext cx="7187265" cy="679962"/>
          </a:xfrm>
          <a:prstGeom prst="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830099" y="2807054"/>
            <a:ext cx="653047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NDC has been tasked to conduct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Drought Need Assessment in </a:t>
            </a:r>
            <a:r>
              <a:rPr lang="en-GB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14x Most Affected Districts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 22</a:t>
            </a:r>
            <a:r>
              <a:rPr lang="en-GB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December 2018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35180" y="4027174"/>
            <a:ext cx="6525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NDC, Survey Teams have completed assessment in 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Districts</a:t>
            </a:r>
          </a:p>
        </p:txBody>
      </p:sp>
      <p:sp>
        <p:nvSpPr>
          <p:cNvPr id="28" name="Pentagon 27"/>
          <p:cNvSpPr/>
          <p:nvPr/>
        </p:nvSpPr>
        <p:spPr>
          <a:xfrm>
            <a:off x="575347" y="4028083"/>
            <a:ext cx="2252079" cy="83835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entagon 28"/>
          <p:cNvSpPr/>
          <p:nvPr/>
        </p:nvSpPr>
        <p:spPr>
          <a:xfrm>
            <a:off x="567592" y="4948724"/>
            <a:ext cx="2259834" cy="696414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entagon 29"/>
          <p:cNvSpPr/>
          <p:nvPr/>
        </p:nvSpPr>
        <p:spPr>
          <a:xfrm>
            <a:off x="596777" y="2808144"/>
            <a:ext cx="2230650" cy="113380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1" y="2814733"/>
            <a:ext cx="665051" cy="997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06" y="3032469"/>
            <a:ext cx="956931" cy="639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1" y="4003102"/>
            <a:ext cx="878415" cy="878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3" y="4125990"/>
            <a:ext cx="819479" cy="632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9" y="5025649"/>
            <a:ext cx="533412" cy="5590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23" y="5017325"/>
            <a:ext cx="406403" cy="5592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4" y="1804846"/>
            <a:ext cx="753998" cy="7539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2" y="1999800"/>
            <a:ext cx="533412" cy="53341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0ABFD1F-458B-4177-B702-B7095BB54CC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A50CBF-F0BA-402A-AE04-0564CE3C4C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01EABF-A4A7-40DC-81BD-BDDE8C88D460}"/>
              </a:ext>
            </a:extLst>
          </p:cNvPr>
          <p:cNvSpPr txBox="1"/>
          <p:nvPr/>
        </p:nvSpPr>
        <p:spPr>
          <a:xfrm>
            <a:off x="2835180" y="4971186"/>
            <a:ext cx="652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Survey in remaining 4x Districts is in progress</a:t>
            </a:r>
            <a:endParaRPr lang="en-GB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5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" y="0"/>
            <a:ext cx="10054986" cy="621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20961"/>
            <a:ext cx="10058400" cy="1201395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513787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Support Provided by NDMA for Drought Affected Districts in Sindh &amp; Balochistan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ED4C21-4C29-49F2-84D8-A607E72B8B33}"/>
              </a:ext>
            </a:extLst>
          </p:cNvPr>
          <p:cNvSpPr/>
          <p:nvPr/>
        </p:nvSpPr>
        <p:spPr>
          <a:xfrm>
            <a:off x="0" y="0"/>
            <a:ext cx="10058400" cy="6218238"/>
          </a:xfrm>
          <a:prstGeom prst="rect">
            <a:avLst/>
          </a:prstGeom>
          <a:solidFill>
            <a:srgbClr val="99663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9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26627" y="132129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Taken by NDMA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22069" y="1033585"/>
            <a:ext cx="4702628" cy="4993657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22069" y="3884554"/>
            <a:ext cx="4702628" cy="21390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02878" y="4302081"/>
            <a:ext cx="4721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October 2018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Drought Seminar in Karachi with All Stakeholders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21042" y="1029944"/>
            <a:ext cx="4702628" cy="4993657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140234" y="3884554"/>
            <a:ext cx="4702628" cy="21390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146766" y="3998854"/>
            <a:ext cx="467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GB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October 2018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Drought Meeting with Government Officials,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Pak Army and Sindh Rangers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 PDMA Sindh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3" y="1081746"/>
            <a:ext cx="3722556" cy="26443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/>
          <a:stretch/>
        </p:blipFill>
        <p:spPr>
          <a:xfrm>
            <a:off x="5564146" y="1081746"/>
            <a:ext cx="3757075" cy="26585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7AEEAB-021B-4933-BBF6-F961A357CA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9015E2-74BD-4FAB-8039-EF65D804D3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491" y="1076958"/>
            <a:ext cx="10073910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507" y="1088138"/>
            <a:ext cx="9957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Pak Army has supported in delivery of emergency health services through establishment of Free Medical Camps in affected areas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83" y="2550521"/>
            <a:ext cx="4432790" cy="332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5" y="2550521"/>
            <a:ext cx="4432789" cy="332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11" name="Group 10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125403" y="132129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Taken by NDMA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BFDBEE-FB26-469B-B8C6-2DFBB804BD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8A11A-F99A-4B3A-A318-09D8026B2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39756"/>
            <a:ext cx="10058400" cy="6249494"/>
            <a:chOff x="0" y="0"/>
            <a:chExt cx="10058400" cy="6249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25355" y="132129"/>
              <a:ext cx="77484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Taken by NDMA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5" y="1025714"/>
            <a:ext cx="2200589" cy="203099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6852" y="1105549"/>
            <a:ext cx="541606" cy="475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4053" r="53657" b="5775"/>
          <a:stretch/>
        </p:blipFill>
        <p:spPr>
          <a:xfrm>
            <a:off x="202978" y="1105549"/>
            <a:ext cx="502417" cy="46492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733696" y="1081810"/>
            <a:ext cx="541606" cy="475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5" y="1070066"/>
            <a:ext cx="541606" cy="510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" y="3269723"/>
            <a:ext cx="1230661" cy="16417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2D14D2-1A2C-4CA7-8B90-8E92FDB49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F863F5-5707-4586-BEBA-647C385AB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6302D12-6334-4BB5-BE1A-44E292A2FF1A}"/>
              </a:ext>
            </a:extLst>
          </p:cNvPr>
          <p:cNvSpPr/>
          <p:nvPr/>
        </p:nvSpPr>
        <p:spPr>
          <a:xfrm>
            <a:off x="2340619" y="1037675"/>
            <a:ext cx="7644016" cy="4507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NDMA in coordination with NADRA, provided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of ‘Head of Families’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PDMA Sindh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R&amp;R Directorate (Ops Wing) of NDMA has been declared as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“Drought Secretariat”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 effective coordination of efforts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NDMA on request from PDMAs has submitted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for Prime Minister’s approval for Provision of Food Items</a:t>
            </a:r>
          </a:p>
        </p:txBody>
      </p:sp>
    </p:spTree>
    <p:extLst>
      <p:ext uri="{BB962C8B-B14F-4D97-AF65-F5344CB8AC3E}">
        <p14:creationId xmlns:p14="http://schemas.microsoft.com/office/powerpoint/2010/main" val="429273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0" y="0"/>
            <a:ext cx="10080920" cy="62182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E4788-EF44-4071-BF35-B2B473D4A2D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22519" y="4995561"/>
            <a:ext cx="10080920" cy="1231824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354828" y="5027056"/>
            <a:ext cx="682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Drought Situation in Sindh &amp; Balochistan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9" y="2625906"/>
            <a:ext cx="3367839" cy="3367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A2CF0-4B29-428D-8ED5-BB6313306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09" y="140918"/>
            <a:ext cx="1661319" cy="159579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B6F4C11F-E59D-4EB5-8BD8-0F52AD209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9" y="153617"/>
            <a:ext cx="1432719" cy="16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39756"/>
            <a:ext cx="10058400" cy="6249494"/>
            <a:chOff x="0" y="0"/>
            <a:chExt cx="10058400" cy="6249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25355" y="132129"/>
              <a:ext cx="77484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Actions Taken by NDMA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5" y="1025714"/>
            <a:ext cx="2200589" cy="203099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6852" y="1105549"/>
            <a:ext cx="541606" cy="475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4053" r="53657" b="5775"/>
          <a:stretch/>
        </p:blipFill>
        <p:spPr>
          <a:xfrm>
            <a:off x="202978" y="1105549"/>
            <a:ext cx="502417" cy="46492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733696" y="1081810"/>
            <a:ext cx="541606" cy="475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5" y="1070066"/>
            <a:ext cx="541606" cy="510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" y="3269723"/>
            <a:ext cx="1230661" cy="16417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2D14D2-1A2C-4CA7-8B90-8E92FDB49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F863F5-5707-4586-BEBA-647C385AB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6302D12-6334-4BB5-BE1A-44E292A2FF1A}"/>
              </a:ext>
            </a:extLst>
          </p:cNvPr>
          <p:cNvSpPr/>
          <p:nvPr/>
        </p:nvSpPr>
        <p:spPr>
          <a:xfrm>
            <a:off x="2340619" y="1448493"/>
            <a:ext cx="764401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NDMA is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the drought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and sharing Situation Reports with President Secretariat &amp; other relevant stakeholders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NDMA has also approached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Nations Agencies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augment the Government’s efforts in the ongoing response in Sindh &amp; Balochistan</a:t>
            </a:r>
          </a:p>
        </p:txBody>
      </p:sp>
    </p:spTree>
    <p:extLst>
      <p:ext uri="{BB962C8B-B14F-4D97-AF65-F5344CB8AC3E}">
        <p14:creationId xmlns:p14="http://schemas.microsoft.com/office/powerpoint/2010/main" val="45940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218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0058400" cy="6218238"/>
          </a:xfrm>
          <a:prstGeom prst="rect">
            <a:avLst/>
          </a:prstGeom>
          <a:solidFill>
            <a:srgbClr val="99663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1856956"/>
            <a:ext cx="10058400" cy="2487581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2210883"/>
            <a:ext cx="10058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National Consultative Workshop to </a:t>
            </a:r>
            <a:b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Develop National Drought Mitigation Plan for Affected Districts of Pakistan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419" y="4761964"/>
            <a:ext cx="5050810" cy="929911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18th January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FC06D9-D0EA-4798-A20B-E9C0E2FEC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09" y="140918"/>
            <a:ext cx="1661319" cy="159579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CEA1FD49-55AC-4FCD-B350-E316733BD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9" y="153617"/>
            <a:ext cx="1432719" cy="16440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3A36D1-162E-4FA9-B73E-E9AF8585B914}"/>
              </a:ext>
            </a:extLst>
          </p:cNvPr>
          <p:cNvSpPr/>
          <p:nvPr/>
        </p:nvSpPr>
        <p:spPr>
          <a:xfrm>
            <a:off x="-5081" y="0"/>
            <a:ext cx="10058401" cy="6218237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6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33111" y="132129"/>
              <a:ext cx="77427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National Consultative Workshop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55" y="910695"/>
            <a:ext cx="10066155" cy="5198464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4176370"/>
            <a:ext cx="10058400" cy="1042125"/>
          </a:xfrm>
          <a:prstGeom prst="rect">
            <a:avLst/>
          </a:prstGeom>
          <a:solidFill>
            <a:srgbClr val="F1D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-15510" y="1676700"/>
            <a:ext cx="1007391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analyse the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Drought Situation in Pakistan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especially in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Sindh &amp; Balochistan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to Formulate a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Comprehensive National Strategy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5510" y="941573"/>
            <a:ext cx="1008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Aim</a:t>
            </a:r>
            <a:endParaRPr lang="en-GB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CF456D-CB62-4571-9B9C-7A990E6AD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99CC7F-A369-4FE5-A2AE-BE94D4F5D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8B32E3-0821-4E2D-8DD2-B4481452F3A6}"/>
              </a:ext>
            </a:extLst>
          </p:cNvPr>
          <p:cNvSpPr/>
          <p:nvPr/>
        </p:nvSpPr>
        <p:spPr>
          <a:xfrm>
            <a:off x="-5081" y="910695"/>
            <a:ext cx="10058401" cy="5205943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832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-13252" y="1208861"/>
            <a:ext cx="100583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indent="-5746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Analyse &amp; Assess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Situation (Severity / Extent)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and response measures taken so far by PDMAs</a:t>
            </a:r>
          </a:p>
          <a:p>
            <a:pPr marL="574675" indent="-5746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in Response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in  Health &amp; Nutrition, Food Security / Agriculture, WASH, Livelihood and Education / Awareness</a:t>
            </a:r>
          </a:p>
          <a:p>
            <a:pPr marL="574675" indent="-5746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Devise all inclusive and well-coordinated immediate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Plan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5746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Formulate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National Strategy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based on short, mid and long term sector-wise mitigation measures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5746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Work out possible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from UN Agencies / Humanitarian Actors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112783"/>
            <a:ext cx="10058400" cy="1319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16" name="Group 15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126627" y="193684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Objectives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F08F193-0497-4021-9F19-9011CE1545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9A5E0A-CDBD-46F5-BAF8-BE5C9B8D6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2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23286" y="978135"/>
            <a:ext cx="9982106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coordinated and comprehensive drought strategy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with the support of PDMAs, UN Agencies, NGOs / INGOs, Donors and other charitable organisations which is vital to effectively manage the situation</a:t>
            </a:r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detailed gap analysis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may be carried out by all relevant Provincial Departments/ Organisation/ Agencies and humanitarian actors to ascertain any gaps which need to filled</a:t>
            </a:r>
          </a:p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Devising a short, mid &amp; long term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and mitigation strategy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086279"/>
            <a:ext cx="10058400" cy="1319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16" name="Group 15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125355" y="154962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Expected Outcomes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5695641-E929-46D0-8AB8-B857BC1F7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0F09BB-2071-449B-BF1B-9D92DFD17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23286" y="1163663"/>
            <a:ext cx="9982106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Exploring the opportunity for implementation of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based interventions  </a:t>
            </a:r>
          </a:p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 follow-up to ICA, NDMA and WFP will be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</a:t>
            </a:r>
            <a:b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ICA-Plus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to help in mitigating the adverse effects of drought </a:t>
            </a:r>
          </a:p>
          <a:p>
            <a:pPr marL="574675" indent="-57467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stakeholders to provide all possible support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 all sectors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086279"/>
            <a:ext cx="10058400" cy="1319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16" name="Group 15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125355" y="154962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Expected Outcomes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5695641-E929-46D0-8AB8-B857BC1F7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0F09BB-2071-449B-BF1B-9D92DFD17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8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2759" fontAlgn="base">
              <a:spcBef>
                <a:spcPct val="0"/>
              </a:spcBef>
              <a:spcAft>
                <a:spcPct val="0"/>
              </a:spcAft>
              <a:defRPr/>
            </a:pPr>
            <a:fld id="{976E4788-EF44-4071-BF35-B2B473D4A2D9}" type="slidenum">
              <a:rPr lang="en-US" sz="1076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702759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076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84051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  <a:endParaRPr lang="en-GB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79D77-6443-4952-8F67-FB7DDEEC7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85" y="1704674"/>
            <a:ext cx="1661319" cy="1595791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BC738CA9-F4FA-463C-85A8-5968CBE4F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25" y="1717373"/>
            <a:ext cx="1432719" cy="16440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33C832-30ED-4F8B-848C-06CDECCCADAC}"/>
              </a:ext>
            </a:extLst>
          </p:cNvPr>
          <p:cNvSpPr/>
          <p:nvPr/>
        </p:nvSpPr>
        <p:spPr>
          <a:xfrm>
            <a:off x="-5081" y="1"/>
            <a:ext cx="10058401" cy="6249494"/>
          </a:xfrm>
          <a:prstGeom prst="rect">
            <a:avLst/>
          </a:prstGeom>
          <a:solidFill>
            <a:srgbClr val="99663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74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37674" y="5761899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50" y="1133117"/>
            <a:ext cx="6423758" cy="4830165"/>
          </a:xfrm>
          <a:prstGeom prst="rect">
            <a:avLst/>
          </a:prstGeom>
        </p:spPr>
      </p:pic>
      <p:sp>
        <p:nvSpPr>
          <p:cNvPr id="36" name="Rounded Rectangular Callout 35"/>
          <p:cNvSpPr/>
          <p:nvPr/>
        </p:nvSpPr>
        <p:spPr>
          <a:xfrm>
            <a:off x="4310837" y="2472907"/>
            <a:ext cx="1328928" cy="258767"/>
          </a:xfrm>
          <a:prstGeom prst="wedgeRoundRectCallout">
            <a:avLst>
              <a:gd name="adj1" fmla="val 49187"/>
              <a:gd name="adj2" fmla="val -2244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Kirthar Range</a:t>
            </a:r>
            <a:endParaRPr lang="en-GB" sz="1485" b="1" dirty="0">
              <a:solidFill>
                <a:schemeClr val="tx1"/>
              </a:solidFill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4954770" y="2071148"/>
            <a:ext cx="1522201" cy="227429"/>
          </a:xfrm>
          <a:prstGeom prst="wedgeRoundRectCallout">
            <a:avLst>
              <a:gd name="adj1" fmla="val 44653"/>
              <a:gd name="adj2" fmla="val 967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Koh-e-Suleiman Range</a:t>
            </a:r>
            <a:endParaRPr lang="en-GB" sz="1485" b="1" dirty="0">
              <a:solidFill>
                <a:schemeClr val="tx1"/>
              </a:solidFill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4249198" y="5662817"/>
            <a:ext cx="1208120" cy="258767"/>
          </a:xfrm>
          <a:prstGeom prst="wedgeRoundRectCallout">
            <a:avLst>
              <a:gd name="adj1" fmla="val 49129"/>
              <a:gd name="adj2" fmla="val -1433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Costal Areas</a:t>
            </a:r>
            <a:endParaRPr lang="en-GB" sz="1485" b="1" dirty="0">
              <a:solidFill>
                <a:schemeClr val="tx1"/>
              </a:solidFill>
            </a:endParaRPr>
          </a:p>
        </p:txBody>
      </p:sp>
      <p:sp>
        <p:nvSpPr>
          <p:cNvPr id="108" name="Rounded Rectangular Callout 107"/>
          <p:cNvSpPr/>
          <p:nvPr/>
        </p:nvSpPr>
        <p:spPr>
          <a:xfrm>
            <a:off x="3396504" y="2865886"/>
            <a:ext cx="1328928" cy="416748"/>
          </a:xfrm>
          <a:prstGeom prst="wedgeRoundRectCallout">
            <a:avLst>
              <a:gd name="adj1" fmla="val 49187"/>
              <a:gd name="adj2" fmla="val -2244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Balochistan’s Arid Zones</a:t>
            </a:r>
            <a:endParaRPr lang="en-GB" sz="1485" b="1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975001" y="5656285"/>
            <a:ext cx="1461825" cy="231507"/>
          </a:xfrm>
          <a:prstGeom prst="wedgeRoundRectCallout">
            <a:avLst>
              <a:gd name="adj1" fmla="val 37842"/>
              <a:gd name="adj2" fmla="val -4883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Eastern Sindh</a:t>
            </a:r>
            <a:endParaRPr lang="en-GB" sz="1485" b="1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775969" y="4576558"/>
            <a:ext cx="1328930" cy="213857"/>
          </a:xfrm>
          <a:prstGeom prst="wedgeRoundRectCallout">
            <a:avLst>
              <a:gd name="adj1" fmla="val -14204"/>
              <a:gd name="adj2" fmla="val -4753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5" b="1" dirty="0">
                <a:solidFill>
                  <a:schemeClr val="tx1"/>
                </a:solidFill>
              </a:rPr>
              <a:t>South Punjab</a:t>
            </a:r>
            <a:endParaRPr lang="en-GB" sz="1485" b="1" dirty="0">
              <a:solidFill>
                <a:schemeClr val="tx1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4713470" y="5479839"/>
            <a:ext cx="1" cy="1837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834767" y="5050670"/>
            <a:ext cx="791738" cy="6056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Left Bracket 90"/>
          <p:cNvSpPr/>
          <p:nvPr/>
        </p:nvSpPr>
        <p:spPr>
          <a:xfrm rot="20962361" flipH="1">
            <a:off x="6652091" y="4468686"/>
            <a:ext cx="190802" cy="1180670"/>
          </a:xfrm>
          <a:prstGeom prst="lef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85"/>
          </a:p>
        </p:txBody>
      </p:sp>
      <p:sp>
        <p:nvSpPr>
          <p:cNvPr id="95" name="Left Bracket 94"/>
          <p:cNvSpPr/>
          <p:nvPr/>
        </p:nvSpPr>
        <p:spPr>
          <a:xfrm rot="3186733" flipH="1">
            <a:off x="7112764" y="3894199"/>
            <a:ext cx="206644" cy="887055"/>
          </a:xfrm>
          <a:prstGeom prst="leftBracket">
            <a:avLst>
              <a:gd name="adj" fmla="val 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85"/>
          </a:p>
        </p:txBody>
      </p:sp>
      <p:cxnSp>
        <p:nvCxnSpPr>
          <p:cNvPr id="96" name="Straight Connector 95"/>
          <p:cNvCxnSpPr/>
          <p:nvPr/>
        </p:nvCxnSpPr>
        <p:spPr>
          <a:xfrm flipH="1" flipV="1">
            <a:off x="7254652" y="4437092"/>
            <a:ext cx="478318" cy="2562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Left Bracket 97"/>
          <p:cNvSpPr/>
          <p:nvPr/>
        </p:nvSpPr>
        <p:spPr>
          <a:xfrm rot="5400000" flipH="1">
            <a:off x="4604003" y="4688818"/>
            <a:ext cx="155253" cy="1428611"/>
          </a:xfrm>
          <a:prstGeom prst="leftBracket">
            <a:avLst>
              <a:gd name="adj" fmla="val 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85"/>
          </a:p>
        </p:txBody>
      </p:sp>
      <p:cxnSp>
        <p:nvCxnSpPr>
          <p:cNvPr id="101" name="Straight Connector 100"/>
          <p:cNvCxnSpPr>
            <a:stCxn id="116" idx="2"/>
          </p:cNvCxnSpPr>
          <p:nvPr/>
        </p:nvCxnSpPr>
        <p:spPr>
          <a:xfrm flipH="1" flipV="1">
            <a:off x="5765132" y="2419016"/>
            <a:ext cx="609538" cy="13388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 flipV="1">
            <a:off x="5019840" y="2718975"/>
            <a:ext cx="809087" cy="19676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870187" y="3320734"/>
            <a:ext cx="97138" cy="38880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Left Bracket 110"/>
          <p:cNvSpPr/>
          <p:nvPr/>
        </p:nvSpPr>
        <p:spPr>
          <a:xfrm rot="1797102">
            <a:off x="3594547" y="3291345"/>
            <a:ext cx="1256660" cy="1948900"/>
          </a:xfrm>
          <a:prstGeom prst="leftBracket">
            <a:avLst>
              <a:gd name="adj" fmla="val 85297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85"/>
          </a:p>
        </p:txBody>
      </p:sp>
      <p:sp>
        <p:nvSpPr>
          <p:cNvPr id="116" name="Oval 115"/>
          <p:cNvSpPr/>
          <p:nvPr/>
        </p:nvSpPr>
        <p:spPr>
          <a:xfrm rot="1546914">
            <a:off x="6359594" y="3262428"/>
            <a:ext cx="302905" cy="112255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85" dirty="0"/>
          </a:p>
        </p:txBody>
      </p:sp>
      <p:sp>
        <p:nvSpPr>
          <p:cNvPr id="118" name="Oval 117"/>
          <p:cNvSpPr/>
          <p:nvPr/>
        </p:nvSpPr>
        <p:spPr>
          <a:xfrm rot="1189254">
            <a:off x="5756981" y="4441473"/>
            <a:ext cx="227577" cy="84339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85" dirty="0"/>
          </a:p>
        </p:txBody>
      </p:sp>
      <p:grpSp>
        <p:nvGrpSpPr>
          <p:cNvPr id="33" name="Group 32"/>
          <p:cNvGrpSpPr/>
          <p:nvPr/>
        </p:nvGrpSpPr>
        <p:grpSpPr>
          <a:xfrm>
            <a:off x="7755" y="-15994"/>
            <a:ext cx="10058400" cy="926689"/>
            <a:chOff x="-554940" y="-38636"/>
            <a:chExt cx="10058400" cy="926689"/>
          </a:xfrm>
        </p:grpSpPr>
        <p:sp>
          <p:nvSpPr>
            <p:cNvPr id="38" name="Rectangle 37"/>
            <p:cNvSpPr/>
            <p:nvPr/>
          </p:nvSpPr>
          <p:spPr>
            <a:xfrm>
              <a:off x="-554940" y="-38636"/>
              <a:ext cx="10058400" cy="9266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3932" y="31998"/>
              <a:ext cx="7749230" cy="739754"/>
            </a:xfrm>
            <a:prstGeom prst="rect">
              <a:avLst/>
            </a:prstGeom>
            <a:solidFill>
              <a:srgbClr val="07810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355600" algn="ctr">
                <a:lnSpc>
                  <a:spcPct val="150000"/>
                </a:lnSpc>
                <a:defRPr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en-US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4683" y="56209"/>
              <a:ext cx="1027256" cy="773223"/>
            </a:xfrm>
            <a:prstGeom prst="rect">
              <a:avLst/>
            </a:prstGeom>
            <a:gradFill flip="none" rotWithShape="1">
              <a:gsLst>
                <a:gs pos="89000">
                  <a:srgbClr val="145223"/>
                </a:gs>
                <a:gs pos="3540">
                  <a:srgbClr val="003300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3" name="Rectangle 2"/>
          <p:cNvSpPr/>
          <p:nvPr/>
        </p:nvSpPr>
        <p:spPr>
          <a:xfrm>
            <a:off x="1126627" y="129004"/>
            <a:ext cx="7756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Background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317" y="1139469"/>
            <a:ext cx="3227933" cy="1968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/>
          <p:cNvSpPr txBox="1"/>
          <p:nvPr/>
        </p:nvSpPr>
        <p:spPr>
          <a:xfrm>
            <a:off x="-20737" y="1201409"/>
            <a:ext cx="3473416" cy="175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1583" indent="-141446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65" b="1" dirty="0"/>
          </a:p>
          <a:p>
            <a:pPr marL="140137" algn="just">
              <a:lnSpc>
                <a:spcPct val="150000"/>
              </a:lnSpc>
            </a:pPr>
            <a:r>
              <a:rPr lang="en-US" sz="1815" b="1" dirty="0">
                <a:latin typeface="Arial" panose="020B0604020202020204" pitchFamily="34" charset="0"/>
                <a:cs typeface="Arial" panose="020B0604020202020204" pitchFamily="34" charset="0"/>
              </a:rPr>
              <a:t>Both Climatologically and topographically large areas of Pakistan is vulnerable to adverse effects of droughts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66211" y="3222450"/>
            <a:ext cx="3227933" cy="26991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626" y="3463487"/>
            <a:ext cx="3444123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137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Coastal Areas, Balochistan’s Arid Zones, Eastern Sindh, Koh-e-Suleiman &amp; Kirthar Ranges and South Punjab are vulnerable to drought</a:t>
            </a:r>
          </a:p>
        </p:txBody>
      </p:sp>
      <p:sp>
        <p:nvSpPr>
          <p:cNvPr id="55" name="Rectangle 54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0572271-9586-4D10-91E7-1909592D5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1" grpId="0"/>
      <p:bldP spid="10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756" y="1212923"/>
            <a:ext cx="1006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1999 – 2001 Pakistan Drought Impact</a:t>
            </a:r>
            <a:endParaRPr lang="en-GB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" y="2298135"/>
            <a:ext cx="2000881" cy="19375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0889" y="2322759"/>
            <a:ext cx="2142065" cy="3169065"/>
            <a:chOff x="2834646" y="2152989"/>
            <a:chExt cx="2142065" cy="31690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76" t="49278" r="2179" b="5747"/>
            <a:stretch/>
          </p:blipFill>
          <p:spPr>
            <a:xfrm>
              <a:off x="2999072" y="2152989"/>
              <a:ext cx="1876202" cy="15475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34646" y="3875504"/>
              <a:ext cx="21420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996633"/>
                  </a:solidFill>
                  <a:latin typeface="Showcard Gothic" panose="04020904020102020604" pitchFamily="82" charset="0"/>
                </a:rPr>
                <a:t>3</a:t>
              </a:r>
              <a:r>
                <a:rPr lang="en-US" sz="4800" dirty="0">
                  <a:solidFill>
                    <a:srgbClr val="996633"/>
                  </a:solidFill>
                  <a:latin typeface="Showcard Gothic" panose="04020904020102020604" pitchFamily="82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9966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Million People Affected</a:t>
              </a:r>
              <a:endParaRPr lang="en-GB" sz="2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41961" y="2359807"/>
            <a:ext cx="2499759" cy="3093865"/>
            <a:chOff x="7440781" y="1707378"/>
            <a:chExt cx="2499759" cy="30938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90909">
                    <a:alpha val="10588"/>
                  </a:srgbClr>
                </a:clrFrom>
                <a:clrTo>
                  <a:srgbClr val="09090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287" y="1707378"/>
              <a:ext cx="1195015" cy="11950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16" r="68215"/>
            <a:stretch/>
          </p:blipFill>
          <p:spPr>
            <a:xfrm>
              <a:off x="8263822" y="2173362"/>
              <a:ext cx="1676718" cy="16057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40781" y="3477804"/>
              <a:ext cx="22478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0B050"/>
                  </a:solidFill>
                  <a:latin typeface="Showcard Gothic" panose="04020904020102020604" pitchFamily="82" charset="0"/>
                </a:rPr>
                <a:t>2.5</a:t>
              </a:r>
              <a:r>
                <a:rPr lang="en-US" sz="2000" dirty="0">
                  <a:solidFill>
                    <a:srgbClr val="00B050"/>
                  </a:solidFill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Million Livestock Perished</a:t>
              </a:r>
              <a:endParaRPr lang="en-GB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97777" y="2793238"/>
            <a:ext cx="2280707" cy="2507190"/>
            <a:chOff x="2707535" y="4581077"/>
            <a:chExt cx="2971851" cy="3114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182" y="4581077"/>
              <a:ext cx="1891863" cy="1891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535" y="5232996"/>
              <a:ext cx="1077218" cy="10772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93876" y="6433621"/>
              <a:ext cx="2885510" cy="12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CC9900"/>
                  </a:solidFill>
                  <a:latin typeface="Showcard Gothic" panose="04020904020102020604" pitchFamily="82" charset="0"/>
                </a:rPr>
                <a:t>$1.2</a:t>
              </a:r>
              <a:r>
                <a:rPr lang="en-US" sz="2000" dirty="0">
                  <a:solidFill>
                    <a:srgbClr val="CC9900"/>
                  </a:solidFill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CC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Billion Losses </a:t>
              </a:r>
              <a:endParaRPr lang="en-GB" sz="20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25" name="Group 24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126627" y="129004"/>
              <a:ext cx="77492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Background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2758117" y="2599779"/>
            <a:ext cx="0" cy="1929837"/>
          </a:xfrm>
          <a:prstGeom prst="line">
            <a:avLst/>
          </a:prstGeom>
          <a:ln w="19050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20953" y="2647872"/>
            <a:ext cx="0" cy="1929837"/>
          </a:xfrm>
          <a:prstGeom prst="line">
            <a:avLst/>
          </a:prstGeom>
          <a:ln w="19050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02952" y="2676328"/>
            <a:ext cx="0" cy="1929837"/>
          </a:xfrm>
          <a:prstGeom prst="line">
            <a:avLst/>
          </a:prstGeom>
          <a:ln w="19050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6043" y="4128730"/>
            <a:ext cx="226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69900"/>
                </a:solidFill>
                <a:latin typeface="Showcard Gothic" panose="04020904020102020604" pitchFamily="82" charset="0"/>
              </a:rPr>
              <a:t>58</a:t>
            </a:r>
            <a:r>
              <a:rPr lang="en-US" dirty="0">
                <a:solidFill>
                  <a:srgbClr val="66990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Districts Impacted</a:t>
            </a:r>
            <a:endParaRPr lang="en-GB" sz="20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49186" y="2000587"/>
            <a:ext cx="9198591" cy="343122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-7755" y="6109159"/>
            <a:ext cx="10066155" cy="1363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6BB71E-DDD9-413D-A874-B4D6E20DF5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0AF69A-64C9-43B5-82C1-3B4CF6702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1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00"/>
            <a:ext cx="10058400" cy="6249494"/>
            <a:chOff x="0" y="0"/>
            <a:chExt cx="10058400" cy="62494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125355" y="129004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Current Situation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01991" y="1454938"/>
            <a:ext cx="1753596" cy="17779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005176" y="787128"/>
            <a:ext cx="7853510" cy="5314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2400" b="1" dirty="0">
                <a:solidFill>
                  <a:srgbClr val="E71C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Warming and Climate Change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E71C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Droughts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 likely to increase</a:t>
            </a:r>
          </a:p>
          <a:p>
            <a:pPr marL="342900" indent="-342900" algn="just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Based on Rainfall data, </a:t>
            </a:r>
            <a:r>
              <a:rPr lang="en-US" sz="2400" b="1" dirty="0">
                <a:solidFill>
                  <a:srgbClr val="E71C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Meteorological Department (PMD) issued 3x Drought Alerts / Warnings</a:t>
            </a:r>
          </a:p>
          <a:p>
            <a:pPr marL="342900" indent="-342900" algn="just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PMD predicted and recorded </a:t>
            </a:r>
            <a:r>
              <a:rPr lang="en-US" sz="2400" b="1" dirty="0">
                <a:solidFill>
                  <a:srgbClr val="E71C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Normal Rainfall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during June – November 2018 in most areas of Pakistan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2" y="3431716"/>
            <a:ext cx="1937982" cy="19379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7755" y="6109159"/>
            <a:ext cx="10066155" cy="1363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D12878-CDAB-4052-8832-F1F861E52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F059F-11EB-4D20-80B2-E45D4141E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4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0" y="0"/>
            <a:ext cx="10080920" cy="62182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39700" y="0"/>
            <a:ext cx="10198100" cy="6249494"/>
            <a:chOff x="0" y="0"/>
            <a:chExt cx="10058400" cy="6249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535780"/>
              </p:ext>
            </p:extLst>
          </p:nvPr>
        </p:nvGraphicFramePr>
        <p:xfrm>
          <a:off x="125981" y="1084539"/>
          <a:ext cx="9664775" cy="4752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1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8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b="1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ALERT</a:t>
                      </a:r>
                      <a:endParaRPr lang="en-US" sz="1700" b="1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2545"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 AFFECTED</a:t>
                      </a:r>
                      <a:endParaRPr lang="en-US" sz="1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DROUGHT CONDITIONS</a:t>
                      </a:r>
                      <a:endParaRPr lang="en-US" sz="1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="1" u="non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Alert</a:t>
                      </a:r>
                    </a:p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June 18</a:t>
                      </a:r>
                      <a:endParaRPr lang="en-US" sz="1700" b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2545" algn="just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&amp;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Punjab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lower areas of KP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Southwest Balochistan 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Southeast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Sindh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to Severe</a:t>
                      </a:r>
                      <a:endParaRPr lang="en-US" sz="17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u="non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000" b="1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Alert</a:t>
                      </a:r>
                    </a:p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Sept 18</a:t>
                      </a:r>
                      <a:endParaRPr lang="en-US" sz="1700" b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42545" algn="just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Sindh: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Tharparkar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Mityari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Hyderabad, Jacobabad, Dadu, Karachi, Kambar, Shahdadkot, Umerkot, Sanghar, Sajawal, Shaheed Benazirabad, Jamshoro and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Khairpur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42545" algn="just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Balochistan: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Jiwani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Pasni, Gwadar,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Ormara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Dalbandin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Panjgur, Nokkundi, Quetta and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Turbat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to Severe</a:t>
                      </a:r>
                      <a:endParaRPr lang="en-US" sz="17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3rd Alert</a:t>
                      </a:r>
                    </a:p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Dec 18</a:t>
                      </a:r>
                      <a:endParaRPr lang="en-US" sz="1700" b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2545" algn="just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Awaran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Bolan, Chaghi, Gwadar, Kech, Kharan, Noshki, Mastung, Panjgur, Quetta and Washuk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r>
                        <a:rPr lang="en-US" sz="17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Severe</a:t>
                      </a:r>
                      <a:endParaRPr lang="en-US" sz="17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9" marR="5657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-46936" y="-15994"/>
            <a:ext cx="10205855" cy="926689"/>
            <a:chOff x="7755" y="-15994"/>
            <a:chExt cx="10058400" cy="926689"/>
          </a:xfrm>
        </p:grpSpPr>
        <p:grpSp>
          <p:nvGrpSpPr>
            <p:cNvPr id="8" name="Group 7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7085" y="31998"/>
                <a:ext cx="7613127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126627" y="129004"/>
              <a:ext cx="77569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Current Situation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A805E1-FEF2-40E5-8507-5322AFE389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5B4E2-F89C-462A-B7F2-C9A1215DC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10058400" cy="6249494"/>
            <a:chOff x="0" y="0"/>
            <a:chExt cx="10058400" cy="62494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058400" cy="624949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0" y="0"/>
              <a:ext cx="10058400" cy="624949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1440" y="5636816"/>
            <a:ext cx="2346960" cy="301228"/>
          </a:xfrm>
        </p:spPr>
        <p:txBody>
          <a:bodyPr/>
          <a:lstStyle/>
          <a:p>
            <a:pPr>
              <a:defRPr/>
            </a:pPr>
            <a:fld id="{D6F79516-6E55-4E77-9DC8-EB213FCDE756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E015B09-282E-466A-9193-AE6C76D8C1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96" y="868341"/>
            <a:ext cx="7772741" cy="51630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46847" y="3000344"/>
            <a:ext cx="2854023" cy="2742488"/>
            <a:chOff x="2274571" y="3200562"/>
            <a:chExt cx="2606041" cy="236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2FD06EE-9618-4E76-9E60-045F6141D90D}"/>
                </a:ext>
              </a:extLst>
            </p:cNvPr>
            <p:cNvSpPr/>
            <p:nvPr/>
          </p:nvSpPr>
          <p:spPr>
            <a:xfrm>
              <a:off x="2274571" y="3200562"/>
              <a:ext cx="2606041" cy="236029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85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5A6213-DEF5-486E-90AF-1E7E51E65EF0}"/>
                </a:ext>
              </a:extLst>
            </p:cNvPr>
            <p:cNvSpPr txBox="1"/>
            <p:nvPr/>
          </p:nvSpPr>
          <p:spPr>
            <a:xfrm>
              <a:off x="2487720" y="4182790"/>
              <a:ext cx="2160270" cy="4900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3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-75% Rain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55" y="-15994"/>
            <a:ext cx="10058400" cy="926689"/>
            <a:chOff x="-554940" y="-38636"/>
            <a:chExt cx="10058400" cy="926689"/>
          </a:xfrm>
        </p:grpSpPr>
        <p:sp>
          <p:nvSpPr>
            <p:cNvPr id="16" name="Rectangle 15"/>
            <p:cNvSpPr/>
            <p:nvPr/>
          </p:nvSpPr>
          <p:spPr>
            <a:xfrm>
              <a:off x="-554940" y="-38636"/>
              <a:ext cx="10058400" cy="9266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3932" y="31998"/>
              <a:ext cx="7749230" cy="739754"/>
            </a:xfrm>
            <a:prstGeom prst="rect">
              <a:avLst/>
            </a:prstGeom>
            <a:solidFill>
              <a:srgbClr val="07810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355600" algn="ctr">
                <a:lnSpc>
                  <a:spcPct val="150000"/>
                </a:lnSpc>
                <a:defRPr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25354" y="154962"/>
            <a:ext cx="7749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Drought Condition of  Pakistan 2018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2279" y="2223793"/>
            <a:ext cx="48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Max length of dry spell (Rainfall &lt; 1.00 mm) from 1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May 2018 to 30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November 2018 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61A15B-238C-4B76-B66F-F8E5B42B77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FDA7AA-53E8-463B-A93F-CB6AF5C46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3954161"/>
            <a:ext cx="10058399" cy="1201395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729383" y="4231692"/>
            <a:ext cx="682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Drought Situation in Sindh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058400" cy="6218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5024541"/>
            <a:ext cx="10058399" cy="1201395"/>
          </a:xfrm>
          <a:prstGeom prst="rect">
            <a:avLst/>
          </a:prstGeom>
          <a:solidFill>
            <a:srgbClr val="CA1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" y="5210681"/>
            <a:ext cx="100583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Drought Situation in Sindh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516CC-BDD1-4050-8C5C-671985F20A7A}"/>
              </a:ext>
            </a:extLst>
          </p:cNvPr>
          <p:cNvSpPr/>
          <p:nvPr/>
        </p:nvSpPr>
        <p:spPr>
          <a:xfrm>
            <a:off x="0" y="0"/>
            <a:ext cx="10058400" cy="6218238"/>
          </a:xfrm>
          <a:prstGeom prst="rect">
            <a:avLst/>
          </a:prstGeom>
          <a:solidFill>
            <a:srgbClr val="996633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6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55" y="-15994"/>
            <a:ext cx="10058400" cy="926689"/>
            <a:chOff x="7755" y="-15994"/>
            <a:chExt cx="10058400" cy="926689"/>
          </a:xfrm>
        </p:grpSpPr>
        <p:grpSp>
          <p:nvGrpSpPr>
            <p:cNvPr id="7" name="Group 6"/>
            <p:cNvGrpSpPr/>
            <p:nvPr/>
          </p:nvGrpSpPr>
          <p:grpSpPr>
            <a:xfrm>
              <a:off x="7755" y="-15994"/>
              <a:ext cx="10058400" cy="926689"/>
              <a:chOff x="-554940" y="-38636"/>
              <a:chExt cx="10058400" cy="92668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-554940" y="-38636"/>
                <a:ext cx="10058400" cy="9266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3932" y="31998"/>
                <a:ext cx="7749230" cy="739754"/>
              </a:xfrm>
              <a:prstGeom prst="rect">
                <a:avLst/>
              </a:prstGeom>
              <a:solidFill>
                <a:srgbClr val="07810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355600" algn="ctr">
                  <a:lnSpc>
                    <a:spcPct val="150000"/>
                  </a:lnSpc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/>
                </a:lvl2pPr>
                <a:lvl3pPr>
                  <a:defRPr/>
                </a:lvl3pPr>
                <a:lvl4pPr>
                  <a:defRPr/>
                </a:lvl4pPr>
                <a:lvl5pPr>
                  <a:defRPr/>
                </a:lvl5pPr>
                <a:lvl6pPr>
                  <a:defRPr/>
                </a:lvl6pPr>
                <a:lvl7pPr>
                  <a:defRPr/>
                </a:lvl7pPr>
                <a:lvl8pPr>
                  <a:defRPr/>
                </a:lvl8pPr>
                <a:lvl9pPr>
                  <a:defRPr/>
                </a:lvl9pPr>
              </a:lstStyle>
              <a:p>
                <a:endParaRPr lang="en-US" dirty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126627" y="154962"/>
              <a:ext cx="7749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Sindh Drought Affected Districts</a:t>
              </a:r>
              <a:endPara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73" y="3135625"/>
            <a:ext cx="2556052" cy="25560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7755" y="6109159"/>
            <a:ext cx="10066155" cy="1403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4FA4950-ACBE-453B-B110-0085032B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10" y="852075"/>
            <a:ext cx="7305823" cy="525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357FBC-F89B-44DB-A9F7-51AD8FA55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78" y="78851"/>
            <a:ext cx="1027256" cy="773223"/>
          </a:xfrm>
          <a:prstGeom prst="rect">
            <a:avLst/>
          </a:prstGeom>
          <a:gradFill flip="none" rotWithShape="1">
            <a:gsLst>
              <a:gs pos="89000">
                <a:srgbClr val="145223"/>
              </a:gs>
              <a:gs pos="3540">
                <a:srgbClr val="003300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CE714-52E3-401B-85D9-705BB1F95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24204"/>
            <a:ext cx="1118872" cy="10272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36347" y="1035998"/>
            <a:ext cx="4922053" cy="16144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62851" y="1128466"/>
            <a:ext cx="4903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Govt of Sindh declared </a:t>
            </a:r>
            <a:r>
              <a:rPr lang="en-GB" sz="22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 Districts</a:t>
            </a:r>
            <a:r>
              <a:rPr lang="en-GB" sz="20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(Tharparkar,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Umerkot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Dadu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Thatta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Sanghar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Qamber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Jamshoro &amp; Badin) as </a:t>
            </a:r>
            <a:r>
              <a:rPr lang="en-GB" sz="22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“Calamity Affected”</a:t>
            </a:r>
            <a:r>
              <a:rPr lang="en-GB" sz="2000" b="1" dirty="0">
                <a:solidFill>
                  <a:srgbClr val="CA19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Districts </a:t>
            </a:r>
          </a:p>
        </p:txBody>
      </p:sp>
    </p:spTree>
    <p:extLst>
      <p:ext uri="{BB962C8B-B14F-4D97-AF65-F5344CB8AC3E}">
        <p14:creationId xmlns:p14="http://schemas.microsoft.com/office/powerpoint/2010/main" val="3892255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12247</TotalTime>
  <Words>876</Words>
  <Application>Microsoft Office PowerPoint</Application>
  <PresentationFormat>Custom</PresentationFormat>
  <Paragraphs>125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Aharoni</vt:lpstr>
      <vt:lpstr>Arial</vt:lpstr>
      <vt:lpstr>Arial Black</vt:lpstr>
      <vt:lpstr>Calibri</vt:lpstr>
      <vt:lpstr>Calibri Light</vt:lpstr>
      <vt:lpstr>Showcard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Amina Agha</dc:creator>
  <cp:lastModifiedBy>Kaz -</cp:lastModifiedBy>
  <cp:revision>228</cp:revision>
  <dcterms:created xsi:type="dcterms:W3CDTF">2019-01-02T09:14:34Z</dcterms:created>
  <dcterms:modified xsi:type="dcterms:W3CDTF">2019-01-17T05:39:37Z</dcterms:modified>
</cp:coreProperties>
</file>