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32" r:id="rId1"/>
    <p:sldMasterId id="2147483754" r:id="rId2"/>
  </p:sldMasterIdLst>
  <p:notesMasterIdLst>
    <p:notesMasterId r:id="rId23"/>
  </p:notesMasterIdLst>
  <p:handoutMasterIdLst>
    <p:handoutMasterId r:id="rId24"/>
  </p:handoutMasterIdLst>
  <p:sldIdLst>
    <p:sldId id="1466" r:id="rId3"/>
    <p:sldId id="1495" r:id="rId4"/>
    <p:sldId id="1497" r:id="rId5"/>
    <p:sldId id="1498" r:id="rId6"/>
    <p:sldId id="1500" r:id="rId7"/>
    <p:sldId id="1501" r:id="rId8"/>
    <p:sldId id="1502" r:id="rId9"/>
    <p:sldId id="1504" r:id="rId10"/>
    <p:sldId id="1505" r:id="rId11"/>
    <p:sldId id="1510" r:id="rId12"/>
    <p:sldId id="1515" r:id="rId13"/>
    <p:sldId id="1508" r:id="rId14"/>
    <p:sldId id="1516" r:id="rId15"/>
    <p:sldId id="1509" r:id="rId16"/>
    <p:sldId id="1517" r:id="rId17"/>
    <p:sldId id="1483" r:id="rId18"/>
    <p:sldId id="1482" r:id="rId19"/>
    <p:sldId id="1481" r:id="rId20"/>
    <p:sldId id="1480" r:id="rId21"/>
    <p:sldId id="1512" r:id="rId22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0000FF"/>
    <a:srgbClr val="006600"/>
    <a:srgbClr val="065E00"/>
    <a:srgbClr val="0A5E04"/>
    <a:srgbClr val="D36927"/>
    <a:srgbClr val="558ED5"/>
    <a:srgbClr val="003C00"/>
    <a:srgbClr val="0653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532" autoAdjust="0"/>
    <p:restoredTop sz="94361" autoAdjust="0"/>
  </p:normalViewPr>
  <p:slideViewPr>
    <p:cSldViewPr>
      <p:cViewPr>
        <p:scale>
          <a:sx n="60" d="100"/>
          <a:sy n="60" d="100"/>
        </p:scale>
        <p:origin x="-1422" y="-2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4348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90" d="100"/>
        <a:sy n="90" d="100"/>
      </p:scale>
      <p:origin x="0" y="-7698"/>
    </p:cViewPr>
  </p:sorterViewPr>
  <p:notesViewPr>
    <p:cSldViewPr>
      <p:cViewPr varScale="1">
        <p:scale>
          <a:sx n="52" d="100"/>
          <a:sy n="52" d="100"/>
        </p:scale>
        <p:origin x="-2892" y="-96"/>
      </p:cViewPr>
      <p:guideLst>
        <p:guide orient="horz" pos="2928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062224B-CA5B-4CE2-9E02-029E60814B97}" type="doc">
      <dgm:prSet loTypeId="urn:microsoft.com/office/officeart/2005/8/layout/vList2" loCatId="list" qsTypeId="urn:microsoft.com/office/officeart/2005/8/quickstyle/simple4" qsCatId="simple" csTypeId="urn:microsoft.com/office/officeart/2005/8/colors/colorful3" csCatId="colorful" phldr="1"/>
      <dgm:spPr/>
      <dgm:t>
        <a:bodyPr/>
        <a:lstStyle/>
        <a:p>
          <a:endParaRPr lang="en-GB"/>
        </a:p>
      </dgm:t>
    </dgm:pt>
    <dgm:pt modelId="{683B56C3-F40F-4695-8F1E-D764DFE3901F}">
      <dgm:prSet custT="1"/>
      <dgm:spPr/>
      <dgm:t>
        <a:bodyPr/>
        <a:lstStyle/>
        <a:p>
          <a:r>
            <a:rPr lang="en-GB" sz="2400" b="1" dirty="0" smtClean="0"/>
            <a:t>Promote “low delta crops” and research on drought and pest resistant crops</a:t>
          </a:r>
        </a:p>
      </dgm:t>
    </dgm:pt>
    <dgm:pt modelId="{E15B5C8F-855E-4E31-8DDA-F3A933AB28A7}" type="parTrans" cxnId="{42ED0457-F8B2-44F2-9C7B-F571E54FCF02}">
      <dgm:prSet/>
      <dgm:spPr/>
      <dgm:t>
        <a:bodyPr/>
        <a:lstStyle/>
        <a:p>
          <a:endParaRPr lang="en-US" sz="2400" b="1">
            <a:solidFill>
              <a:schemeClr val="bg1"/>
            </a:solidFill>
          </a:endParaRPr>
        </a:p>
      </dgm:t>
    </dgm:pt>
    <dgm:pt modelId="{0026B88D-6BE9-4362-9A61-A772EA465521}" type="sibTrans" cxnId="{42ED0457-F8B2-44F2-9C7B-F571E54FCF02}">
      <dgm:prSet/>
      <dgm:spPr/>
      <dgm:t>
        <a:bodyPr/>
        <a:lstStyle/>
        <a:p>
          <a:endParaRPr lang="en-US" sz="2400" b="1">
            <a:solidFill>
              <a:schemeClr val="bg1"/>
            </a:solidFill>
          </a:endParaRPr>
        </a:p>
      </dgm:t>
    </dgm:pt>
    <dgm:pt modelId="{9A1B500E-5DCA-4D6B-8473-F90DEE9DEBDE}">
      <dgm:prSet custT="1"/>
      <dgm:spPr/>
      <dgm:t>
        <a:bodyPr/>
        <a:lstStyle/>
        <a:p>
          <a:r>
            <a:rPr lang="en-GB" sz="2400" b="1" dirty="0" smtClean="0"/>
            <a:t>Undertake development of drought resistant shrubs, fodder crops and grasses for pastures and oasis for livestock</a:t>
          </a:r>
        </a:p>
      </dgm:t>
    </dgm:pt>
    <dgm:pt modelId="{43BF025F-FFE8-4513-B834-255F81830A71}" type="sibTrans" cxnId="{DF4DB93E-5F2D-4ED2-9660-ECD3C049FA97}">
      <dgm:prSet/>
      <dgm:spPr/>
      <dgm:t>
        <a:bodyPr/>
        <a:lstStyle/>
        <a:p>
          <a:endParaRPr lang="en-US" sz="2400" b="1">
            <a:solidFill>
              <a:schemeClr val="bg1"/>
            </a:solidFill>
          </a:endParaRPr>
        </a:p>
      </dgm:t>
    </dgm:pt>
    <dgm:pt modelId="{17A30D48-0F41-428E-822C-3CF7E49BB5A1}" type="parTrans" cxnId="{DF4DB93E-5F2D-4ED2-9660-ECD3C049FA97}">
      <dgm:prSet/>
      <dgm:spPr/>
      <dgm:t>
        <a:bodyPr/>
        <a:lstStyle/>
        <a:p>
          <a:endParaRPr lang="en-US" sz="2400" b="1">
            <a:solidFill>
              <a:schemeClr val="bg1"/>
            </a:solidFill>
          </a:endParaRPr>
        </a:p>
      </dgm:t>
    </dgm:pt>
    <dgm:pt modelId="{CAE4F949-E0F5-4094-8FB1-7C60E0C82B3A}">
      <dgm:prSet custT="1"/>
      <dgm:spPr/>
      <dgm:t>
        <a:bodyPr/>
        <a:lstStyle/>
        <a:p>
          <a:r>
            <a:rPr lang="en-GB" sz="2400" b="1" dirty="0" smtClean="0"/>
            <a:t>Ensure sustainable harvesting of indigenous dry land tree species</a:t>
          </a:r>
        </a:p>
      </dgm:t>
    </dgm:pt>
    <dgm:pt modelId="{FF9811C7-EAAA-44D3-B030-6B143B3ADA54}" type="parTrans" cxnId="{2F0EA827-E929-4286-9780-F5EC53B79B5F}">
      <dgm:prSet/>
      <dgm:spPr/>
      <dgm:t>
        <a:bodyPr/>
        <a:lstStyle/>
        <a:p>
          <a:endParaRPr lang="en-US" sz="2400"/>
        </a:p>
      </dgm:t>
    </dgm:pt>
    <dgm:pt modelId="{60BABB06-0CD6-4CE5-90C9-0BCCAB7682D3}" type="sibTrans" cxnId="{2F0EA827-E929-4286-9780-F5EC53B79B5F}">
      <dgm:prSet/>
      <dgm:spPr/>
      <dgm:t>
        <a:bodyPr/>
        <a:lstStyle/>
        <a:p>
          <a:endParaRPr lang="en-US" sz="2400"/>
        </a:p>
      </dgm:t>
    </dgm:pt>
    <dgm:pt modelId="{F64FFCE6-A2B0-45A1-B1C9-62FD2932ECEA}" type="pres">
      <dgm:prSet presAssocID="{6062224B-CA5B-4CE2-9E02-029E60814B9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0E3BBCBB-DB27-42D4-BAD0-8D72F18B23B4}" type="pres">
      <dgm:prSet presAssocID="{683B56C3-F40F-4695-8F1E-D764DFE3901F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13887D-3B73-4A04-9C66-2449325686D8}" type="pres">
      <dgm:prSet presAssocID="{0026B88D-6BE9-4362-9A61-A772EA465521}" presName="spacer" presStyleCnt="0"/>
      <dgm:spPr/>
      <dgm:t>
        <a:bodyPr/>
        <a:lstStyle/>
        <a:p>
          <a:endParaRPr lang="en-GB"/>
        </a:p>
      </dgm:t>
    </dgm:pt>
    <dgm:pt modelId="{558BB485-36DF-44F4-B34C-903B4458B02B}" type="pres">
      <dgm:prSet presAssocID="{9A1B500E-5DCA-4D6B-8473-F90DEE9DEBDE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BD4DE6-3B74-4152-9E71-A5E1DFA95D9A}" type="pres">
      <dgm:prSet presAssocID="{43BF025F-FFE8-4513-B834-255F81830A71}" presName="spacer" presStyleCnt="0"/>
      <dgm:spPr/>
      <dgm:t>
        <a:bodyPr/>
        <a:lstStyle/>
        <a:p>
          <a:endParaRPr lang="en-GB"/>
        </a:p>
      </dgm:t>
    </dgm:pt>
    <dgm:pt modelId="{C3377E87-CBC1-4B5D-BEB6-6E65737F8E91}" type="pres">
      <dgm:prSet presAssocID="{CAE4F949-E0F5-4094-8FB1-7C60E0C82B3A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C7C2E2B-832A-4863-850D-0CAAED1D7209}" type="presOf" srcId="{683B56C3-F40F-4695-8F1E-D764DFE3901F}" destId="{0E3BBCBB-DB27-42D4-BAD0-8D72F18B23B4}" srcOrd="0" destOrd="0" presId="urn:microsoft.com/office/officeart/2005/8/layout/vList2"/>
    <dgm:cxn modelId="{42ED0457-F8B2-44F2-9C7B-F571E54FCF02}" srcId="{6062224B-CA5B-4CE2-9E02-029E60814B97}" destId="{683B56C3-F40F-4695-8F1E-D764DFE3901F}" srcOrd="0" destOrd="0" parTransId="{E15B5C8F-855E-4E31-8DDA-F3A933AB28A7}" sibTransId="{0026B88D-6BE9-4362-9A61-A772EA465521}"/>
    <dgm:cxn modelId="{DF4DB93E-5F2D-4ED2-9660-ECD3C049FA97}" srcId="{6062224B-CA5B-4CE2-9E02-029E60814B97}" destId="{9A1B500E-5DCA-4D6B-8473-F90DEE9DEBDE}" srcOrd="1" destOrd="0" parTransId="{17A30D48-0F41-428E-822C-3CF7E49BB5A1}" sibTransId="{43BF025F-FFE8-4513-B834-255F81830A71}"/>
    <dgm:cxn modelId="{3265F07E-FFF2-4926-9C32-2CCE245B70BF}" type="presOf" srcId="{6062224B-CA5B-4CE2-9E02-029E60814B97}" destId="{F64FFCE6-A2B0-45A1-B1C9-62FD2932ECEA}" srcOrd="0" destOrd="0" presId="urn:microsoft.com/office/officeart/2005/8/layout/vList2"/>
    <dgm:cxn modelId="{E29ED475-F1F9-4B09-9BAC-17B2D0103371}" type="presOf" srcId="{CAE4F949-E0F5-4094-8FB1-7C60E0C82B3A}" destId="{C3377E87-CBC1-4B5D-BEB6-6E65737F8E91}" srcOrd="0" destOrd="0" presId="urn:microsoft.com/office/officeart/2005/8/layout/vList2"/>
    <dgm:cxn modelId="{D8422B7C-7D32-4149-9D3A-0F107B628D7C}" type="presOf" srcId="{9A1B500E-5DCA-4D6B-8473-F90DEE9DEBDE}" destId="{558BB485-36DF-44F4-B34C-903B4458B02B}" srcOrd="0" destOrd="0" presId="urn:microsoft.com/office/officeart/2005/8/layout/vList2"/>
    <dgm:cxn modelId="{2F0EA827-E929-4286-9780-F5EC53B79B5F}" srcId="{6062224B-CA5B-4CE2-9E02-029E60814B97}" destId="{CAE4F949-E0F5-4094-8FB1-7C60E0C82B3A}" srcOrd="2" destOrd="0" parTransId="{FF9811C7-EAAA-44D3-B030-6B143B3ADA54}" sibTransId="{60BABB06-0CD6-4CE5-90C9-0BCCAB7682D3}"/>
    <dgm:cxn modelId="{2F567D11-449C-43AF-8AEF-51057B792A33}" type="presParOf" srcId="{F64FFCE6-A2B0-45A1-B1C9-62FD2932ECEA}" destId="{0E3BBCBB-DB27-42D4-BAD0-8D72F18B23B4}" srcOrd="0" destOrd="0" presId="urn:microsoft.com/office/officeart/2005/8/layout/vList2"/>
    <dgm:cxn modelId="{432FE9DA-625B-4463-8392-254429695FA0}" type="presParOf" srcId="{F64FFCE6-A2B0-45A1-B1C9-62FD2932ECEA}" destId="{7913887D-3B73-4A04-9C66-2449325686D8}" srcOrd="1" destOrd="0" presId="urn:microsoft.com/office/officeart/2005/8/layout/vList2"/>
    <dgm:cxn modelId="{DA2B6DEA-03E3-4AD7-9287-08B800E0E377}" type="presParOf" srcId="{F64FFCE6-A2B0-45A1-B1C9-62FD2932ECEA}" destId="{558BB485-36DF-44F4-B34C-903B4458B02B}" srcOrd="2" destOrd="0" presId="urn:microsoft.com/office/officeart/2005/8/layout/vList2"/>
    <dgm:cxn modelId="{B09D9F6A-4A02-434D-AE4C-498D455AAD07}" type="presParOf" srcId="{F64FFCE6-A2B0-45A1-B1C9-62FD2932ECEA}" destId="{54BD4DE6-3B74-4152-9E71-A5E1DFA95D9A}" srcOrd="3" destOrd="0" presId="urn:microsoft.com/office/officeart/2005/8/layout/vList2"/>
    <dgm:cxn modelId="{0B04765D-F9C9-484E-A9E4-3F6E107CFB7D}" type="presParOf" srcId="{F64FFCE6-A2B0-45A1-B1C9-62FD2932ECEA}" destId="{C3377E87-CBC1-4B5D-BEB6-6E65737F8E91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062224B-CA5B-4CE2-9E02-029E60814B97}" type="doc">
      <dgm:prSet loTypeId="urn:microsoft.com/office/officeart/2005/8/layout/vList2" loCatId="list" qsTypeId="urn:microsoft.com/office/officeart/2005/8/quickstyle/simple4" qsCatId="simple" csTypeId="urn:microsoft.com/office/officeart/2005/8/colors/colorful3" csCatId="colorful" phldr="1"/>
      <dgm:spPr/>
      <dgm:t>
        <a:bodyPr/>
        <a:lstStyle/>
        <a:p>
          <a:endParaRPr lang="en-GB"/>
        </a:p>
      </dgm:t>
    </dgm:pt>
    <dgm:pt modelId="{683B56C3-F40F-4695-8F1E-D764DFE3901F}">
      <dgm:prSet custT="1"/>
      <dgm:spPr/>
      <dgm:t>
        <a:bodyPr/>
        <a:lstStyle/>
        <a:p>
          <a:r>
            <a:rPr lang="en-GB" sz="2400" b="1" dirty="0" smtClean="0"/>
            <a:t>Deployment of water filtration plants / water </a:t>
          </a:r>
          <a:r>
            <a:rPr lang="en-GB" sz="2400" b="1" dirty="0" err="1" smtClean="0"/>
            <a:t>tankering</a:t>
          </a:r>
          <a:endParaRPr lang="en-GB" sz="2400" b="1" dirty="0" smtClean="0"/>
        </a:p>
      </dgm:t>
    </dgm:pt>
    <dgm:pt modelId="{E15B5C8F-855E-4E31-8DDA-F3A933AB28A7}" type="parTrans" cxnId="{42ED0457-F8B2-44F2-9C7B-F571E54FCF02}">
      <dgm:prSet/>
      <dgm:spPr/>
      <dgm:t>
        <a:bodyPr/>
        <a:lstStyle/>
        <a:p>
          <a:endParaRPr lang="en-US" sz="2400" b="1">
            <a:solidFill>
              <a:schemeClr val="bg1"/>
            </a:solidFill>
          </a:endParaRPr>
        </a:p>
      </dgm:t>
    </dgm:pt>
    <dgm:pt modelId="{0026B88D-6BE9-4362-9A61-A772EA465521}" type="sibTrans" cxnId="{42ED0457-F8B2-44F2-9C7B-F571E54FCF02}">
      <dgm:prSet/>
      <dgm:spPr/>
      <dgm:t>
        <a:bodyPr/>
        <a:lstStyle/>
        <a:p>
          <a:endParaRPr lang="en-US" sz="2400" b="1">
            <a:solidFill>
              <a:schemeClr val="bg1"/>
            </a:solidFill>
          </a:endParaRPr>
        </a:p>
      </dgm:t>
    </dgm:pt>
    <dgm:pt modelId="{9A1B500E-5DCA-4D6B-8473-F90DEE9DEBDE}">
      <dgm:prSet custT="1"/>
      <dgm:spPr/>
      <dgm:t>
        <a:bodyPr/>
        <a:lstStyle/>
        <a:p>
          <a:r>
            <a:rPr lang="en-GB" sz="2400" b="1" dirty="0" smtClean="0"/>
            <a:t>Construction of more water storage facilities as well as construct of additional small retention ponds throughout the watershed</a:t>
          </a:r>
        </a:p>
      </dgm:t>
    </dgm:pt>
    <dgm:pt modelId="{43BF025F-FFE8-4513-B834-255F81830A71}" type="sibTrans" cxnId="{DF4DB93E-5F2D-4ED2-9660-ECD3C049FA97}">
      <dgm:prSet/>
      <dgm:spPr/>
      <dgm:t>
        <a:bodyPr/>
        <a:lstStyle/>
        <a:p>
          <a:endParaRPr lang="en-US" sz="2400" b="1">
            <a:solidFill>
              <a:schemeClr val="bg1"/>
            </a:solidFill>
          </a:endParaRPr>
        </a:p>
      </dgm:t>
    </dgm:pt>
    <dgm:pt modelId="{17A30D48-0F41-428E-822C-3CF7E49BB5A1}" type="parTrans" cxnId="{DF4DB93E-5F2D-4ED2-9660-ECD3C049FA97}">
      <dgm:prSet/>
      <dgm:spPr/>
      <dgm:t>
        <a:bodyPr/>
        <a:lstStyle/>
        <a:p>
          <a:endParaRPr lang="en-US" sz="2400" b="1">
            <a:solidFill>
              <a:schemeClr val="bg1"/>
            </a:solidFill>
          </a:endParaRPr>
        </a:p>
      </dgm:t>
    </dgm:pt>
    <dgm:pt modelId="{DD25522F-038B-44B6-9F1F-D06737F16B98}">
      <dgm:prSet custT="1"/>
      <dgm:spPr/>
      <dgm:t>
        <a:bodyPr/>
        <a:lstStyle/>
        <a:p>
          <a:r>
            <a:rPr lang="en-GB" sz="2400" b="1" dirty="0" smtClean="0"/>
            <a:t>Find technological breakthrough for irrigation systems, to raise vegetative cover in extremely difficult and harsh areas of arid zone</a:t>
          </a:r>
        </a:p>
      </dgm:t>
    </dgm:pt>
    <dgm:pt modelId="{C7F4F933-B025-4771-8C70-9EC2AC09E4B1}" type="parTrans" cxnId="{C2BE5632-09EC-461E-BB5C-7A0F9F96B471}">
      <dgm:prSet/>
      <dgm:spPr/>
      <dgm:t>
        <a:bodyPr/>
        <a:lstStyle/>
        <a:p>
          <a:endParaRPr lang="en-US" sz="2400" b="1">
            <a:solidFill>
              <a:schemeClr val="bg1"/>
            </a:solidFill>
          </a:endParaRPr>
        </a:p>
      </dgm:t>
    </dgm:pt>
    <dgm:pt modelId="{64DE6C39-1D78-4D5F-A6DF-04FD66FE3D5C}" type="sibTrans" cxnId="{C2BE5632-09EC-461E-BB5C-7A0F9F96B471}">
      <dgm:prSet/>
      <dgm:spPr/>
      <dgm:t>
        <a:bodyPr/>
        <a:lstStyle/>
        <a:p>
          <a:endParaRPr lang="en-US" sz="2400" b="1">
            <a:solidFill>
              <a:schemeClr val="bg1"/>
            </a:solidFill>
          </a:endParaRPr>
        </a:p>
      </dgm:t>
    </dgm:pt>
    <dgm:pt modelId="{CAE4F949-E0F5-4094-8FB1-7C60E0C82B3A}">
      <dgm:prSet custT="1"/>
      <dgm:spPr/>
      <dgm:t>
        <a:bodyPr/>
        <a:lstStyle/>
        <a:p>
          <a:r>
            <a:rPr lang="en-GB" sz="2400" b="1" dirty="0" smtClean="0"/>
            <a:t>Livestock emergency extrication plan from the worst affected areas towards the traditional relief zones. </a:t>
          </a:r>
        </a:p>
      </dgm:t>
    </dgm:pt>
    <dgm:pt modelId="{FF9811C7-EAAA-44D3-B030-6B143B3ADA54}" type="parTrans" cxnId="{2F0EA827-E929-4286-9780-F5EC53B79B5F}">
      <dgm:prSet/>
      <dgm:spPr/>
      <dgm:t>
        <a:bodyPr/>
        <a:lstStyle/>
        <a:p>
          <a:endParaRPr lang="en-US" sz="2400"/>
        </a:p>
      </dgm:t>
    </dgm:pt>
    <dgm:pt modelId="{60BABB06-0CD6-4CE5-90C9-0BCCAB7682D3}" type="sibTrans" cxnId="{2F0EA827-E929-4286-9780-F5EC53B79B5F}">
      <dgm:prSet/>
      <dgm:spPr/>
      <dgm:t>
        <a:bodyPr/>
        <a:lstStyle/>
        <a:p>
          <a:endParaRPr lang="en-US" sz="2400"/>
        </a:p>
      </dgm:t>
    </dgm:pt>
    <dgm:pt modelId="{E6A04784-E1CC-4FAC-BB4F-1FFE9C1BEB60}">
      <dgm:prSet custT="1"/>
      <dgm:spPr/>
      <dgm:t>
        <a:bodyPr/>
        <a:lstStyle/>
        <a:p>
          <a:r>
            <a:rPr lang="en-GB" sz="2400" b="1" dirty="0" smtClean="0"/>
            <a:t>Encourage development of technological innovations for improved water efficiency for crops, including artificial groundwater recharge</a:t>
          </a:r>
        </a:p>
      </dgm:t>
    </dgm:pt>
    <dgm:pt modelId="{54692DC7-913F-49E9-BC56-0B3D62A69EDA}" type="parTrans" cxnId="{26DC60A2-F196-49D9-8B05-1B017D977290}">
      <dgm:prSet/>
      <dgm:spPr/>
      <dgm:t>
        <a:bodyPr/>
        <a:lstStyle/>
        <a:p>
          <a:endParaRPr lang="en-GB"/>
        </a:p>
      </dgm:t>
    </dgm:pt>
    <dgm:pt modelId="{E279CB7B-CC3B-4106-AF78-A4582CF143CE}" type="sibTrans" cxnId="{26DC60A2-F196-49D9-8B05-1B017D977290}">
      <dgm:prSet/>
      <dgm:spPr/>
      <dgm:t>
        <a:bodyPr/>
        <a:lstStyle/>
        <a:p>
          <a:endParaRPr lang="en-GB"/>
        </a:p>
      </dgm:t>
    </dgm:pt>
    <dgm:pt modelId="{F64FFCE6-A2B0-45A1-B1C9-62FD2932ECEA}" type="pres">
      <dgm:prSet presAssocID="{6062224B-CA5B-4CE2-9E02-029E60814B9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0E3BBCBB-DB27-42D4-BAD0-8D72F18B23B4}" type="pres">
      <dgm:prSet presAssocID="{683B56C3-F40F-4695-8F1E-D764DFE3901F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13887D-3B73-4A04-9C66-2449325686D8}" type="pres">
      <dgm:prSet presAssocID="{0026B88D-6BE9-4362-9A61-A772EA465521}" presName="spacer" presStyleCnt="0"/>
      <dgm:spPr/>
      <dgm:t>
        <a:bodyPr/>
        <a:lstStyle/>
        <a:p>
          <a:endParaRPr lang="en-GB"/>
        </a:p>
      </dgm:t>
    </dgm:pt>
    <dgm:pt modelId="{558BB485-36DF-44F4-B34C-903B4458B02B}" type="pres">
      <dgm:prSet presAssocID="{9A1B500E-5DCA-4D6B-8473-F90DEE9DEBDE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BD4DE6-3B74-4152-9E71-A5E1DFA95D9A}" type="pres">
      <dgm:prSet presAssocID="{43BF025F-FFE8-4513-B834-255F81830A71}" presName="spacer" presStyleCnt="0"/>
      <dgm:spPr/>
      <dgm:t>
        <a:bodyPr/>
        <a:lstStyle/>
        <a:p>
          <a:endParaRPr lang="en-GB"/>
        </a:p>
      </dgm:t>
    </dgm:pt>
    <dgm:pt modelId="{37147C6F-C7E7-453E-886E-DE4F100A3D17}" type="pres">
      <dgm:prSet presAssocID="{DD25522F-038B-44B6-9F1F-D06737F16B98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D5B63C-5A94-410B-A02B-034D8E6E5C7E}" type="pres">
      <dgm:prSet presAssocID="{64DE6C39-1D78-4D5F-A6DF-04FD66FE3D5C}" presName="spacer" presStyleCnt="0"/>
      <dgm:spPr/>
    </dgm:pt>
    <dgm:pt modelId="{C3377E87-CBC1-4B5D-BEB6-6E65737F8E91}" type="pres">
      <dgm:prSet presAssocID="{CAE4F949-E0F5-4094-8FB1-7C60E0C82B3A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0EA534-F0C8-488D-8894-A22DCC46AF9D}" type="pres">
      <dgm:prSet presAssocID="{60BABB06-0CD6-4CE5-90C9-0BCCAB7682D3}" presName="spacer" presStyleCnt="0"/>
      <dgm:spPr/>
    </dgm:pt>
    <dgm:pt modelId="{CAD63794-4E0C-411E-A73F-F5CD1C68BE59}" type="pres">
      <dgm:prSet presAssocID="{E6A04784-E1CC-4FAC-BB4F-1FFE9C1BEB60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F60D56C9-F381-44AE-B891-62DC2484882D}" type="presOf" srcId="{DD25522F-038B-44B6-9F1F-D06737F16B98}" destId="{37147C6F-C7E7-453E-886E-DE4F100A3D17}" srcOrd="0" destOrd="0" presId="urn:microsoft.com/office/officeart/2005/8/layout/vList2"/>
    <dgm:cxn modelId="{8726DC2E-676F-44F5-8368-9E37DCD84C94}" type="presOf" srcId="{CAE4F949-E0F5-4094-8FB1-7C60E0C82B3A}" destId="{C3377E87-CBC1-4B5D-BEB6-6E65737F8E91}" srcOrd="0" destOrd="0" presId="urn:microsoft.com/office/officeart/2005/8/layout/vList2"/>
    <dgm:cxn modelId="{E989DA2F-2FE5-4319-A016-E7306EBF393D}" type="presOf" srcId="{683B56C3-F40F-4695-8F1E-D764DFE3901F}" destId="{0E3BBCBB-DB27-42D4-BAD0-8D72F18B23B4}" srcOrd="0" destOrd="0" presId="urn:microsoft.com/office/officeart/2005/8/layout/vList2"/>
    <dgm:cxn modelId="{10C50AC2-8F09-4667-97C7-5C2A9C9E90FA}" type="presOf" srcId="{9A1B500E-5DCA-4D6B-8473-F90DEE9DEBDE}" destId="{558BB485-36DF-44F4-B34C-903B4458B02B}" srcOrd="0" destOrd="0" presId="urn:microsoft.com/office/officeart/2005/8/layout/vList2"/>
    <dgm:cxn modelId="{DF4DB93E-5F2D-4ED2-9660-ECD3C049FA97}" srcId="{6062224B-CA5B-4CE2-9E02-029E60814B97}" destId="{9A1B500E-5DCA-4D6B-8473-F90DEE9DEBDE}" srcOrd="1" destOrd="0" parTransId="{17A30D48-0F41-428E-822C-3CF7E49BB5A1}" sibTransId="{43BF025F-FFE8-4513-B834-255F81830A71}"/>
    <dgm:cxn modelId="{73DE9994-F3C9-4E4B-9236-C00BA03C9213}" type="presOf" srcId="{E6A04784-E1CC-4FAC-BB4F-1FFE9C1BEB60}" destId="{CAD63794-4E0C-411E-A73F-F5CD1C68BE59}" srcOrd="0" destOrd="0" presId="urn:microsoft.com/office/officeart/2005/8/layout/vList2"/>
    <dgm:cxn modelId="{42ED0457-F8B2-44F2-9C7B-F571E54FCF02}" srcId="{6062224B-CA5B-4CE2-9E02-029E60814B97}" destId="{683B56C3-F40F-4695-8F1E-D764DFE3901F}" srcOrd="0" destOrd="0" parTransId="{E15B5C8F-855E-4E31-8DDA-F3A933AB28A7}" sibTransId="{0026B88D-6BE9-4362-9A61-A772EA465521}"/>
    <dgm:cxn modelId="{E70D14E4-9A2A-42EA-BC52-E7CD42BB1CDA}" type="presOf" srcId="{6062224B-CA5B-4CE2-9E02-029E60814B97}" destId="{F64FFCE6-A2B0-45A1-B1C9-62FD2932ECEA}" srcOrd="0" destOrd="0" presId="urn:microsoft.com/office/officeart/2005/8/layout/vList2"/>
    <dgm:cxn modelId="{2F0EA827-E929-4286-9780-F5EC53B79B5F}" srcId="{6062224B-CA5B-4CE2-9E02-029E60814B97}" destId="{CAE4F949-E0F5-4094-8FB1-7C60E0C82B3A}" srcOrd="3" destOrd="0" parTransId="{FF9811C7-EAAA-44D3-B030-6B143B3ADA54}" sibTransId="{60BABB06-0CD6-4CE5-90C9-0BCCAB7682D3}"/>
    <dgm:cxn modelId="{26DC60A2-F196-49D9-8B05-1B017D977290}" srcId="{6062224B-CA5B-4CE2-9E02-029E60814B97}" destId="{E6A04784-E1CC-4FAC-BB4F-1FFE9C1BEB60}" srcOrd="4" destOrd="0" parTransId="{54692DC7-913F-49E9-BC56-0B3D62A69EDA}" sibTransId="{E279CB7B-CC3B-4106-AF78-A4582CF143CE}"/>
    <dgm:cxn modelId="{C2BE5632-09EC-461E-BB5C-7A0F9F96B471}" srcId="{6062224B-CA5B-4CE2-9E02-029E60814B97}" destId="{DD25522F-038B-44B6-9F1F-D06737F16B98}" srcOrd="2" destOrd="0" parTransId="{C7F4F933-B025-4771-8C70-9EC2AC09E4B1}" sibTransId="{64DE6C39-1D78-4D5F-A6DF-04FD66FE3D5C}"/>
    <dgm:cxn modelId="{56234C1D-937E-4A1A-BCD8-422566497671}" type="presParOf" srcId="{F64FFCE6-A2B0-45A1-B1C9-62FD2932ECEA}" destId="{0E3BBCBB-DB27-42D4-BAD0-8D72F18B23B4}" srcOrd="0" destOrd="0" presId="urn:microsoft.com/office/officeart/2005/8/layout/vList2"/>
    <dgm:cxn modelId="{0F4A7C83-D0BA-490F-992E-24F70B07BB64}" type="presParOf" srcId="{F64FFCE6-A2B0-45A1-B1C9-62FD2932ECEA}" destId="{7913887D-3B73-4A04-9C66-2449325686D8}" srcOrd="1" destOrd="0" presId="urn:microsoft.com/office/officeart/2005/8/layout/vList2"/>
    <dgm:cxn modelId="{0360F863-9097-4A12-9D8A-2250EBAF2BD4}" type="presParOf" srcId="{F64FFCE6-A2B0-45A1-B1C9-62FD2932ECEA}" destId="{558BB485-36DF-44F4-B34C-903B4458B02B}" srcOrd="2" destOrd="0" presId="urn:microsoft.com/office/officeart/2005/8/layout/vList2"/>
    <dgm:cxn modelId="{0AD2C339-88CF-4729-A94D-8F1CB65000BD}" type="presParOf" srcId="{F64FFCE6-A2B0-45A1-B1C9-62FD2932ECEA}" destId="{54BD4DE6-3B74-4152-9E71-A5E1DFA95D9A}" srcOrd="3" destOrd="0" presId="urn:microsoft.com/office/officeart/2005/8/layout/vList2"/>
    <dgm:cxn modelId="{7D4C829A-B963-46EB-BA6C-BAB40B290AD0}" type="presParOf" srcId="{F64FFCE6-A2B0-45A1-B1C9-62FD2932ECEA}" destId="{37147C6F-C7E7-453E-886E-DE4F100A3D17}" srcOrd="4" destOrd="0" presId="urn:microsoft.com/office/officeart/2005/8/layout/vList2"/>
    <dgm:cxn modelId="{BCB18C98-6F44-4F67-A1D6-0830832B7433}" type="presParOf" srcId="{F64FFCE6-A2B0-45A1-B1C9-62FD2932ECEA}" destId="{0ED5B63C-5A94-410B-A02B-034D8E6E5C7E}" srcOrd="5" destOrd="0" presId="urn:microsoft.com/office/officeart/2005/8/layout/vList2"/>
    <dgm:cxn modelId="{2278E723-72B2-4CA3-8F1D-1C36E171CA80}" type="presParOf" srcId="{F64FFCE6-A2B0-45A1-B1C9-62FD2932ECEA}" destId="{C3377E87-CBC1-4B5D-BEB6-6E65737F8E91}" srcOrd="6" destOrd="0" presId="urn:microsoft.com/office/officeart/2005/8/layout/vList2"/>
    <dgm:cxn modelId="{E64F8FA2-C2B1-4872-97D7-05892EE1913B}" type="presParOf" srcId="{F64FFCE6-A2B0-45A1-B1C9-62FD2932ECEA}" destId="{720EA534-F0C8-488D-8894-A22DCC46AF9D}" srcOrd="7" destOrd="0" presId="urn:microsoft.com/office/officeart/2005/8/layout/vList2"/>
    <dgm:cxn modelId="{CDB2BC0C-C5EB-4431-97DE-1933A83FAC98}" type="presParOf" srcId="{F64FFCE6-A2B0-45A1-B1C9-62FD2932ECEA}" destId="{CAD63794-4E0C-411E-A73F-F5CD1C68BE59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062224B-CA5B-4CE2-9E02-029E60814B97}" type="doc">
      <dgm:prSet loTypeId="urn:microsoft.com/office/officeart/2005/8/layout/vList2" loCatId="list" qsTypeId="urn:microsoft.com/office/officeart/2005/8/quickstyle/simple4" qsCatId="simple" csTypeId="urn:microsoft.com/office/officeart/2005/8/colors/colorful3" csCatId="colorful" phldr="1"/>
      <dgm:spPr/>
      <dgm:t>
        <a:bodyPr/>
        <a:lstStyle/>
        <a:p>
          <a:endParaRPr lang="en-GB"/>
        </a:p>
      </dgm:t>
    </dgm:pt>
    <dgm:pt modelId="{683B56C3-F40F-4695-8F1E-D764DFE3901F}">
      <dgm:prSet custT="1"/>
      <dgm:spPr/>
      <dgm:t>
        <a:bodyPr/>
        <a:lstStyle/>
        <a:p>
          <a:r>
            <a:rPr lang="en-GB" sz="2000" b="1" dirty="0" smtClean="0"/>
            <a:t>Promote water harvesting at regional as well as household level</a:t>
          </a:r>
        </a:p>
      </dgm:t>
    </dgm:pt>
    <dgm:pt modelId="{E15B5C8F-855E-4E31-8DDA-F3A933AB28A7}" type="parTrans" cxnId="{42ED0457-F8B2-44F2-9C7B-F571E54FCF02}">
      <dgm:prSet/>
      <dgm:spPr/>
      <dgm:t>
        <a:bodyPr/>
        <a:lstStyle/>
        <a:p>
          <a:endParaRPr lang="en-US" sz="2400" b="1">
            <a:solidFill>
              <a:schemeClr val="bg1"/>
            </a:solidFill>
          </a:endParaRPr>
        </a:p>
      </dgm:t>
    </dgm:pt>
    <dgm:pt modelId="{0026B88D-6BE9-4362-9A61-A772EA465521}" type="sibTrans" cxnId="{42ED0457-F8B2-44F2-9C7B-F571E54FCF02}">
      <dgm:prSet/>
      <dgm:spPr/>
      <dgm:t>
        <a:bodyPr/>
        <a:lstStyle/>
        <a:p>
          <a:endParaRPr lang="en-US" sz="2400" b="1">
            <a:solidFill>
              <a:schemeClr val="bg1"/>
            </a:solidFill>
          </a:endParaRPr>
        </a:p>
      </dgm:t>
    </dgm:pt>
    <dgm:pt modelId="{DD25522F-038B-44B6-9F1F-D06737F16B98}">
      <dgm:prSet custT="1"/>
      <dgm:spPr/>
      <dgm:t>
        <a:bodyPr/>
        <a:lstStyle/>
        <a:p>
          <a:r>
            <a:rPr lang="en-GB" sz="2000" b="1" dirty="0" smtClean="0"/>
            <a:t>Parallel interventions should promote awareness and reinforce local emergency response coping capacities. </a:t>
          </a:r>
        </a:p>
      </dgm:t>
    </dgm:pt>
    <dgm:pt modelId="{C7F4F933-B025-4771-8C70-9EC2AC09E4B1}" type="parTrans" cxnId="{C2BE5632-09EC-461E-BB5C-7A0F9F96B471}">
      <dgm:prSet/>
      <dgm:spPr/>
      <dgm:t>
        <a:bodyPr/>
        <a:lstStyle/>
        <a:p>
          <a:endParaRPr lang="en-US" sz="2400" b="1">
            <a:solidFill>
              <a:schemeClr val="bg1"/>
            </a:solidFill>
          </a:endParaRPr>
        </a:p>
      </dgm:t>
    </dgm:pt>
    <dgm:pt modelId="{64DE6C39-1D78-4D5F-A6DF-04FD66FE3D5C}" type="sibTrans" cxnId="{C2BE5632-09EC-461E-BB5C-7A0F9F96B471}">
      <dgm:prSet/>
      <dgm:spPr/>
      <dgm:t>
        <a:bodyPr/>
        <a:lstStyle/>
        <a:p>
          <a:endParaRPr lang="en-US" sz="2400" b="1">
            <a:solidFill>
              <a:schemeClr val="bg1"/>
            </a:solidFill>
          </a:endParaRPr>
        </a:p>
      </dgm:t>
    </dgm:pt>
    <dgm:pt modelId="{E6A04784-E1CC-4FAC-BB4F-1FFE9C1BEB60}">
      <dgm:prSet custT="1"/>
      <dgm:spPr/>
      <dgm:t>
        <a:bodyPr/>
        <a:lstStyle/>
        <a:p>
          <a:r>
            <a:rPr lang="en-US" sz="2000" b="1" dirty="0" smtClean="0"/>
            <a:t>Mapping of vulnerable human population, mainly from the food security, nutrition, access to potable water perspective</a:t>
          </a:r>
          <a:endParaRPr lang="en-GB" sz="2000" b="1" dirty="0" smtClean="0"/>
        </a:p>
      </dgm:t>
    </dgm:pt>
    <dgm:pt modelId="{54692DC7-913F-49E9-BC56-0B3D62A69EDA}" type="parTrans" cxnId="{26DC60A2-F196-49D9-8B05-1B017D977290}">
      <dgm:prSet/>
      <dgm:spPr/>
      <dgm:t>
        <a:bodyPr/>
        <a:lstStyle/>
        <a:p>
          <a:endParaRPr lang="en-GB"/>
        </a:p>
      </dgm:t>
    </dgm:pt>
    <dgm:pt modelId="{E279CB7B-CC3B-4106-AF78-A4582CF143CE}" type="sibTrans" cxnId="{26DC60A2-F196-49D9-8B05-1B017D977290}">
      <dgm:prSet/>
      <dgm:spPr/>
      <dgm:t>
        <a:bodyPr/>
        <a:lstStyle/>
        <a:p>
          <a:endParaRPr lang="en-GB"/>
        </a:p>
      </dgm:t>
    </dgm:pt>
    <dgm:pt modelId="{35F129E7-6C38-4B9A-B060-1C5A169A4DF3}">
      <dgm:prSet custT="1"/>
      <dgm:spPr/>
      <dgm:t>
        <a:bodyPr/>
        <a:lstStyle/>
        <a:p>
          <a:endParaRPr lang="en-GB" sz="2000" b="1" dirty="0" smtClean="0"/>
        </a:p>
        <a:p>
          <a:r>
            <a:rPr lang="en-GB" sz="2000" b="1" dirty="0" smtClean="0"/>
            <a:t>Mapping of the vulnerable livestock from inadequate access to water, fodder and time required for extrication to the relief zones perspective</a:t>
          </a:r>
        </a:p>
        <a:p>
          <a:endParaRPr lang="en-GB" sz="2400" b="1" dirty="0" smtClean="0"/>
        </a:p>
      </dgm:t>
    </dgm:pt>
    <dgm:pt modelId="{6702BA6F-8A3F-4CFF-B562-37BC3FE4AA0E}" type="parTrans" cxnId="{5B3C7414-9A16-4ACF-9F85-BD2D2998E00B}">
      <dgm:prSet/>
      <dgm:spPr/>
      <dgm:t>
        <a:bodyPr/>
        <a:lstStyle/>
        <a:p>
          <a:endParaRPr lang="en-GB"/>
        </a:p>
      </dgm:t>
    </dgm:pt>
    <dgm:pt modelId="{7F620231-B999-45F5-B5DE-630C94705471}" type="sibTrans" cxnId="{5B3C7414-9A16-4ACF-9F85-BD2D2998E00B}">
      <dgm:prSet/>
      <dgm:spPr/>
      <dgm:t>
        <a:bodyPr/>
        <a:lstStyle/>
        <a:p>
          <a:endParaRPr lang="en-GB"/>
        </a:p>
      </dgm:t>
    </dgm:pt>
    <dgm:pt modelId="{F64FFCE6-A2B0-45A1-B1C9-62FD2932ECEA}" type="pres">
      <dgm:prSet presAssocID="{6062224B-CA5B-4CE2-9E02-029E60814B9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0E3BBCBB-DB27-42D4-BAD0-8D72F18B23B4}" type="pres">
      <dgm:prSet presAssocID="{683B56C3-F40F-4695-8F1E-D764DFE3901F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13887D-3B73-4A04-9C66-2449325686D8}" type="pres">
      <dgm:prSet presAssocID="{0026B88D-6BE9-4362-9A61-A772EA465521}" presName="spacer" presStyleCnt="0"/>
      <dgm:spPr/>
      <dgm:t>
        <a:bodyPr/>
        <a:lstStyle/>
        <a:p>
          <a:endParaRPr lang="en-GB"/>
        </a:p>
      </dgm:t>
    </dgm:pt>
    <dgm:pt modelId="{37147C6F-C7E7-453E-886E-DE4F100A3D17}" type="pres">
      <dgm:prSet presAssocID="{DD25522F-038B-44B6-9F1F-D06737F16B98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D5B63C-5A94-410B-A02B-034D8E6E5C7E}" type="pres">
      <dgm:prSet presAssocID="{64DE6C39-1D78-4D5F-A6DF-04FD66FE3D5C}" presName="spacer" presStyleCnt="0"/>
      <dgm:spPr/>
    </dgm:pt>
    <dgm:pt modelId="{CAD63794-4E0C-411E-A73F-F5CD1C68BE59}" type="pres">
      <dgm:prSet presAssocID="{E6A04784-E1CC-4FAC-BB4F-1FFE9C1BEB60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9679334-0CAF-4D8E-8890-2E877E7E73CC}" type="pres">
      <dgm:prSet presAssocID="{E279CB7B-CC3B-4106-AF78-A4582CF143CE}" presName="spacer" presStyleCnt="0"/>
      <dgm:spPr/>
    </dgm:pt>
    <dgm:pt modelId="{DBB33BBB-A62A-45EA-864E-8C5FE12B1FB1}" type="pres">
      <dgm:prSet presAssocID="{35F129E7-6C38-4B9A-B060-1C5A169A4DF3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AC04AF7A-EE2B-48C3-803D-1D962B04FD9A}" type="presOf" srcId="{35F129E7-6C38-4B9A-B060-1C5A169A4DF3}" destId="{DBB33BBB-A62A-45EA-864E-8C5FE12B1FB1}" srcOrd="0" destOrd="0" presId="urn:microsoft.com/office/officeart/2005/8/layout/vList2"/>
    <dgm:cxn modelId="{42ED0457-F8B2-44F2-9C7B-F571E54FCF02}" srcId="{6062224B-CA5B-4CE2-9E02-029E60814B97}" destId="{683B56C3-F40F-4695-8F1E-D764DFE3901F}" srcOrd="0" destOrd="0" parTransId="{E15B5C8F-855E-4E31-8DDA-F3A933AB28A7}" sibTransId="{0026B88D-6BE9-4362-9A61-A772EA465521}"/>
    <dgm:cxn modelId="{5B3C7414-9A16-4ACF-9F85-BD2D2998E00B}" srcId="{6062224B-CA5B-4CE2-9E02-029E60814B97}" destId="{35F129E7-6C38-4B9A-B060-1C5A169A4DF3}" srcOrd="3" destOrd="0" parTransId="{6702BA6F-8A3F-4CFF-B562-37BC3FE4AA0E}" sibTransId="{7F620231-B999-45F5-B5DE-630C94705471}"/>
    <dgm:cxn modelId="{1D5701B8-739A-43D7-8C32-9F456B0D0CAB}" type="presOf" srcId="{683B56C3-F40F-4695-8F1E-D764DFE3901F}" destId="{0E3BBCBB-DB27-42D4-BAD0-8D72F18B23B4}" srcOrd="0" destOrd="0" presId="urn:microsoft.com/office/officeart/2005/8/layout/vList2"/>
    <dgm:cxn modelId="{F9D3272B-4EFA-4DA2-99E4-90BA47467167}" type="presOf" srcId="{6062224B-CA5B-4CE2-9E02-029E60814B97}" destId="{F64FFCE6-A2B0-45A1-B1C9-62FD2932ECEA}" srcOrd="0" destOrd="0" presId="urn:microsoft.com/office/officeart/2005/8/layout/vList2"/>
    <dgm:cxn modelId="{C2BE5632-09EC-461E-BB5C-7A0F9F96B471}" srcId="{6062224B-CA5B-4CE2-9E02-029E60814B97}" destId="{DD25522F-038B-44B6-9F1F-D06737F16B98}" srcOrd="1" destOrd="0" parTransId="{C7F4F933-B025-4771-8C70-9EC2AC09E4B1}" sibTransId="{64DE6C39-1D78-4D5F-A6DF-04FD66FE3D5C}"/>
    <dgm:cxn modelId="{5B287B69-FBC6-41E7-82EE-F3E31E17358A}" type="presOf" srcId="{E6A04784-E1CC-4FAC-BB4F-1FFE9C1BEB60}" destId="{CAD63794-4E0C-411E-A73F-F5CD1C68BE59}" srcOrd="0" destOrd="0" presId="urn:microsoft.com/office/officeart/2005/8/layout/vList2"/>
    <dgm:cxn modelId="{26DC60A2-F196-49D9-8B05-1B017D977290}" srcId="{6062224B-CA5B-4CE2-9E02-029E60814B97}" destId="{E6A04784-E1CC-4FAC-BB4F-1FFE9C1BEB60}" srcOrd="2" destOrd="0" parTransId="{54692DC7-913F-49E9-BC56-0B3D62A69EDA}" sibTransId="{E279CB7B-CC3B-4106-AF78-A4582CF143CE}"/>
    <dgm:cxn modelId="{97FC5FC8-61F2-4834-8D6C-45C6A44F6F5C}" type="presOf" srcId="{DD25522F-038B-44B6-9F1F-D06737F16B98}" destId="{37147C6F-C7E7-453E-886E-DE4F100A3D17}" srcOrd="0" destOrd="0" presId="urn:microsoft.com/office/officeart/2005/8/layout/vList2"/>
    <dgm:cxn modelId="{C6B7D982-6986-41CC-8AF7-58F2B507E99E}" type="presParOf" srcId="{F64FFCE6-A2B0-45A1-B1C9-62FD2932ECEA}" destId="{0E3BBCBB-DB27-42D4-BAD0-8D72F18B23B4}" srcOrd="0" destOrd="0" presId="urn:microsoft.com/office/officeart/2005/8/layout/vList2"/>
    <dgm:cxn modelId="{D6AC561B-B5D5-4266-BB75-0F406DB15CD8}" type="presParOf" srcId="{F64FFCE6-A2B0-45A1-B1C9-62FD2932ECEA}" destId="{7913887D-3B73-4A04-9C66-2449325686D8}" srcOrd="1" destOrd="0" presId="urn:microsoft.com/office/officeart/2005/8/layout/vList2"/>
    <dgm:cxn modelId="{8E15AAD6-9727-4715-B3A6-B3BF347B5082}" type="presParOf" srcId="{F64FFCE6-A2B0-45A1-B1C9-62FD2932ECEA}" destId="{37147C6F-C7E7-453E-886E-DE4F100A3D17}" srcOrd="2" destOrd="0" presId="urn:microsoft.com/office/officeart/2005/8/layout/vList2"/>
    <dgm:cxn modelId="{3ABB3877-AE46-4351-B272-E8E179F4D24C}" type="presParOf" srcId="{F64FFCE6-A2B0-45A1-B1C9-62FD2932ECEA}" destId="{0ED5B63C-5A94-410B-A02B-034D8E6E5C7E}" srcOrd="3" destOrd="0" presId="urn:microsoft.com/office/officeart/2005/8/layout/vList2"/>
    <dgm:cxn modelId="{C9AEF5EB-A3A5-4C82-891F-8C9A1F57D376}" type="presParOf" srcId="{F64FFCE6-A2B0-45A1-B1C9-62FD2932ECEA}" destId="{CAD63794-4E0C-411E-A73F-F5CD1C68BE59}" srcOrd="4" destOrd="0" presId="urn:microsoft.com/office/officeart/2005/8/layout/vList2"/>
    <dgm:cxn modelId="{FB784584-4561-476A-ABB5-46050CF17CD7}" type="presParOf" srcId="{F64FFCE6-A2B0-45A1-B1C9-62FD2932ECEA}" destId="{E9679334-0CAF-4D8E-8890-2E877E7E73CC}" srcOrd="5" destOrd="0" presId="urn:microsoft.com/office/officeart/2005/8/layout/vList2"/>
    <dgm:cxn modelId="{99D75D2E-5C9A-4CAD-8BBC-F309A6E77662}" type="presParOf" srcId="{F64FFCE6-A2B0-45A1-B1C9-62FD2932ECEA}" destId="{DBB33BBB-A62A-45EA-864E-8C5FE12B1FB1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062224B-CA5B-4CE2-9E02-029E60814B97}" type="doc">
      <dgm:prSet loTypeId="urn:microsoft.com/office/officeart/2005/8/layout/vList2" loCatId="list" qsTypeId="urn:microsoft.com/office/officeart/2005/8/quickstyle/simple4" qsCatId="simple" csTypeId="urn:microsoft.com/office/officeart/2005/8/colors/colorful3" csCatId="colorful" phldr="1"/>
      <dgm:spPr/>
      <dgm:t>
        <a:bodyPr/>
        <a:lstStyle/>
        <a:p>
          <a:endParaRPr lang="en-GB"/>
        </a:p>
      </dgm:t>
    </dgm:pt>
    <dgm:pt modelId="{21C14913-EBB7-4471-9093-EEC9BED1950F}">
      <dgm:prSet phldrT="[Text]" custT="1"/>
      <dgm:spPr/>
      <dgm:t>
        <a:bodyPr/>
        <a:lstStyle/>
        <a:p>
          <a:r>
            <a:rPr lang="en-GB" sz="2000" b="1" dirty="0" smtClean="0">
              <a:latin typeface="+mj-lt"/>
              <a:cs typeface="Arial" panose="020B0604020202020204" pitchFamily="34" charset="0"/>
            </a:rPr>
            <a:t>Drought Mitigation Strategy (DMS) is essential for the drought prone areas which may address; </a:t>
          </a:r>
          <a:r>
            <a:rPr lang="en-GB" sz="2000" b="1" dirty="0" err="1" smtClean="0">
              <a:latin typeface="+mj-lt"/>
              <a:cs typeface="Arial" panose="020B0604020202020204" pitchFamily="34" charset="0"/>
            </a:rPr>
            <a:t>i</a:t>
          </a:r>
          <a:r>
            <a:rPr lang="en-GB" sz="2000" b="1" dirty="0" smtClean="0">
              <a:latin typeface="+mj-lt"/>
              <a:cs typeface="Arial" panose="020B0604020202020204" pitchFamily="34" charset="0"/>
            </a:rPr>
            <a:t>. Water ii. Food and agriculture iii. Health iv.  Livestock and range management v. Climate change adaptation</a:t>
          </a:r>
        </a:p>
      </dgm:t>
    </dgm:pt>
    <dgm:pt modelId="{47ECF095-86D3-4984-8EF4-20FA778463E3}" type="parTrans" cxnId="{BD19E985-A4E8-40AA-97BC-5AB2E70DA77B}">
      <dgm:prSet/>
      <dgm:spPr/>
      <dgm:t>
        <a:bodyPr/>
        <a:lstStyle/>
        <a:p>
          <a:endParaRPr lang="en-GB" sz="2400" b="1">
            <a:latin typeface="+mj-lt"/>
            <a:cs typeface="Arial" panose="020B0604020202020204" pitchFamily="34" charset="0"/>
          </a:endParaRPr>
        </a:p>
      </dgm:t>
    </dgm:pt>
    <dgm:pt modelId="{09C3EDF1-2426-4E2B-A8AF-09FEF1435783}" type="sibTrans" cxnId="{BD19E985-A4E8-40AA-97BC-5AB2E70DA77B}">
      <dgm:prSet/>
      <dgm:spPr/>
      <dgm:t>
        <a:bodyPr/>
        <a:lstStyle/>
        <a:p>
          <a:endParaRPr lang="en-GB" sz="2400" b="1">
            <a:latin typeface="+mj-lt"/>
            <a:cs typeface="Arial" panose="020B0604020202020204" pitchFamily="34" charset="0"/>
          </a:endParaRPr>
        </a:p>
      </dgm:t>
    </dgm:pt>
    <dgm:pt modelId="{13583179-879D-4062-97FC-AAB8B2065C66}">
      <dgm:prSet custT="1"/>
      <dgm:spPr/>
      <dgm:t>
        <a:bodyPr/>
        <a:lstStyle/>
        <a:p>
          <a:r>
            <a:rPr lang="en-GB" sz="2000" b="1" dirty="0" smtClean="0">
              <a:latin typeface="+mj-lt"/>
              <a:cs typeface="Arial" panose="020B0604020202020204" pitchFamily="34" charset="0"/>
            </a:rPr>
            <a:t>Drought mitigation activities are by and large, managed on an ad hoc basis  Contrary to well established flood control mitigation with adequate institutional arrangements</a:t>
          </a:r>
        </a:p>
      </dgm:t>
    </dgm:pt>
    <dgm:pt modelId="{0C92B781-BB59-4317-A8FD-D54B1EE30380}" type="parTrans" cxnId="{56ADB0B4-0D18-4C82-8627-F372C079DFEF}">
      <dgm:prSet/>
      <dgm:spPr/>
      <dgm:t>
        <a:bodyPr/>
        <a:lstStyle/>
        <a:p>
          <a:endParaRPr lang="en-GB" sz="2400" b="1">
            <a:latin typeface="+mj-lt"/>
            <a:cs typeface="Arial" panose="020B0604020202020204" pitchFamily="34" charset="0"/>
          </a:endParaRPr>
        </a:p>
      </dgm:t>
    </dgm:pt>
    <dgm:pt modelId="{3EC9DBB3-11B7-41FD-81B9-EE6C2256A345}" type="sibTrans" cxnId="{56ADB0B4-0D18-4C82-8627-F372C079DFEF}">
      <dgm:prSet/>
      <dgm:spPr/>
      <dgm:t>
        <a:bodyPr/>
        <a:lstStyle/>
        <a:p>
          <a:endParaRPr lang="en-GB" sz="2400" b="1">
            <a:latin typeface="+mj-lt"/>
            <a:cs typeface="Arial" panose="020B0604020202020204" pitchFamily="34" charset="0"/>
          </a:endParaRPr>
        </a:p>
      </dgm:t>
    </dgm:pt>
    <dgm:pt modelId="{6634B519-7F84-4159-BE9E-93F233993BB5}">
      <dgm:prSet custT="1"/>
      <dgm:spPr/>
      <dgm:t>
        <a:bodyPr/>
        <a:lstStyle/>
        <a:p>
          <a:r>
            <a:rPr lang="en-GB" sz="2000" b="1" dirty="0" smtClean="0">
              <a:latin typeface="+mj-lt"/>
              <a:cs typeface="Arial" panose="020B0604020202020204" pitchFamily="34" charset="0"/>
            </a:rPr>
            <a:t>Designate agencies and stakeholders responsible for carrying out drought mitigation and response actions, and require regular review of, and progress reports on, their implementation.</a:t>
          </a:r>
        </a:p>
      </dgm:t>
    </dgm:pt>
    <dgm:pt modelId="{6FBD0075-A7D3-47B3-8D56-1D5E4B4B5B49}" type="parTrans" cxnId="{AA80FD2C-4AB7-4CF6-ACA9-4665777C3D9B}">
      <dgm:prSet/>
      <dgm:spPr/>
      <dgm:t>
        <a:bodyPr/>
        <a:lstStyle/>
        <a:p>
          <a:endParaRPr lang="en-GB" sz="2400" b="1">
            <a:latin typeface="+mj-lt"/>
            <a:cs typeface="Arial" panose="020B0604020202020204" pitchFamily="34" charset="0"/>
          </a:endParaRPr>
        </a:p>
      </dgm:t>
    </dgm:pt>
    <dgm:pt modelId="{287ACF3B-AC6A-4AF4-A92F-621DA22FCCF8}" type="sibTrans" cxnId="{AA80FD2C-4AB7-4CF6-ACA9-4665777C3D9B}">
      <dgm:prSet/>
      <dgm:spPr/>
      <dgm:t>
        <a:bodyPr/>
        <a:lstStyle/>
        <a:p>
          <a:endParaRPr lang="en-GB" sz="2400" b="1">
            <a:latin typeface="+mj-lt"/>
            <a:cs typeface="Arial" panose="020B0604020202020204" pitchFamily="34" charset="0"/>
          </a:endParaRPr>
        </a:p>
      </dgm:t>
    </dgm:pt>
    <dgm:pt modelId="{259ACF0C-38B3-497B-9A0D-302957857FDB}">
      <dgm:prSet custT="1"/>
      <dgm:spPr/>
      <dgm:t>
        <a:bodyPr/>
        <a:lstStyle/>
        <a:p>
          <a:r>
            <a:rPr lang="en-GB" sz="2000" b="1" dirty="0" smtClean="0">
              <a:latin typeface="+mj-lt"/>
              <a:cs typeface="Arial" panose="020B0604020202020204" pitchFamily="34" charset="0"/>
            </a:rPr>
            <a:t>The farmers should be trained in adoption of efficient water use technologies such as sprinkler and drip irrigation, rain water harvesting, water storages etc. </a:t>
          </a:r>
        </a:p>
      </dgm:t>
    </dgm:pt>
    <dgm:pt modelId="{B6D9A29E-FFDB-4AA2-9BC0-1A592713E583}" type="parTrans" cxnId="{41AE34B2-C47D-4268-A264-D9A07C1FAC46}">
      <dgm:prSet/>
      <dgm:spPr/>
      <dgm:t>
        <a:bodyPr/>
        <a:lstStyle/>
        <a:p>
          <a:endParaRPr lang="en-GB"/>
        </a:p>
      </dgm:t>
    </dgm:pt>
    <dgm:pt modelId="{5B450B3D-DCF5-4A22-9692-D5F48E91BEDE}" type="sibTrans" cxnId="{41AE34B2-C47D-4268-A264-D9A07C1FAC46}">
      <dgm:prSet/>
      <dgm:spPr/>
      <dgm:t>
        <a:bodyPr/>
        <a:lstStyle/>
        <a:p>
          <a:endParaRPr lang="en-GB"/>
        </a:p>
      </dgm:t>
    </dgm:pt>
    <dgm:pt modelId="{F64FFCE6-A2B0-45A1-B1C9-62FD2932ECEA}" type="pres">
      <dgm:prSet presAssocID="{6062224B-CA5B-4CE2-9E02-029E60814B9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F836F3CB-9785-41F8-A707-988F14285949}" type="pres">
      <dgm:prSet presAssocID="{21C14913-EBB7-4471-9093-EEC9BED1950F}" presName="parentText" presStyleLbl="node1" presStyleIdx="0" presStyleCnt="4" custLinFactY="6224" custLinFactNeighborX="1529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5934D52-8846-457D-AF43-8B9ABF5DD684}" type="pres">
      <dgm:prSet presAssocID="{09C3EDF1-2426-4E2B-A8AF-09FEF1435783}" presName="spacer" presStyleCnt="0"/>
      <dgm:spPr/>
      <dgm:t>
        <a:bodyPr/>
        <a:lstStyle/>
        <a:p>
          <a:endParaRPr lang="en-GB"/>
        </a:p>
      </dgm:t>
    </dgm:pt>
    <dgm:pt modelId="{82DCBC15-9DC7-4663-A799-F6E6EF934DD4}" type="pres">
      <dgm:prSet presAssocID="{13583179-879D-4062-97FC-AAB8B2065C66}" presName="parentText" presStyleLbl="node1" presStyleIdx="1" presStyleCnt="4" custLinFactY="866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8D342C4-2B1C-44F5-A43F-7EC1D78F22D6}" type="pres">
      <dgm:prSet presAssocID="{3EC9DBB3-11B7-41FD-81B9-EE6C2256A345}" presName="spacer" presStyleCnt="0"/>
      <dgm:spPr/>
      <dgm:t>
        <a:bodyPr/>
        <a:lstStyle/>
        <a:p>
          <a:endParaRPr lang="en-GB"/>
        </a:p>
      </dgm:t>
    </dgm:pt>
    <dgm:pt modelId="{E9660E4B-2078-4A4F-B399-4461D177D47E}" type="pres">
      <dgm:prSet presAssocID="{6634B519-7F84-4159-BE9E-93F233993BB5}" presName="parentText" presStyleLbl="node1" presStyleIdx="2" presStyleCnt="4" custLinFactNeighborY="68492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5160FCE-1487-476B-BF4E-1BE0BC9A338B}" type="pres">
      <dgm:prSet presAssocID="{287ACF3B-AC6A-4AF4-A92F-621DA22FCCF8}" presName="spacer" presStyleCnt="0"/>
      <dgm:spPr/>
      <dgm:t>
        <a:bodyPr/>
        <a:lstStyle/>
        <a:p>
          <a:endParaRPr lang="en-GB"/>
        </a:p>
      </dgm:t>
    </dgm:pt>
    <dgm:pt modelId="{C5120606-1791-4574-AC33-0AB02415F8FD}" type="pres">
      <dgm:prSet presAssocID="{259ACF0C-38B3-497B-9A0D-302957857FDB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41AE34B2-C47D-4268-A264-D9A07C1FAC46}" srcId="{6062224B-CA5B-4CE2-9E02-029E60814B97}" destId="{259ACF0C-38B3-497B-9A0D-302957857FDB}" srcOrd="3" destOrd="0" parTransId="{B6D9A29E-FFDB-4AA2-9BC0-1A592713E583}" sibTransId="{5B450B3D-DCF5-4A22-9692-D5F48E91BEDE}"/>
    <dgm:cxn modelId="{30F939F1-27A2-4BCB-B966-A5BD9262F1F9}" type="presOf" srcId="{259ACF0C-38B3-497B-9A0D-302957857FDB}" destId="{C5120606-1791-4574-AC33-0AB02415F8FD}" srcOrd="0" destOrd="0" presId="urn:microsoft.com/office/officeart/2005/8/layout/vList2"/>
    <dgm:cxn modelId="{56ADB0B4-0D18-4C82-8627-F372C079DFEF}" srcId="{6062224B-CA5B-4CE2-9E02-029E60814B97}" destId="{13583179-879D-4062-97FC-AAB8B2065C66}" srcOrd="1" destOrd="0" parTransId="{0C92B781-BB59-4317-A8FD-D54B1EE30380}" sibTransId="{3EC9DBB3-11B7-41FD-81B9-EE6C2256A345}"/>
    <dgm:cxn modelId="{BD19E985-A4E8-40AA-97BC-5AB2E70DA77B}" srcId="{6062224B-CA5B-4CE2-9E02-029E60814B97}" destId="{21C14913-EBB7-4471-9093-EEC9BED1950F}" srcOrd="0" destOrd="0" parTransId="{47ECF095-86D3-4984-8EF4-20FA778463E3}" sibTransId="{09C3EDF1-2426-4E2B-A8AF-09FEF1435783}"/>
    <dgm:cxn modelId="{A6529B1D-CADF-453B-8B5C-3DE6151910CA}" type="presOf" srcId="{6634B519-7F84-4159-BE9E-93F233993BB5}" destId="{E9660E4B-2078-4A4F-B399-4461D177D47E}" srcOrd="0" destOrd="0" presId="urn:microsoft.com/office/officeart/2005/8/layout/vList2"/>
    <dgm:cxn modelId="{FB97CAAF-3FBF-4049-B3D6-1560AE42DE3D}" type="presOf" srcId="{13583179-879D-4062-97FC-AAB8B2065C66}" destId="{82DCBC15-9DC7-4663-A799-F6E6EF934DD4}" srcOrd="0" destOrd="0" presId="urn:microsoft.com/office/officeart/2005/8/layout/vList2"/>
    <dgm:cxn modelId="{AA80FD2C-4AB7-4CF6-ACA9-4665777C3D9B}" srcId="{6062224B-CA5B-4CE2-9E02-029E60814B97}" destId="{6634B519-7F84-4159-BE9E-93F233993BB5}" srcOrd="2" destOrd="0" parTransId="{6FBD0075-A7D3-47B3-8D56-1D5E4B4B5B49}" sibTransId="{287ACF3B-AC6A-4AF4-A92F-621DA22FCCF8}"/>
    <dgm:cxn modelId="{6D9A267D-78AF-49BB-83F0-62A4567DF39B}" type="presOf" srcId="{21C14913-EBB7-4471-9093-EEC9BED1950F}" destId="{F836F3CB-9785-41F8-A707-988F14285949}" srcOrd="0" destOrd="0" presId="urn:microsoft.com/office/officeart/2005/8/layout/vList2"/>
    <dgm:cxn modelId="{4E64CD5E-4A00-433D-A44E-42D9D4C82F7A}" type="presOf" srcId="{6062224B-CA5B-4CE2-9E02-029E60814B97}" destId="{F64FFCE6-A2B0-45A1-B1C9-62FD2932ECEA}" srcOrd="0" destOrd="0" presId="urn:microsoft.com/office/officeart/2005/8/layout/vList2"/>
    <dgm:cxn modelId="{104B897A-47C0-4C34-9836-44ACF8285BD9}" type="presParOf" srcId="{F64FFCE6-A2B0-45A1-B1C9-62FD2932ECEA}" destId="{F836F3CB-9785-41F8-A707-988F14285949}" srcOrd="0" destOrd="0" presId="urn:microsoft.com/office/officeart/2005/8/layout/vList2"/>
    <dgm:cxn modelId="{91BCED53-97E7-49C9-8654-9E9AAFCECC74}" type="presParOf" srcId="{F64FFCE6-A2B0-45A1-B1C9-62FD2932ECEA}" destId="{55934D52-8846-457D-AF43-8B9ABF5DD684}" srcOrd="1" destOrd="0" presId="urn:microsoft.com/office/officeart/2005/8/layout/vList2"/>
    <dgm:cxn modelId="{B27EA45E-FB89-4CC0-BA7B-F6B85FCD97B3}" type="presParOf" srcId="{F64FFCE6-A2B0-45A1-B1C9-62FD2932ECEA}" destId="{82DCBC15-9DC7-4663-A799-F6E6EF934DD4}" srcOrd="2" destOrd="0" presId="urn:microsoft.com/office/officeart/2005/8/layout/vList2"/>
    <dgm:cxn modelId="{31D52DF6-9D6C-46B2-A20F-2420D5E49C7D}" type="presParOf" srcId="{F64FFCE6-A2B0-45A1-B1C9-62FD2932ECEA}" destId="{68D342C4-2B1C-44F5-A43F-7EC1D78F22D6}" srcOrd="3" destOrd="0" presId="urn:microsoft.com/office/officeart/2005/8/layout/vList2"/>
    <dgm:cxn modelId="{2CB53E73-0132-4CCE-991D-2D1FF3E602AD}" type="presParOf" srcId="{F64FFCE6-A2B0-45A1-B1C9-62FD2932ECEA}" destId="{E9660E4B-2078-4A4F-B399-4461D177D47E}" srcOrd="4" destOrd="0" presId="urn:microsoft.com/office/officeart/2005/8/layout/vList2"/>
    <dgm:cxn modelId="{7524BD42-072C-446D-8C4C-FA2B4215B481}" type="presParOf" srcId="{F64FFCE6-A2B0-45A1-B1C9-62FD2932ECEA}" destId="{55160FCE-1487-476B-BF4E-1BE0BC9A338B}" srcOrd="5" destOrd="0" presId="urn:microsoft.com/office/officeart/2005/8/layout/vList2"/>
    <dgm:cxn modelId="{A6CB9CDE-7A99-4130-B62B-C8260AE55ECB}" type="presParOf" srcId="{F64FFCE6-A2B0-45A1-B1C9-62FD2932ECEA}" destId="{C5120606-1791-4574-AC33-0AB02415F8FD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3BBCBB-DB27-42D4-BAD0-8D72F18B23B4}">
      <dsp:nvSpPr>
        <dsp:cNvPr id="0" name=""/>
        <dsp:cNvSpPr/>
      </dsp:nvSpPr>
      <dsp:spPr>
        <a:xfrm>
          <a:off x="0" y="309599"/>
          <a:ext cx="8640000" cy="12168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b="1" kern="1200" dirty="0" smtClean="0"/>
            <a:t>Promote “low delta crops” and research on drought and pest resistant crops</a:t>
          </a:r>
        </a:p>
      </dsp:txBody>
      <dsp:txXfrm>
        <a:off x="59399" y="368998"/>
        <a:ext cx="8521202" cy="1098002"/>
      </dsp:txXfrm>
    </dsp:sp>
    <dsp:sp modelId="{558BB485-36DF-44F4-B34C-903B4458B02B}">
      <dsp:nvSpPr>
        <dsp:cNvPr id="0" name=""/>
        <dsp:cNvSpPr/>
      </dsp:nvSpPr>
      <dsp:spPr>
        <a:xfrm>
          <a:off x="0" y="1713600"/>
          <a:ext cx="8640000" cy="1216800"/>
        </a:xfrm>
        <a:prstGeom prst="roundRect">
          <a:avLst/>
        </a:prstGeom>
        <a:solidFill>
          <a:schemeClr val="accent3">
            <a:hueOff val="7965891"/>
            <a:satOff val="-11359"/>
            <a:lumOff val="-686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b="1" kern="1200" dirty="0" smtClean="0"/>
            <a:t>Undertake development of drought resistant shrubs, fodder crops and grasses for pastures and oasis for livestock</a:t>
          </a:r>
        </a:p>
      </dsp:txBody>
      <dsp:txXfrm>
        <a:off x="59399" y="1772999"/>
        <a:ext cx="8521202" cy="1098002"/>
      </dsp:txXfrm>
    </dsp:sp>
    <dsp:sp modelId="{C3377E87-CBC1-4B5D-BEB6-6E65737F8E91}">
      <dsp:nvSpPr>
        <dsp:cNvPr id="0" name=""/>
        <dsp:cNvSpPr/>
      </dsp:nvSpPr>
      <dsp:spPr>
        <a:xfrm>
          <a:off x="0" y="3117600"/>
          <a:ext cx="8640000" cy="1216800"/>
        </a:xfrm>
        <a:prstGeom prst="roundRect">
          <a:avLst/>
        </a:prstGeom>
        <a:solidFill>
          <a:schemeClr val="accent3">
            <a:hueOff val="15931782"/>
            <a:satOff val="-22719"/>
            <a:lumOff val="-1372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b="1" kern="1200" dirty="0" smtClean="0"/>
            <a:t>Ensure sustainable harvesting of indigenous dry land tree species</a:t>
          </a:r>
        </a:p>
      </dsp:txBody>
      <dsp:txXfrm>
        <a:off x="59399" y="3176999"/>
        <a:ext cx="8521202" cy="109800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3BBCBB-DB27-42D4-BAD0-8D72F18B23B4}">
      <dsp:nvSpPr>
        <dsp:cNvPr id="0" name=""/>
        <dsp:cNvSpPr/>
      </dsp:nvSpPr>
      <dsp:spPr>
        <a:xfrm>
          <a:off x="0" y="80"/>
          <a:ext cx="8739600" cy="954751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b="1" kern="1200" dirty="0" smtClean="0"/>
            <a:t>Deployment of water filtration plants / water </a:t>
          </a:r>
          <a:r>
            <a:rPr lang="en-GB" sz="2400" b="1" kern="1200" dirty="0" err="1" smtClean="0"/>
            <a:t>tankering</a:t>
          </a:r>
          <a:endParaRPr lang="en-GB" sz="2400" b="1" kern="1200" dirty="0" smtClean="0"/>
        </a:p>
      </dsp:txBody>
      <dsp:txXfrm>
        <a:off x="46607" y="46687"/>
        <a:ext cx="8646386" cy="861537"/>
      </dsp:txXfrm>
    </dsp:sp>
    <dsp:sp modelId="{558BB485-36DF-44F4-B34C-903B4458B02B}">
      <dsp:nvSpPr>
        <dsp:cNvPr id="0" name=""/>
        <dsp:cNvSpPr/>
      </dsp:nvSpPr>
      <dsp:spPr>
        <a:xfrm>
          <a:off x="0" y="966264"/>
          <a:ext cx="8739600" cy="954751"/>
        </a:xfrm>
        <a:prstGeom prst="roundRect">
          <a:avLst/>
        </a:prstGeom>
        <a:solidFill>
          <a:schemeClr val="accent3">
            <a:hueOff val="3982945"/>
            <a:satOff val="-5680"/>
            <a:lumOff val="-343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b="1" kern="1200" dirty="0" smtClean="0"/>
            <a:t>Construction of more water storage facilities as well as construct of additional small retention ponds throughout the watershed</a:t>
          </a:r>
        </a:p>
      </dsp:txBody>
      <dsp:txXfrm>
        <a:off x="46607" y="1012871"/>
        <a:ext cx="8646386" cy="861537"/>
      </dsp:txXfrm>
    </dsp:sp>
    <dsp:sp modelId="{37147C6F-C7E7-453E-886E-DE4F100A3D17}">
      <dsp:nvSpPr>
        <dsp:cNvPr id="0" name=""/>
        <dsp:cNvSpPr/>
      </dsp:nvSpPr>
      <dsp:spPr>
        <a:xfrm>
          <a:off x="0" y="1932449"/>
          <a:ext cx="8739600" cy="954751"/>
        </a:xfrm>
        <a:prstGeom prst="roundRect">
          <a:avLst/>
        </a:prstGeom>
        <a:solidFill>
          <a:schemeClr val="accent3">
            <a:hueOff val="7965891"/>
            <a:satOff val="-11359"/>
            <a:lumOff val="-686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b="1" kern="1200" dirty="0" smtClean="0"/>
            <a:t>Find technological breakthrough for irrigation systems, to raise vegetative cover in extremely difficult and harsh areas of arid zone</a:t>
          </a:r>
        </a:p>
      </dsp:txBody>
      <dsp:txXfrm>
        <a:off x="46607" y="1979056"/>
        <a:ext cx="8646386" cy="861537"/>
      </dsp:txXfrm>
    </dsp:sp>
    <dsp:sp modelId="{C3377E87-CBC1-4B5D-BEB6-6E65737F8E91}">
      <dsp:nvSpPr>
        <dsp:cNvPr id="0" name=""/>
        <dsp:cNvSpPr/>
      </dsp:nvSpPr>
      <dsp:spPr>
        <a:xfrm>
          <a:off x="0" y="2898633"/>
          <a:ext cx="8739600" cy="954751"/>
        </a:xfrm>
        <a:prstGeom prst="roundRect">
          <a:avLst/>
        </a:prstGeom>
        <a:solidFill>
          <a:schemeClr val="accent3">
            <a:hueOff val="11948837"/>
            <a:satOff val="-17039"/>
            <a:lumOff val="-1029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b="1" kern="1200" dirty="0" smtClean="0"/>
            <a:t>Livestock emergency extrication plan from the worst affected areas towards the traditional relief zones. </a:t>
          </a:r>
        </a:p>
      </dsp:txBody>
      <dsp:txXfrm>
        <a:off x="46607" y="2945240"/>
        <a:ext cx="8646386" cy="861537"/>
      </dsp:txXfrm>
    </dsp:sp>
    <dsp:sp modelId="{CAD63794-4E0C-411E-A73F-F5CD1C68BE59}">
      <dsp:nvSpPr>
        <dsp:cNvPr id="0" name=""/>
        <dsp:cNvSpPr/>
      </dsp:nvSpPr>
      <dsp:spPr>
        <a:xfrm>
          <a:off x="0" y="3864817"/>
          <a:ext cx="8739600" cy="954751"/>
        </a:xfrm>
        <a:prstGeom prst="roundRect">
          <a:avLst/>
        </a:prstGeom>
        <a:solidFill>
          <a:schemeClr val="accent3">
            <a:hueOff val="15931782"/>
            <a:satOff val="-22719"/>
            <a:lumOff val="-1372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b="1" kern="1200" dirty="0" smtClean="0"/>
            <a:t>Encourage development of technological innovations for improved water efficiency for crops, including artificial groundwater recharge</a:t>
          </a:r>
        </a:p>
      </dsp:txBody>
      <dsp:txXfrm>
        <a:off x="46607" y="3911424"/>
        <a:ext cx="8646386" cy="86153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3BBCBB-DB27-42D4-BAD0-8D72F18B23B4}">
      <dsp:nvSpPr>
        <dsp:cNvPr id="0" name=""/>
        <dsp:cNvSpPr/>
      </dsp:nvSpPr>
      <dsp:spPr>
        <a:xfrm>
          <a:off x="0" y="1760"/>
          <a:ext cx="8587200" cy="1208821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dirty="0" smtClean="0"/>
            <a:t>Promote water harvesting at regional as well as household level</a:t>
          </a:r>
        </a:p>
      </dsp:txBody>
      <dsp:txXfrm>
        <a:off x="59010" y="60770"/>
        <a:ext cx="8469180" cy="1090801"/>
      </dsp:txXfrm>
    </dsp:sp>
    <dsp:sp modelId="{37147C6F-C7E7-453E-886E-DE4F100A3D17}">
      <dsp:nvSpPr>
        <dsp:cNvPr id="0" name=""/>
        <dsp:cNvSpPr/>
      </dsp:nvSpPr>
      <dsp:spPr>
        <a:xfrm>
          <a:off x="0" y="1221846"/>
          <a:ext cx="8587200" cy="1208821"/>
        </a:xfrm>
        <a:prstGeom prst="roundRect">
          <a:avLst/>
        </a:prstGeom>
        <a:solidFill>
          <a:schemeClr val="accent3">
            <a:hueOff val="5310594"/>
            <a:satOff val="-7573"/>
            <a:lumOff val="-457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dirty="0" smtClean="0"/>
            <a:t>Parallel interventions should promote awareness and reinforce local emergency response coping capacities. </a:t>
          </a:r>
        </a:p>
      </dsp:txBody>
      <dsp:txXfrm>
        <a:off x="59010" y="1280856"/>
        <a:ext cx="8469180" cy="1090801"/>
      </dsp:txXfrm>
    </dsp:sp>
    <dsp:sp modelId="{CAD63794-4E0C-411E-A73F-F5CD1C68BE59}">
      <dsp:nvSpPr>
        <dsp:cNvPr id="0" name=""/>
        <dsp:cNvSpPr/>
      </dsp:nvSpPr>
      <dsp:spPr>
        <a:xfrm>
          <a:off x="0" y="2441932"/>
          <a:ext cx="8587200" cy="1208821"/>
        </a:xfrm>
        <a:prstGeom prst="roundRect">
          <a:avLst/>
        </a:prstGeom>
        <a:solidFill>
          <a:schemeClr val="accent3">
            <a:hueOff val="10621188"/>
            <a:satOff val="-15146"/>
            <a:lumOff val="-915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Mapping of vulnerable human population, mainly from the food security, nutrition, access to potable water perspective</a:t>
          </a:r>
          <a:endParaRPr lang="en-GB" sz="2000" b="1" kern="1200" dirty="0" smtClean="0"/>
        </a:p>
      </dsp:txBody>
      <dsp:txXfrm>
        <a:off x="59010" y="2500942"/>
        <a:ext cx="8469180" cy="1090801"/>
      </dsp:txXfrm>
    </dsp:sp>
    <dsp:sp modelId="{DBB33BBB-A62A-45EA-864E-8C5FE12B1FB1}">
      <dsp:nvSpPr>
        <dsp:cNvPr id="0" name=""/>
        <dsp:cNvSpPr/>
      </dsp:nvSpPr>
      <dsp:spPr>
        <a:xfrm>
          <a:off x="0" y="3662017"/>
          <a:ext cx="8587200" cy="1208821"/>
        </a:xfrm>
        <a:prstGeom prst="roundRect">
          <a:avLst/>
        </a:prstGeom>
        <a:solidFill>
          <a:schemeClr val="accent3">
            <a:hueOff val="15931782"/>
            <a:satOff val="-22719"/>
            <a:lumOff val="-1372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000" b="1" kern="1200" dirty="0" smtClean="0"/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dirty="0" smtClean="0"/>
            <a:t>Mapping of the vulnerable livestock from inadequate access to water, fodder and time required for extrication to the relief zones perspective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400" b="1" kern="1200" dirty="0" smtClean="0"/>
        </a:p>
      </dsp:txBody>
      <dsp:txXfrm>
        <a:off x="59010" y="3721027"/>
        <a:ext cx="8469180" cy="109080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36F3CB-9785-41F8-A707-988F14285949}">
      <dsp:nvSpPr>
        <dsp:cNvPr id="0" name=""/>
        <dsp:cNvSpPr/>
      </dsp:nvSpPr>
      <dsp:spPr>
        <a:xfrm>
          <a:off x="0" y="252478"/>
          <a:ext cx="8280000" cy="116064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dirty="0" smtClean="0">
              <a:latin typeface="+mj-lt"/>
              <a:cs typeface="Arial" panose="020B0604020202020204" pitchFamily="34" charset="0"/>
            </a:rPr>
            <a:t>Drought Mitigation Strategy (DMS) is essential for the drought prone areas which may address; </a:t>
          </a:r>
          <a:r>
            <a:rPr lang="en-GB" sz="2000" b="1" kern="1200" dirty="0" err="1" smtClean="0">
              <a:latin typeface="+mj-lt"/>
              <a:cs typeface="Arial" panose="020B0604020202020204" pitchFamily="34" charset="0"/>
            </a:rPr>
            <a:t>i</a:t>
          </a:r>
          <a:r>
            <a:rPr lang="en-GB" sz="2000" b="1" kern="1200" dirty="0" smtClean="0">
              <a:latin typeface="+mj-lt"/>
              <a:cs typeface="Arial" panose="020B0604020202020204" pitchFamily="34" charset="0"/>
            </a:rPr>
            <a:t>. Water ii. Food and agriculture iii. Health iv.  Livestock and range management v. Climate change adaptation</a:t>
          </a:r>
        </a:p>
      </dsp:txBody>
      <dsp:txXfrm>
        <a:off x="56658" y="309136"/>
        <a:ext cx="8166684" cy="1047324"/>
      </dsp:txXfrm>
    </dsp:sp>
    <dsp:sp modelId="{82DCBC15-9DC7-4663-A799-F6E6EF934DD4}">
      <dsp:nvSpPr>
        <dsp:cNvPr id="0" name=""/>
        <dsp:cNvSpPr/>
      </dsp:nvSpPr>
      <dsp:spPr>
        <a:xfrm>
          <a:off x="0" y="1529491"/>
          <a:ext cx="8280000" cy="1160640"/>
        </a:xfrm>
        <a:prstGeom prst="roundRect">
          <a:avLst/>
        </a:prstGeom>
        <a:solidFill>
          <a:schemeClr val="accent3">
            <a:hueOff val="5310594"/>
            <a:satOff val="-7573"/>
            <a:lumOff val="-457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dirty="0" smtClean="0">
              <a:latin typeface="+mj-lt"/>
              <a:cs typeface="Arial" panose="020B0604020202020204" pitchFamily="34" charset="0"/>
            </a:rPr>
            <a:t>Drought mitigation activities are by and large, managed on an ad hoc basis  Contrary to well established flood control mitigation with adequate institutional arrangements</a:t>
          </a:r>
        </a:p>
      </dsp:txBody>
      <dsp:txXfrm>
        <a:off x="56658" y="1586149"/>
        <a:ext cx="8166684" cy="1047324"/>
      </dsp:txXfrm>
    </dsp:sp>
    <dsp:sp modelId="{E9660E4B-2078-4A4F-B399-4461D177D47E}">
      <dsp:nvSpPr>
        <dsp:cNvPr id="0" name=""/>
        <dsp:cNvSpPr/>
      </dsp:nvSpPr>
      <dsp:spPr>
        <a:xfrm>
          <a:off x="0" y="2802379"/>
          <a:ext cx="8280000" cy="1160640"/>
        </a:xfrm>
        <a:prstGeom prst="roundRect">
          <a:avLst/>
        </a:prstGeom>
        <a:solidFill>
          <a:schemeClr val="accent3">
            <a:hueOff val="10621188"/>
            <a:satOff val="-15146"/>
            <a:lumOff val="-915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dirty="0" smtClean="0">
              <a:latin typeface="+mj-lt"/>
              <a:cs typeface="Arial" panose="020B0604020202020204" pitchFamily="34" charset="0"/>
            </a:rPr>
            <a:t>Designate agencies and stakeholders responsible for carrying out drought mitigation and response actions, and require regular review of, and progress reports on, their implementation.</a:t>
          </a:r>
        </a:p>
      </dsp:txBody>
      <dsp:txXfrm>
        <a:off x="56658" y="2859037"/>
        <a:ext cx="8166684" cy="1047324"/>
      </dsp:txXfrm>
    </dsp:sp>
    <dsp:sp modelId="{C5120606-1791-4574-AC33-0AB02415F8FD}">
      <dsp:nvSpPr>
        <dsp:cNvPr id="0" name=""/>
        <dsp:cNvSpPr/>
      </dsp:nvSpPr>
      <dsp:spPr>
        <a:xfrm>
          <a:off x="0" y="4019280"/>
          <a:ext cx="8280000" cy="1160640"/>
        </a:xfrm>
        <a:prstGeom prst="roundRect">
          <a:avLst/>
        </a:prstGeom>
        <a:solidFill>
          <a:schemeClr val="accent3">
            <a:hueOff val="15931782"/>
            <a:satOff val="-22719"/>
            <a:lumOff val="-1372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dirty="0" smtClean="0">
              <a:latin typeface="+mj-lt"/>
              <a:cs typeface="Arial" panose="020B0604020202020204" pitchFamily="34" charset="0"/>
            </a:rPr>
            <a:t>The farmers should be trained in adoption of efficient water use technologies such as sprinkler and drip irrigation, rain water harvesting, water storages etc. </a:t>
          </a:r>
        </a:p>
      </dsp:txBody>
      <dsp:txXfrm>
        <a:off x="56658" y="4075938"/>
        <a:ext cx="8166684" cy="10473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1"/>
            <a:ext cx="2972393" cy="466690"/>
          </a:xfrm>
          <a:prstGeom prst="rect">
            <a:avLst/>
          </a:prstGeom>
        </p:spPr>
        <p:txBody>
          <a:bodyPr vert="horz" lIns="92106" tIns="46052" rIns="92106" bIns="46052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3991" y="1"/>
            <a:ext cx="2972393" cy="466690"/>
          </a:xfrm>
          <a:prstGeom prst="rect">
            <a:avLst/>
          </a:prstGeom>
        </p:spPr>
        <p:txBody>
          <a:bodyPr vert="horz" lIns="92106" tIns="46052" rIns="92106" bIns="46052" rtlCol="0"/>
          <a:lstStyle>
            <a:lvl1pPr algn="r">
              <a:defRPr sz="1200"/>
            </a:lvl1pPr>
          </a:lstStyle>
          <a:p>
            <a:fld id="{AE726C57-DF48-4D65-8AF2-CBF87BF83631}" type="datetimeFigureOut">
              <a:rPr lang="en-GB" smtClean="0"/>
              <a:pPr/>
              <a:t>17/01/2019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" y="8829712"/>
            <a:ext cx="2972393" cy="466690"/>
          </a:xfrm>
          <a:prstGeom prst="rect">
            <a:avLst/>
          </a:prstGeom>
        </p:spPr>
        <p:txBody>
          <a:bodyPr vert="horz" lIns="92106" tIns="46052" rIns="92106" bIns="46052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3991" y="8829712"/>
            <a:ext cx="2972393" cy="466690"/>
          </a:xfrm>
          <a:prstGeom prst="rect">
            <a:avLst/>
          </a:prstGeom>
        </p:spPr>
        <p:txBody>
          <a:bodyPr vert="horz" lIns="92106" tIns="46052" rIns="92106" bIns="46052" rtlCol="0" anchor="b"/>
          <a:lstStyle>
            <a:lvl1pPr algn="r">
              <a:defRPr sz="1200"/>
            </a:lvl1pPr>
          </a:lstStyle>
          <a:p>
            <a:fld id="{8EC5E342-B166-4156-AC96-6B02163CD15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1505311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71801" cy="464821"/>
          </a:xfrm>
          <a:prstGeom prst="rect">
            <a:avLst/>
          </a:prstGeom>
        </p:spPr>
        <p:txBody>
          <a:bodyPr vert="horz" lIns="92106" tIns="46052" rIns="92106" bIns="4605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2"/>
            <a:ext cx="2971801" cy="464821"/>
          </a:xfrm>
          <a:prstGeom prst="rect">
            <a:avLst/>
          </a:prstGeom>
        </p:spPr>
        <p:txBody>
          <a:bodyPr vert="horz" lIns="92106" tIns="46052" rIns="92106" bIns="46052" rtlCol="0"/>
          <a:lstStyle>
            <a:lvl1pPr algn="r">
              <a:defRPr sz="1200"/>
            </a:lvl1pPr>
          </a:lstStyle>
          <a:p>
            <a:fld id="{75217BE8-B8D7-475D-A6D3-1E21F3FF98B4}" type="datetimeFigureOut">
              <a:rPr lang="en-US" smtClean="0"/>
              <a:pPr/>
              <a:t>1/17/2019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77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06" tIns="46052" rIns="92106" bIns="4605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1" y="4415791"/>
            <a:ext cx="5486400" cy="4183380"/>
          </a:xfrm>
          <a:prstGeom prst="rect">
            <a:avLst/>
          </a:prstGeom>
        </p:spPr>
        <p:txBody>
          <a:bodyPr vert="horz" lIns="92106" tIns="46052" rIns="92106" bIns="46052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968"/>
            <a:ext cx="2971801" cy="464821"/>
          </a:xfrm>
          <a:prstGeom prst="rect">
            <a:avLst/>
          </a:prstGeom>
        </p:spPr>
        <p:txBody>
          <a:bodyPr vert="horz" lIns="92106" tIns="46052" rIns="92106" bIns="4605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8"/>
            <a:ext cx="2971801" cy="464821"/>
          </a:xfrm>
          <a:prstGeom prst="rect">
            <a:avLst/>
          </a:prstGeom>
        </p:spPr>
        <p:txBody>
          <a:bodyPr vert="horz" lIns="92106" tIns="46052" rIns="92106" bIns="46052" rtlCol="0" anchor="b"/>
          <a:lstStyle>
            <a:lvl1pPr algn="r">
              <a:defRPr sz="1200"/>
            </a:lvl1pPr>
          </a:lstStyle>
          <a:p>
            <a:fld id="{C5BA5871-F071-4071-80E5-8BAC1BCE7FC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799935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BA5871-F071-4071-80E5-8BAC1BCE7FC1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1536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BA5871-F071-4071-80E5-8BAC1BCE7FC1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43926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BA5871-F071-4071-80E5-8BAC1BCE7FC1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6014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BA5871-F071-4071-80E5-8BAC1BCE7FC1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01391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BA5871-F071-4071-80E5-8BAC1BCE7FC1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09641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BB755-627C-4121-8597-D025DB89D8CF}" type="datetimeFigureOut">
              <a:rPr lang="en-US" smtClean="0"/>
              <a:pPr/>
              <a:t>1/17/2019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CBFAD-98E7-49C6-9025-43703C1553E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CFBD1829-756F-48BD-8199-DA4A9377D8A7}" type="datetime1">
              <a:rPr lang="en-US" smtClean="0">
                <a:solidFill>
                  <a:srgbClr val="1F497D"/>
                </a:solidFill>
              </a:rPr>
              <a:pPr/>
              <a:t>1/17/2019</a:t>
            </a:fld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>
          <a:xfrm>
            <a:off x="8610600" y="6588000"/>
            <a:ext cx="533400" cy="270000"/>
          </a:xfrm>
        </p:spPr>
        <p:txBody>
          <a:bodyPr rtlCol="0">
            <a:noAutofit/>
          </a:bodyPr>
          <a:lstStyle>
            <a:lvl1pPr>
              <a:defRPr sz="1200" b="0">
                <a:solidFill>
                  <a:schemeClr val="tx2"/>
                </a:solidFill>
              </a:defRPr>
            </a:lvl1pPr>
          </a:lstStyle>
          <a:p>
            <a:fld id="{265CBAA0-E2C0-48AB-87C4-3039F3A24944}" type="slidenum">
              <a:rPr lang="en-US" smtClean="0">
                <a:solidFill>
                  <a:srgbClr val="1F497D"/>
                </a:solidFill>
              </a:rPr>
              <a:pPr/>
              <a:t>‹#›</a:t>
            </a:fld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35377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2596DB94-38C0-4388-AC77-97EB67326AF0}" type="datetime1">
              <a:rPr lang="en-US" smtClean="0">
                <a:solidFill>
                  <a:srgbClr val="1F497D"/>
                </a:solidFill>
              </a:rPr>
              <a:pPr/>
              <a:t>1/17/2019</a:t>
            </a:fld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>
          <a:xfrm>
            <a:off x="8604000" y="6588000"/>
            <a:ext cx="540000" cy="270000"/>
          </a:xfrm>
        </p:spPr>
        <p:txBody>
          <a:bodyPr rtlCol="0"/>
          <a:lstStyle/>
          <a:p>
            <a:fld id="{265CBAA0-E2C0-48AB-87C4-3039F3A24944}" type="slidenum">
              <a:rPr lang="en-US" smtClean="0">
                <a:solidFill>
                  <a:srgbClr val="1F497D"/>
                </a:solidFill>
              </a:rPr>
              <a:pPr/>
              <a:t>‹#›</a:t>
            </a:fld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95617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267CD-E22E-4B84-B361-E70CCD428F8E}" type="datetime1">
              <a:rPr lang="en-US" smtClean="0">
                <a:solidFill>
                  <a:srgbClr val="1F497D"/>
                </a:solidFill>
              </a:rPr>
              <a:pPr/>
              <a:t>1/17/2019</a:t>
            </a:fld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04000" y="6588000"/>
            <a:ext cx="540000" cy="270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65CBAA0-E2C0-48AB-87C4-3039F3A24944}" type="slidenum">
              <a:rPr lang="en-US" smtClean="0">
                <a:solidFill>
                  <a:srgbClr val="1F497D"/>
                </a:solidFill>
              </a:rPr>
              <a:pPr/>
              <a:t>‹#›</a:t>
            </a:fld>
            <a:endParaRPr lang="en-US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98399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77CAF-79C7-4F33-93C1-B02B822DF9EB}" type="datetime1">
              <a:rPr lang="en-US" smtClean="0">
                <a:solidFill>
                  <a:srgbClr val="1F497D"/>
                </a:solidFill>
              </a:rPr>
              <a:pPr/>
              <a:t>1/17/2019</a:t>
            </a:fld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04000" y="6588000"/>
            <a:ext cx="540000" cy="270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65CBAA0-E2C0-48AB-87C4-3039F3A24944}" type="slidenum">
              <a:rPr lang="en-US" smtClean="0">
                <a:solidFill>
                  <a:srgbClr val="1F497D"/>
                </a:solidFill>
              </a:rPr>
              <a:pPr/>
              <a:t>‹#›</a:t>
            </a:fld>
            <a:endParaRPr lang="en-US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9313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3A44B-38AD-40FA-83CB-8AAE42959109}" type="datetime1">
              <a:rPr lang="en-US" smtClean="0">
                <a:solidFill>
                  <a:srgbClr val="1F497D"/>
                </a:solidFill>
              </a:rPr>
              <a:pPr/>
              <a:t>1/17/2019</a:t>
            </a:fld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588000"/>
            <a:ext cx="533400" cy="270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65CBAA0-E2C0-48AB-87C4-3039F3A24944}" type="slidenum">
              <a:rPr lang="en-US" smtClean="0">
                <a:solidFill>
                  <a:srgbClr val="1F497D"/>
                </a:solidFill>
              </a:rPr>
              <a:pPr/>
              <a:t>‹#›</a:t>
            </a:fld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3132394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4367641B-3C15-4E1F-961F-C8F831663778}" type="datetime1">
              <a:rPr lang="en-US" smtClean="0">
                <a:solidFill>
                  <a:srgbClr val="1F497D"/>
                </a:solidFill>
              </a:rPr>
              <a:pPr/>
              <a:t>1/17/2019</a:t>
            </a:fld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8604000" y="6588000"/>
            <a:ext cx="540000" cy="270000"/>
          </a:xfrm>
        </p:spPr>
        <p:txBody>
          <a:bodyPr rtlCol="0"/>
          <a:lstStyle>
            <a:lvl1pPr>
              <a:defRPr sz="1200" b="0">
                <a:solidFill>
                  <a:schemeClr val="tx2"/>
                </a:solidFill>
              </a:defRPr>
            </a:lvl1pPr>
          </a:lstStyle>
          <a:p>
            <a:fld id="{265CBAA0-E2C0-48AB-87C4-3039F3A24944}" type="slidenum">
              <a:rPr lang="en-US" smtClean="0">
                <a:solidFill>
                  <a:srgbClr val="1F497D"/>
                </a:solidFill>
              </a:rPr>
              <a:pPr/>
              <a:t>‹#›</a:t>
            </a:fld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40576030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BAB14-5F1F-4211-9113-FB9BB28E36C7}" type="datetime1">
              <a:rPr lang="en-US" smtClean="0">
                <a:solidFill>
                  <a:srgbClr val="1F497D"/>
                </a:solidFill>
              </a:rPr>
              <a:pPr/>
              <a:t>1/17/2019</a:t>
            </a:fld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000" y="6588000"/>
            <a:ext cx="540000" cy="270000"/>
          </a:xfrm>
        </p:spPr>
        <p:txBody>
          <a:bodyPr/>
          <a:lstStyle/>
          <a:p>
            <a:fld id="{265CBAA0-E2C0-48AB-87C4-3039F3A24944}" type="slidenum">
              <a:rPr lang="en-US" smtClean="0">
                <a:solidFill>
                  <a:srgbClr val="1F497D"/>
                </a:solidFill>
              </a:rPr>
              <a:pPr/>
              <a:t>‹#›</a:t>
            </a:fld>
            <a:endParaRPr lang="en-US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39940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5AB9C98C-0DFA-41A4-83D2-24007A3DC0F0}" type="datetime1">
              <a:rPr lang="en-US" smtClean="0">
                <a:solidFill>
                  <a:srgbClr val="1F497D"/>
                </a:solidFill>
              </a:rPr>
              <a:pPr/>
              <a:t>1/17/2019</a:t>
            </a:fld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265CBAA0-E2C0-48AB-87C4-3039F3A24944}" type="slidenum">
              <a:rPr lang="en-US" smtClean="0">
                <a:solidFill>
                  <a:srgbClr val="1F497D"/>
                </a:solidFill>
              </a:rPr>
              <a:pPr/>
              <a:t>‹#›</a:t>
            </a:fld>
            <a:endParaRPr lang="en-US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88455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10588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01625" y="1676400"/>
            <a:ext cx="8540750" cy="4422775"/>
          </a:xfrm>
        </p:spPr>
        <p:txBody>
          <a:bodyPr rtlCol="0">
            <a:normAutofit/>
          </a:bodyPr>
          <a:lstStyle/>
          <a:p>
            <a:pPr lvl="0"/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61AA54-1C1C-414B-8832-E573691FF937}" type="datetime1">
              <a:rPr lang="en-US" smtClean="0">
                <a:solidFill>
                  <a:srgbClr val="1F497D"/>
                </a:solidFill>
              </a:rPr>
              <a:pPr>
                <a:defRPr/>
              </a:pPr>
              <a:t>1/17/2019</a:t>
            </a:fld>
            <a:endParaRPr lang="en-GB" dirty="0">
              <a:solidFill>
                <a:srgbClr val="1F497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1F497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588000"/>
            <a:ext cx="533400" cy="270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0015A7-04C9-430D-91C6-E4F3895AD14B}" type="slidenum">
              <a:rPr lang="en-GB">
                <a:solidFill>
                  <a:srgbClr val="1F497D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722767"/>
      </p:ext>
    </p:extLst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BB755-627C-4121-8597-D025DB89D8CF}" type="datetimeFigureOut">
              <a:rPr lang="en-US" smtClean="0"/>
              <a:pPr/>
              <a:t>1/17/2019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CBFAD-98E7-49C6-9025-43703C1553E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BB755-627C-4121-8597-D025DB89D8CF}" type="datetimeFigureOut">
              <a:rPr lang="en-US" smtClean="0"/>
              <a:pPr/>
              <a:t>1/17/2019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CBFAD-98E7-49C6-9025-43703C1553E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BB755-627C-4121-8597-D025DB89D8CF}" type="datetimeFigureOut">
              <a:rPr lang="en-US" smtClean="0"/>
              <a:pPr/>
              <a:t>1/17/2019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CBFAD-98E7-49C6-9025-43703C1553E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BB755-627C-4121-8597-D025DB89D8CF}" type="datetimeFigureOut">
              <a:rPr lang="en-US" smtClean="0"/>
              <a:pPr/>
              <a:t>1/17/2019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CBFAD-98E7-49C6-9025-43703C1553E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BB755-627C-4121-8597-D025DB89D8CF}" type="datetimeFigureOut">
              <a:rPr lang="en-US" smtClean="0"/>
              <a:pPr/>
              <a:t>1/17/2019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CBFAD-98E7-49C6-9025-43703C1553E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D56F4EF0-7AA1-4C0D-9195-650710F6B42F}" type="datetime1">
              <a:rPr lang="en-US" smtClean="0"/>
              <a:pPr/>
              <a:t>1/17/2019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604000" y="6588000"/>
            <a:ext cx="540000" cy="270000"/>
          </a:xfrm>
        </p:spPr>
        <p:txBody>
          <a:bodyPr>
            <a:normAutofit/>
          </a:bodyPr>
          <a:lstStyle>
            <a:lvl1pPr>
              <a:defRPr sz="1200" b="0">
                <a:solidFill>
                  <a:schemeClr val="tx2"/>
                </a:solidFill>
              </a:defRPr>
            </a:lvl1pPr>
          </a:lstStyle>
          <a:p>
            <a:fld id="{265CBAA0-E2C0-48AB-87C4-3039F3A24944}" type="slidenum">
              <a:rPr lang="en-US" smtClean="0">
                <a:solidFill>
                  <a:srgbClr val="1F497D"/>
                </a:solidFill>
              </a:rPr>
              <a:pPr/>
              <a:t>‹#›</a:t>
            </a:fld>
            <a:endParaRPr lang="en-US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038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552AB-93C2-4E05-8073-07E819A4ED87}" type="datetime1">
              <a:rPr lang="en-US" smtClean="0">
                <a:solidFill>
                  <a:srgbClr val="1F497D"/>
                </a:solidFill>
              </a:rPr>
              <a:pPr/>
              <a:t>1/17/2019</a:t>
            </a:fld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000" y="6588000"/>
            <a:ext cx="540000" cy="270000"/>
          </a:xfrm>
        </p:spPr>
        <p:txBody>
          <a:bodyPr>
            <a:noAutofit/>
          </a:bodyPr>
          <a:lstStyle>
            <a:lvl1pPr>
              <a:defRPr sz="1200" b="0">
                <a:solidFill>
                  <a:schemeClr val="tx2"/>
                </a:solidFill>
              </a:defRPr>
            </a:lvl1pPr>
          </a:lstStyle>
          <a:p>
            <a:fld id="{265CBAA0-E2C0-48AB-87C4-3039F3A24944}" type="slidenum">
              <a:rPr lang="en-US" smtClean="0">
                <a:solidFill>
                  <a:srgbClr val="1F497D"/>
                </a:solidFill>
              </a:rPr>
              <a:pPr/>
              <a:t>‹#›</a:t>
            </a:fld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2859036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5612C-0F4D-41EE-B93A-3074DD0B5CC3}" type="datetime1">
              <a:rPr lang="en-US" smtClean="0">
                <a:solidFill>
                  <a:srgbClr val="1F497D"/>
                </a:solidFill>
              </a:rPr>
              <a:pPr/>
              <a:t>1/17/2019</a:t>
            </a:fld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8604000" y="6588000"/>
            <a:ext cx="540000" cy="270000"/>
          </a:xfrm>
        </p:spPr>
        <p:txBody>
          <a:bodyPr>
            <a:noAutofit/>
          </a:bodyPr>
          <a:lstStyle>
            <a:lvl1pPr>
              <a:defRPr sz="1200" b="0">
                <a:solidFill>
                  <a:schemeClr val="tx2"/>
                </a:solidFill>
              </a:defRPr>
            </a:lvl1pPr>
          </a:lstStyle>
          <a:p>
            <a:fld id="{265CBAA0-E2C0-48AB-87C4-3039F3A24944}" type="slidenum">
              <a:rPr lang="en-US" smtClean="0">
                <a:solidFill>
                  <a:srgbClr val="1F497D"/>
                </a:solidFill>
              </a:rPr>
              <a:pPr/>
              <a:t>‹#›</a:t>
            </a:fld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17292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FBB755-627C-4121-8597-D025DB89D8CF}" type="datetimeFigureOut">
              <a:rPr lang="en-US" smtClean="0"/>
              <a:pPr/>
              <a:t>1/17/2019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7CBFAD-98E7-49C6-9025-43703C1553E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8" r:id="rId5"/>
    <p:sldLayoutId id="2147483739" r:id="rId6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2EA2A1D-6E32-4FA2-8DC4-1820F9321C0A}" type="datetime1">
              <a:rPr lang="en-US" smtClean="0">
                <a:solidFill>
                  <a:srgbClr val="1F497D"/>
                </a:solidFill>
              </a:rPr>
              <a:pPr/>
              <a:t>1/17/2019</a:t>
            </a:fld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04000" y="6613524"/>
            <a:ext cx="540000" cy="270000"/>
          </a:xfrm>
          <a:prstGeom prst="rect">
            <a:avLst/>
          </a:prstGeom>
        </p:spPr>
        <p:txBody>
          <a:bodyPr vert="horz" anchor="ctr" anchorCtr="0">
            <a:noAutofit/>
          </a:bodyPr>
          <a:lstStyle>
            <a:lvl1pPr algn="ctr" eaLnBrk="1" latinLnBrk="0" hangingPunct="1">
              <a:defRPr kumimoji="0" sz="1200" b="0">
                <a:solidFill>
                  <a:schemeClr val="tx2"/>
                </a:solidFill>
              </a:defRPr>
            </a:lvl1pPr>
          </a:lstStyle>
          <a:p>
            <a:fld id="{265CBAA0-E2C0-48AB-87C4-3039F3A24944}" type="slidenum">
              <a:rPr lang="en-US" smtClean="0">
                <a:solidFill>
                  <a:srgbClr val="1F497D"/>
                </a:solidFill>
              </a:rPr>
              <a:pPr/>
              <a:t>‹#›</a:t>
            </a:fld>
            <a:endParaRPr lang="en-US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741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29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en.wikipedia.org/wiki/Fatehpur,_Shekhawati" TargetMode="External"/><Relationship Id="rId5" Type="http://schemas.openxmlformats.org/officeDocument/2006/relationships/hyperlink" Target="https://en.wikipedia.org/wiki/Jojoba" TargetMode="External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8.jp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1000"/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1446" y="1600200"/>
            <a:ext cx="7620000" cy="990600"/>
          </a:xfrm>
        </p:spPr>
        <p:txBody>
          <a:bodyPr vert="horz" anchor="ctr">
            <a:noAutofit/>
          </a:bodyPr>
          <a:lstStyle/>
          <a:p>
            <a:pPr algn="ctr"/>
            <a:r>
              <a:rPr lang="en-GB" sz="3500" b="1" dirty="0"/>
              <a:t>DROUGHT MITIGATION AND ADAPTATIONS IN AGRICULT</a:t>
            </a:r>
            <a:r>
              <a:rPr lang="en-GB" sz="3600" b="1" dirty="0"/>
              <a:t>URE </a:t>
            </a:r>
            <a:endParaRPr lang="en-GB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lnSpcReduction="10000"/>
          </a:bodyPr>
          <a:lstStyle/>
          <a:p>
            <a:fld id="{265CBAA0-E2C0-48AB-87C4-3039F3A24944}" type="slidenum">
              <a:rPr lang="en-US" smtClean="0">
                <a:solidFill>
                  <a:srgbClr val="1F497D"/>
                </a:solidFill>
              </a:rPr>
              <a:pPr/>
              <a:t>1</a:t>
            </a:fld>
            <a:endParaRPr lang="en-US" dirty="0">
              <a:solidFill>
                <a:srgbClr val="1F497D"/>
              </a:solidFill>
            </a:endParaRPr>
          </a:p>
        </p:txBody>
      </p:sp>
      <p:pic>
        <p:nvPicPr>
          <p:cNvPr id="7" name="Picture 6" descr="D:\banner_page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442" y="5791200"/>
            <a:ext cx="9132888" cy="1040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5594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CBAA0-E2C0-48AB-87C4-3039F3A24944}" type="slidenum">
              <a:rPr lang="en-US" smtClean="0">
                <a:solidFill>
                  <a:srgbClr val="1F497D"/>
                </a:solidFill>
              </a:rPr>
              <a:pPr/>
              <a:t>10</a:t>
            </a:fld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83918" y="457200"/>
            <a:ext cx="876566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/>
            <a:r>
              <a:rPr lang="en-US" sz="30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Soil and Water Conservation and Management </a:t>
            </a:r>
            <a:endParaRPr lang="en-GB" sz="3000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15829" y="1550468"/>
            <a:ext cx="5156579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/>
              <a:t>Construction of water ponds and storage tanks for </a:t>
            </a:r>
            <a:r>
              <a:rPr lang="en-US" sz="2400" dirty="0" err="1"/>
              <a:t>stockwater</a:t>
            </a:r>
            <a:r>
              <a:rPr lang="en-US" sz="2400" dirty="0"/>
              <a:t> use </a:t>
            </a:r>
            <a:endParaRPr lang="en-US" sz="2400" dirty="0" smtClean="0"/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 smtClean="0"/>
              <a:t>Development </a:t>
            </a:r>
            <a:r>
              <a:rPr lang="en-US" sz="2400" dirty="0"/>
              <a:t>and promotion of shelterbelt technology in desert areas to control wind erosion</a:t>
            </a:r>
            <a:endParaRPr lang="en-GB" sz="2400" dirty="0"/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/>
              <a:t>Introduction of skimming wells and </a:t>
            </a:r>
            <a:r>
              <a:rPr lang="en-US" sz="2400" dirty="0" err="1"/>
              <a:t>dugwells</a:t>
            </a:r>
            <a:r>
              <a:rPr lang="en-US" sz="2400" dirty="0"/>
              <a:t> in areas with shallow thickness of fresh groundwater</a:t>
            </a:r>
            <a:endParaRPr lang="en-GB" sz="2400" dirty="0"/>
          </a:p>
        </p:txBody>
      </p:sp>
      <p:pic>
        <p:nvPicPr>
          <p:cNvPr id="2050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3412" y="1501254"/>
            <a:ext cx="3459881" cy="2003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4" descr="Image result for photo tobas in Cholist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6" descr="Image result for photo tobas in Cholista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056" name="Picture 8" descr="Image result for photo tobas in Cholista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92" r="4198" b="7132"/>
          <a:stretch/>
        </p:blipFill>
        <p:spPr bwMode="auto">
          <a:xfrm>
            <a:off x="5653412" y="4905233"/>
            <a:ext cx="3426899" cy="1952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s://upload.wikimedia.org/wikipedia/commons/thumb/2/2d/GreeningdesertTharIndia.jpg/800px-GreeningdesertTharIndi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6" y="4853840"/>
            <a:ext cx="4340224" cy="2055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612775" y="621166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dirty="0">
                <a:solidFill>
                  <a:srgbClr val="FFFF00"/>
                </a:solidFill>
              </a:rPr>
              <a:t>Greening desert with plantations of </a:t>
            </a:r>
            <a:r>
              <a:rPr lang="en-GB" dirty="0">
                <a:solidFill>
                  <a:srgbClr val="FFFF00"/>
                </a:solidFill>
                <a:hlinkClick r:id="rId5" tooltip="Jojoba"/>
              </a:rPr>
              <a:t>jojoba</a:t>
            </a:r>
            <a:r>
              <a:rPr lang="en-GB" dirty="0">
                <a:solidFill>
                  <a:srgbClr val="FFFF00"/>
                </a:solidFill>
              </a:rPr>
              <a:t> at </a:t>
            </a:r>
            <a:r>
              <a:rPr lang="en-GB" dirty="0" err="1">
                <a:solidFill>
                  <a:srgbClr val="FFFF00"/>
                </a:solidFill>
                <a:hlinkClick r:id="rId6" tooltip="Fatehpur, Shekhawati"/>
              </a:rPr>
              <a:t>Fatehpur</a:t>
            </a:r>
            <a:r>
              <a:rPr lang="en-GB" dirty="0">
                <a:solidFill>
                  <a:srgbClr val="FFFF00"/>
                </a:solidFill>
                <a:hlinkClick r:id="rId6" tooltip="Fatehpur, Shekhawati"/>
              </a:rPr>
              <a:t>, </a:t>
            </a:r>
            <a:r>
              <a:rPr lang="en-GB" dirty="0" err="1" smtClean="0">
                <a:solidFill>
                  <a:srgbClr val="FFFF00"/>
                </a:solidFill>
                <a:hlinkClick r:id="rId6" tooltip="Fatehpur, Shekhawati"/>
              </a:rPr>
              <a:t>Shekhawati</a:t>
            </a:r>
            <a:r>
              <a:rPr lang="en-GB" dirty="0" smtClean="0">
                <a:solidFill>
                  <a:srgbClr val="FFFF00"/>
                </a:solidFill>
              </a:rPr>
              <a:t>, </a:t>
            </a:r>
            <a:r>
              <a:rPr lang="en-GB" dirty="0">
                <a:solidFill>
                  <a:srgbClr val="FFFF00"/>
                </a:solidFill>
              </a:rPr>
              <a:t>I</a:t>
            </a:r>
            <a:r>
              <a:rPr lang="en-GB" dirty="0" smtClean="0">
                <a:solidFill>
                  <a:srgbClr val="FFFF00"/>
                </a:solidFill>
              </a:rPr>
              <a:t>ndia</a:t>
            </a:r>
            <a:endParaRPr lang="en-GB" dirty="0">
              <a:solidFill>
                <a:srgbClr val="FFFF00"/>
              </a:solidFill>
            </a:endParaRPr>
          </a:p>
        </p:txBody>
      </p:sp>
      <p:pic>
        <p:nvPicPr>
          <p:cNvPr id="2060" name="Picture 12" descr="Image result for photo tobas in Cholista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3412" y="3505200"/>
            <a:ext cx="3426899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2769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CBAA0-E2C0-48AB-87C4-3039F3A24944}" type="slidenum">
              <a:rPr lang="en-US" smtClean="0">
                <a:solidFill>
                  <a:srgbClr val="1F497D"/>
                </a:solidFill>
              </a:rPr>
              <a:pPr/>
              <a:t>11</a:t>
            </a:fld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38200" y="0"/>
            <a:ext cx="7051802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n-US" sz="34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Desalination of Brackish Water</a:t>
            </a:r>
            <a:endParaRPr lang="en-GB" sz="3400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5553"/>
            <a:ext cx="9144000" cy="624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-228600" y="830044"/>
            <a:ext cx="5638800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indent="-220663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GB" sz="2400" dirty="0" smtClean="0">
                <a:solidFill>
                  <a:srgbClr val="C00000"/>
                </a:solidFill>
              </a:rPr>
              <a:t>PARC introduced </a:t>
            </a:r>
            <a:r>
              <a:rPr lang="en-GB" sz="2400" dirty="0">
                <a:solidFill>
                  <a:srgbClr val="C00000"/>
                </a:solidFill>
              </a:rPr>
              <a:t>this technology </a:t>
            </a:r>
            <a:r>
              <a:rPr lang="en-GB" sz="2400" dirty="0" smtClean="0">
                <a:solidFill>
                  <a:srgbClr val="C00000"/>
                </a:solidFill>
              </a:rPr>
              <a:t>of </a:t>
            </a:r>
            <a:r>
              <a:rPr lang="en-GB" sz="2400" dirty="0">
                <a:solidFill>
                  <a:srgbClr val="C00000"/>
                </a:solidFill>
              </a:rPr>
              <a:t>house-hold </a:t>
            </a:r>
            <a:r>
              <a:rPr lang="en-GB" sz="2400" dirty="0" smtClean="0">
                <a:solidFill>
                  <a:srgbClr val="C00000"/>
                </a:solidFill>
              </a:rPr>
              <a:t> scale </a:t>
            </a:r>
            <a:r>
              <a:rPr lang="en-GB" sz="2400" dirty="0">
                <a:solidFill>
                  <a:srgbClr val="C00000"/>
                </a:solidFill>
              </a:rPr>
              <a:t>solar desalination units </a:t>
            </a:r>
            <a:r>
              <a:rPr lang="en-GB" sz="2400" dirty="0" smtClean="0">
                <a:solidFill>
                  <a:srgbClr val="C00000"/>
                </a:solidFill>
              </a:rPr>
              <a:t>in </a:t>
            </a:r>
            <a:r>
              <a:rPr lang="en-GB" sz="2400" dirty="0" err="1" smtClean="0">
                <a:solidFill>
                  <a:srgbClr val="C00000"/>
                </a:solidFill>
              </a:rPr>
              <a:t>Tharparkar</a:t>
            </a:r>
            <a:r>
              <a:rPr lang="en-GB" sz="2400" dirty="0" smtClean="0">
                <a:solidFill>
                  <a:srgbClr val="C00000"/>
                </a:solidFill>
              </a:rPr>
              <a:t> and Bahawalpur. </a:t>
            </a:r>
            <a:r>
              <a:rPr lang="en-GB" sz="2400" dirty="0" smtClean="0">
                <a:solidFill>
                  <a:srgbClr val="C00000"/>
                </a:solidFill>
              </a:rPr>
              <a:t>. </a:t>
            </a:r>
            <a:endParaRPr lang="en-GB" sz="2400" dirty="0" smtClean="0">
              <a:solidFill>
                <a:srgbClr val="C00000"/>
              </a:solidFill>
            </a:endParaRPr>
          </a:p>
          <a:p>
            <a:pPr lvl="1" indent="-220663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GB" sz="2400" dirty="0" smtClean="0">
                <a:solidFill>
                  <a:srgbClr val="C00000"/>
                </a:solidFill>
              </a:rPr>
              <a:t>It </a:t>
            </a:r>
            <a:r>
              <a:rPr lang="en-GB" sz="2400" dirty="0">
                <a:solidFill>
                  <a:srgbClr val="C00000"/>
                </a:solidFill>
              </a:rPr>
              <a:t>can clean up to 20,000 ppm of brackish water </a:t>
            </a:r>
            <a:r>
              <a:rPr lang="en-GB" sz="2400" dirty="0" smtClean="0">
                <a:solidFill>
                  <a:srgbClr val="C00000"/>
                </a:solidFill>
              </a:rPr>
              <a:t>in </a:t>
            </a:r>
            <a:r>
              <a:rPr lang="en-GB" sz="2400" dirty="0">
                <a:solidFill>
                  <a:srgbClr val="C00000"/>
                </a:solidFill>
              </a:rPr>
              <a:t>drinkable limit less than 500 ppm and desalinate about 25 litters in 8 hours of sunshine. </a:t>
            </a:r>
            <a:endParaRPr lang="en-GB" sz="2400" dirty="0" smtClean="0">
              <a:solidFill>
                <a:srgbClr val="C00000"/>
              </a:solidFill>
            </a:endParaRPr>
          </a:p>
          <a:p>
            <a:pPr lvl="1" indent="-220663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GB" sz="2400" dirty="0" smtClean="0">
                <a:solidFill>
                  <a:srgbClr val="C00000"/>
                </a:solidFill>
              </a:rPr>
              <a:t>The </a:t>
            </a:r>
            <a:r>
              <a:rPr lang="en-GB" sz="2400" dirty="0">
                <a:solidFill>
                  <a:srgbClr val="C00000"/>
                </a:solidFill>
              </a:rPr>
              <a:t>desalinated water can be used solely or in conjunction with brackish water </a:t>
            </a:r>
            <a:r>
              <a:rPr lang="en-US" sz="2400" dirty="0">
                <a:solidFill>
                  <a:srgbClr val="C00000"/>
                </a:solidFill>
              </a:rPr>
              <a:t>to grow high-value fruits/vegetables crops in pots/kitchen gardening </a:t>
            </a:r>
            <a:r>
              <a:rPr lang="en-US" sz="2400" dirty="0" smtClean="0">
                <a:solidFill>
                  <a:srgbClr val="C00000"/>
                </a:solidFill>
              </a:rPr>
              <a:t> to </a:t>
            </a:r>
            <a:r>
              <a:rPr lang="en-US" sz="2400" dirty="0">
                <a:solidFill>
                  <a:srgbClr val="C00000"/>
                </a:solidFill>
              </a:rPr>
              <a:t>secure food deficiency and improve livelihoods </a:t>
            </a:r>
            <a:r>
              <a:rPr lang="en-US" sz="2400" dirty="0" smtClean="0">
                <a:solidFill>
                  <a:srgbClr val="C00000"/>
                </a:solidFill>
              </a:rPr>
              <a:t>at </a:t>
            </a:r>
            <a:r>
              <a:rPr lang="en-US" sz="2400" dirty="0">
                <a:solidFill>
                  <a:srgbClr val="C00000"/>
                </a:solidFill>
              </a:rPr>
              <a:t>household </a:t>
            </a:r>
            <a:r>
              <a:rPr lang="en-US" sz="2400" dirty="0" smtClean="0">
                <a:solidFill>
                  <a:srgbClr val="C00000"/>
                </a:solidFill>
              </a:rPr>
              <a:t>level.</a:t>
            </a:r>
            <a:endParaRPr lang="en-GB" sz="2400" b="1" dirty="0">
              <a:solidFill>
                <a:srgbClr val="C00000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648200"/>
            <a:ext cx="2992820" cy="2209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7636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CBAA0-E2C0-48AB-87C4-3039F3A24944}" type="slidenum">
              <a:rPr lang="en-US" smtClean="0">
                <a:solidFill>
                  <a:srgbClr val="1F497D"/>
                </a:solidFill>
              </a:rPr>
              <a:pPr/>
              <a:t>12</a:t>
            </a:fld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15626" y="457200"/>
            <a:ext cx="8069710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n-GB" sz="34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Bio-saline Agriculture/Agro-forestry</a:t>
            </a:r>
          </a:p>
        </p:txBody>
      </p:sp>
      <p:sp>
        <p:nvSpPr>
          <p:cNvPr id="4" name="Rectangle 3"/>
          <p:cNvSpPr/>
          <p:nvPr/>
        </p:nvSpPr>
        <p:spPr>
          <a:xfrm>
            <a:off x="515626" y="1676400"/>
            <a:ext cx="824737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93700" lvl="1" indent="-220663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GB" sz="2400" dirty="0" smtClean="0"/>
              <a:t>PARC </a:t>
            </a:r>
            <a:r>
              <a:rPr lang="en-GB" sz="2400" dirty="0"/>
              <a:t>has done some pioneer work on introduction of energy crops/plants in marginal </a:t>
            </a:r>
            <a:r>
              <a:rPr lang="en-GB" sz="2400" dirty="0" smtClean="0"/>
              <a:t>conditions</a:t>
            </a:r>
          </a:p>
          <a:p>
            <a:pPr marL="393700" lvl="1" indent="-220663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GB" sz="2400" dirty="0" smtClean="0"/>
              <a:t>Four </a:t>
            </a:r>
            <a:r>
              <a:rPr lang="en-GB" sz="2400" dirty="0"/>
              <a:t>species of indigenous cultivars of energy plants (</a:t>
            </a:r>
            <a:r>
              <a:rPr lang="en-GB" sz="2400" dirty="0" err="1"/>
              <a:t>Pongamia</a:t>
            </a:r>
            <a:r>
              <a:rPr lang="en-GB" sz="2400" dirty="0"/>
              <a:t>, Jojoba, Castor, </a:t>
            </a:r>
            <a:r>
              <a:rPr lang="en-GB" sz="2400" dirty="0" err="1"/>
              <a:t>Jatropha</a:t>
            </a:r>
            <a:r>
              <a:rPr lang="en-GB" sz="2400" dirty="0"/>
              <a:t>) were tested in DI Khan, Bahawalpur, </a:t>
            </a:r>
            <a:r>
              <a:rPr lang="en-GB" sz="2400" dirty="0" err="1"/>
              <a:t>Umerkot</a:t>
            </a:r>
            <a:r>
              <a:rPr lang="en-GB" sz="2400" dirty="0"/>
              <a:t> and </a:t>
            </a:r>
            <a:r>
              <a:rPr lang="en-GB" sz="2400" dirty="0" smtClean="0"/>
              <a:t>Karachi</a:t>
            </a:r>
          </a:p>
          <a:p>
            <a:pPr marL="393700" lvl="1" indent="-220663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GB" sz="2400" dirty="0" smtClean="0"/>
              <a:t>Adoption </a:t>
            </a:r>
            <a:r>
              <a:rPr lang="en-GB" sz="2400" dirty="0"/>
              <a:t>of these crops in drought prone areas can improve farmers’ livelihoods and resilience against </a:t>
            </a:r>
            <a:r>
              <a:rPr lang="en-GB" sz="2400" dirty="0" smtClean="0"/>
              <a:t>drought</a:t>
            </a:r>
          </a:p>
          <a:p>
            <a:pPr marL="393700" lvl="1" indent="-220663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GB" sz="2400" dirty="0" smtClean="0"/>
              <a:t>Recently</a:t>
            </a:r>
            <a:r>
              <a:rPr lang="en-GB" sz="2400" dirty="0"/>
              <a:t>, PARC-AZRI </a:t>
            </a:r>
            <a:r>
              <a:rPr lang="en-GB" sz="2400" dirty="0" err="1"/>
              <a:t>Umerkot</a:t>
            </a:r>
            <a:r>
              <a:rPr lang="en-GB" sz="2400" dirty="0"/>
              <a:t> has demonstrated cultivation of arid horticulture (dates, grafted </a:t>
            </a:r>
            <a:r>
              <a:rPr lang="en-GB" sz="2400" dirty="0" err="1"/>
              <a:t>ber</a:t>
            </a:r>
            <a:r>
              <a:rPr lang="en-GB" sz="2400" dirty="0"/>
              <a:t>, Guava) using brackish water coupled with drip </a:t>
            </a:r>
            <a:r>
              <a:rPr lang="en-GB" sz="2400" dirty="0" smtClean="0"/>
              <a:t>irrigation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2652556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CBAA0-E2C0-48AB-87C4-3039F3A24944}" type="slidenum">
              <a:rPr lang="en-US" smtClean="0">
                <a:solidFill>
                  <a:srgbClr val="1F497D"/>
                </a:solidFill>
              </a:rPr>
              <a:pPr/>
              <a:t>13</a:t>
            </a:fld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82011" y="416957"/>
            <a:ext cx="644278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/>
            <a:r>
              <a:rPr lang="en-GB" sz="36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Energy and Medicinal Plants</a:t>
            </a:r>
          </a:p>
        </p:txBody>
      </p:sp>
      <p:sp>
        <p:nvSpPr>
          <p:cNvPr id="5" name="Rectangle 4"/>
          <p:cNvSpPr/>
          <p:nvPr/>
        </p:nvSpPr>
        <p:spPr>
          <a:xfrm>
            <a:off x="550505" y="1828800"/>
            <a:ext cx="8060095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GB" sz="2400" b="1" dirty="0"/>
              <a:t>Energy Plants </a:t>
            </a:r>
            <a:r>
              <a:rPr lang="en-GB" sz="2400" dirty="0" smtClean="0"/>
              <a:t>Four </a:t>
            </a:r>
            <a:r>
              <a:rPr lang="en-GB" sz="2400" dirty="0"/>
              <a:t>species of indigenous energy plants (</a:t>
            </a:r>
            <a:r>
              <a:rPr lang="en-GB" sz="2400" dirty="0" err="1"/>
              <a:t>Pongamia</a:t>
            </a:r>
            <a:r>
              <a:rPr lang="en-GB" sz="2400" dirty="0"/>
              <a:t>, Jojoba, Castor, </a:t>
            </a:r>
            <a:r>
              <a:rPr lang="en-GB" sz="2400" dirty="0" err="1" smtClean="0"/>
              <a:t>Jatropha</a:t>
            </a:r>
            <a:r>
              <a:rPr lang="en-GB" sz="2400" dirty="0" smtClean="0"/>
              <a:t> </a:t>
            </a:r>
            <a:r>
              <a:rPr lang="en-GB" sz="2400" dirty="0"/>
              <a:t>were tested in DI Khan, Bahawalpur, </a:t>
            </a:r>
            <a:r>
              <a:rPr lang="en-GB" sz="2400" dirty="0" err="1"/>
              <a:t>Umerkot</a:t>
            </a:r>
            <a:r>
              <a:rPr lang="en-GB" sz="2400" dirty="0"/>
              <a:t> and </a:t>
            </a:r>
            <a:r>
              <a:rPr lang="en-GB" sz="2400" dirty="0" smtClean="0"/>
              <a:t>Karachi and found </a:t>
            </a:r>
            <a:r>
              <a:rPr lang="en-GB" sz="2400" dirty="0" smtClean="0"/>
              <a:t>successful in marginal conditions</a:t>
            </a:r>
            <a:endParaRPr lang="en-GB" sz="2400" dirty="0" smtClean="0"/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GB" sz="2400" b="1" dirty="0" smtClean="0"/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GB" sz="2400" b="1" dirty="0" smtClean="0"/>
              <a:t>Medicinal </a:t>
            </a:r>
            <a:r>
              <a:rPr lang="en-GB" sz="2400" b="1" dirty="0"/>
              <a:t>plants</a:t>
            </a:r>
            <a:r>
              <a:rPr lang="en-GB" sz="2400" dirty="0" smtClean="0"/>
              <a:t>: </a:t>
            </a:r>
            <a:r>
              <a:rPr lang="en-GB" sz="2400" dirty="0"/>
              <a:t>Fifty-five exotic species of medicinal plants have been raised </a:t>
            </a:r>
            <a:r>
              <a:rPr lang="en-GB" sz="2400" dirty="0" smtClean="0"/>
              <a:t>at Quetta </a:t>
            </a:r>
            <a:r>
              <a:rPr lang="en-GB" sz="2400" dirty="0" smtClean="0"/>
              <a:t>some </a:t>
            </a:r>
            <a:r>
              <a:rPr lang="en-GB" sz="2400" dirty="0" smtClean="0"/>
              <a:t>of indigenous aromatic/medicinal </a:t>
            </a:r>
            <a:r>
              <a:rPr lang="en-GB" sz="2400" dirty="0"/>
              <a:t>herb </a:t>
            </a:r>
            <a:r>
              <a:rPr lang="en-GB" sz="2400" dirty="0" smtClean="0"/>
              <a:t>plants include German </a:t>
            </a:r>
            <a:r>
              <a:rPr lang="en-GB" sz="2400" dirty="0"/>
              <a:t>Chamomile, Lavender, Rosemary, Mint, Thyme, Marjoram, Oregano, Basil, Dill, Sage, Funnel, </a:t>
            </a:r>
            <a:r>
              <a:rPr lang="en-GB" sz="2400" dirty="0" err="1"/>
              <a:t>Ispaghol</a:t>
            </a:r>
            <a:r>
              <a:rPr lang="en-GB" sz="2400" dirty="0"/>
              <a:t>, and Tarragon</a:t>
            </a:r>
            <a:r>
              <a:rPr lang="en-GB" sz="2400" dirty="0" smtClean="0"/>
              <a:t>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666013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CBAA0-E2C0-48AB-87C4-3039F3A24944}" type="slidenum">
              <a:rPr lang="en-US" smtClean="0">
                <a:solidFill>
                  <a:srgbClr val="1F497D"/>
                </a:solidFill>
              </a:rPr>
              <a:pPr/>
              <a:t>14</a:t>
            </a:fld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23383" y="381000"/>
            <a:ext cx="47756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n-GB" sz="36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Recommendations</a:t>
            </a:r>
          </a:p>
        </p:txBody>
      </p:sp>
      <p:sp>
        <p:nvSpPr>
          <p:cNvPr id="4" name="Rectangle 3"/>
          <p:cNvSpPr/>
          <p:nvPr/>
        </p:nvSpPr>
        <p:spPr>
          <a:xfrm>
            <a:off x="347957" y="1600200"/>
            <a:ext cx="86106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20700" lvl="1" indent="-284163">
              <a:spcBef>
                <a:spcPts val="600"/>
              </a:spcBef>
              <a:buFont typeface="Arial" pitchFamily="34" charset="0"/>
              <a:buChar char="•"/>
            </a:pPr>
            <a:r>
              <a:rPr lang="en-US" sz="2400" b="1" dirty="0" smtClean="0"/>
              <a:t>To designate some agency/institution for </a:t>
            </a:r>
            <a:r>
              <a:rPr lang="en-US" sz="2400" b="1" dirty="0"/>
              <a:t>carrying out drought </a:t>
            </a:r>
            <a:r>
              <a:rPr lang="en-US" sz="2400" b="1" dirty="0" smtClean="0"/>
              <a:t>management with </a:t>
            </a:r>
            <a:r>
              <a:rPr lang="en-US" sz="2400" b="1" dirty="0"/>
              <a:t>clear role and </a:t>
            </a:r>
            <a:r>
              <a:rPr lang="en-US" sz="2400" b="1" dirty="0" smtClean="0"/>
              <a:t>responsibilities which presently </a:t>
            </a:r>
            <a:r>
              <a:rPr lang="en-US" sz="2400" b="1" dirty="0" smtClean="0"/>
              <a:t>completely lacks.</a:t>
            </a:r>
          </a:p>
          <a:p>
            <a:pPr marL="520700" lvl="1" indent="-284163">
              <a:spcBef>
                <a:spcPts val="600"/>
              </a:spcBef>
              <a:buFont typeface="Arial" pitchFamily="34" charset="0"/>
              <a:buChar char="•"/>
            </a:pPr>
            <a:r>
              <a:rPr lang="en-US" sz="2400" b="1" dirty="0" smtClean="0"/>
              <a:t>Our focus has been responsive whereas proactive drought management approach is cheaper and effective </a:t>
            </a:r>
          </a:p>
          <a:p>
            <a:pPr marL="520700" lvl="1" indent="-284163">
              <a:spcBef>
                <a:spcPts val="600"/>
              </a:spcBef>
              <a:buFont typeface="Arial" pitchFamily="34" charset="0"/>
              <a:buChar char="•"/>
            </a:pPr>
            <a:r>
              <a:rPr lang="en-US" sz="2400" b="1" dirty="0"/>
              <a:t>Improvement of linkages between research and line agriculture, irrigation and NGOs for </a:t>
            </a:r>
            <a:r>
              <a:rPr lang="en-US" sz="2400" b="1" dirty="0" err="1"/>
              <a:t>upscaling</a:t>
            </a:r>
            <a:r>
              <a:rPr lang="en-US" sz="2400" b="1" dirty="0"/>
              <a:t> </a:t>
            </a:r>
            <a:r>
              <a:rPr lang="en-US" sz="2400" b="1" dirty="0"/>
              <a:t>and </a:t>
            </a:r>
            <a:r>
              <a:rPr lang="en-US" sz="2400" b="1" dirty="0" err="1"/>
              <a:t>outscaling</a:t>
            </a:r>
            <a:r>
              <a:rPr lang="en-US" sz="2400" b="1" dirty="0"/>
              <a:t> tested </a:t>
            </a:r>
            <a:r>
              <a:rPr lang="en-US" sz="2400" b="1" dirty="0" smtClean="0"/>
              <a:t>innovations</a:t>
            </a:r>
            <a:endParaRPr lang="en-US" sz="2400" b="1" dirty="0"/>
          </a:p>
          <a:p>
            <a:pPr marL="520700" lvl="1" indent="-284163">
              <a:spcBef>
                <a:spcPts val="600"/>
              </a:spcBef>
              <a:buFont typeface="Arial" pitchFamily="34" charset="0"/>
              <a:buChar char="•"/>
            </a:pPr>
            <a:r>
              <a:rPr lang="en-US" sz="2400" b="1" dirty="0" smtClean="0"/>
              <a:t>Awareness </a:t>
            </a:r>
            <a:r>
              <a:rPr lang="en-US" sz="2400" b="1" dirty="0" smtClean="0"/>
              <a:t>raising of line departments,  NGOs and communities for household adoption of tested technologies </a:t>
            </a:r>
          </a:p>
          <a:p>
            <a:pPr marL="520700" lvl="1" indent="-284163">
              <a:spcBef>
                <a:spcPts val="600"/>
              </a:spcBef>
              <a:buFont typeface="Arial" pitchFamily="34" charset="0"/>
              <a:buChar char="•"/>
            </a:pPr>
            <a:r>
              <a:rPr lang="en-US" sz="2400" b="1" dirty="0" smtClean="0"/>
              <a:t>Provision of tested intervention through development projects on subsidy </a:t>
            </a:r>
          </a:p>
        </p:txBody>
      </p:sp>
    </p:spTree>
    <p:extLst>
      <p:ext uri="{BB962C8B-B14F-4D97-AF65-F5344CB8AC3E}">
        <p14:creationId xmlns:p14="http://schemas.microsoft.com/office/powerpoint/2010/main" val="371027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CBAA0-E2C0-48AB-87C4-3039F3A24944}" type="slidenum">
              <a:rPr lang="en-US" smtClean="0">
                <a:solidFill>
                  <a:srgbClr val="1F497D"/>
                </a:solidFill>
              </a:rPr>
              <a:pPr/>
              <a:t>15</a:t>
            </a:fld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23383" y="381000"/>
            <a:ext cx="47756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n-GB" sz="36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Recommendations</a:t>
            </a:r>
          </a:p>
        </p:txBody>
      </p:sp>
      <p:sp>
        <p:nvSpPr>
          <p:cNvPr id="4" name="Rectangle 3"/>
          <p:cNvSpPr/>
          <p:nvPr/>
        </p:nvSpPr>
        <p:spPr>
          <a:xfrm>
            <a:off x="686916" y="1981200"/>
            <a:ext cx="7848600" cy="37702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20700" lvl="1" indent="-284163">
              <a:spcBef>
                <a:spcPts val="600"/>
              </a:spcBef>
              <a:buFont typeface="Arial" pitchFamily="34" charset="0"/>
              <a:buChar char="•"/>
            </a:pPr>
            <a:r>
              <a:rPr lang="en-GB" sz="2800" b="1" dirty="0"/>
              <a:t>Promote “low delta crops” and research on drought and pest resistant </a:t>
            </a:r>
            <a:r>
              <a:rPr lang="en-GB" sz="2800" b="1" dirty="0" smtClean="0"/>
              <a:t>crops</a:t>
            </a:r>
            <a:endParaRPr lang="en-US" sz="2800" b="1" dirty="0" smtClean="0"/>
          </a:p>
          <a:p>
            <a:pPr marL="520700" lvl="1" indent="-284163">
              <a:spcBef>
                <a:spcPts val="600"/>
              </a:spcBef>
              <a:buFont typeface="Arial" pitchFamily="34" charset="0"/>
              <a:buChar char="•"/>
            </a:pPr>
            <a:r>
              <a:rPr lang="en-US" sz="2800" b="1" dirty="0" smtClean="0"/>
              <a:t>More coordinated focus on drought </a:t>
            </a:r>
            <a:r>
              <a:rPr lang="en-US" sz="2800" b="1" dirty="0" err="1" smtClean="0"/>
              <a:t>reseach</a:t>
            </a:r>
            <a:endParaRPr lang="en-US" sz="2800" b="1" dirty="0" smtClean="0"/>
          </a:p>
          <a:p>
            <a:pPr marL="520700" lvl="1" indent="-284163">
              <a:spcBef>
                <a:spcPts val="600"/>
              </a:spcBef>
              <a:buFont typeface="Arial" pitchFamily="34" charset="0"/>
              <a:buChar char="•"/>
            </a:pPr>
            <a:r>
              <a:rPr lang="en-US" sz="2800" b="1" dirty="0" smtClean="0"/>
              <a:t>Provision </a:t>
            </a:r>
            <a:r>
              <a:rPr lang="en-US" sz="2800" b="1" dirty="0"/>
              <a:t>of </a:t>
            </a:r>
            <a:r>
              <a:rPr lang="en-US" sz="2800" b="1" dirty="0" smtClean="0"/>
              <a:t>solar </a:t>
            </a:r>
            <a:r>
              <a:rPr lang="en-US" sz="2800" b="1" dirty="0"/>
              <a:t>d</a:t>
            </a:r>
            <a:r>
              <a:rPr lang="en-US" sz="2800" b="1" dirty="0" smtClean="0"/>
              <a:t>esalination </a:t>
            </a:r>
            <a:r>
              <a:rPr lang="en-US" sz="2800" b="1" dirty="0"/>
              <a:t>and RO plants </a:t>
            </a:r>
            <a:r>
              <a:rPr lang="en-US" sz="2800" b="1" dirty="0" smtClean="0"/>
              <a:t>, solar pumps, drip for drinking, </a:t>
            </a:r>
            <a:r>
              <a:rPr lang="en-US" sz="2800" b="1" dirty="0" smtClean="0"/>
              <a:t>kitchen </a:t>
            </a:r>
            <a:r>
              <a:rPr lang="en-US" sz="2800" b="1" dirty="0"/>
              <a:t>gardening, tunnel farming and arid horticulture</a:t>
            </a:r>
            <a:endParaRPr lang="en-GB" sz="2800" b="1" dirty="0"/>
          </a:p>
          <a:p>
            <a:pPr marL="520700" lvl="1" indent="-284163">
              <a:spcBef>
                <a:spcPts val="600"/>
              </a:spcBef>
              <a:buFont typeface="Arial" pitchFamily="34" charset="0"/>
              <a:buChar char="•"/>
            </a:pPr>
            <a:r>
              <a:rPr lang="en-US" sz="2800" b="1" dirty="0" smtClean="0"/>
              <a:t>Provision </a:t>
            </a:r>
            <a:r>
              <a:rPr lang="en-US" sz="2800" b="1" dirty="0"/>
              <a:t>of seed of </a:t>
            </a:r>
            <a:r>
              <a:rPr lang="en-US" sz="2800" b="1" dirty="0" smtClean="0"/>
              <a:t>potential grasses/crops/fruit cultivars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3385204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28600"/>
            <a:ext cx="7620000" cy="990600"/>
          </a:xfrm>
        </p:spPr>
        <p:txBody>
          <a:bodyPr vert="horz" anchor="ctr">
            <a:noAutofit/>
          </a:bodyPr>
          <a:lstStyle/>
          <a:p>
            <a:pPr algn="ctr"/>
            <a:r>
              <a:rPr lang="en-GB" sz="3600" b="1" dirty="0"/>
              <a:t>Recommendations</a:t>
            </a:r>
            <a:br>
              <a:rPr lang="en-GB" sz="3600" b="1" dirty="0"/>
            </a:br>
            <a:r>
              <a:rPr lang="en-GB" sz="3600" b="1" dirty="0"/>
              <a:t>Short term Actions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65CBAA0-E2C0-48AB-87C4-3039F3A24944}" type="slidenum">
              <a:rPr lang="en-US" smtClean="0"/>
              <a:pPr/>
              <a:t>16</a:t>
            </a:fld>
            <a:endParaRPr lang="en-US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62596880"/>
              </p:ext>
            </p:extLst>
          </p:nvPr>
        </p:nvGraphicFramePr>
        <p:xfrm>
          <a:off x="252000" y="1752600"/>
          <a:ext cx="8640000" cy="464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07792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28600"/>
            <a:ext cx="7620000" cy="990600"/>
          </a:xfrm>
        </p:spPr>
        <p:txBody>
          <a:bodyPr vert="horz" anchor="ctr">
            <a:noAutofit/>
          </a:bodyPr>
          <a:lstStyle/>
          <a:p>
            <a:pPr algn="ctr"/>
            <a:r>
              <a:rPr lang="en-GB" sz="3600" b="1" dirty="0"/>
              <a:t>Recommendations</a:t>
            </a:r>
            <a:br>
              <a:rPr lang="en-GB" sz="3600" b="1" dirty="0"/>
            </a:br>
            <a:r>
              <a:rPr lang="en-GB" sz="3600" b="1" dirty="0"/>
              <a:t>Short term Actions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65CBAA0-E2C0-48AB-87C4-3039F3A24944}" type="slidenum">
              <a:rPr lang="en-US" smtClean="0"/>
              <a:pPr/>
              <a:t>17</a:t>
            </a:fld>
            <a:endParaRPr lang="en-US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013233358"/>
              </p:ext>
            </p:extLst>
          </p:nvPr>
        </p:nvGraphicFramePr>
        <p:xfrm>
          <a:off x="252000" y="1657350"/>
          <a:ext cx="8739600" cy="48196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62885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28600"/>
            <a:ext cx="7620000" cy="990600"/>
          </a:xfrm>
        </p:spPr>
        <p:txBody>
          <a:bodyPr vert="horz" anchor="ctr">
            <a:noAutofit/>
          </a:bodyPr>
          <a:lstStyle/>
          <a:p>
            <a:pPr algn="ctr"/>
            <a:r>
              <a:rPr lang="en-GB" sz="3600" b="1" dirty="0"/>
              <a:t>Recommendations</a:t>
            </a:r>
            <a:br>
              <a:rPr lang="en-GB" sz="3600" b="1" dirty="0"/>
            </a:br>
            <a:r>
              <a:rPr lang="en-GB" sz="3600" b="1" dirty="0"/>
              <a:t>Medium term Interventions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65CBAA0-E2C0-48AB-87C4-3039F3A24944}" type="slidenum">
              <a:rPr lang="en-US" smtClean="0"/>
              <a:pPr/>
              <a:t>18</a:t>
            </a:fld>
            <a:endParaRPr lang="en-US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648990419"/>
              </p:ext>
            </p:extLst>
          </p:nvPr>
        </p:nvGraphicFramePr>
        <p:xfrm>
          <a:off x="304800" y="1524000"/>
          <a:ext cx="8587200" cy="487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58236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28600"/>
            <a:ext cx="7620000" cy="990600"/>
          </a:xfrm>
        </p:spPr>
        <p:txBody>
          <a:bodyPr vert="horz" anchor="ctr">
            <a:noAutofit/>
          </a:bodyPr>
          <a:lstStyle/>
          <a:p>
            <a:pPr algn="ctr"/>
            <a:r>
              <a:rPr lang="en-GB" sz="3600" b="1" dirty="0" smtClean="0"/>
              <a:t>Recommendations </a:t>
            </a:r>
            <a:br>
              <a:rPr lang="en-GB" sz="3600" b="1" dirty="0" smtClean="0"/>
            </a:br>
            <a:r>
              <a:rPr lang="en-GB" sz="3600" b="1" dirty="0" smtClean="0"/>
              <a:t>Long Term Policy Initiative</a:t>
            </a:r>
            <a:endParaRPr lang="en-US" sz="3600" b="1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942685481"/>
              </p:ext>
            </p:extLst>
          </p:nvPr>
        </p:nvGraphicFramePr>
        <p:xfrm>
          <a:off x="432000" y="1589313"/>
          <a:ext cx="828000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65CBAA0-E2C0-48AB-87C4-3039F3A24944}" type="slidenum">
              <a:rPr lang="en-US" smtClean="0">
                <a:solidFill>
                  <a:srgbClr val="1F497D"/>
                </a:solidFill>
              </a:rPr>
              <a:pPr/>
              <a:t>19</a:t>
            </a:fld>
            <a:endParaRPr lang="en-US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6992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CBAA0-E2C0-48AB-87C4-3039F3A24944}" type="slidenum">
              <a:rPr lang="en-US" smtClean="0">
                <a:solidFill>
                  <a:srgbClr val="1F497D"/>
                </a:solidFill>
              </a:rPr>
              <a:pPr/>
              <a:t>2</a:t>
            </a:fld>
            <a:endParaRPr lang="en-US" dirty="0">
              <a:solidFill>
                <a:srgbClr val="1F497D"/>
              </a:solidFill>
            </a:endParaRPr>
          </a:p>
        </p:txBody>
      </p:sp>
      <p:pic>
        <p:nvPicPr>
          <p:cNvPr id="15" name="Picture 1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32312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6600" dirty="0" smtClean="0"/>
              <a:t>THANKS</a:t>
            </a:r>
            <a:endParaRPr lang="en-US" sz="6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65CBAA0-E2C0-48AB-87C4-3039F3A24944}" type="slidenum">
              <a:rPr lang="en-US" smtClean="0">
                <a:solidFill>
                  <a:srgbClr val="1F497D"/>
                </a:solidFill>
              </a:rPr>
              <a:pPr/>
              <a:t>20</a:t>
            </a:fld>
            <a:endParaRPr lang="en-US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9098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CBAA0-E2C0-48AB-87C4-3039F3A24944}" type="slidenum">
              <a:rPr lang="en-US" smtClean="0">
                <a:solidFill>
                  <a:srgbClr val="1F497D"/>
                </a:solidFill>
              </a:rPr>
              <a:pPr/>
              <a:t>3</a:t>
            </a:fld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4800" y="1600200"/>
            <a:ext cx="8686800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dirty="0" smtClean="0"/>
              <a:t>PARC </a:t>
            </a:r>
            <a:r>
              <a:rPr lang="en-GB" dirty="0"/>
              <a:t>has successfully tested and introduced a number of varieties of different crops/grasses/plants, which are of short duration, consume less water and are resistant to water/heat stress. </a:t>
            </a:r>
            <a:endParaRPr lang="en-GB" dirty="0" smtClean="0"/>
          </a:p>
          <a:p>
            <a:pPr algn="just"/>
            <a:endParaRPr lang="en-GB" sz="1050" dirty="0" smtClean="0"/>
          </a:p>
          <a:p>
            <a:pPr algn="just"/>
            <a:r>
              <a:rPr lang="en-GB" dirty="0"/>
              <a:t>PARC and other organizations like PCRWR have developed and demonstrated drought/desertification control technologies in the </a:t>
            </a:r>
            <a:r>
              <a:rPr lang="en-GB" dirty="0" err="1"/>
              <a:t>Cholistan</a:t>
            </a:r>
            <a:r>
              <a:rPr lang="en-GB" dirty="0"/>
              <a:t>, </a:t>
            </a:r>
            <a:r>
              <a:rPr lang="en-GB" dirty="0" err="1"/>
              <a:t>Ummrkot</a:t>
            </a:r>
            <a:r>
              <a:rPr lang="en-GB" dirty="0"/>
              <a:t>, </a:t>
            </a:r>
            <a:r>
              <a:rPr lang="en-GB" dirty="0" smtClean="0"/>
              <a:t>D I Khan</a:t>
            </a:r>
            <a:r>
              <a:rPr lang="en-GB" dirty="0"/>
              <a:t>, Quetta and other areas</a:t>
            </a:r>
            <a:r>
              <a:rPr lang="en-GB" dirty="0" smtClean="0"/>
              <a:t>:</a:t>
            </a:r>
          </a:p>
          <a:p>
            <a:pPr algn="just"/>
            <a:endParaRPr lang="en-GB" dirty="0"/>
          </a:p>
          <a:p>
            <a:pPr marL="531813" indent="-258763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en-GB" dirty="0"/>
              <a:t>Grassland development</a:t>
            </a:r>
          </a:p>
          <a:p>
            <a:pPr marL="531813" indent="-258763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en-GB" dirty="0"/>
              <a:t>Rainwater harvesting</a:t>
            </a:r>
          </a:p>
          <a:p>
            <a:pPr marL="531813" indent="-258763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en-GB" dirty="0"/>
              <a:t>Range management</a:t>
            </a:r>
          </a:p>
          <a:p>
            <a:pPr marL="531813" indent="-258763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en-GB" dirty="0"/>
              <a:t>Arid </a:t>
            </a:r>
            <a:r>
              <a:rPr lang="en-GB" dirty="0" smtClean="0"/>
              <a:t>horticulture</a:t>
            </a:r>
            <a:endParaRPr lang="en-GB" dirty="0"/>
          </a:p>
          <a:p>
            <a:pPr marL="531813" indent="-258763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en-GB" dirty="0"/>
              <a:t>Livestock production</a:t>
            </a:r>
          </a:p>
          <a:p>
            <a:pPr marL="531813" indent="-258763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en-GB" dirty="0"/>
              <a:t>Afforestation</a:t>
            </a:r>
          </a:p>
          <a:p>
            <a:pPr marL="531813" indent="-258763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en-GB" dirty="0"/>
              <a:t>Saline agriculture</a:t>
            </a:r>
          </a:p>
          <a:p>
            <a:pPr marL="531813" indent="-258763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en-GB" dirty="0"/>
              <a:t>Agriculture with good quality rain water stored in the </a:t>
            </a:r>
            <a:r>
              <a:rPr lang="en-GB" dirty="0" smtClean="0"/>
              <a:t>ponds</a:t>
            </a:r>
            <a:endParaRPr lang="en-GB" dirty="0"/>
          </a:p>
        </p:txBody>
      </p:sp>
      <p:sp>
        <p:nvSpPr>
          <p:cNvPr id="2" name="Rectangle 1"/>
          <p:cNvSpPr/>
          <p:nvPr/>
        </p:nvSpPr>
        <p:spPr>
          <a:xfrm>
            <a:off x="524847" y="304800"/>
            <a:ext cx="8238153" cy="646331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en-GB" sz="36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Adaptation and Mitigation Measures </a:t>
            </a:r>
          </a:p>
        </p:txBody>
      </p:sp>
    </p:spTree>
    <p:extLst>
      <p:ext uri="{BB962C8B-B14F-4D97-AF65-F5344CB8AC3E}">
        <p14:creationId xmlns:p14="http://schemas.microsoft.com/office/powerpoint/2010/main" val="3065138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CBAA0-E2C0-48AB-87C4-3039F3A24944}" type="slidenum">
              <a:rPr lang="en-US" smtClean="0">
                <a:solidFill>
                  <a:srgbClr val="1F497D"/>
                </a:solidFill>
              </a:rPr>
              <a:pPr/>
              <a:t>4</a:t>
            </a:fld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2400" y="1773071"/>
            <a:ext cx="5715000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 err="1"/>
              <a:t>Wado</a:t>
            </a:r>
            <a:r>
              <a:rPr lang="en-GB" sz="2000" b="1" dirty="0"/>
              <a:t> </a:t>
            </a:r>
            <a:r>
              <a:rPr lang="en-GB" sz="2000" b="1" dirty="0" err="1"/>
              <a:t>Dhaman</a:t>
            </a:r>
            <a:r>
              <a:rPr lang="en-GB" sz="2000" b="1" dirty="0" smtClean="0"/>
              <a:t>: </a:t>
            </a:r>
            <a:r>
              <a:rPr lang="en-GB" sz="2000" dirty="0" smtClean="0"/>
              <a:t>Can be used as </a:t>
            </a:r>
            <a:r>
              <a:rPr lang="en-US" sz="2000" dirty="0" smtClean="0"/>
              <a:t>direct feed/grazing </a:t>
            </a:r>
            <a:r>
              <a:rPr lang="en-US" sz="2000" dirty="0"/>
              <a:t>and also mix with any other </a:t>
            </a:r>
            <a:r>
              <a:rPr lang="en-US" sz="2000" dirty="0" smtClean="0"/>
              <a:t>hay. It can give 5-6 cuttings per year. </a:t>
            </a:r>
            <a:endParaRPr lang="en-GB" sz="2000" dirty="0"/>
          </a:p>
          <a:p>
            <a:endParaRPr lang="en-GB" sz="1100" dirty="0" smtClean="0"/>
          </a:p>
          <a:p>
            <a:r>
              <a:rPr lang="en-US" sz="2000" dirty="0" smtClean="0"/>
              <a:t>Water </a:t>
            </a:r>
            <a:r>
              <a:rPr lang="en-US" sz="2000" dirty="0"/>
              <a:t>Requirement</a:t>
            </a:r>
            <a:r>
              <a:rPr lang="en-US" sz="2000" b="1" dirty="0"/>
              <a:t>: </a:t>
            </a:r>
            <a:r>
              <a:rPr lang="en-US" sz="2000" dirty="0"/>
              <a:t>Two irrigations, optimum rainfall about </a:t>
            </a:r>
            <a:r>
              <a:rPr lang="en-US" sz="2000" dirty="0" smtClean="0"/>
              <a:t>2</a:t>
            </a:r>
            <a:r>
              <a:rPr lang="en-US" sz="2000" dirty="0" smtClean="0"/>
              <a:t>0</a:t>
            </a:r>
            <a:r>
              <a:rPr lang="en-US" sz="2000" dirty="0" smtClean="0"/>
              <a:t>0 </a:t>
            </a:r>
            <a:r>
              <a:rPr lang="en-US" sz="2000" dirty="0"/>
              <a:t>to 250 mm/ year. This withstand up to 3500 TDS water on sandy soils</a:t>
            </a:r>
            <a:endParaRPr lang="en-GB" sz="2000" dirty="0"/>
          </a:p>
        </p:txBody>
      </p:sp>
      <p:sp>
        <p:nvSpPr>
          <p:cNvPr id="11" name="Rectangle 10"/>
          <p:cNvSpPr/>
          <p:nvPr/>
        </p:nvSpPr>
        <p:spPr>
          <a:xfrm>
            <a:off x="228600" y="4151055"/>
            <a:ext cx="5486400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 err="1"/>
              <a:t>Acho</a:t>
            </a:r>
            <a:r>
              <a:rPr lang="en-GB" sz="2000" b="1" dirty="0"/>
              <a:t> </a:t>
            </a:r>
            <a:r>
              <a:rPr lang="en-GB" sz="2000" b="1" dirty="0" err="1" smtClean="0"/>
              <a:t>Dhaman</a:t>
            </a:r>
            <a:r>
              <a:rPr lang="en-GB" sz="2000" b="1" dirty="0" smtClean="0"/>
              <a:t> (</a:t>
            </a:r>
            <a:r>
              <a:rPr lang="en-GB" sz="2000" i="1" dirty="0" err="1"/>
              <a:t>Cenchrus</a:t>
            </a:r>
            <a:r>
              <a:rPr lang="en-GB" sz="2000" i="1" dirty="0"/>
              <a:t> </a:t>
            </a:r>
            <a:r>
              <a:rPr lang="en-GB" sz="2000" i="1" dirty="0" err="1" smtClean="0"/>
              <a:t>ciliaris</a:t>
            </a:r>
            <a:r>
              <a:rPr lang="en-GB" sz="2000" i="1" dirty="0" smtClean="0"/>
              <a:t>)</a:t>
            </a:r>
            <a:r>
              <a:rPr lang="en-GB" sz="2000" b="1" dirty="0" smtClean="0"/>
              <a:t> </a:t>
            </a:r>
          </a:p>
          <a:p>
            <a:r>
              <a:rPr lang="en-GB" sz="2000" dirty="0" smtClean="0"/>
              <a:t>Can </a:t>
            </a:r>
            <a:r>
              <a:rPr lang="en-GB" sz="2000" dirty="0"/>
              <a:t>be used as </a:t>
            </a:r>
            <a:r>
              <a:rPr lang="en-US" sz="2000" dirty="0"/>
              <a:t>direct </a:t>
            </a:r>
            <a:r>
              <a:rPr lang="en-US" sz="2000" dirty="0" smtClean="0"/>
              <a:t>feed/</a:t>
            </a:r>
            <a:r>
              <a:rPr lang="en-US" sz="2000" dirty="0" err="1" smtClean="0"/>
              <a:t>graizng</a:t>
            </a:r>
            <a:r>
              <a:rPr lang="en-US" sz="2000" dirty="0" smtClean="0"/>
              <a:t> </a:t>
            </a:r>
            <a:r>
              <a:rPr lang="en-US" sz="2000" dirty="0"/>
              <a:t>and also mix with any other hay. It can give 6-7 cuttings per year. </a:t>
            </a:r>
            <a:endParaRPr lang="en-GB" sz="2000" dirty="0"/>
          </a:p>
          <a:p>
            <a:endParaRPr lang="en-GB" sz="1100" dirty="0"/>
          </a:p>
          <a:p>
            <a:r>
              <a:rPr lang="en-US" sz="2000" dirty="0"/>
              <a:t>Water Requirement:</a:t>
            </a:r>
            <a:r>
              <a:rPr lang="en-US" sz="2000" b="1" dirty="0"/>
              <a:t> </a:t>
            </a:r>
            <a:r>
              <a:rPr lang="en-US" sz="2000" dirty="0"/>
              <a:t>Two irrigations, optimum rainfall about </a:t>
            </a:r>
            <a:r>
              <a:rPr lang="en-US" sz="2000" dirty="0" smtClean="0"/>
              <a:t>150 </a:t>
            </a:r>
            <a:r>
              <a:rPr lang="en-US" sz="2000" dirty="0"/>
              <a:t>to </a:t>
            </a:r>
            <a:r>
              <a:rPr lang="en-US" sz="2000" dirty="0" smtClean="0"/>
              <a:t>225 </a:t>
            </a:r>
            <a:r>
              <a:rPr lang="en-US" sz="2000" dirty="0"/>
              <a:t>mm/ year. This withstand up to 3500 TDS water on sandy </a:t>
            </a:r>
            <a:r>
              <a:rPr lang="en-US" sz="2000" dirty="0" smtClean="0"/>
              <a:t>soils</a:t>
            </a:r>
            <a:endParaRPr lang="en-GB" sz="2000" dirty="0"/>
          </a:p>
        </p:txBody>
      </p:sp>
      <p:pic>
        <p:nvPicPr>
          <p:cNvPr id="14" name="Picture 13" descr="C:\Users\HAIER1\Desktop\New Pics of Grasses\DSC0228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1" y="4265778"/>
            <a:ext cx="2979760" cy="2607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6" descr="http://www.tropicalforages.info/key/forages/Media/Images/entities/cenchrus_pennisetiformis/thumbs/cenchrus_pennisetiformis_02_sml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1" y="1524000"/>
            <a:ext cx="2979760" cy="27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ectangle 18"/>
          <p:cNvSpPr/>
          <p:nvPr/>
        </p:nvSpPr>
        <p:spPr>
          <a:xfrm>
            <a:off x="1981200" y="457199"/>
            <a:ext cx="5262980" cy="646331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en-GB" sz="36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Grasses for Livestock  </a:t>
            </a:r>
          </a:p>
        </p:txBody>
      </p:sp>
    </p:spTree>
    <p:extLst>
      <p:ext uri="{BB962C8B-B14F-4D97-AF65-F5344CB8AC3E}">
        <p14:creationId xmlns:p14="http://schemas.microsoft.com/office/powerpoint/2010/main" val="2605498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CBAA0-E2C0-48AB-87C4-3039F3A24944}" type="slidenum">
              <a:rPr lang="en-US" smtClean="0">
                <a:solidFill>
                  <a:srgbClr val="1F497D"/>
                </a:solidFill>
              </a:rPr>
              <a:pPr/>
              <a:t>5</a:t>
            </a:fld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33400" y="304800"/>
            <a:ext cx="8238154" cy="646331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en-GB" sz="36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Adaptation and Mitigation Measures </a:t>
            </a:r>
          </a:p>
        </p:txBody>
      </p:sp>
      <p:sp>
        <p:nvSpPr>
          <p:cNvPr id="10" name="Rectangle 9"/>
          <p:cNvSpPr/>
          <p:nvPr/>
        </p:nvSpPr>
        <p:spPr>
          <a:xfrm>
            <a:off x="304800" y="1773071"/>
            <a:ext cx="5334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i="1" dirty="0" err="1"/>
              <a:t>Panicum</a:t>
            </a:r>
            <a:r>
              <a:rPr lang="en-GB" sz="2000" b="1" i="1" dirty="0"/>
              <a:t> Tanzania</a:t>
            </a:r>
            <a:r>
              <a:rPr lang="en-GB" sz="2000" b="1" dirty="0" smtClean="0"/>
              <a:t>: </a:t>
            </a:r>
            <a:r>
              <a:rPr lang="en-GB" sz="2000" dirty="0" smtClean="0"/>
              <a:t>Can be used as </a:t>
            </a:r>
            <a:r>
              <a:rPr lang="en-US" sz="2000" dirty="0" smtClean="0"/>
              <a:t>direct feed/grazing </a:t>
            </a:r>
            <a:r>
              <a:rPr lang="en-US" sz="2000" dirty="0"/>
              <a:t>and also mix with any other </a:t>
            </a:r>
            <a:r>
              <a:rPr lang="en-US" sz="2000" dirty="0" smtClean="0"/>
              <a:t>hay. It can give 8- cuttings per year. </a:t>
            </a:r>
            <a:endParaRPr lang="en-GB" sz="2000" dirty="0"/>
          </a:p>
          <a:p>
            <a:endParaRPr lang="en-GB" sz="2000" dirty="0" smtClean="0"/>
          </a:p>
          <a:p>
            <a:r>
              <a:rPr lang="en-US" sz="2000" dirty="0" smtClean="0"/>
              <a:t>Water </a:t>
            </a:r>
            <a:r>
              <a:rPr lang="en-US" sz="2000" dirty="0"/>
              <a:t>Requirement</a:t>
            </a:r>
            <a:r>
              <a:rPr lang="en-US" sz="2000" b="1" dirty="0"/>
              <a:t>: </a:t>
            </a:r>
            <a:r>
              <a:rPr lang="en-US" sz="2000" dirty="0" smtClean="0"/>
              <a:t>3-5 </a:t>
            </a:r>
            <a:r>
              <a:rPr lang="en-US" sz="2000" dirty="0"/>
              <a:t>irrigations, optimum rainfall about </a:t>
            </a:r>
            <a:r>
              <a:rPr lang="en-US" sz="2000" dirty="0" smtClean="0"/>
              <a:t>150 </a:t>
            </a:r>
            <a:r>
              <a:rPr lang="en-US" sz="2000" dirty="0"/>
              <a:t>to 250 mm/ year. </a:t>
            </a:r>
            <a:r>
              <a:rPr lang="en-US" sz="2000" dirty="0" smtClean="0"/>
              <a:t> High sat tolerant</a:t>
            </a:r>
            <a:endParaRPr lang="en-GB" sz="2000" dirty="0"/>
          </a:p>
        </p:txBody>
      </p:sp>
      <p:sp>
        <p:nvSpPr>
          <p:cNvPr id="11" name="Rectangle 10"/>
          <p:cNvSpPr/>
          <p:nvPr/>
        </p:nvSpPr>
        <p:spPr>
          <a:xfrm>
            <a:off x="304801" y="4267200"/>
            <a:ext cx="5486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i="1" dirty="0" err="1"/>
              <a:t>Panicum</a:t>
            </a:r>
            <a:r>
              <a:rPr lang="en-GB" sz="2000" b="1" i="1" dirty="0"/>
              <a:t> maximum</a:t>
            </a:r>
            <a:r>
              <a:rPr lang="en-GB" sz="2000" b="1" dirty="0" smtClean="0"/>
              <a:t>: </a:t>
            </a:r>
            <a:r>
              <a:rPr lang="en-GB" sz="2000" dirty="0" smtClean="0"/>
              <a:t>Can </a:t>
            </a:r>
            <a:r>
              <a:rPr lang="en-GB" sz="2000" dirty="0"/>
              <a:t>be used as </a:t>
            </a:r>
            <a:r>
              <a:rPr lang="en-US" sz="2000" dirty="0"/>
              <a:t>direct </a:t>
            </a:r>
            <a:r>
              <a:rPr lang="en-US" sz="2000" dirty="0" smtClean="0"/>
              <a:t>feed/</a:t>
            </a:r>
            <a:r>
              <a:rPr lang="en-US" sz="2000" dirty="0" err="1" smtClean="0"/>
              <a:t>graizng</a:t>
            </a:r>
            <a:r>
              <a:rPr lang="en-US" sz="2000" dirty="0" smtClean="0"/>
              <a:t> </a:t>
            </a:r>
            <a:r>
              <a:rPr lang="en-US" sz="2000" dirty="0"/>
              <a:t>and also mix with any other hay. It can give </a:t>
            </a:r>
            <a:r>
              <a:rPr lang="en-US" sz="2000" dirty="0" smtClean="0"/>
              <a:t>4-5 </a:t>
            </a:r>
            <a:r>
              <a:rPr lang="en-US" sz="2000" dirty="0"/>
              <a:t>cuttings per year. </a:t>
            </a:r>
            <a:endParaRPr lang="en-GB" sz="2000" dirty="0"/>
          </a:p>
          <a:p>
            <a:endParaRPr lang="en-GB" sz="2000" dirty="0"/>
          </a:p>
          <a:p>
            <a:r>
              <a:rPr lang="en-US" sz="2000" dirty="0"/>
              <a:t>Water Requirement:</a:t>
            </a:r>
            <a:r>
              <a:rPr lang="en-US" sz="2000" b="1" dirty="0"/>
              <a:t> </a:t>
            </a:r>
            <a:r>
              <a:rPr lang="en-US" sz="2000" b="1" dirty="0" smtClean="0"/>
              <a:t> </a:t>
            </a:r>
            <a:r>
              <a:rPr lang="en-US" sz="2000" dirty="0" smtClean="0"/>
              <a:t>3-4 </a:t>
            </a:r>
            <a:r>
              <a:rPr lang="en-US" sz="2000" dirty="0"/>
              <a:t>irrigations, optimum rainfall about </a:t>
            </a:r>
            <a:r>
              <a:rPr lang="en-US" sz="2000" dirty="0" smtClean="0"/>
              <a:t>200 </a:t>
            </a:r>
            <a:r>
              <a:rPr lang="en-US" sz="2000" dirty="0"/>
              <a:t>to </a:t>
            </a:r>
            <a:r>
              <a:rPr lang="en-US" sz="2000" dirty="0" smtClean="0"/>
              <a:t>225 </a:t>
            </a:r>
            <a:r>
              <a:rPr lang="en-US" sz="2000" dirty="0"/>
              <a:t>mm/ year. </a:t>
            </a:r>
            <a:endParaRPr lang="en-GB" sz="2000" b="1" dirty="0"/>
          </a:p>
        </p:txBody>
      </p:sp>
      <p:pic>
        <p:nvPicPr>
          <p:cNvPr id="14" name="Picture 13" descr="C:\Users\HAIER1\Desktop\New Pics of Grasses\DSC0228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1" y="4183040"/>
            <a:ext cx="2979760" cy="2592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C:\Users\HAIER1\Desktop\New Pics of Grasses\DSC0227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1" y="1551297"/>
            <a:ext cx="3047999" cy="2557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27611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CBAA0-E2C0-48AB-87C4-3039F3A24944}" type="slidenum">
              <a:rPr lang="en-US" smtClean="0">
                <a:solidFill>
                  <a:srgbClr val="1F497D"/>
                </a:solidFill>
              </a:rPr>
              <a:pPr/>
              <a:t>6</a:t>
            </a:fld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864591" y="304800"/>
            <a:ext cx="5262979" cy="646331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en-GB" sz="36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Grasses for Livestock  </a:t>
            </a:r>
          </a:p>
        </p:txBody>
      </p:sp>
      <p:pic>
        <p:nvPicPr>
          <p:cNvPr id="9" name="Picture 8" descr="C:\Users\HAIER1\Desktop\New Pics of Grasses\DSC0227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1600200"/>
            <a:ext cx="29718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483496" y="1600200"/>
            <a:ext cx="20608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Rhode grass </a:t>
            </a:r>
            <a:r>
              <a:rPr lang="en-GB" b="1" dirty="0" smtClean="0">
                <a:solidFill>
                  <a:srgbClr val="FF0000"/>
                </a:solidFill>
              </a:rPr>
              <a:t>(</a:t>
            </a:r>
            <a:r>
              <a:rPr lang="en-GB" b="1" dirty="0" err="1">
                <a:solidFill>
                  <a:srgbClr val="FF0000"/>
                </a:solidFill>
              </a:rPr>
              <a:t>Sabri</a:t>
            </a:r>
            <a:r>
              <a:rPr lang="en-GB" b="1" dirty="0">
                <a:solidFill>
                  <a:srgbClr val="FF0000"/>
                </a:solidFill>
              </a:rPr>
              <a:t>)</a:t>
            </a:r>
          </a:p>
        </p:txBody>
      </p:sp>
      <p:pic>
        <p:nvPicPr>
          <p:cNvPr id="12" name="Picture 11" descr="Image result for Rhode grass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24200" y="1600201"/>
            <a:ext cx="303294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3370517" y="1623663"/>
            <a:ext cx="22511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Rhode grass  </a:t>
            </a:r>
            <a:r>
              <a:rPr lang="en-GB" b="1" dirty="0" err="1" smtClean="0">
                <a:solidFill>
                  <a:srgbClr val="FF0000"/>
                </a:solidFill>
              </a:rPr>
              <a:t>Kambro</a:t>
            </a:r>
            <a:endParaRPr lang="en-GB" b="1" dirty="0">
              <a:solidFill>
                <a:srgbClr val="FF0000"/>
              </a:solidFill>
            </a:endParaRPr>
          </a:p>
        </p:txBody>
      </p:sp>
      <p:pic>
        <p:nvPicPr>
          <p:cNvPr id="13" name="Picture 12" descr="C:\Users\HAIER1\Desktop\New Pics of Grasses\DSC02279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625" y="1600200"/>
            <a:ext cx="2916375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7014314" y="1674421"/>
            <a:ext cx="1342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err="1">
                <a:solidFill>
                  <a:srgbClr val="FF0000"/>
                </a:solidFill>
              </a:rPr>
              <a:t>Steria</a:t>
            </a:r>
            <a:r>
              <a:rPr lang="en-GB" b="1" dirty="0">
                <a:solidFill>
                  <a:srgbClr val="FF0000"/>
                </a:solidFill>
              </a:rPr>
              <a:t>  grass</a:t>
            </a:r>
          </a:p>
        </p:txBody>
      </p:sp>
      <p:pic>
        <p:nvPicPr>
          <p:cNvPr id="15" name="Picture 14" descr="http://www.parc.gov.pk/images/BARC-Quetta/azrc8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10" y="4343400"/>
            <a:ext cx="2959290" cy="243649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Rectangle 15"/>
          <p:cNvSpPr/>
          <p:nvPr/>
        </p:nvSpPr>
        <p:spPr>
          <a:xfrm>
            <a:off x="108065" y="4394158"/>
            <a:ext cx="20331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err="1">
                <a:solidFill>
                  <a:srgbClr val="FF0000"/>
                </a:solidFill>
              </a:rPr>
              <a:t>Atriplex</a:t>
            </a:r>
            <a:r>
              <a:rPr lang="en-GB" b="1" dirty="0">
                <a:solidFill>
                  <a:srgbClr val="FF0000"/>
                </a:solidFill>
              </a:rPr>
              <a:t>  </a:t>
            </a:r>
            <a:r>
              <a:rPr lang="en-GB" b="1" dirty="0" err="1" smtClean="0">
                <a:solidFill>
                  <a:srgbClr val="FF0000"/>
                </a:solidFill>
              </a:rPr>
              <a:t>canescens</a:t>
            </a:r>
            <a:endParaRPr lang="en-GB" b="1" dirty="0">
              <a:solidFill>
                <a:srgbClr val="FF0000"/>
              </a:solidFill>
            </a:endParaRPr>
          </a:p>
        </p:txBody>
      </p:sp>
      <p:pic>
        <p:nvPicPr>
          <p:cNvPr id="17" name="Picture 16" descr="http://www.parc.gov.pk/images/BARC-Quetta/azrc9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343400"/>
            <a:ext cx="3032940" cy="2436495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Rectangle 17"/>
          <p:cNvSpPr/>
          <p:nvPr/>
        </p:nvSpPr>
        <p:spPr>
          <a:xfrm>
            <a:off x="3700109" y="4394158"/>
            <a:ext cx="20226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err="1">
                <a:solidFill>
                  <a:srgbClr val="FF0000"/>
                </a:solidFill>
              </a:rPr>
              <a:t>Atriplex</a:t>
            </a:r>
            <a:r>
              <a:rPr lang="en-GB" b="1" dirty="0">
                <a:solidFill>
                  <a:srgbClr val="FF0000"/>
                </a:solidFill>
              </a:rPr>
              <a:t> </a:t>
            </a:r>
            <a:r>
              <a:rPr lang="en-GB" b="1" dirty="0" err="1">
                <a:solidFill>
                  <a:srgbClr val="FF0000"/>
                </a:solidFill>
              </a:rPr>
              <a:t>lentiformis</a:t>
            </a:r>
            <a:endParaRPr lang="en-GB" b="1" dirty="0">
              <a:solidFill>
                <a:srgbClr val="FF0000"/>
              </a:solidFill>
            </a:endParaRPr>
          </a:p>
        </p:txBody>
      </p:sp>
      <p:pic>
        <p:nvPicPr>
          <p:cNvPr id="20" name="Picture 19" descr="http://www.parc.gov.pk/images/BARC-Quetta/azrc11.jpg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624" y="4350167"/>
            <a:ext cx="2916375" cy="24479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28974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CBAA0-E2C0-48AB-87C4-3039F3A24944}" type="slidenum">
              <a:rPr lang="en-US" smtClean="0">
                <a:solidFill>
                  <a:srgbClr val="1F497D"/>
                </a:solidFill>
              </a:rPr>
              <a:pPr/>
              <a:t>7</a:t>
            </a:fld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4800" y="304800"/>
            <a:ext cx="8305800" cy="923330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lvl="1" algn="ctr"/>
            <a:r>
              <a:rPr lang="en-US" sz="28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Development of Low-delta, Heat and Drought Resistant and Salt Tolerant Crop Varieties</a:t>
            </a:r>
            <a:endParaRPr lang="en-GB" sz="2800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3400" y="1676400"/>
            <a:ext cx="7924800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76425" indent="-1876425">
              <a:spcBef>
                <a:spcPts val="600"/>
              </a:spcBef>
              <a:spcAft>
                <a:spcPts val="600"/>
              </a:spcAft>
            </a:pPr>
            <a:r>
              <a:rPr lang="en-GB" sz="2400" b="1" dirty="0" err="1"/>
              <a:t>Kharif</a:t>
            </a:r>
            <a:r>
              <a:rPr lang="en-GB" sz="2400" b="1" dirty="0"/>
              <a:t> crops:</a:t>
            </a:r>
            <a:r>
              <a:rPr lang="en-GB" sz="2400" dirty="0"/>
              <a:t>  Millet (08), Sorghum, </a:t>
            </a:r>
            <a:r>
              <a:rPr lang="en-GB" sz="2400" dirty="0" err="1"/>
              <a:t>Mungbean</a:t>
            </a:r>
            <a:r>
              <a:rPr lang="en-GB" sz="2400" dirty="0"/>
              <a:t> (08), </a:t>
            </a:r>
            <a:r>
              <a:rPr lang="en-GB" sz="2400" dirty="0" smtClean="0"/>
              <a:t>Guar, Castor</a:t>
            </a:r>
            <a:r>
              <a:rPr lang="en-GB" sz="2400" dirty="0"/>
              <a:t>, Cluster bean (42), Sesame (08), Moth (02)</a:t>
            </a:r>
          </a:p>
          <a:p>
            <a:pPr marL="1774825" indent="-1774825">
              <a:spcBef>
                <a:spcPts val="600"/>
              </a:spcBef>
              <a:spcAft>
                <a:spcPts val="600"/>
              </a:spcAft>
            </a:pPr>
            <a:r>
              <a:rPr lang="en-GB" sz="2400" b="1" dirty="0"/>
              <a:t>Rabi crops: </a:t>
            </a:r>
            <a:r>
              <a:rPr lang="en-GB" sz="2400" b="1" dirty="0" smtClean="0"/>
              <a:t>   </a:t>
            </a:r>
            <a:r>
              <a:rPr lang="en-GB" sz="2400" dirty="0" smtClean="0"/>
              <a:t>Barley</a:t>
            </a:r>
            <a:r>
              <a:rPr lang="en-GB" sz="2400" dirty="0"/>
              <a:t>, Rape, Mustard, lucerne, cowpea, </a:t>
            </a:r>
            <a:r>
              <a:rPr lang="en-GB" sz="2400" dirty="0" smtClean="0"/>
              <a:t>  </a:t>
            </a:r>
            <a:r>
              <a:rPr lang="en-GB" sz="2400" dirty="0" err="1" smtClean="0"/>
              <a:t>horsegram</a:t>
            </a:r>
            <a:r>
              <a:rPr lang="en-GB" sz="2400" dirty="0"/>
              <a:t>, </a:t>
            </a:r>
            <a:r>
              <a:rPr lang="en-GB" sz="2400" dirty="0" err="1"/>
              <a:t>sunhemp</a:t>
            </a:r>
            <a:r>
              <a:rPr lang="en-GB" sz="2400" dirty="0"/>
              <a:t>, Lentil (Shir-AZ-96), chickpea, </a:t>
            </a:r>
            <a:r>
              <a:rPr lang="en-GB" sz="2400" dirty="0" err="1"/>
              <a:t>mashbean</a:t>
            </a:r>
            <a:r>
              <a:rPr lang="en-GB" sz="2400" dirty="0"/>
              <a:t>, safflower, </a:t>
            </a:r>
            <a:r>
              <a:rPr lang="en-GB" sz="2400" dirty="0" err="1"/>
              <a:t>seasum</a:t>
            </a:r>
            <a:r>
              <a:rPr lang="en-GB" sz="2400" dirty="0"/>
              <a:t> and cereals</a:t>
            </a:r>
          </a:p>
          <a:p>
            <a:pPr marL="1828800" indent="-1828800">
              <a:spcBef>
                <a:spcPts val="600"/>
              </a:spcBef>
              <a:spcAft>
                <a:spcPts val="600"/>
              </a:spcAft>
            </a:pPr>
            <a:r>
              <a:rPr lang="en-GB" sz="2400" b="1" dirty="0"/>
              <a:t>Forage</a:t>
            </a:r>
            <a:r>
              <a:rPr lang="en-GB" sz="2400" dirty="0"/>
              <a:t>: </a:t>
            </a:r>
            <a:r>
              <a:rPr lang="en-GB" sz="2400" dirty="0" smtClean="0"/>
              <a:t>	Legume </a:t>
            </a:r>
            <a:r>
              <a:rPr lang="en-GB" sz="2400" dirty="0"/>
              <a:t>(Kuhak-96) in Quetta</a:t>
            </a:r>
          </a:p>
          <a:p>
            <a:pPr marL="1797050" indent="-1797050">
              <a:spcBef>
                <a:spcPts val="600"/>
              </a:spcBef>
              <a:spcAft>
                <a:spcPts val="600"/>
              </a:spcAft>
            </a:pPr>
            <a:r>
              <a:rPr lang="en-GB" sz="2400" b="1" dirty="0"/>
              <a:t>Fruits</a:t>
            </a:r>
            <a:r>
              <a:rPr lang="en-GB" sz="2400" dirty="0"/>
              <a:t>: </a:t>
            </a:r>
            <a:r>
              <a:rPr lang="en-GB" sz="2400" dirty="0" smtClean="0"/>
              <a:t>	</a:t>
            </a:r>
            <a:r>
              <a:rPr lang="en-GB" sz="2400" dirty="0" smtClean="0"/>
              <a:t>Pomegranate</a:t>
            </a:r>
            <a:r>
              <a:rPr lang="en-GB" sz="2400" dirty="0" smtClean="0"/>
              <a:t>, Fig</a:t>
            </a:r>
            <a:r>
              <a:rPr lang="en-GB" sz="2400" dirty="0"/>
              <a:t>, Olive in </a:t>
            </a:r>
            <a:r>
              <a:rPr lang="en-GB" sz="2400" i="1" dirty="0"/>
              <a:t>Balochistan</a:t>
            </a:r>
            <a:r>
              <a:rPr lang="en-GB" sz="2400" dirty="0"/>
              <a:t>, </a:t>
            </a:r>
            <a:r>
              <a:rPr lang="en-GB" sz="2400" dirty="0" smtClean="0"/>
              <a:t>                                     	</a:t>
            </a:r>
            <a:r>
              <a:rPr lang="en-GB" sz="2400" dirty="0" err="1" smtClean="0"/>
              <a:t>Dhaki</a:t>
            </a:r>
            <a:r>
              <a:rPr lang="en-GB" sz="2400" dirty="0" smtClean="0"/>
              <a:t> </a:t>
            </a:r>
            <a:r>
              <a:rPr lang="en-GB" sz="2400" dirty="0"/>
              <a:t>date palm in </a:t>
            </a:r>
            <a:r>
              <a:rPr lang="en-GB" sz="2400" i="1" dirty="0"/>
              <a:t>DI Khan</a:t>
            </a:r>
            <a:r>
              <a:rPr lang="en-GB" sz="2400" dirty="0"/>
              <a:t>, </a:t>
            </a:r>
            <a:r>
              <a:rPr lang="en-GB" sz="2400" dirty="0" smtClean="0"/>
              <a:t>                                                 	</a:t>
            </a:r>
            <a:r>
              <a:rPr lang="en-GB" sz="2400" dirty="0" err="1" smtClean="0"/>
              <a:t>Ber</a:t>
            </a:r>
            <a:r>
              <a:rPr lang="en-GB" sz="2400" dirty="0"/>
              <a:t>, Guava, Date-palm, </a:t>
            </a:r>
            <a:r>
              <a:rPr lang="en-GB" sz="2400" dirty="0" smtClean="0"/>
              <a:t>Fig, </a:t>
            </a:r>
            <a:r>
              <a:rPr lang="en-GB" sz="2400" dirty="0"/>
              <a:t>Pomegranate  </a:t>
            </a:r>
            <a:r>
              <a:rPr lang="en-GB" sz="2400" dirty="0" smtClean="0"/>
              <a:t>	       	and </a:t>
            </a:r>
            <a:r>
              <a:rPr lang="en-GB" sz="2400" dirty="0" err="1"/>
              <a:t>falsa</a:t>
            </a:r>
            <a:r>
              <a:rPr lang="en-GB" sz="2400" dirty="0"/>
              <a:t> at </a:t>
            </a:r>
            <a:r>
              <a:rPr lang="en-GB" sz="2400" i="1" dirty="0" err="1"/>
              <a:t>Umerkot</a:t>
            </a:r>
            <a:r>
              <a:rPr lang="en-GB" sz="2400" i="1" dirty="0"/>
              <a:t> and Bahawalpur </a:t>
            </a:r>
            <a:endParaRPr lang="en-GB" sz="2400" i="1" dirty="0" smtClean="0"/>
          </a:p>
        </p:txBody>
      </p:sp>
    </p:spTree>
    <p:extLst>
      <p:ext uri="{BB962C8B-B14F-4D97-AF65-F5344CB8AC3E}">
        <p14:creationId xmlns:p14="http://schemas.microsoft.com/office/powerpoint/2010/main" val="4164796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CBAA0-E2C0-48AB-87C4-3039F3A24944}" type="slidenum">
              <a:rPr lang="en-US" smtClean="0">
                <a:solidFill>
                  <a:srgbClr val="1F497D"/>
                </a:solidFill>
              </a:rPr>
              <a:pPr/>
              <a:t>8</a:t>
            </a:fld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981200" y="381000"/>
            <a:ext cx="531427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/>
            <a:r>
              <a:rPr lang="en-GB" sz="36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Arid horticulture Plants</a:t>
            </a:r>
          </a:p>
        </p:txBody>
      </p:sp>
      <p:sp>
        <p:nvSpPr>
          <p:cNvPr id="5" name="Rectangle 4"/>
          <p:cNvSpPr/>
          <p:nvPr/>
        </p:nvSpPr>
        <p:spPr>
          <a:xfrm>
            <a:off x="533401" y="5839202"/>
            <a:ext cx="79911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dirty="0" smtClean="0"/>
              <a:t>Fruit </a:t>
            </a:r>
            <a:r>
              <a:rPr lang="en-GB" dirty="0"/>
              <a:t>plans like </a:t>
            </a:r>
            <a:r>
              <a:rPr lang="en-GB" dirty="0" err="1"/>
              <a:t>Moringa</a:t>
            </a:r>
            <a:r>
              <a:rPr lang="en-GB" dirty="0"/>
              <a:t>, Grafted </a:t>
            </a:r>
            <a:r>
              <a:rPr lang="en-GB" dirty="0" err="1"/>
              <a:t>Ber</a:t>
            </a:r>
            <a:r>
              <a:rPr lang="en-GB" dirty="0"/>
              <a:t>, Date palm, </a:t>
            </a:r>
            <a:r>
              <a:rPr lang="en-GB" dirty="0" smtClean="0"/>
              <a:t>Olive, </a:t>
            </a:r>
            <a:r>
              <a:rPr lang="en-GB" dirty="0" smtClean="0"/>
              <a:t> </a:t>
            </a:r>
            <a:r>
              <a:rPr lang="en-GB" dirty="0" err="1" smtClean="0"/>
              <a:t>Falsa</a:t>
            </a:r>
            <a:r>
              <a:rPr lang="en-GB" dirty="0" smtClean="0"/>
              <a:t>, </a:t>
            </a:r>
            <a:r>
              <a:rPr lang="en-GB" dirty="0" err="1" smtClean="0"/>
              <a:t>Chiku</a:t>
            </a:r>
            <a:r>
              <a:rPr lang="en-GB" dirty="0" smtClean="0"/>
              <a:t> </a:t>
            </a:r>
            <a:r>
              <a:rPr lang="en-GB" dirty="0"/>
              <a:t>and Lemon are tested and found best to grow in </a:t>
            </a:r>
            <a:r>
              <a:rPr lang="en-GB" dirty="0" err="1" smtClean="0"/>
              <a:t>Thar</a:t>
            </a:r>
            <a:r>
              <a:rPr lang="en-GB" dirty="0" smtClean="0"/>
              <a:t> </a:t>
            </a:r>
            <a:r>
              <a:rPr lang="en-GB" dirty="0"/>
              <a:t>Dessert with 3000-3500 TDS saline </a:t>
            </a:r>
            <a:r>
              <a:rPr lang="en-GB" dirty="0" smtClean="0"/>
              <a:t>water</a:t>
            </a:r>
          </a:p>
        </p:txBody>
      </p:sp>
      <p:pic>
        <p:nvPicPr>
          <p:cNvPr id="6" name="Picture 5" descr="C:\Users\Khan\Desktop\Photo Report 2016\DSC09614.JPG"/>
          <p:cNvPicPr/>
          <p:nvPr/>
        </p:nvPicPr>
        <p:blipFill rotWithShape="1">
          <a:blip r:embed="rId2"/>
          <a:srcRect t="26828"/>
          <a:stretch/>
        </p:blipFill>
        <p:spPr bwMode="auto">
          <a:xfrm>
            <a:off x="533400" y="1600200"/>
            <a:ext cx="3962400" cy="20574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G:\DCIM\104MSDCF\DSC02423.JPG">
            <a:extLst>
              <a:ext uri="{FF2B5EF4-FFF2-40B4-BE49-F238E27FC236}">
                <a16:creationId xmlns:lc="http://schemas.openxmlformats.org/drawingml/2006/lockedCanvas" xmlns:a16="http://schemas.microsoft.com/office/drawing/2014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cid="http://schemas.microsoft.com/office/word/2016/wordml/cid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xmlns="" id="{CBB7505B-A74E-4B75-8A58-8C23A79C4DA3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54"/>
          <a:stretch/>
        </p:blipFill>
        <p:spPr bwMode="auto">
          <a:xfrm>
            <a:off x="4636631" y="1600200"/>
            <a:ext cx="3886200" cy="20574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63"/>
          <a:stretch/>
        </p:blipFill>
        <p:spPr bwMode="auto">
          <a:xfrm>
            <a:off x="533400" y="3695131"/>
            <a:ext cx="3962400" cy="2144071"/>
          </a:xfrm>
          <a:prstGeom prst="rect">
            <a:avLst/>
          </a:prstGeom>
          <a:noFill/>
          <a:ln>
            <a:noFill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82" b="16308"/>
          <a:stretch/>
        </p:blipFill>
        <p:spPr bwMode="auto">
          <a:xfrm>
            <a:off x="4638337" y="3705603"/>
            <a:ext cx="3886200" cy="213359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62306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CBAA0-E2C0-48AB-87C4-3039F3A24944}" type="slidenum">
              <a:rPr lang="en-US" smtClean="0">
                <a:solidFill>
                  <a:srgbClr val="1F497D"/>
                </a:solidFill>
              </a:rPr>
              <a:pPr/>
              <a:t>9</a:t>
            </a:fld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5575" y="457200"/>
            <a:ext cx="876566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/>
            <a:r>
              <a:rPr lang="en-US" sz="30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Soil and Water Conservation and Management </a:t>
            </a:r>
            <a:endParaRPr lang="en-GB" sz="3000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0" name="Picture 9" descr="Image result for drip irrigatio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527412"/>
            <a:ext cx="2590800" cy="15967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Image result for pitcher irrigation images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1145" y="3199914"/>
            <a:ext cx="2600453" cy="16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 descr="Related image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1146" y="4824566"/>
            <a:ext cx="2600453" cy="20334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Image result for micro sprinklrs irrigation syste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4824566"/>
            <a:ext cx="2168300" cy="2109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AutoShape 4" descr="Image result for shelterbelt technology in Thal Pakit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" name="AutoShape 6" descr="Image result for shelterbelt technology in Thal Pakita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" name="AutoShape 8" descr="Image result for shelterbelt technology in Thal Pakita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" name="AutoShape 10" descr="Image result for shelterbelt technology in Thal Pakitan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36" name="Picture 12" descr="https://profit.pakistantoday.com.pk/wp-content/uploads/2018/04/cropped-Drip-irrigation-supplies-pakistan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546747"/>
            <a:ext cx="2082420" cy="1577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www.scielo.br/img/revistas/sn/v20n1/a12fig04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4" y="4800114"/>
            <a:ext cx="3578225" cy="2057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155575" y="1600200"/>
            <a:ext cx="4035425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22288" lvl="1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200" dirty="0" smtClean="0"/>
              <a:t>Drip, mini and micro sprinkler irrigation</a:t>
            </a:r>
          </a:p>
          <a:p>
            <a:pPr marL="522288" lvl="1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200" dirty="0" smtClean="0"/>
              <a:t>Pitcher irrigation</a:t>
            </a:r>
          </a:p>
          <a:p>
            <a:pPr marL="522288" lvl="1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200" dirty="0" smtClean="0"/>
              <a:t>Rainwater </a:t>
            </a:r>
            <a:r>
              <a:rPr lang="en-US" sz="2200" dirty="0"/>
              <a:t>harvesting and efficient </a:t>
            </a:r>
            <a:r>
              <a:rPr lang="en-US" sz="2200" dirty="0" smtClean="0"/>
              <a:t>utilization</a:t>
            </a:r>
            <a:endParaRPr lang="en-GB" sz="2200" dirty="0"/>
          </a:p>
          <a:p>
            <a:pPr marL="522288" lvl="1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200" dirty="0" smtClean="0"/>
              <a:t>Soil </a:t>
            </a:r>
            <a:r>
              <a:rPr lang="en-US" sz="2200" dirty="0"/>
              <a:t>moisture conservation through mulching and zero tillage </a:t>
            </a:r>
            <a:endParaRPr lang="en-US" sz="2200" dirty="0" smtClean="0"/>
          </a:p>
          <a:p>
            <a:pPr marL="522288" lvl="1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en-US" sz="2200" dirty="0" smtClean="0"/>
          </a:p>
        </p:txBody>
      </p:sp>
      <p:pic>
        <p:nvPicPr>
          <p:cNvPr id="1039" name="Picture 15" descr="C:\Users\Dr. Bashir Ahmed\Downloads\IMG_5324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199913"/>
            <a:ext cx="2082419" cy="1600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401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Median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9BBB59"/>
      </a:accent1>
      <a:accent2>
        <a:srgbClr val="1F497D"/>
      </a:accent2>
      <a:accent3>
        <a:srgbClr val="C0504D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23024</TotalTime>
  <Words>1201</Words>
  <Application>Microsoft Office PowerPoint</Application>
  <PresentationFormat>On-screen Show (4:3)</PresentationFormat>
  <Paragraphs>123</Paragraphs>
  <Slides>20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Custom Design</vt:lpstr>
      <vt:lpstr>2_Median</vt:lpstr>
      <vt:lpstr>DROUGHT MITIGATION AND ADAPTATIONS IN AGRICULTURE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Recommendations Short term Actions</vt:lpstr>
      <vt:lpstr>Recommendations Short term Actions</vt:lpstr>
      <vt:lpstr>Recommendations Medium term Interventions</vt:lpstr>
      <vt:lpstr>Recommendations  Long Term Policy Initiative</vt:lpstr>
      <vt:lpstr>THANKS</vt:lpstr>
    </vt:vector>
  </TitlesOfParts>
  <Company>NADRA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 Demo</dc:title>
  <dc:creator>TNDUser</dc:creator>
  <cp:lastModifiedBy>Dr. Bashir Ahmed</cp:lastModifiedBy>
  <cp:revision>1806</cp:revision>
  <cp:lastPrinted>2019-01-18T04:27:21Z</cp:lastPrinted>
  <dcterms:created xsi:type="dcterms:W3CDTF">2012-10-25T06:58:11Z</dcterms:created>
  <dcterms:modified xsi:type="dcterms:W3CDTF">2019-01-18T06:06:54Z</dcterms:modified>
</cp:coreProperties>
</file>