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6" r:id="rId4"/>
  </p:sldMasterIdLst>
  <p:notesMasterIdLst>
    <p:notesMasterId r:id="rId16"/>
  </p:notesMasterIdLst>
  <p:handoutMasterIdLst>
    <p:handoutMasterId r:id="rId17"/>
  </p:handoutMasterIdLst>
  <p:sldIdLst>
    <p:sldId id="349" r:id="rId5"/>
    <p:sldId id="363" r:id="rId6"/>
    <p:sldId id="428" r:id="rId7"/>
    <p:sldId id="429" r:id="rId8"/>
    <p:sldId id="430" r:id="rId9"/>
    <p:sldId id="431" r:id="rId10"/>
    <p:sldId id="425" r:id="rId11"/>
    <p:sldId id="427" r:id="rId12"/>
    <p:sldId id="426" r:id="rId13"/>
    <p:sldId id="365" r:id="rId14"/>
    <p:sldId id="264"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FFF96"/>
    <a:srgbClr val="2A65A6"/>
    <a:srgbClr val="0047D6"/>
    <a:srgbClr val="EAB200"/>
    <a:srgbClr val="E6AF00"/>
    <a:srgbClr val="1C436E"/>
    <a:srgbClr val="86B2E2"/>
    <a:srgbClr val="C5DAF1"/>
    <a:srgbClr val="5793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664" y="-320"/>
      </p:cViewPr>
      <p:guideLst>
        <p:guide orient="horz" pos="2160"/>
        <p:guide pos="2880"/>
      </p:guideLst>
    </p:cSldViewPr>
  </p:slid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930" tIns="46465" rIns="92930" bIns="46465" rtlCol="0"/>
          <a:lstStyle>
            <a:lvl1pPr algn="r">
              <a:defRPr sz="1200"/>
            </a:lvl1pPr>
          </a:lstStyle>
          <a:p>
            <a:fld id="{9C34C596-A42F-4C81-A1BD-D2751BD668BB}" type="datetimeFigureOut">
              <a:rPr lang="en-US" smtClean="0"/>
              <a:pPr/>
              <a:t>1/18/2019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930" tIns="46465" rIns="92930" bIns="46465" rtlCol="0" anchor="b"/>
          <a:lstStyle>
            <a:lvl1pPr algn="r">
              <a:defRPr sz="1200"/>
            </a:lvl1pPr>
          </a:lstStyle>
          <a:p>
            <a:fld id="{C2EBE660-0804-4A1E-8C36-6E04466869BA}" type="slidenum">
              <a:rPr lang="en-US" smtClean="0"/>
              <a:pPr/>
              <a:t>‹#›</a:t>
            </a:fld>
            <a:endParaRPr lang="en-US"/>
          </a:p>
        </p:txBody>
      </p:sp>
    </p:spTree>
    <p:extLst>
      <p:ext uri="{BB962C8B-B14F-4D97-AF65-F5344CB8AC3E}">
        <p14:creationId xmlns:p14="http://schemas.microsoft.com/office/powerpoint/2010/main" xmlns="" val="1235719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930" tIns="46465" rIns="92930" bIns="46465" rtlCol="0"/>
          <a:lstStyle>
            <a:lvl1pPr algn="r">
              <a:defRPr sz="1200"/>
            </a:lvl1pPr>
          </a:lstStyle>
          <a:p>
            <a:fld id="{B60F3E1A-F44A-4BDC-BFDE-3CE901F7CC0B}" type="datetimeFigureOut">
              <a:rPr lang="en-US" smtClean="0"/>
              <a:pPr/>
              <a:t>1/18/2019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30" tIns="46465" rIns="92930" bIns="464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30" tIns="46465" rIns="92930" bIns="46465" rtlCol="0" anchor="b"/>
          <a:lstStyle>
            <a:lvl1pPr algn="r">
              <a:defRPr sz="1200"/>
            </a:lvl1pPr>
          </a:lstStyle>
          <a:p>
            <a:fld id="{58BE1359-2DA2-4102-8E5F-3C314329F386}" type="slidenum">
              <a:rPr lang="en-US" smtClean="0"/>
              <a:pPr/>
              <a:t>‹#›</a:t>
            </a:fld>
            <a:endParaRPr lang="en-US"/>
          </a:p>
        </p:txBody>
      </p:sp>
    </p:spTree>
    <p:extLst>
      <p:ext uri="{BB962C8B-B14F-4D97-AF65-F5344CB8AC3E}">
        <p14:creationId xmlns:p14="http://schemas.microsoft.com/office/powerpoint/2010/main" xmlns="" val="1791510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1/18/2019 8:52 AM</a:t>
            </a:fld>
            <a:endParaRPr lang="en-US" dirty="0">
              <a:solidFill>
                <a:prstClr val="black"/>
              </a:solidFill>
            </a:endParaRPr>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309362" y="8829967"/>
            <a:ext cx="699417" cy="46482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1/18/2019 8:45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62" y="8829967"/>
            <a:ext cx="699417" cy="46482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1/18/2019 8:45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62" y="8829967"/>
            <a:ext cx="699417" cy="464820"/>
          </a:xfrm>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1/18/2019 8:45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62" y="8829967"/>
            <a:ext cx="699417" cy="464820"/>
          </a:xfrm>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1/18/2019 8:45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62" y="8829967"/>
            <a:ext cx="699417" cy="464820"/>
          </a:xfrm>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1/18/2019 8:45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62" y="8829967"/>
            <a:ext cx="699417" cy="464820"/>
          </a:xfrm>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1/18/2019 8:45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62" y="8829967"/>
            <a:ext cx="699417" cy="464820"/>
          </a:xfrm>
        </p:spPr>
        <p:txBody>
          <a:bodyPr/>
          <a:lstStyle/>
          <a:p>
            <a:fld id="{EC87E0CF-87F6-4B58-B8B8-DCAB2DAAF3CA}"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1/18/2019 8:45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NUL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685800"/>
            <a:ext cx="9144000" cy="5410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66800" y="2667000"/>
            <a:ext cx="4038599" cy="2827956"/>
          </a:xfrm>
          <a:prstGeom prst="rect">
            <a:avLst/>
          </a:prstGeom>
        </p:spPr>
      </p:pic>
      <p:sp>
        <p:nvSpPr>
          <p:cNvPr id="5" name="Subtitle 2"/>
          <p:cNvSpPr txBox="1">
            <a:spLocks/>
          </p:cNvSpPr>
          <p:nvPr/>
        </p:nvSpPr>
        <p:spPr>
          <a:xfrm>
            <a:off x="0" y="6096000"/>
            <a:ext cx="9144000" cy="762000"/>
          </a:xfrm>
          <a:prstGeom prst="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txBody>
          <a:bodyPr vert="horz" anchor="ctr">
            <a:normAutofit/>
          </a:bodyPr>
          <a:lstStyle/>
          <a:p>
            <a:pPr algn="ctr">
              <a:spcBef>
                <a:spcPct val="20000"/>
              </a:spcBef>
              <a:buClr>
                <a:sysClr val="window" lastClr="FFFFFF">
                  <a:shade val="95000"/>
                </a:sysClr>
              </a:buClr>
              <a:buSzPct val="65000"/>
              <a:buFont typeface="Wingdings 2"/>
              <a:buNone/>
              <a:defRPr/>
            </a:pPr>
            <a:r>
              <a:rPr lang="en-US" sz="2800" b="1" spc="300" dirty="0">
                <a:solidFill>
                  <a:schemeClr val="bg1"/>
                </a:solidFill>
                <a:latin typeface="AR JULIAN" pitchFamily="2" charset="0"/>
              </a:rPr>
              <a:t>Provincial Disaster </a:t>
            </a:r>
            <a:r>
              <a:rPr lang="en-US" sz="2800" b="1" kern="0" spc="300" dirty="0">
                <a:solidFill>
                  <a:schemeClr val="bg1"/>
                </a:solidFill>
                <a:latin typeface="AR JULIAN" pitchFamily="2" charset="0"/>
              </a:rPr>
              <a:t>Management Authority</a:t>
            </a:r>
            <a:endParaRPr lang="en-US" sz="2800" b="1" spc="300" dirty="0">
              <a:solidFill>
                <a:schemeClr val="bg1"/>
              </a:solidFill>
              <a:latin typeface="AR JULIAN" pitchFamily="2" charset="0"/>
            </a:endParaRPr>
          </a:p>
        </p:txBody>
      </p:sp>
      <p:sp>
        <p:nvSpPr>
          <p:cNvPr id="8" name="Subtitle 2"/>
          <p:cNvSpPr txBox="1">
            <a:spLocks/>
          </p:cNvSpPr>
          <p:nvPr/>
        </p:nvSpPr>
        <p:spPr>
          <a:xfrm>
            <a:off x="-1" y="0"/>
            <a:ext cx="9144000" cy="914400"/>
          </a:xfrm>
          <a:prstGeom prst="rect">
            <a:avLst/>
          </a:prstGeom>
          <a:solidFill>
            <a:srgbClr val="00990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txBody>
          <a:bodyPr vert="horz" anchor="ctr">
            <a:noAutofit/>
          </a:bodyPr>
          <a:lstStyle/>
          <a:p>
            <a:pPr algn="ctr">
              <a:buClr>
                <a:sysClr val="window" lastClr="FFFFFF">
                  <a:shade val="95000"/>
                </a:sysClr>
              </a:buClr>
              <a:buSzPct val="65000"/>
              <a:buFont typeface="Wingdings 2"/>
              <a:buNone/>
              <a:defRPr/>
            </a:pPr>
            <a:r>
              <a:rPr lang="en-US" sz="4000" b="1" spc="300" dirty="0">
                <a:solidFill>
                  <a:schemeClr val="bg1"/>
                </a:solidFill>
                <a:latin typeface="AR JULIAN" pitchFamily="2" charset="0"/>
              </a:rPr>
              <a:t>PDMA Balochistan</a:t>
            </a:r>
          </a:p>
        </p:txBody>
      </p:sp>
      <p:pic>
        <p:nvPicPr>
          <p:cNvPr id="6" name="Picture 3"/>
          <p:cNvPicPr>
            <a:picLocks noChangeAspect="1" noChangeArrowheads="1"/>
          </p:cNvPicPr>
          <p:nvPr/>
        </p:nvPicPr>
        <p:blipFill>
          <a:blip r:embed="rId6" cstate="print"/>
          <a:srcRect/>
          <a:stretch>
            <a:fillRect/>
          </a:stretch>
        </p:blipFill>
        <p:spPr bwMode="auto">
          <a:xfrm>
            <a:off x="338136" y="-19050"/>
            <a:ext cx="1222375" cy="1047750"/>
          </a:xfrm>
          <a:prstGeom prst="ellipse">
            <a:avLst/>
          </a:prstGeom>
          <a:ln>
            <a:noFill/>
          </a:ln>
          <a:effectLst>
            <a:softEdge rad="112500"/>
          </a:effectLst>
        </p:spPr>
      </p:pic>
      <p:pic>
        <p:nvPicPr>
          <p:cNvPr id="9" name="Picture 4" descr="balochistan.png"/>
          <p:cNvPicPr>
            <a:picLocks noChangeAspect="1"/>
          </p:cNvPicPr>
          <p:nvPr/>
        </p:nvPicPr>
        <p:blipFill>
          <a:blip r:embed="rId7" cstate="print"/>
          <a:srcRect/>
          <a:stretch>
            <a:fillRect/>
          </a:stretch>
        </p:blipFill>
        <p:spPr bwMode="auto">
          <a:xfrm>
            <a:off x="7467600" y="10649"/>
            <a:ext cx="1276350" cy="903751"/>
          </a:xfrm>
          <a:prstGeom prst="rect">
            <a:avLst/>
          </a:prstGeom>
          <a:noFill/>
          <a:ln w="9525">
            <a:noFill/>
            <a:miter lim="800000"/>
            <a:headEnd/>
            <a:tailEnd/>
          </a:ln>
        </p:spPr>
      </p:pic>
      <p:pic>
        <p:nvPicPr>
          <p:cNvPr id="10" name="Picture 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0" y="906788"/>
            <a:ext cx="9144000" cy="5189212"/>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0886"/>
            <a:ext cx="9144000" cy="6858000"/>
            <a:chOff x="0" y="0"/>
            <a:chExt cx="9144000" cy="6858000"/>
          </a:xfrm>
          <a:solidFill>
            <a:srgbClr val="009900"/>
          </a:solidFill>
        </p:grpSpPr>
        <p:sp>
          <p:nvSpPr>
            <p:cNvPr id="9" name="Rectangle 8"/>
            <p:cNvSpPr/>
            <p:nvPr/>
          </p:nvSpPr>
          <p:spPr bwMode="auto">
            <a:xfrm>
              <a:off x="0" y="6019800"/>
              <a:ext cx="9144000" cy="838200"/>
            </a:xfrm>
            <a:prstGeom prst="rect">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800" b="1" spc="600" dirty="0" err="1">
                  <a:solidFill>
                    <a:schemeClr val="bg1"/>
                  </a:solidFill>
                  <a:latin typeface="AR JULIAN" pitchFamily="2" charset="0"/>
                </a:rPr>
                <a:t>Pdma</a:t>
              </a:r>
              <a:r>
                <a:rPr lang="en-US" sz="4800" b="1" spc="600" dirty="0">
                  <a:solidFill>
                    <a:schemeClr val="bg1"/>
                  </a:solidFill>
                  <a:latin typeface="AR JULIAN" pitchFamily="2" charset="0"/>
                </a:rPr>
                <a:t> Balochistan</a:t>
              </a:r>
            </a:p>
          </p:txBody>
        </p:sp>
        <p:sp>
          <p:nvSpPr>
            <p:cNvPr id="8" name="Rounded Rectangle 7"/>
            <p:cNvSpPr/>
            <p:nvPr/>
          </p:nvSpPr>
          <p:spPr>
            <a:xfrm>
              <a:off x="0" y="0"/>
              <a:ext cx="9144000" cy="1208314"/>
            </a:xfrm>
            <a:prstGeom prst="roundRect">
              <a:avLst>
                <a:gd name="adj" fmla="val 19378"/>
              </a:avLst>
            </a:prstGeom>
            <a:gr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b="1" spc="100" dirty="0">
                  <a:solidFill>
                    <a:schemeClr val="bg1"/>
                  </a:solidFill>
                  <a:effectLst>
                    <a:outerShdw blurRad="38100" dist="38100" dir="2700000" algn="tl">
                      <a:srgbClr val="000000">
                        <a:alpha val="43137"/>
                      </a:srgbClr>
                    </a:outerShdw>
                  </a:effectLst>
                  <a:latin typeface="AR JULIAN" pitchFamily="2" charset="0"/>
                </a:rPr>
                <a:t>Way forward/ Recommendation</a:t>
              </a:r>
            </a:p>
          </p:txBody>
        </p:sp>
      </p:grpSp>
      <p:sp>
        <p:nvSpPr>
          <p:cNvPr id="7" name="TextBox 6"/>
          <p:cNvSpPr txBox="1"/>
          <p:nvPr/>
        </p:nvSpPr>
        <p:spPr>
          <a:xfrm>
            <a:off x="190500" y="1676400"/>
            <a:ext cx="8763000" cy="4031873"/>
          </a:xfrm>
          <a:prstGeom prst="rect">
            <a:avLst/>
          </a:prstGeom>
          <a:solidFill>
            <a:srgbClr val="009900"/>
          </a:solidFill>
          <a:effectLst>
            <a:glow rad="190500">
              <a:srgbClr val="009900">
                <a:alpha val="70000"/>
              </a:srgb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marL="457200" indent="-457200">
              <a:buFont typeface="Arial" panose="020B0604020202020204" pitchFamily="34" charset="0"/>
              <a:buChar char="•"/>
            </a:pPr>
            <a:r>
              <a:rPr lang="en-US" sz="3200" dirty="0"/>
              <a:t>Urgent detail Assessment of the effected areas. </a:t>
            </a:r>
          </a:p>
          <a:p>
            <a:pPr marL="457200" indent="-457200">
              <a:buFont typeface="Arial" panose="020B0604020202020204" pitchFamily="34" charset="0"/>
              <a:buChar char="•"/>
            </a:pPr>
            <a:r>
              <a:rPr lang="en-US" sz="3200" dirty="0"/>
              <a:t>Data Analysis for Drought effected areas.</a:t>
            </a:r>
          </a:p>
          <a:p>
            <a:pPr marL="457200" indent="-457200">
              <a:buFont typeface="Arial" panose="020B0604020202020204" pitchFamily="34" charset="0"/>
              <a:buChar char="•"/>
            </a:pPr>
            <a:r>
              <a:rPr lang="en-US" sz="3200" dirty="0"/>
              <a:t>Fodder and vaccination for animals.</a:t>
            </a:r>
          </a:p>
          <a:p>
            <a:pPr marL="457200" indent="-457200">
              <a:buFont typeface="Arial" panose="020B0604020202020204" pitchFamily="34" charset="0"/>
              <a:buChar char="•"/>
            </a:pPr>
            <a:r>
              <a:rPr lang="en-US" sz="3200" dirty="0"/>
              <a:t> Life saving drugs for people of effected areas.</a:t>
            </a:r>
          </a:p>
          <a:p>
            <a:pPr marL="457200" indent="-457200">
              <a:buFont typeface="Arial" panose="020B0604020202020204" pitchFamily="34" charset="0"/>
              <a:buChar char="•"/>
            </a:pPr>
            <a:r>
              <a:rPr lang="en-US" sz="3200" dirty="0"/>
              <a:t>Necessary Relief items for effected areas.</a:t>
            </a:r>
          </a:p>
          <a:p>
            <a:pPr marL="457200" indent="-457200">
              <a:buFont typeface="Arial" panose="020B0604020202020204" pitchFamily="34" charset="0"/>
              <a:buChar char="•"/>
            </a:pPr>
            <a:r>
              <a:rPr lang="en-US" sz="3200" dirty="0"/>
              <a:t>Heavy  water filtration plants for effected areas</a:t>
            </a:r>
            <a:r>
              <a:rPr lang="en-US" sz="3200" dirty="0" smtClean="0"/>
              <a:t>.</a:t>
            </a:r>
          </a:p>
          <a:p>
            <a:pPr marL="457200" indent="-457200">
              <a:buFont typeface="Arial" panose="020B0604020202020204" pitchFamily="34" charset="0"/>
              <a:buChar char="•"/>
            </a:pPr>
            <a:r>
              <a:rPr lang="en-US" sz="3200" dirty="0" smtClean="0"/>
              <a:t> To start the livelihood program in drought affected areas </a:t>
            </a:r>
            <a:endParaRPr lang="en-US" sz="32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3" name="Picture 2" descr="pakistanflag11.gif"/>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20000" contrast="20000"/>
                    </a14:imgEffect>
                  </a14:imgLayer>
                </a14:imgProps>
              </a:ext>
            </a:extLst>
          </a:blip>
          <a:stretch>
            <a:fillRect/>
          </a:stretch>
        </p:blipFill>
        <p:spPr>
          <a:xfrm>
            <a:off x="304800" y="457200"/>
            <a:ext cx="2613240" cy="1981200"/>
          </a:xfrm>
          <a:prstGeom prst="rect">
            <a:avLst/>
          </a:prstGeom>
          <a:ln>
            <a:noFill/>
          </a:ln>
          <a:effectLst>
            <a:softEdge rad="112500"/>
          </a:effectLst>
        </p:spPr>
      </p:pic>
      <p:pic>
        <p:nvPicPr>
          <p:cNvPr id="5" name="Picture 2" descr="C:\Users\PDMA MIS\Desktop\thankyou.png"/>
          <p:cNvPicPr>
            <a:picLocks noChangeAspect="1" noChangeArrowheads="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xmlns="">
                  <a14:imgLayer r:embed="rId7">
                    <a14:imgEffect>
                      <a14:brightnessContrast bright="-40000" contrast="40000"/>
                    </a14:imgEffect>
                  </a14:imgLayer>
                </a14:imgProps>
              </a:ext>
            </a:extLst>
          </a:blip>
          <a:stretch>
            <a:fillRect/>
          </a:stretch>
        </p:blipFill>
        <p:spPr bwMode="auto">
          <a:xfrm>
            <a:off x="1828800" y="1295400"/>
            <a:ext cx="6764055" cy="41148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bwMode="auto">
          <a:xfrm>
            <a:off x="0" y="6019800"/>
            <a:ext cx="9144000" cy="990600"/>
          </a:xfrm>
          <a:prstGeom prst="rect">
            <a:avLst/>
          </a:prstGeom>
          <a:solidFill>
            <a:srgbClr val="00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400" b="1" spc="600" dirty="0" err="1">
                <a:solidFill>
                  <a:schemeClr val="bg1"/>
                </a:solidFill>
                <a:latin typeface="AR JULIAN" pitchFamily="2" charset="0"/>
              </a:rPr>
              <a:t>Pdma</a:t>
            </a:r>
            <a:r>
              <a:rPr lang="en-US" sz="4400" b="1" spc="600" dirty="0">
                <a:solidFill>
                  <a:schemeClr val="bg1"/>
                </a:solidFill>
                <a:latin typeface="AR JULIAN" pitchFamily="2" charset="0"/>
              </a:rPr>
              <a:t> Balochistan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3446" y="259943"/>
            <a:ext cx="9144000" cy="609600"/>
          </a:xfrm>
          <a:prstGeom prst="roundRect">
            <a:avLst>
              <a:gd name="adj" fmla="val 19378"/>
            </a:avLst>
          </a:prstGeom>
          <a:solidFill>
            <a:srgbClr val="0099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spc="100" dirty="0">
                <a:solidFill>
                  <a:schemeClr val="bg1"/>
                </a:solidFill>
                <a:effectLst>
                  <a:outerShdw blurRad="38100" dist="38100" dir="2700000" algn="tl">
                    <a:srgbClr val="000000">
                      <a:alpha val="43137"/>
                    </a:srgbClr>
                  </a:outerShdw>
                </a:effectLst>
                <a:latin typeface="AR JULIAN" pitchFamily="2" charset="0"/>
              </a:rPr>
              <a:t>HISTORY OF DROUGHT</a:t>
            </a:r>
          </a:p>
        </p:txBody>
      </p:sp>
      <p:sp>
        <p:nvSpPr>
          <p:cNvPr id="9" name="Rectangle 8"/>
          <p:cNvSpPr/>
          <p:nvPr/>
        </p:nvSpPr>
        <p:spPr bwMode="auto">
          <a:xfrm>
            <a:off x="0" y="6019800"/>
            <a:ext cx="9144000" cy="838200"/>
          </a:xfrm>
          <a:prstGeom prst="rect">
            <a:avLst/>
          </a:prstGeom>
          <a:solidFill>
            <a:srgbClr val="00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400" b="1" spc="600" dirty="0" err="1">
                <a:solidFill>
                  <a:schemeClr val="bg1"/>
                </a:solidFill>
                <a:latin typeface="AR JULIAN" pitchFamily="2" charset="0"/>
              </a:rPr>
              <a:t>Pdma</a:t>
            </a:r>
            <a:r>
              <a:rPr lang="en-US" sz="4400" b="1" spc="600" dirty="0">
                <a:solidFill>
                  <a:schemeClr val="bg1"/>
                </a:solidFill>
                <a:latin typeface="AR JULIAN" pitchFamily="2" charset="0"/>
              </a:rPr>
              <a:t> Balochistan</a:t>
            </a:r>
          </a:p>
        </p:txBody>
      </p:sp>
      <p:sp>
        <p:nvSpPr>
          <p:cNvPr id="8" name="TextBox 7"/>
          <p:cNvSpPr txBox="1"/>
          <p:nvPr/>
        </p:nvSpPr>
        <p:spPr>
          <a:xfrm>
            <a:off x="190500" y="1129486"/>
            <a:ext cx="8763000" cy="4185761"/>
          </a:xfrm>
          <a:prstGeom prst="rect">
            <a:avLst/>
          </a:prstGeom>
          <a:solidFill>
            <a:srgbClr val="009900"/>
          </a:solidFill>
          <a:effectLst>
            <a:glow rad="190500">
              <a:schemeClr val="accent4">
                <a:satMod val="175000"/>
                <a:alpha val="7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marL="457200" indent="-457200">
              <a:lnSpc>
                <a:spcPct val="150000"/>
              </a:lnSpc>
              <a:buFont typeface="Arial" panose="020B0604020202020204" pitchFamily="34" charset="0"/>
              <a:buChar char="•"/>
            </a:pPr>
            <a:r>
              <a:rPr lang="en-US" sz="2800" dirty="0"/>
              <a:t>The longest Historical spell over 1945 to 1955 and 1997 to 2003 after 2011 there is the spell of </a:t>
            </a:r>
            <a:r>
              <a:rPr lang="en-US" sz="2800" dirty="0" smtClean="0"/>
              <a:t>one year.</a:t>
            </a:r>
            <a:endParaRPr lang="en-US" sz="2800" dirty="0"/>
          </a:p>
          <a:p>
            <a:pPr marL="457200" indent="-457200">
              <a:buFont typeface="Arial" panose="020B0604020202020204" pitchFamily="34" charset="0"/>
              <a:buChar char="•"/>
            </a:pPr>
            <a:r>
              <a:rPr lang="en-US" sz="2800" dirty="0"/>
              <a:t>The drought spell is continuing  for the last </a:t>
            </a:r>
            <a:r>
              <a:rPr lang="en-US" sz="2800" dirty="0" smtClean="0"/>
              <a:t>2 </a:t>
            </a:r>
            <a:r>
              <a:rPr lang="en-US" sz="2800" dirty="0" smtClean="0"/>
              <a:t>years </a:t>
            </a:r>
            <a:r>
              <a:rPr lang="en-US" sz="2800" dirty="0"/>
              <a:t>whereas in </a:t>
            </a:r>
            <a:r>
              <a:rPr lang="en-US" sz="2800" dirty="0" err="1"/>
              <a:t>Makran</a:t>
            </a:r>
            <a:r>
              <a:rPr lang="en-US" sz="2800" dirty="0"/>
              <a:t> division it is since  </a:t>
            </a:r>
            <a:r>
              <a:rPr lang="en-US" sz="2800" dirty="0" smtClean="0"/>
              <a:t>4 years.  </a:t>
            </a:r>
            <a:endParaRPr lang="en-US" sz="2800" dirty="0"/>
          </a:p>
          <a:p>
            <a:pPr marL="457200" indent="-457200">
              <a:buFont typeface="Arial" panose="020B0604020202020204" pitchFamily="34" charset="0"/>
              <a:buChar char="•"/>
            </a:pPr>
            <a:r>
              <a:rPr lang="en-US" sz="2800" dirty="0"/>
              <a:t>Due to scarcity rainfall there have been devastation for shortage of water effecting the population and the livestock/Agriculture.</a:t>
            </a:r>
          </a:p>
          <a:p>
            <a:pPr>
              <a:lnSpc>
                <a:spcPct val="150000"/>
              </a:lnSpc>
            </a:pPr>
            <a:endParaRPr lang="en-US" sz="2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3446" y="259943"/>
            <a:ext cx="9144000" cy="609600"/>
          </a:xfrm>
          <a:prstGeom prst="roundRect">
            <a:avLst>
              <a:gd name="adj" fmla="val 19378"/>
            </a:avLst>
          </a:prstGeom>
          <a:solidFill>
            <a:srgbClr val="0099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spc="100" dirty="0">
                <a:solidFill>
                  <a:schemeClr val="bg1"/>
                </a:solidFill>
                <a:effectLst>
                  <a:outerShdw blurRad="38100" dist="38100" dir="2700000" algn="tl">
                    <a:srgbClr val="000000">
                      <a:alpha val="43137"/>
                    </a:srgbClr>
                  </a:outerShdw>
                </a:effectLst>
                <a:latin typeface="AR JULIAN" pitchFamily="2" charset="0"/>
              </a:rPr>
              <a:t>HISTORY OF DROUGHT</a:t>
            </a:r>
          </a:p>
        </p:txBody>
      </p:sp>
      <p:sp>
        <p:nvSpPr>
          <p:cNvPr id="9" name="Rectangle 8"/>
          <p:cNvSpPr/>
          <p:nvPr/>
        </p:nvSpPr>
        <p:spPr bwMode="auto">
          <a:xfrm>
            <a:off x="0" y="6019800"/>
            <a:ext cx="9144000" cy="838200"/>
          </a:xfrm>
          <a:prstGeom prst="rect">
            <a:avLst/>
          </a:prstGeom>
          <a:solidFill>
            <a:srgbClr val="00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400" b="1" spc="600" dirty="0" err="1">
                <a:solidFill>
                  <a:schemeClr val="bg1"/>
                </a:solidFill>
                <a:latin typeface="AR JULIAN" pitchFamily="2" charset="0"/>
              </a:rPr>
              <a:t>Pdma</a:t>
            </a:r>
            <a:r>
              <a:rPr lang="en-US" sz="4400" b="1" spc="600" dirty="0">
                <a:solidFill>
                  <a:schemeClr val="bg1"/>
                </a:solidFill>
                <a:latin typeface="AR JULIAN" pitchFamily="2" charset="0"/>
              </a:rPr>
              <a:t> Balochistan</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43400" y="1108997"/>
            <a:ext cx="4343400" cy="23317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6185" y="1195162"/>
            <a:ext cx="3868616" cy="215939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46184" y="3581400"/>
            <a:ext cx="3868616" cy="221063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43400" y="3569677"/>
            <a:ext cx="4343400" cy="2185988"/>
          </a:xfrm>
          <a:prstGeom prst="rect">
            <a:avLst/>
          </a:prstGeom>
        </p:spPr>
      </p:pic>
    </p:spTree>
    <p:extLst>
      <p:ext uri="{BB962C8B-B14F-4D97-AF65-F5344CB8AC3E}">
        <p14:creationId xmlns:p14="http://schemas.microsoft.com/office/powerpoint/2010/main" xmlns="" val="243692091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37205"/>
            <a:ext cx="9144000" cy="609600"/>
          </a:xfrm>
          <a:prstGeom prst="roundRect">
            <a:avLst>
              <a:gd name="adj" fmla="val 19378"/>
            </a:avLst>
          </a:prstGeom>
          <a:solidFill>
            <a:srgbClr val="0099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spc="100" dirty="0" smtClean="0">
                <a:solidFill>
                  <a:schemeClr val="bg1"/>
                </a:solidFill>
                <a:effectLst>
                  <a:outerShdw blurRad="38100" dist="38100" dir="2700000" algn="tl">
                    <a:srgbClr val="000000">
                      <a:alpha val="43137"/>
                    </a:srgbClr>
                  </a:outerShdw>
                </a:effectLst>
                <a:latin typeface="AR JULIAN" pitchFamily="2" charset="0"/>
              </a:rPr>
              <a:t>IMAGES OF DROUGHT</a:t>
            </a:r>
            <a:endParaRPr lang="en-US" sz="4400" b="1" spc="100" dirty="0">
              <a:solidFill>
                <a:schemeClr val="bg1"/>
              </a:solidFill>
              <a:effectLst>
                <a:outerShdw blurRad="38100" dist="38100" dir="2700000" algn="tl">
                  <a:srgbClr val="000000">
                    <a:alpha val="43137"/>
                  </a:srgbClr>
                </a:outerShdw>
              </a:effectLst>
              <a:latin typeface="AR JULIAN" pitchFamily="2" charset="0"/>
            </a:endParaRPr>
          </a:p>
        </p:txBody>
      </p:sp>
      <p:sp>
        <p:nvSpPr>
          <p:cNvPr id="9" name="Rectangle 8"/>
          <p:cNvSpPr/>
          <p:nvPr/>
        </p:nvSpPr>
        <p:spPr bwMode="auto">
          <a:xfrm>
            <a:off x="0" y="6019800"/>
            <a:ext cx="9144000" cy="838200"/>
          </a:xfrm>
          <a:prstGeom prst="rect">
            <a:avLst/>
          </a:prstGeom>
          <a:solidFill>
            <a:srgbClr val="00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400" b="1" spc="600" dirty="0" err="1">
                <a:solidFill>
                  <a:schemeClr val="bg1"/>
                </a:solidFill>
                <a:latin typeface="AR JULIAN" pitchFamily="2" charset="0"/>
              </a:rPr>
              <a:t>Pdma</a:t>
            </a:r>
            <a:r>
              <a:rPr lang="en-US" sz="4400" b="1" spc="600" dirty="0">
                <a:solidFill>
                  <a:schemeClr val="bg1"/>
                </a:solidFill>
                <a:latin typeface="AR JULIAN" pitchFamily="2" charset="0"/>
              </a:rPr>
              <a:t> Balochistan</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 y="837132"/>
            <a:ext cx="4006362" cy="22108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04800" y="3130372"/>
            <a:ext cx="8153400" cy="266082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419600" y="837132"/>
            <a:ext cx="3968262" cy="2210868"/>
          </a:xfrm>
          <a:prstGeom prst="rect">
            <a:avLst/>
          </a:prstGeom>
        </p:spPr>
      </p:pic>
    </p:spTree>
    <p:extLst>
      <p:ext uri="{BB962C8B-B14F-4D97-AF65-F5344CB8AC3E}">
        <p14:creationId xmlns:p14="http://schemas.microsoft.com/office/powerpoint/2010/main" xmlns="" val="9217861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37205"/>
            <a:ext cx="9144000" cy="609600"/>
          </a:xfrm>
          <a:prstGeom prst="roundRect">
            <a:avLst>
              <a:gd name="adj" fmla="val 19378"/>
            </a:avLst>
          </a:prstGeom>
          <a:solidFill>
            <a:srgbClr val="0099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spc="100" dirty="0" smtClean="0">
                <a:solidFill>
                  <a:schemeClr val="bg1"/>
                </a:solidFill>
                <a:effectLst>
                  <a:outerShdw blurRad="38100" dist="38100" dir="2700000" algn="tl">
                    <a:srgbClr val="000000">
                      <a:alpha val="43137"/>
                    </a:srgbClr>
                  </a:outerShdw>
                </a:effectLst>
                <a:latin typeface="AR JULIAN" pitchFamily="2" charset="0"/>
              </a:rPr>
              <a:t>IMAGES OF DROUGHT</a:t>
            </a:r>
            <a:endParaRPr lang="en-US" sz="4400" b="1" spc="100" dirty="0">
              <a:solidFill>
                <a:schemeClr val="bg1"/>
              </a:solidFill>
              <a:effectLst>
                <a:outerShdw blurRad="38100" dist="38100" dir="2700000" algn="tl">
                  <a:srgbClr val="000000">
                    <a:alpha val="43137"/>
                  </a:srgbClr>
                </a:outerShdw>
              </a:effectLst>
              <a:latin typeface="AR JULIAN" pitchFamily="2" charset="0"/>
            </a:endParaRPr>
          </a:p>
        </p:txBody>
      </p:sp>
      <p:sp>
        <p:nvSpPr>
          <p:cNvPr id="9" name="Rectangle 8"/>
          <p:cNvSpPr/>
          <p:nvPr/>
        </p:nvSpPr>
        <p:spPr bwMode="auto">
          <a:xfrm>
            <a:off x="0" y="6019800"/>
            <a:ext cx="9144000" cy="838200"/>
          </a:xfrm>
          <a:prstGeom prst="rect">
            <a:avLst/>
          </a:prstGeom>
          <a:solidFill>
            <a:srgbClr val="00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400" b="1" spc="600" dirty="0" err="1">
                <a:solidFill>
                  <a:schemeClr val="bg1"/>
                </a:solidFill>
                <a:latin typeface="AR JULIAN" pitchFamily="2" charset="0"/>
              </a:rPr>
              <a:t>Pdma</a:t>
            </a:r>
            <a:r>
              <a:rPr lang="en-US" sz="4400" b="1" spc="600" dirty="0">
                <a:solidFill>
                  <a:schemeClr val="bg1"/>
                </a:solidFill>
                <a:latin typeface="AR JULIAN" pitchFamily="2" charset="0"/>
              </a:rPr>
              <a:t> Balochistan</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0999" y="750276"/>
            <a:ext cx="4340309" cy="24970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42692" y="785446"/>
            <a:ext cx="4095260" cy="246184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16167" y="3470029"/>
            <a:ext cx="4305141" cy="2321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842691" y="3487614"/>
            <a:ext cx="4095261" cy="2303585"/>
          </a:xfrm>
          <a:prstGeom prst="rect">
            <a:avLst/>
          </a:prstGeom>
        </p:spPr>
      </p:pic>
    </p:spTree>
    <p:extLst>
      <p:ext uri="{BB962C8B-B14F-4D97-AF65-F5344CB8AC3E}">
        <p14:creationId xmlns:p14="http://schemas.microsoft.com/office/powerpoint/2010/main" xmlns="" val="192463380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37205"/>
            <a:ext cx="9144000" cy="609600"/>
          </a:xfrm>
          <a:prstGeom prst="roundRect">
            <a:avLst>
              <a:gd name="adj" fmla="val 19378"/>
            </a:avLst>
          </a:prstGeom>
          <a:solidFill>
            <a:srgbClr val="0099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spc="100" dirty="0" smtClean="0">
                <a:solidFill>
                  <a:schemeClr val="bg1"/>
                </a:solidFill>
                <a:effectLst>
                  <a:outerShdw blurRad="38100" dist="38100" dir="2700000" algn="tl">
                    <a:srgbClr val="000000">
                      <a:alpha val="43137"/>
                    </a:srgbClr>
                  </a:outerShdw>
                </a:effectLst>
                <a:latin typeface="AR JULIAN" pitchFamily="2" charset="0"/>
              </a:rPr>
              <a:t>IMAGES OF DROUGHT</a:t>
            </a:r>
            <a:endParaRPr lang="en-US" sz="4400" b="1" spc="100" dirty="0">
              <a:solidFill>
                <a:schemeClr val="bg1"/>
              </a:solidFill>
              <a:effectLst>
                <a:outerShdw blurRad="38100" dist="38100" dir="2700000" algn="tl">
                  <a:srgbClr val="000000">
                    <a:alpha val="43137"/>
                  </a:srgbClr>
                </a:outerShdw>
              </a:effectLst>
              <a:latin typeface="AR JULIAN" pitchFamily="2" charset="0"/>
            </a:endParaRPr>
          </a:p>
        </p:txBody>
      </p:sp>
      <p:sp>
        <p:nvSpPr>
          <p:cNvPr id="9" name="Rectangle 8"/>
          <p:cNvSpPr/>
          <p:nvPr/>
        </p:nvSpPr>
        <p:spPr bwMode="auto">
          <a:xfrm>
            <a:off x="0" y="6019800"/>
            <a:ext cx="9144000" cy="838200"/>
          </a:xfrm>
          <a:prstGeom prst="rect">
            <a:avLst/>
          </a:prstGeom>
          <a:solidFill>
            <a:srgbClr val="00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400" b="1" spc="600" dirty="0" err="1">
                <a:solidFill>
                  <a:schemeClr val="bg1"/>
                </a:solidFill>
                <a:latin typeface="AR JULIAN" pitchFamily="2" charset="0"/>
              </a:rPr>
              <a:t>Pdma</a:t>
            </a:r>
            <a:r>
              <a:rPr lang="en-US" sz="4400" b="1" spc="600" dirty="0">
                <a:solidFill>
                  <a:schemeClr val="bg1"/>
                </a:solidFill>
                <a:latin typeface="AR JULIAN" pitchFamily="2" charset="0"/>
              </a:rPr>
              <a:t> Balochistan</a:t>
            </a:r>
          </a:p>
        </p:txBody>
      </p:sp>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7888" y="693599"/>
            <a:ext cx="5254711" cy="29557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43600" y="681973"/>
            <a:ext cx="2860431" cy="520078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07888" y="3429000"/>
            <a:ext cx="5254711" cy="2465480"/>
          </a:xfrm>
          <a:prstGeom prst="rect">
            <a:avLst/>
          </a:prstGeom>
        </p:spPr>
      </p:pic>
    </p:spTree>
    <p:extLst>
      <p:ext uri="{BB962C8B-B14F-4D97-AF65-F5344CB8AC3E}">
        <p14:creationId xmlns:p14="http://schemas.microsoft.com/office/powerpoint/2010/main" xmlns="" val="9558242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6" name="Group 5"/>
          <p:cNvGrpSpPr/>
          <p:nvPr/>
        </p:nvGrpSpPr>
        <p:grpSpPr>
          <a:xfrm>
            <a:off x="0" y="87086"/>
            <a:ext cx="9144000" cy="6858000"/>
            <a:chOff x="0" y="0"/>
            <a:chExt cx="9144000" cy="6858000"/>
          </a:xfrm>
          <a:solidFill>
            <a:srgbClr val="009900"/>
          </a:solidFill>
        </p:grpSpPr>
        <p:sp>
          <p:nvSpPr>
            <p:cNvPr id="7" name="Rectangle 6"/>
            <p:cNvSpPr/>
            <p:nvPr/>
          </p:nvSpPr>
          <p:spPr bwMode="auto">
            <a:xfrm>
              <a:off x="0" y="6246316"/>
              <a:ext cx="9144000" cy="611684"/>
            </a:xfrm>
            <a:prstGeom prst="rect">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400" b="1" spc="600" dirty="0">
                  <a:solidFill>
                    <a:schemeClr val="bg1"/>
                  </a:solidFill>
                  <a:latin typeface="AR JULIAN" pitchFamily="2" charset="0"/>
                </a:rPr>
                <a:t>PDMA BALOCHISTAN</a:t>
              </a:r>
            </a:p>
          </p:txBody>
        </p:sp>
        <p:sp>
          <p:nvSpPr>
            <p:cNvPr id="8" name="Rounded Rectangle 7"/>
            <p:cNvSpPr/>
            <p:nvPr/>
          </p:nvSpPr>
          <p:spPr>
            <a:xfrm>
              <a:off x="0" y="0"/>
              <a:ext cx="9144000" cy="609600"/>
            </a:xfrm>
            <a:prstGeom prst="roundRect">
              <a:avLst>
                <a:gd name="adj" fmla="val 19378"/>
              </a:avLst>
            </a:prstGeom>
            <a:gr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spc="600" dirty="0" smtClean="0">
                  <a:solidFill>
                    <a:schemeClr val="bg1"/>
                  </a:solidFill>
                  <a:effectLst>
                    <a:outerShdw blurRad="38100" dist="38100" dir="2700000" algn="tl">
                      <a:srgbClr val="000000">
                        <a:alpha val="43137"/>
                      </a:srgbClr>
                    </a:outerShdw>
                  </a:effectLst>
                  <a:latin typeface="AR JULIAN" pitchFamily="2" charset="0"/>
                </a:rPr>
                <a:t>DETAIL OF EFFECTED DISTRICTS </a:t>
              </a:r>
              <a:endParaRPr lang="en-US" sz="4000" b="1" dirty="0">
                <a:solidFill>
                  <a:schemeClr val="bg1"/>
                </a:solidFill>
                <a:effectLst>
                  <a:outerShdw blurRad="38100" dist="38100" dir="2700000" algn="tl">
                    <a:srgbClr val="000000">
                      <a:alpha val="43137"/>
                    </a:srgbClr>
                  </a:outerShdw>
                </a:effectLst>
                <a:latin typeface="AR JULIAN" pitchFamily="2" charset="0"/>
              </a:endParaRPr>
            </a:p>
          </p:txBody>
        </p:sp>
      </p:grpSp>
      <p:sp>
        <p:nvSpPr>
          <p:cNvPr id="10" name="TextBox 9"/>
          <p:cNvSpPr txBox="1"/>
          <p:nvPr/>
        </p:nvSpPr>
        <p:spPr>
          <a:xfrm>
            <a:off x="419100" y="1064716"/>
            <a:ext cx="8305800" cy="1323439"/>
          </a:xfrm>
          <a:prstGeom prst="rect">
            <a:avLst/>
          </a:prstGeom>
          <a:solidFill>
            <a:srgbClr val="009900"/>
          </a:solidFill>
          <a:effectLst>
            <a:glow rad="254000">
              <a:srgbClr val="009900">
                <a:alpha val="70000"/>
              </a:srgb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marL="342900" indent="-342900">
              <a:buFont typeface="Arial" panose="020B0604020202020204" pitchFamily="34" charset="0"/>
              <a:buChar char="•"/>
            </a:pPr>
            <a:endParaRPr lang="en-US" sz="2800" b="1" dirty="0">
              <a:latin typeface="Times New Roman" pitchFamily="18" charset="0"/>
              <a:cs typeface="Times New Roman" pitchFamily="18" charset="0"/>
            </a:endParaRPr>
          </a:p>
          <a:p>
            <a:pPr marL="342900" indent="-342900">
              <a:buFont typeface="Arial" panose="020B0604020202020204" pitchFamily="34" charset="0"/>
              <a:buChar char="•"/>
            </a:pPr>
            <a:endParaRPr lang="en-US" sz="2800" b="1" dirty="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62FBDC31-04AA-43A1-B4D8-ED8A50E379BA}"/>
              </a:ext>
            </a:extLst>
          </p:cNvPr>
          <p:cNvPicPr>
            <a:picLocks noChangeAspect="1"/>
          </p:cNvPicPr>
          <p:nvPr/>
        </p:nvPicPr>
        <p:blipFill>
          <a:blip r:embed="rId3"/>
          <a:stretch>
            <a:fillRect/>
          </a:stretch>
        </p:blipFill>
        <p:spPr>
          <a:xfrm>
            <a:off x="0" y="696686"/>
            <a:ext cx="9144000" cy="5549630"/>
          </a:xfrm>
          <a:prstGeom prst="rect">
            <a:avLst/>
          </a:prstGeom>
        </p:spPr>
      </p:pic>
    </p:spTree>
    <p:extLst>
      <p:ext uri="{BB962C8B-B14F-4D97-AF65-F5344CB8AC3E}">
        <p14:creationId xmlns:p14="http://schemas.microsoft.com/office/powerpoint/2010/main" xmlns="" val="177679055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340CDE9D-1087-4D02-A9B3-E9C8466C20C8}"/>
              </a:ext>
            </a:extLst>
          </p:cNvPr>
          <p:cNvGrpSpPr/>
          <p:nvPr/>
        </p:nvGrpSpPr>
        <p:grpSpPr>
          <a:xfrm>
            <a:off x="0" y="0"/>
            <a:ext cx="9144000" cy="6858000"/>
            <a:chOff x="0" y="0"/>
            <a:chExt cx="9144000" cy="6858000"/>
          </a:xfrm>
          <a:solidFill>
            <a:srgbClr val="009900"/>
          </a:solidFill>
        </p:grpSpPr>
        <p:sp>
          <p:nvSpPr>
            <p:cNvPr id="6" name="Rectangle 5">
              <a:extLst>
                <a:ext uri="{FF2B5EF4-FFF2-40B4-BE49-F238E27FC236}">
                  <a16:creationId xmlns:a16="http://schemas.microsoft.com/office/drawing/2014/main" xmlns="" id="{19ECFF45-EFCE-4257-9234-46374CE8AEAD}"/>
                </a:ext>
              </a:extLst>
            </p:cNvPr>
            <p:cNvSpPr/>
            <p:nvPr/>
          </p:nvSpPr>
          <p:spPr bwMode="auto">
            <a:xfrm>
              <a:off x="0" y="6019800"/>
              <a:ext cx="9144000" cy="838200"/>
            </a:xfrm>
            <a:prstGeom prst="rect">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400" b="1" spc="600" dirty="0">
                  <a:solidFill>
                    <a:schemeClr val="bg1"/>
                  </a:solidFill>
                  <a:latin typeface="AR JULIAN" pitchFamily="2" charset="0"/>
                </a:rPr>
                <a:t>PDMA BALOCHISTAN</a:t>
              </a:r>
            </a:p>
          </p:txBody>
        </p:sp>
        <p:sp>
          <p:nvSpPr>
            <p:cNvPr id="7" name="Rounded Rectangle 7">
              <a:extLst>
                <a:ext uri="{FF2B5EF4-FFF2-40B4-BE49-F238E27FC236}">
                  <a16:creationId xmlns:a16="http://schemas.microsoft.com/office/drawing/2014/main" xmlns="" id="{BC39BCD7-41D6-4CC6-BA64-34423B6BE31B}"/>
                </a:ext>
              </a:extLst>
            </p:cNvPr>
            <p:cNvSpPr/>
            <p:nvPr/>
          </p:nvSpPr>
          <p:spPr>
            <a:xfrm>
              <a:off x="0" y="0"/>
              <a:ext cx="9144000" cy="609600"/>
            </a:xfrm>
            <a:prstGeom prst="roundRect">
              <a:avLst>
                <a:gd name="adj" fmla="val 19378"/>
              </a:avLst>
            </a:prstGeom>
            <a:gr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spc="600" dirty="0">
                  <a:solidFill>
                    <a:schemeClr val="bg1"/>
                  </a:solidFill>
                  <a:latin typeface="AR JULIAN" pitchFamily="2" charset="0"/>
                </a:rPr>
                <a:t>Response/ initiatives</a:t>
              </a:r>
              <a:endParaRPr lang="en-US" sz="4400" b="1" dirty="0">
                <a:solidFill>
                  <a:schemeClr val="bg1"/>
                </a:solidFill>
                <a:effectLst>
                  <a:outerShdw blurRad="38100" dist="38100" dir="2700000" algn="tl">
                    <a:srgbClr val="000000">
                      <a:alpha val="43137"/>
                    </a:srgbClr>
                  </a:outerShdw>
                </a:effectLst>
                <a:latin typeface="AR JULIAN" pitchFamily="2" charset="0"/>
              </a:endParaRPr>
            </a:p>
          </p:txBody>
        </p:sp>
      </p:grpSp>
      <p:sp>
        <p:nvSpPr>
          <p:cNvPr id="8" name="TextBox 7">
            <a:extLst>
              <a:ext uri="{FF2B5EF4-FFF2-40B4-BE49-F238E27FC236}">
                <a16:creationId xmlns:a16="http://schemas.microsoft.com/office/drawing/2014/main" xmlns="" id="{18C4A34F-9104-4935-BD6E-3078279D3611}"/>
              </a:ext>
            </a:extLst>
          </p:cNvPr>
          <p:cNvSpPr txBox="1"/>
          <p:nvPr/>
        </p:nvSpPr>
        <p:spPr>
          <a:xfrm>
            <a:off x="76200" y="1064717"/>
            <a:ext cx="8991600" cy="5416868"/>
          </a:xfrm>
          <a:prstGeom prst="rect">
            <a:avLst/>
          </a:prstGeom>
          <a:solidFill>
            <a:srgbClr val="009900"/>
          </a:solidFill>
          <a:effectLst>
            <a:glow rad="254000">
              <a:srgbClr val="009900">
                <a:alpha val="70000"/>
              </a:srgb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marL="342900" indent="-342900">
              <a:buFont typeface="Arial" panose="020B0604020202020204" pitchFamily="34" charset="0"/>
              <a:buChar char="•"/>
            </a:pPr>
            <a:r>
              <a:rPr lang="en-US" sz="2800" dirty="0"/>
              <a:t>PDMA Balochistan  took early response and provided support to </a:t>
            </a:r>
            <a:r>
              <a:rPr lang="en-US" sz="2800" dirty="0" smtClean="0"/>
              <a:t>28,283 in shape of Food &amp; NFIs affected families in 21 districts for 15 days. </a:t>
            </a:r>
            <a:endParaRPr lang="en-US" sz="2800" dirty="0"/>
          </a:p>
          <a:p>
            <a:pPr marL="342900" indent="-342900">
              <a:buFont typeface="Arial" panose="020B0604020202020204" pitchFamily="34" charset="0"/>
              <a:buChar char="•"/>
            </a:pPr>
            <a:r>
              <a:rPr lang="en-US" sz="2800" b="1" u="sng" dirty="0">
                <a:latin typeface="Times New Roman" panose="02020603050405020304" pitchFamily="18" charset="0"/>
                <a:cs typeface="Times New Roman" panose="02020603050405020304" pitchFamily="18" charset="0"/>
              </a:rPr>
              <a:t>Special Initiative </a:t>
            </a:r>
            <a:r>
              <a:rPr lang="en-US" sz="2800" u="sng" dirty="0"/>
              <a:t>:</a:t>
            </a:r>
          </a:p>
          <a:p>
            <a:pPr marL="342900" indent="-342900" algn="just">
              <a:buFont typeface="Arial" panose="020B0604020202020204" pitchFamily="34" charset="0"/>
              <a:buChar char="•"/>
            </a:pPr>
            <a:r>
              <a:rPr lang="en-US" sz="2600" dirty="0"/>
              <a:t>12 water purification plants dispatched to 8 districts</a:t>
            </a:r>
          </a:p>
          <a:p>
            <a:pPr marL="342900" indent="-342900" algn="just">
              <a:buFont typeface="Arial" panose="020B0604020202020204" pitchFamily="34" charset="0"/>
              <a:buChar char="•"/>
            </a:pPr>
            <a:r>
              <a:rPr lang="en-US" sz="2600" dirty="0"/>
              <a:t> 03 Generators 50 KVA for hospitals to  3 districts</a:t>
            </a:r>
          </a:p>
          <a:p>
            <a:pPr marL="342900" indent="-342900" algn="just">
              <a:buFont typeface="Arial" panose="020B0604020202020204" pitchFamily="34" charset="0"/>
              <a:buChar char="•"/>
            </a:pPr>
            <a:r>
              <a:rPr lang="en-US" sz="2600" dirty="0" smtClean="0"/>
              <a:t>15 </a:t>
            </a:r>
            <a:r>
              <a:rPr lang="en-US" sz="2600" dirty="0"/>
              <a:t>Generator 05 KVA for hospital to 4 districts</a:t>
            </a:r>
          </a:p>
          <a:p>
            <a:pPr marL="342900" indent="-342900" algn="just">
              <a:buFont typeface="Arial" panose="020B0604020202020204" pitchFamily="34" charset="0"/>
              <a:buChar char="•"/>
            </a:pPr>
            <a:r>
              <a:rPr lang="en-US" sz="2600" dirty="0"/>
              <a:t>2 De-watering pump to </a:t>
            </a:r>
            <a:r>
              <a:rPr lang="en-US" sz="2600" dirty="0" err="1"/>
              <a:t>J</a:t>
            </a:r>
            <a:r>
              <a:rPr lang="en-US" sz="2600" dirty="0" err="1" smtClean="0"/>
              <a:t>affarabad</a:t>
            </a:r>
            <a:r>
              <a:rPr lang="en-US" sz="2600" dirty="0" smtClean="0"/>
              <a:t> </a:t>
            </a:r>
            <a:r>
              <a:rPr lang="en-US" sz="2600" dirty="0"/>
              <a:t>district</a:t>
            </a:r>
          </a:p>
          <a:p>
            <a:pPr marL="342900" indent="-342900" algn="just">
              <a:buFont typeface="Arial" panose="020B0604020202020204" pitchFamily="34" charset="0"/>
              <a:buChar char="•"/>
            </a:pPr>
            <a:r>
              <a:rPr lang="en-US" sz="2600" dirty="0"/>
              <a:t>Special instruction issued through Chief Secretary to health department  to established  emergency medical camps in drought effected areas.</a:t>
            </a:r>
          </a:p>
          <a:p>
            <a:pPr marL="342900" indent="-342900" algn="just">
              <a:buFont typeface="Arial" panose="020B0604020202020204" pitchFamily="34" charset="0"/>
              <a:buChar char="•"/>
            </a:pPr>
            <a:r>
              <a:rPr lang="en-US" sz="2600" dirty="0"/>
              <a:t>In collaboration with  Muslim Hands an Eye camp was established at </a:t>
            </a:r>
            <a:r>
              <a:rPr lang="en-US" sz="2600" dirty="0" err="1"/>
              <a:t>Sibi</a:t>
            </a:r>
            <a:r>
              <a:rPr lang="en-US" sz="2600" dirty="0"/>
              <a:t>.</a:t>
            </a:r>
          </a:p>
        </p:txBody>
      </p:sp>
    </p:spTree>
    <p:extLst>
      <p:ext uri="{BB962C8B-B14F-4D97-AF65-F5344CB8AC3E}">
        <p14:creationId xmlns:p14="http://schemas.microsoft.com/office/powerpoint/2010/main" xmlns="" val="32301712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B6F1F96-F7D6-4FB9-B4DA-E500D09E6B1E}"/>
              </a:ext>
            </a:extLst>
          </p:cNvPr>
          <p:cNvGrpSpPr/>
          <p:nvPr/>
        </p:nvGrpSpPr>
        <p:grpSpPr>
          <a:xfrm>
            <a:off x="0" y="0"/>
            <a:ext cx="9144000" cy="6858000"/>
            <a:chOff x="0" y="0"/>
            <a:chExt cx="9144000" cy="6858000"/>
          </a:xfrm>
          <a:solidFill>
            <a:srgbClr val="009900"/>
          </a:solidFill>
        </p:grpSpPr>
        <p:sp>
          <p:nvSpPr>
            <p:cNvPr id="3" name="Rectangle 2">
              <a:extLst>
                <a:ext uri="{FF2B5EF4-FFF2-40B4-BE49-F238E27FC236}">
                  <a16:creationId xmlns:a16="http://schemas.microsoft.com/office/drawing/2014/main" xmlns="" id="{B71925DA-7830-4128-AAA3-91DDDA7C2EC3}"/>
                </a:ext>
              </a:extLst>
            </p:cNvPr>
            <p:cNvSpPr/>
            <p:nvPr/>
          </p:nvSpPr>
          <p:spPr bwMode="auto">
            <a:xfrm>
              <a:off x="0" y="6019800"/>
              <a:ext cx="9144000" cy="838200"/>
            </a:xfrm>
            <a:prstGeom prst="rect">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800" b="1" spc="600" dirty="0" err="1">
                  <a:solidFill>
                    <a:schemeClr val="bg1"/>
                  </a:solidFill>
                  <a:latin typeface="AR JULIAN" pitchFamily="2" charset="0"/>
                </a:rPr>
                <a:t>Pdma</a:t>
              </a:r>
              <a:r>
                <a:rPr lang="en-US" sz="4800" b="1" spc="600" dirty="0">
                  <a:solidFill>
                    <a:schemeClr val="bg1"/>
                  </a:solidFill>
                  <a:latin typeface="AR JULIAN" pitchFamily="2" charset="0"/>
                </a:rPr>
                <a:t> Balochistan</a:t>
              </a:r>
            </a:p>
          </p:txBody>
        </p:sp>
        <p:sp>
          <p:nvSpPr>
            <p:cNvPr id="4" name="Rounded Rectangle 7">
              <a:extLst>
                <a:ext uri="{FF2B5EF4-FFF2-40B4-BE49-F238E27FC236}">
                  <a16:creationId xmlns:a16="http://schemas.microsoft.com/office/drawing/2014/main" xmlns="" id="{F71824F5-0743-41DC-8C61-D6616D370442}"/>
                </a:ext>
              </a:extLst>
            </p:cNvPr>
            <p:cNvSpPr/>
            <p:nvPr/>
          </p:nvSpPr>
          <p:spPr>
            <a:xfrm>
              <a:off x="0" y="0"/>
              <a:ext cx="9144000" cy="609600"/>
            </a:xfrm>
            <a:prstGeom prst="roundRect">
              <a:avLst>
                <a:gd name="adj" fmla="val 19378"/>
              </a:avLst>
            </a:prstGeom>
            <a:gr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b="1" spc="600" dirty="0">
                  <a:solidFill>
                    <a:schemeClr val="bg1"/>
                  </a:solidFill>
                  <a:latin typeface="AR JULIAN" pitchFamily="2" charset="0"/>
                </a:rPr>
                <a:t>gaps/current need</a:t>
              </a:r>
              <a:endParaRPr lang="en-US" sz="4800" b="1" spc="100" dirty="0">
                <a:solidFill>
                  <a:schemeClr val="bg1"/>
                </a:solidFill>
                <a:effectLst>
                  <a:outerShdw blurRad="38100" dist="38100" dir="2700000" algn="tl">
                    <a:srgbClr val="000000">
                      <a:alpha val="43137"/>
                    </a:srgbClr>
                  </a:outerShdw>
                </a:effectLst>
                <a:latin typeface="AR JULIAN" pitchFamily="2" charset="0"/>
              </a:endParaRPr>
            </a:p>
          </p:txBody>
        </p:sp>
      </p:grpSp>
      <p:sp>
        <p:nvSpPr>
          <p:cNvPr id="9" name="TextBox 8">
            <a:extLst>
              <a:ext uri="{FF2B5EF4-FFF2-40B4-BE49-F238E27FC236}">
                <a16:creationId xmlns:a16="http://schemas.microsoft.com/office/drawing/2014/main" xmlns="" id="{223D6BBC-E79E-486E-A371-C27DB4D11318}"/>
              </a:ext>
            </a:extLst>
          </p:cNvPr>
          <p:cNvSpPr txBox="1"/>
          <p:nvPr/>
        </p:nvSpPr>
        <p:spPr>
          <a:xfrm>
            <a:off x="247650" y="898654"/>
            <a:ext cx="8648700" cy="4401205"/>
          </a:xfrm>
          <a:prstGeom prst="rect">
            <a:avLst/>
          </a:prstGeom>
          <a:solidFill>
            <a:srgbClr val="009900"/>
          </a:solidFill>
          <a:effectLst>
            <a:glow rad="190500">
              <a:srgbClr val="009900">
                <a:alpha val="70000"/>
              </a:srgb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marL="457200" indent="-457200">
              <a:buFont typeface="Arial" panose="020B0604020202020204" pitchFamily="34" charset="0"/>
              <a:buChar char="•"/>
            </a:pPr>
            <a:r>
              <a:rPr lang="en-US" sz="2800" dirty="0"/>
              <a:t>Gap 242,975 families.</a:t>
            </a:r>
          </a:p>
          <a:p>
            <a:endParaRPr lang="en-US" sz="2800" dirty="0"/>
          </a:p>
          <a:p>
            <a:pPr marL="457200" indent="-457200">
              <a:buFont typeface="Arial" panose="020B0604020202020204" pitchFamily="34" charset="0"/>
              <a:buChar char="•"/>
            </a:pPr>
            <a:r>
              <a:rPr lang="en-US" sz="2800" dirty="0"/>
              <a:t>Food &amp; Non Food items for 270,258 families for next 3 months needed.</a:t>
            </a:r>
          </a:p>
          <a:p>
            <a:pPr marL="457200" indent="-4572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Fodder for live stock 3,488,700 for next 3 months needed.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xmlns="" val="84502374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TS0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TS010286789</Template>
  <TotalTime>17403</TotalTime>
  <Words>1109</Words>
  <Application>Microsoft Office PowerPoint</Application>
  <PresentationFormat>On-screen Show (4:3)</PresentationFormat>
  <Paragraphs>78</Paragraphs>
  <Slides>11</Slides>
  <Notes>8</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TS010286789</vt:lpstr>
      <vt:lpstr>White with Courier font for code slides</vt:lpstr>
      <vt:lpstr>1_TS010286789</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MONSOON CONTINGENCY PLANING - 2013</dc:title>
  <dc:creator>Naseeb Khan Bazai</dc:creator>
  <cp:keywords>naseeb.kakar@gmail.com</cp:keywords>
  <cp:lastModifiedBy>Waqas</cp:lastModifiedBy>
  <cp:revision>504</cp:revision>
  <cp:lastPrinted>2019-01-16T07:37:54Z</cp:lastPrinted>
  <dcterms:created xsi:type="dcterms:W3CDTF">2013-06-09T10:36:38Z</dcterms:created>
  <dcterms:modified xsi:type="dcterms:W3CDTF">2019-01-18T03:56:12Z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