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89" r:id="rId4"/>
    <p:sldId id="290" r:id="rId5"/>
    <p:sldId id="291" r:id="rId6"/>
    <p:sldId id="292" r:id="rId7"/>
    <p:sldId id="258" r:id="rId8"/>
    <p:sldId id="295" r:id="rId9"/>
    <p:sldId id="261" r:id="rId10"/>
    <p:sldId id="264" r:id="rId11"/>
    <p:sldId id="263" r:id="rId12"/>
    <p:sldId id="265" r:id="rId13"/>
    <p:sldId id="293" r:id="rId14"/>
    <p:sldId id="266" r:id="rId15"/>
    <p:sldId id="268" r:id="rId16"/>
    <p:sldId id="283" r:id="rId17"/>
    <p:sldId id="284" r:id="rId18"/>
    <p:sldId id="269" r:id="rId19"/>
    <p:sldId id="272" r:id="rId20"/>
    <p:sldId id="273" r:id="rId21"/>
    <p:sldId id="286" r:id="rId22"/>
    <p:sldId id="287" r:id="rId23"/>
    <p:sldId id="281" r:id="rId24"/>
    <p:sldId id="274" r:id="rId25"/>
    <p:sldId id="275"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616" autoAdjust="0"/>
  </p:normalViewPr>
  <p:slideViewPr>
    <p:cSldViewPr>
      <p:cViewPr>
        <p:scale>
          <a:sx n="60" d="100"/>
          <a:sy n="60" d="100"/>
        </p:scale>
        <p:origin x="-16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Q 1 : Contents</a:t>
            </a:r>
            <a:endParaRPr lang="en-US" dirty="0"/>
          </a:p>
        </c:rich>
      </c:tx>
      <c:layout/>
      <c:overlay val="0"/>
    </c:title>
    <c:autoTitleDeleted val="0"/>
    <c:plotArea>
      <c:layout/>
      <c:barChart>
        <c:barDir val="bar"/>
        <c:grouping val="clustered"/>
        <c:varyColors val="0"/>
        <c:ser>
          <c:idx val="0"/>
          <c:order val="0"/>
          <c:tx>
            <c:strRef>
              <c:f>Sheet2!$V$1</c:f>
              <c:strCache>
                <c:ptCount val="1"/>
                <c:pt idx="0">
                  <c:v>Q.1   Contents  [Project Scope Management ]</c:v>
                </c:pt>
              </c:strCache>
            </c:strRef>
          </c:tx>
          <c:invertIfNegative val="0"/>
          <c:val>
            <c:numRef>
              <c:f>Sheet2!$V$2:$V$33</c:f>
              <c:numCache>
                <c:formatCode>0.00</c:formatCode>
                <c:ptCount val="1"/>
                <c:pt idx="0">
                  <c:v>77.777777777777786</c:v>
                </c:pt>
              </c:numCache>
            </c:numRef>
          </c:val>
        </c:ser>
        <c:ser>
          <c:idx val="1"/>
          <c:order val="1"/>
          <c:tx>
            <c:strRef>
              <c:f>Sheet2!$W$1</c:f>
              <c:strCache>
                <c:ptCount val="1"/>
                <c:pt idx="0">
                  <c:v>Q.1   Contents  [Project  Quality  Management ]</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val>
            <c:numRef>
              <c:f>Sheet2!$W$2:$W$33</c:f>
              <c:numCache>
                <c:formatCode>0.00</c:formatCode>
                <c:ptCount val="1"/>
                <c:pt idx="0">
                  <c:v>85.925925925925924</c:v>
                </c:pt>
              </c:numCache>
            </c:numRef>
          </c:val>
        </c:ser>
        <c:ser>
          <c:idx val="2"/>
          <c:order val="2"/>
          <c:tx>
            <c:strRef>
              <c:f>Sheet2!$X$1</c:f>
              <c:strCache>
                <c:ptCount val="1"/>
                <c:pt idx="0">
                  <c:v>Q.1   Contents  [Project Time Management ]</c:v>
                </c:pt>
              </c:strCache>
            </c:strRef>
          </c:tx>
          <c:invertIfNegative val="0"/>
          <c:val>
            <c:numRef>
              <c:f>Sheet2!$X$2:$X$33</c:f>
              <c:numCache>
                <c:formatCode>0.00</c:formatCode>
                <c:ptCount val="1"/>
                <c:pt idx="0">
                  <c:v>77.777777777777786</c:v>
                </c:pt>
              </c:numCache>
            </c:numRef>
          </c:val>
        </c:ser>
        <c:ser>
          <c:idx val="3"/>
          <c:order val="3"/>
          <c:tx>
            <c:strRef>
              <c:f>Sheet2!$Y$1</c:f>
              <c:strCache>
                <c:ptCount val="1"/>
                <c:pt idx="0">
                  <c:v>Q.1   Contents  [Project HR Management]</c:v>
                </c:pt>
              </c:strCache>
            </c:strRef>
          </c:tx>
          <c:invertIfNegative val="0"/>
          <c:val>
            <c:numRef>
              <c:f>Sheet2!$Y$2:$Y$33</c:f>
              <c:numCache>
                <c:formatCode>0.00</c:formatCode>
                <c:ptCount val="1"/>
                <c:pt idx="0">
                  <c:v>70.370370370370367</c:v>
                </c:pt>
              </c:numCache>
            </c:numRef>
          </c:val>
        </c:ser>
        <c:ser>
          <c:idx val="4"/>
          <c:order val="4"/>
          <c:tx>
            <c:strRef>
              <c:f>Sheet2!$Z$1</c:f>
              <c:strCache>
                <c:ptCount val="1"/>
                <c:pt idx="0">
                  <c:v>Q.1   Contents  [Project Communication  Management ]</c:v>
                </c:pt>
              </c:strCache>
            </c:strRef>
          </c:tx>
          <c:invertIfNegative val="0"/>
          <c:val>
            <c:numRef>
              <c:f>Sheet2!$Z$2:$Z$33</c:f>
              <c:numCache>
                <c:formatCode>0.00</c:formatCode>
                <c:ptCount val="1"/>
                <c:pt idx="0">
                  <c:v>76.296296296296291</c:v>
                </c:pt>
              </c:numCache>
            </c:numRef>
          </c:val>
        </c:ser>
        <c:ser>
          <c:idx val="5"/>
          <c:order val="5"/>
          <c:tx>
            <c:strRef>
              <c:f>Sheet2!$AA$1</c:f>
              <c:strCache>
                <c:ptCount val="1"/>
                <c:pt idx="0">
                  <c:v>Q.1   Contents  [Project Risk Management ]</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val>
            <c:numRef>
              <c:f>Sheet2!$AA$2:$AA$33</c:f>
              <c:numCache>
                <c:formatCode>0.00</c:formatCode>
                <c:ptCount val="1"/>
                <c:pt idx="0">
                  <c:v>85.18518518518519</c:v>
                </c:pt>
              </c:numCache>
            </c:numRef>
          </c:val>
        </c:ser>
        <c:ser>
          <c:idx val="6"/>
          <c:order val="6"/>
          <c:tx>
            <c:strRef>
              <c:f>Sheet2!$AB$1</c:f>
              <c:strCache>
                <c:ptCount val="1"/>
                <c:pt idx="0">
                  <c:v>Q.1   Contents  [Project Procurement Management ]</c:v>
                </c:pt>
              </c:strCache>
            </c:strRef>
          </c:tx>
          <c:invertIfNegative val="0"/>
          <c:val>
            <c:numRef>
              <c:f>Sheet2!$AB$2:$AB$33</c:f>
              <c:numCache>
                <c:formatCode>0.00</c:formatCode>
                <c:ptCount val="1"/>
                <c:pt idx="0">
                  <c:v>74.81481481481481</c:v>
                </c:pt>
              </c:numCache>
            </c:numRef>
          </c:val>
        </c:ser>
        <c:ser>
          <c:idx val="7"/>
          <c:order val="7"/>
          <c:tx>
            <c:strRef>
              <c:f>Sheet2!$AC$1</c:f>
              <c:strCache>
                <c:ptCount val="1"/>
                <c:pt idx="0">
                  <c:v>Q.1   Contents  [Project Stakeholders Management]</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val>
            <c:numRef>
              <c:f>Sheet2!$AC$2:$AC$33</c:f>
              <c:numCache>
                <c:formatCode>0.00</c:formatCode>
                <c:ptCount val="1"/>
                <c:pt idx="0">
                  <c:v>80.740740740740748</c:v>
                </c:pt>
              </c:numCache>
            </c:numRef>
          </c:val>
        </c:ser>
        <c:ser>
          <c:idx val="8"/>
          <c:order val="8"/>
          <c:tx>
            <c:strRef>
              <c:f>Sheet2!$AD$1</c:f>
              <c:strCache>
                <c:ptCount val="1"/>
                <c:pt idx="0">
                  <c:v>Q.1   Contents  [Project Cost Management ]</c:v>
                </c:pt>
              </c:strCache>
            </c:strRef>
          </c:tx>
          <c:invertIfNegative val="0"/>
          <c:val>
            <c:numRef>
              <c:f>Sheet2!$AD$2:$AD$33</c:f>
              <c:numCache>
                <c:formatCode>0.00</c:formatCode>
                <c:ptCount val="1"/>
                <c:pt idx="0">
                  <c:v>77.037037037037038</c:v>
                </c:pt>
              </c:numCache>
            </c:numRef>
          </c:val>
        </c:ser>
        <c:ser>
          <c:idx val="9"/>
          <c:order val="9"/>
          <c:tx>
            <c:strRef>
              <c:f>Sheet2!$AE$1</c:f>
              <c:strCache>
                <c:ptCount val="1"/>
                <c:pt idx="0">
                  <c:v>Q.1   Contents  [Project Integration Management]</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val>
            <c:numRef>
              <c:f>Sheet2!$AE$2:$AE$33</c:f>
              <c:numCache>
                <c:formatCode>0.00</c:formatCode>
                <c:ptCount val="1"/>
                <c:pt idx="0">
                  <c:v>80.740740740740748</c:v>
                </c:pt>
              </c:numCache>
            </c:numRef>
          </c:val>
        </c:ser>
        <c:dLbls>
          <c:showLegendKey val="0"/>
          <c:showVal val="1"/>
          <c:showCatName val="0"/>
          <c:showSerName val="0"/>
          <c:showPercent val="0"/>
          <c:showBubbleSize val="0"/>
        </c:dLbls>
        <c:gapWidth val="150"/>
        <c:overlap val="-25"/>
        <c:axId val="43204608"/>
        <c:axId val="43207296"/>
      </c:barChart>
      <c:catAx>
        <c:axId val="43204608"/>
        <c:scaling>
          <c:orientation val="minMax"/>
        </c:scaling>
        <c:delete val="0"/>
        <c:axPos val="l"/>
        <c:majorTickMark val="none"/>
        <c:minorTickMark val="none"/>
        <c:tickLblPos val="nextTo"/>
        <c:crossAx val="43207296"/>
        <c:crosses val="autoZero"/>
        <c:auto val="1"/>
        <c:lblAlgn val="ctr"/>
        <c:lblOffset val="100"/>
        <c:tickMarkSkip val="2"/>
        <c:noMultiLvlLbl val="0"/>
      </c:catAx>
      <c:valAx>
        <c:axId val="43207296"/>
        <c:scaling>
          <c:orientation val="minMax"/>
        </c:scaling>
        <c:delete val="1"/>
        <c:axPos val="b"/>
        <c:numFmt formatCode="0.00" sourceLinked="1"/>
        <c:majorTickMark val="none"/>
        <c:minorTickMark val="none"/>
        <c:tickLblPos val="nextTo"/>
        <c:crossAx val="43204608"/>
        <c:crosses val="autoZero"/>
        <c:crossBetween val="between"/>
      </c:valAx>
    </c:plotArea>
    <c:legend>
      <c:legendPos val="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smtClean="0"/>
              <a:t>Q 2.Project Management Process Groups </a:t>
            </a:r>
            <a:endParaRPr lang="en-US" sz="2800" dirty="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Sheet2!$A$1</c:f>
              <c:strCache>
                <c:ptCount val="1"/>
                <c:pt idx="0">
                  <c:v>Project Initiating </c:v>
                </c:pt>
              </c:strCache>
            </c:strRef>
          </c:tx>
          <c:invertIfNegative val="0"/>
          <c:dLbls>
            <c:dLbl>
              <c:idx val="0"/>
              <c:layout>
                <c:manualLayout>
                  <c:x val="4.8048048048048103E-2"/>
                  <c:y val="4.2194092827004216E-3"/>
                </c:manualLayout>
              </c:layout>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0"/>
          </c:dLbls>
          <c:val>
            <c:numRef>
              <c:f>Sheet2!$A$2:$A$33</c:f>
              <c:numCache>
                <c:formatCode>0.00</c:formatCode>
                <c:ptCount val="1"/>
                <c:pt idx="0">
                  <c:v>77.037037037037038</c:v>
                </c:pt>
              </c:numCache>
            </c:numRef>
          </c:val>
        </c:ser>
        <c:ser>
          <c:idx val="1"/>
          <c:order val="1"/>
          <c:tx>
            <c:strRef>
              <c:f>Sheet2!$B$1</c:f>
              <c:strCache>
                <c:ptCount val="1"/>
                <c:pt idx="0">
                  <c:v>Q.3  Which of the following tools &amp; techniques would  you like to explore? [Problem Analysis -  Project Identification and LFA Development]</c:v>
                </c:pt>
              </c:strCache>
            </c:strRef>
          </c:tx>
          <c:invertIfNegative val="0"/>
          <c:val>
            <c:numRef>
              <c:f>Sheet2!$B$2:$B$33</c:f>
            </c:numRef>
          </c:val>
        </c:ser>
        <c:ser>
          <c:idx val="2"/>
          <c:order val="2"/>
          <c:tx>
            <c:strRef>
              <c:f>Sheet2!$C$1</c:f>
              <c:strCache>
                <c:ptCount val="1"/>
                <c:pt idx="0">
                  <c:v>Project Planning </c:v>
                </c:pt>
              </c:strCache>
            </c:strRef>
          </c:tx>
          <c:invertIfNegative val="0"/>
          <c:dLbls>
            <c:dLbl>
              <c:idx val="0"/>
              <c:layout>
                <c:manualLayout>
                  <c:x val="3.003003003003003E-2"/>
                  <c:y val="-2.1097046413502109E-2"/>
                </c:manualLayout>
              </c:layout>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0"/>
          </c:dLbls>
          <c:val>
            <c:numRef>
              <c:f>Sheet2!$C$2:$C$33</c:f>
              <c:numCache>
                <c:formatCode>0.00</c:formatCode>
                <c:ptCount val="1"/>
                <c:pt idx="0">
                  <c:v>88.888888888888886</c:v>
                </c:pt>
              </c:numCache>
            </c:numRef>
          </c:val>
        </c:ser>
        <c:ser>
          <c:idx val="3"/>
          <c:order val="3"/>
          <c:tx>
            <c:strRef>
              <c:f>Sheet2!$D$1</c:f>
              <c:strCache>
                <c:ptCount val="1"/>
                <c:pt idx="0">
                  <c:v>Project Executing</c:v>
                </c:pt>
              </c:strCache>
            </c:strRef>
          </c:tx>
          <c:invertIfNegative val="0"/>
          <c:dLbls>
            <c:dLbl>
              <c:idx val="0"/>
              <c:layout>
                <c:manualLayout>
                  <c:x val="4.3543543543543541E-2"/>
                  <c:y val="-1.0548523206751054E-2"/>
                </c:manualLayout>
              </c:layout>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0"/>
          </c:dLbls>
          <c:val>
            <c:numRef>
              <c:f>Sheet2!$D$2:$D$33</c:f>
              <c:numCache>
                <c:formatCode>0.00</c:formatCode>
                <c:ptCount val="1"/>
                <c:pt idx="0">
                  <c:v>80.740740740740748</c:v>
                </c:pt>
              </c:numCache>
            </c:numRef>
          </c:val>
        </c:ser>
        <c:ser>
          <c:idx val="4"/>
          <c:order val="4"/>
          <c:tx>
            <c:strRef>
              <c:f>Sheet2!$E$1</c:f>
              <c:strCache>
                <c:ptCount val="1"/>
                <c:pt idx="0">
                  <c:v>Project  Monitoring , Evaluation and Controlling </c:v>
                </c:pt>
              </c:strCache>
            </c:strRef>
          </c:tx>
          <c:invertIfNegative val="0"/>
          <c:dLbls>
            <c:dLbl>
              <c:idx val="0"/>
              <c:layout>
                <c:manualLayout>
                  <c:x val="5.2552552552552555E-2"/>
                  <c:y val="-1.2658227848101344E-2"/>
                </c:manualLayout>
              </c:layout>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0"/>
          </c:dLbls>
          <c:val>
            <c:numRef>
              <c:f>Sheet2!$E$2:$E$33</c:f>
              <c:numCache>
                <c:formatCode>0.00</c:formatCode>
                <c:ptCount val="1"/>
                <c:pt idx="0">
                  <c:v>88.148148148148152</c:v>
                </c:pt>
              </c:numCache>
            </c:numRef>
          </c:val>
        </c:ser>
        <c:ser>
          <c:idx val="5"/>
          <c:order val="5"/>
          <c:tx>
            <c:strRef>
              <c:f>Sheet2!$F$1</c:f>
              <c:strCache>
                <c:ptCount val="1"/>
                <c:pt idx="0">
                  <c:v> Project Closing</c:v>
                </c:pt>
              </c:strCache>
            </c:strRef>
          </c:tx>
          <c:invertIfNegative val="0"/>
          <c:dLbls>
            <c:dLbl>
              <c:idx val="0"/>
              <c:layout>
                <c:manualLayout>
                  <c:x val="6.6066066066066062E-2"/>
                  <c:y val="-1.4767932489451477E-2"/>
                </c:manualLayout>
              </c:layout>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0"/>
          </c:dLbls>
          <c:val>
            <c:numRef>
              <c:f>Sheet2!$F$2:$F$33</c:f>
              <c:numCache>
                <c:formatCode>0.00</c:formatCode>
                <c:ptCount val="1"/>
                <c:pt idx="0">
                  <c:v>84.444444444444443</c:v>
                </c:pt>
              </c:numCache>
            </c:numRef>
          </c:val>
        </c:ser>
        <c:dLbls>
          <c:showLegendKey val="0"/>
          <c:showVal val="1"/>
          <c:showCatName val="0"/>
          <c:showSerName val="0"/>
          <c:showPercent val="0"/>
          <c:showBubbleSize val="0"/>
        </c:dLbls>
        <c:gapWidth val="150"/>
        <c:shape val="box"/>
        <c:axId val="122752000"/>
        <c:axId val="122757888"/>
        <c:axId val="0"/>
      </c:bar3DChart>
      <c:catAx>
        <c:axId val="122752000"/>
        <c:scaling>
          <c:orientation val="minMax"/>
        </c:scaling>
        <c:delete val="0"/>
        <c:axPos val="l"/>
        <c:majorTickMark val="none"/>
        <c:minorTickMark val="none"/>
        <c:tickLblPos val="nextTo"/>
        <c:crossAx val="122757888"/>
        <c:crosses val="autoZero"/>
        <c:auto val="1"/>
        <c:lblAlgn val="ctr"/>
        <c:lblOffset val="100"/>
        <c:noMultiLvlLbl val="0"/>
      </c:catAx>
      <c:valAx>
        <c:axId val="122757888"/>
        <c:scaling>
          <c:orientation val="minMax"/>
        </c:scaling>
        <c:delete val="1"/>
        <c:axPos val="b"/>
        <c:numFmt formatCode="0.00" sourceLinked="1"/>
        <c:majorTickMark val="out"/>
        <c:minorTickMark val="none"/>
        <c:tickLblPos val="nextTo"/>
        <c:crossAx val="122752000"/>
        <c:crosses val="autoZero"/>
        <c:crossBetween val="between"/>
      </c:valAx>
    </c:plotArea>
    <c:legend>
      <c:legendPos val="t"/>
      <c:layout/>
      <c:overlay val="0"/>
      <c:txPr>
        <a:bodyPr/>
        <a:lstStyle/>
        <a:p>
          <a:pPr>
            <a:defRPr sz="20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Q.3 Tools &amp; Techniques of Project Management</a:t>
            </a:r>
            <a:endParaRPr lang="en-US" dirty="0"/>
          </a:p>
        </c:rich>
      </c:tx>
      <c:layout>
        <c:manualLayout>
          <c:xMode val="edge"/>
          <c:yMode val="edge"/>
          <c:x val="0.26728619528619529"/>
          <c:y val="1.3071895424836602E-2"/>
        </c:manualLayout>
      </c:layout>
      <c:overlay val="0"/>
    </c:title>
    <c:autoTitleDeleted val="0"/>
    <c:plotArea>
      <c:layout/>
      <c:barChart>
        <c:barDir val="bar"/>
        <c:grouping val="clustered"/>
        <c:varyColors val="0"/>
        <c:ser>
          <c:idx val="0"/>
          <c:order val="0"/>
          <c:tx>
            <c:strRef>
              <c:f>Sheet2!$G$1</c:f>
              <c:strCache>
                <c:ptCount val="1"/>
              </c:strCache>
            </c:strRef>
          </c:tx>
          <c:invertIfNegative val="0"/>
          <c:val>
            <c:numRef>
              <c:f>Sheet2!$G$2:$G$33</c:f>
              <c:numCache>
                <c:formatCode>0.00</c:formatCode>
                <c:ptCount val="1"/>
              </c:numCache>
            </c:numRef>
          </c:val>
        </c:ser>
        <c:ser>
          <c:idx val="1"/>
          <c:order val="1"/>
          <c:tx>
            <c:strRef>
              <c:f>Sheet2!$H$1</c:f>
              <c:strCache>
                <c:ptCount val="1"/>
                <c:pt idx="0">
                  <c:v>Objective Analysis -Project Planning and LFA Developmen</c:v>
                </c:pt>
              </c:strCache>
            </c:strRef>
          </c:tx>
          <c:invertIfNegative val="0"/>
          <c:dLbls>
            <c:txPr>
              <a:bodyPr/>
              <a:lstStyle/>
              <a:p>
                <a:pPr>
                  <a:defRPr sz="2000"/>
                </a:pPr>
                <a:endParaRPr lang="en-US"/>
              </a:p>
            </c:txPr>
            <c:showLegendKey val="0"/>
            <c:showVal val="1"/>
            <c:showCatName val="0"/>
            <c:showSerName val="0"/>
            <c:showPercent val="0"/>
            <c:showBubbleSize val="0"/>
            <c:showLeaderLines val="0"/>
          </c:dLbls>
          <c:val>
            <c:numRef>
              <c:f>Sheet2!$H$2:$H$33</c:f>
              <c:numCache>
                <c:formatCode>0.00</c:formatCode>
                <c:ptCount val="1"/>
                <c:pt idx="0">
                  <c:v>86.666666666666671</c:v>
                </c:pt>
              </c:numCache>
            </c:numRef>
          </c:val>
        </c:ser>
        <c:ser>
          <c:idx val="2"/>
          <c:order val="2"/>
          <c:tx>
            <c:strRef>
              <c:f>Sheet2!$I$1</c:f>
              <c:strCache>
                <c:ptCount val="1"/>
                <c:pt idx="0">
                  <c:v>Alternative Analysis - Project Planning and LFA Development</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val>
            <c:numRef>
              <c:f>Sheet2!$I$2:$I$33</c:f>
              <c:numCache>
                <c:formatCode>0.00</c:formatCode>
                <c:ptCount val="1"/>
                <c:pt idx="0">
                  <c:v>80.740740740740748</c:v>
                </c:pt>
              </c:numCache>
            </c:numRef>
          </c:val>
        </c:ser>
        <c:ser>
          <c:idx val="3"/>
          <c:order val="3"/>
          <c:tx>
            <c:strRef>
              <c:f>Sheet2!$J$1</c:f>
              <c:strCache>
                <c:ptCount val="1"/>
                <c:pt idx="0">
                  <c:v>Gantt Chart for Project  Planning </c:v>
                </c:pt>
              </c:strCache>
            </c:strRef>
          </c:tx>
          <c:invertIfNegative val="0"/>
          <c:val>
            <c:numRef>
              <c:f>Sheet2!$J$2:$J$33</c:f>
              <c:numCache>
                <c:formatCode>0.00</c:formatCode>
                <c:ptCount val="1"/>
                <c:pt idx="0">
                  <c:v>76.296296296296291</c:v>
                </c:pt>
              </c:numCache>
            </c:numRef>
          </c:val>
        </c:ser>
        <c:ser>
          <c:idx val="4"/>
          <c:order val="4"/>
          <c:tx>
            <c:strRef>
              <c:f>Sheet2!$K$1</c:f>
              <c:strCache>
                <c:ptCount val="1"/>
                <c:pt idx="0">
                  <c:v>Tools &amp; Techniques to develop risk register </c:v>
                </c:pt>
              </c:strCache>
            </c:strRef>
          </c:tx>
          <c:invertIfNegative val="0"/>
          <c:dLbls>
            <c:txPr>
              <a:bodyPr/>
              <a:lstStyle/>
              <a:p>
                <a:pPr>
                  <a:defRPr sz="1800"/>
                </a:pPr>
                <a:endParaRPr lang="en-US"/>
              </a:p>
            </c:txPr>
            <c:showLegendKey val="0"/>
            <c:showVal val="1"/>
            <c:showCatName val="0"/>
            <c:showSerName val="0"/>
            <c:showPercent val="0"/>
            <c:showBubbleSize val="0"/>
            <c:showLeaderLines val="0"/>
          </c:dLbls>
          <c:val>
            <c:numRef>
              <c:f>Sheet2!$K$2:$K$33</c:f>
              <c:numCache>
                <c:formatCode>0.00</c:formatCode>
                <c:ptCount val="1"/>
                <c:pt idx="0">
                  <c:v>80.740740740740748</c:v>
                </c:pt>
              </c:numCache>
            </c:numRef>
          </c:val>
        </c:ser>
        <c:ser>
          <c:idx val="5"/>
          <c:order val="5"/>
          <c:tx>
            <c:strRef>
              <c:f>Sheet2!$L$1</c:f>
              <c:strCache>
                <c:ptCount val="1"/>
                <c:pt idx="0">
                  <c:v>Development of M &amp; E Framework</c:v>
                </c:pt>
              </c:strCache>
            </c:strRef>
          </c:tx>
          <c:invertIfNegative val="0"/>
          <c:dLbls>
            <c:dLbl>
              <c:idx val="0"/>
              <c:layout>
                <c:manualLayout>
                  <c:x val="2.2895622895622796E-2"/>
                  <c:y val="-1.893939393939394E-2"/>
                </c:manualLayout>
              </c:layout>
              <c:showLegendKey val="0"/>
              <c:showVal val="1"/>
              <c:showCatName val="0"/>
              <c:showSerName val="0"/>
              <c:showPercent val="0"/>
              <c:showBubbleSize val="0"/>
            </c:dLbl>
            <c:txPr>
              <a:bodyPr/>
              <a:lstStyle/>
              <a:p>
                <a:pPr>
                  <a:defRPr sz="2000"/>
                </a:pPr>
                <a:endParaRPr lang="en-US"/>
              </a:p>
            </c:txPr>
            <c:showLegendKey val="0"/>
            <c:showVal val="1"/>
            <c:showCatName val="0"/>
            <c:showSerName val="0"/>
            <c:showPercent val="0"/>
            <c:showBubbleSize val="0"/>
            <c:showLeaderLines val="0"/>
          </c:dLbls>
          <c:val>
            <c:numRef>
              <c:f>Sheet2!$L$2:$L$33</c:f>
              <c:numCache>
                <c:formatCode>0.00</c:formatCode>
                <c:ptCount val="1"/>
                <c:pt idx="0">
                  <c:v>83.703703703703695</c:v>
                </c:pt>
              </c:numCache>
            </c:numRef>
          </c:val>
        </c:ser>
        <c:ser>
          <c:idx val="6"/>
          <c:order val="6"/>
          <c:tx>
            <c:strRef>
              <c:f>Sheet2!$M$1</c:f>
              <c:strCache>
                <c:ptCount val="1"/>
                <c:pt idx="0">
                  <c:v>LEAN Framework for Project Quality Management</c:v>
                </c:pt>
              </c:strCache>
            </c:strRef>
          </c:tx>
          <c:invertIfNegative val="0"/>
          <c:val>
            <c:numRef>
              <c:f>Sheet2!$M$2:$M$33</c:f>
              <c:numCache>
                <c:formatCode>0.00</c:formatCode>
                <c:ptCount val="1"/>
                <c:pt idx="0">
                  <c:v>73.333333333333329</c:v>
                </c:pt>
              </c:numCache>
            </c:numRef>
          </c:val>
        </c:ser>
        <c:ser>
          <c:idx val="7"/>
          <c:order val="7"/>
          <c:tx>
            <c:strRef>
              <c:f>Sheet2!$N$1</c:f>
              <c:strCache>
                <c:ptCount val="1"/>
                <c:pt idx="0">
                  <c:v>RACI for Project HR Management</c:v>
                </c:pt>
              </c:strCache>
            </c:strRef>
          </c:tx>
          <c:invertIfNegative val="0"/>
          <c:val>
            <c:numRef>
              <c:f>Sheet2!$N$2:$N$33</c:f>
              <c:numCache>
                <c:formatCode>0.00</c:formatCode>
                <c:ptCount val="1"/>
                <c:pt idx="0">
                  <c:v>62.962962962962962</c:v>
                </c:pt>
              </c:numCache>
            </c:numRef>
          </c:val>
        </c:ser>
        <c:ser>
          <c:idx val="8"/>
          <c:order val="8"/>
          <c:tx>
            <c:strRef>
              <c:f>Sheet2!$O$1</c:f>
              <c:strCache>
                <c:ptCount val="1"/>
                <c:pt idx="0">
                  <c:v>Team Building Activities for Project HR Management</c:v>
                </c:pt>
              </c:strCache>
            </c:strRef>
          </c:tx>
          <c:invertIfNegative val="0"/>
          <c:val>
            <c:numRef>
              <c:f>Sheet2!$O$2:$O$33</c:f>
              <c:numCache>
                <c:formatCode>0.00</c:formatCode>
                <c:ptCount val="1"/>
                <c:pt idx="0">
                  <c:v>71.851851851851862</c:v>
                </c:pt>
              </c:numCache>
            </c:numRef>
          </c:val>
        </c:ser>
        <c:ser>
          <c:idx val="9"/>
          <c:order val="9"/>
          <c:tx>
            <c:strRef>
              <c:f>Sheet2!$P$1</c:f>
              <c:strCache>
                <c:ptCount val="1"/>
                <c:pt idx="0">
                  <c:v>Communication Requirement Analysis for Project Communication Management</c:v>
                </c:pt>
              </c:strCache>
            </c:strRef>
          </c:tx>
          <c:invertIfNegative val="0"/>
          <c:val>
            <c:numRef>
              <c:f>Sheet2!$P$2:$P$33</c:f>
              <c:numCache>
                <c:formatCode>0.00</c:formatCode>
                <c:ptCount val="1"/>
                <c:pt idx="0">
                  <c:v>74.81481481481481</c:v>
                </c:pt>
              </c:numCache>
            </c:numRef>
          </c:val>
        </c:ser>
        <c:ser>
          <c:idx val="10"/>
          <c:order val="10"/>
          <c:tx>
            <c:strRef>
              <c:f>Sheet2!$Q$1</c:f>
              <c:strCache>
                <c:ptCount val="1"/>
                <c:pt idx="0">
                  <c:v>Communication Methods and Styles for Project Communication Management</c:v>
                </c:pt>
              </c:strCache>
            </c:strRef>
          </c:tx>
          <c:invertIfNegative val="0"/>
          <c:val>
            <c:numRef>
              <c:f>Sheet2!$Q$2:$Q$33</c:f>
              <c:numCache>
                <c:formatCode>0.00</c:formatCode>
                <c:ptCount val="1"/>
                <c:pt idx="0">
                  <c:v>75.555555555555557</c:v>
                </c:pt>
              </c:numCache>
            </c:numRef>
          </c:val>
        </c:ser>
        <c:ser>
          <c:idx val="11"/>
          <c:order val="11"/>
          <c:tx>
            <c:strRef>
              <c:f>Sheet2!$R$1</c:f>
              <c:strCache>
                <c:ptCount val="1"/>
                <c:pt idx="0">
                  <c:v>Requirement Traceability  Matrix for Project Scope Management</c:v>
                </c:pt>
              </c:strCache>
            </c:strRef>
          </c:tx>
          <c:invertIfNegative val="0"/>
          <c:val>
            <c:numRef>
              <c:f>Sheet2!$R$2:$R$33</c:f>
              <c:numCache>
                <c:formatCode>0.00</c:formatCode>
                <c:ptCount val="1"/>
                <c:pt idx="0">
                  <c:v>73.333333333333329</c:v>
                </c:pt>
              </c:numCache>
            </c:numRef>
          </c:val>
        </c:ser>
        <c:ser>
          <c:idx val="12"/>
          <c:order val="12"/>
          <c:tx>
            <c:strRef>
              <c:f>Sheet2!$S$1</c:f>
              <c:strCache>
                <c:ptCount val="1"/>
                <c:pt idx="0">
                  <c:v>Project Quality Audits</c:v>
                </c:pt>
              </c:strCache>
            </c:strRef>
          </c:tx>
          <c:invertIfNegative val="0"/>
          <c:val>
            <c:numRef>
              <c:f>Sheet2!$S$2:$S$33</c:f>
              <c:numCache>
                <c:formatCode>0.00</c:formatCode>
                <c:ptCount val="1"/>
                <c:pt idx="0">
                  <c:v>72.592592592592595</c:v>
                </c:pt>
              </c:numCache>
            </c:numRef>
          </c:val>
        </c:ser>
        <c:ser>
          <c:idx val="13"/>
          <c:order val="13"/>
          <c:tx>
            <c:strRef>
              <c:f>Sheet2!$T$1</c:f>
              <c:strCache>
                <c:ptCount val="1"/>
                <c:pt idx="0">
                  <c:v>Process Flow Diagram for Project Quality Management</c:v>
                </c:pt>
              </c:strCache>
            </c:strRef>
          </c:tx>
          <c:invertIfNegative val="0"/>
          <c:val>
            <c:numRef>
              <c:f>Sheet2!$T$2:$T$33</c:f>
              <c:numCache>
                <c:formatCode>0.00</c:formatCode>
                <c:ptCount val="1"/>
                <c:pt idx="0">
                  <c:v>73.333333333333329</c:v>
                </c:pt>
              </c:numCache>
            </c:numRef>
          </c:val>
        </c:ser>
        <c:dLbls>
          <c:showLegendKey val="0"/>
          <c:showVal val="1"/>
          <c:showCatName val="0"/>
          <c:showSerName val="0"/>
          <c:showPercent val="0"/>
          <c:showBubbleSize val="0"/>
        </c:dLbls>
        <c:gapWidth val="150"/>
        <c:overlap val="-25"/>
        <c:axId val="123295232"/>
        <c:axId val="123296768"/>
      </c:barChart>
      <c:catAx>
        <c:axId val="123295232"/>
        <c:scaling>
          <c:orientation val="minMax"/>
        </c:scaling>
        <c:delete val="0"/>
        <c:axPos val="l"/>
        <c:majorTickMark val="none"/>
        <c:minorTickMark val="none"/>
        <c:tickLblPos val="nextTo"/>
        <c:crossAx val="123296768"/>
        <c:crosses val="autoZero"/>
        <c:auto val="1"/>
        <c:lblAlgn val="ctr"/>
        <c:lblOffset val="100"/>
        <c:noMultiLvlLbl val="0"/>
      </c:catAx>
      <c:valAx>
        <c:axId val="123296768"/>
        <c:scaling>
          <c:orientation val="minMax"/>
        </c:scaling>
        <c:delete val="1"/>
        <c:axPos val="b"/>
        <c:numFmt formatCode="0.00" sourceLinked="1"/>
        <c:majorTickMark val="out"/>
        <c:minorTickMark val="none"/>
        <c:tickLblPos val="nextTo"/>
        <c:crossAx val="123295232"/>
        <c:crosses val="autoZero"/>
        <c:crossBetween val="between"/>
      </c:valAx>
    </c:plotArea>
    <c:legend>
      <c:legendPos val="t"/>
      <c:layout>
        <c:manualLayout>
          <c:xMode val="edge"/>
          <c:yMode val="edge"/>
          <c:x val="4.9123041438002071E-2"/>
          <c:y val="9.0207057451151942E-2"/>
          <c:w val="0.87077748614756489"/>
          <c:h val="0.56755699655190173"/>
        </c:manualLayout>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E6DF2E-28C0-442F-AC81-EFC141B9D24A}" type="datetimeFigureOut">
              <a:rPr lang="en-US" smtClean="0"/>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A8E0EC-CB6D-49E3-AFFD-9EC715DAB4D8}" type="slidenum">
              <a:rPr lang="en-US" smtClean="0"/>
              <a:pPr/>
              <a:t>‹#›</a:t>
            </a:fld>
            <a:endParaRPr lang="en-US"/>
          </a:p>
        </p:txBody>
      </p:sp>
    </p:spTree>
    <p:extLst>
      <p:ext uri="{BB962C8B-B14F-4D97-AF65-F5344CB8AC3E}">
        <p14:creationId xmlns:p14="http://schemas.microsoft.com/office/powerpoint/2010/main" val="309716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Time : 5 min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latin typeface="+mn-lt"/>
                <a:ea typeface="+mn-ea"/>
                <a:cs typeface="+mn-cs"/>
              </a:rPr>
              <a:t>Ask the participants to write their designation and projects they are involved in. </a:t>
            </a:r>
          </a:p>
        </p:txBody>
      </p:sp>
      <p:sp>
        <p:nvSpPr>
          <p:cNvPr id="4" name="Slide Number Placeholder 3"/>
          <p:cNvSpPr>
            <a:spLocks noGrp="1"/>
          </p:cNvSpPr>
          <p:nvPr>
            <p:ph type="sldNum" sz="quarter" idx="10"/>
          </p:nvPr>
        </p:nvSpPr>
        <p:spPr/>
        <p:txBody>
          <a:bodyPr/>
          <a:lstStyle/>
          <a:p>
            <a:fld id="{A7A8E0EC-CB6D-49E3-AFFD-9EC715DAB4D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Cause: for example, armed conflict; rapid-onset natural disaster such as</a:t>
            </a:r>
          </a:p>
          <a:p>
            <a:r>
              <a:rPr lang="en-US" sz="1200" kern="1200" baseline="0" dirty="0" smtClean="0">
                <a:solidFill>
                  <a:schemeClr val="tx1"/>
                </a:solidFill>
                <a:latin typeface="+mn-lt"/>
                <a:ea typeface="+mn-ea"/>
                <a:cs typeface="+mn-cs"/>
              </a:rPr>
              <a:t>an earthquake or flooding; slow-onset natural disaster such as drought;</a:t>
            </a:r>
          </a:p>
          <a:p>
            <a:r>
              <a:rPr lang="en-US" sz="1200" kern="1200" baseline="0" dirty="0" smtClean="0">
                <a:solidFill>
                  <a:schemeClr val="tx1"/>
                </a:solidFill>
                <a:latin typeface="+mn-lt"/>
                <a:ea typeface="+mn-ea"/>
                <a:cs typeface="+mn-cs"/>
              </a:rPr>
              <a:t>health crisis such as Ebola (IFRC, </a:t>
            </a:r>
            <a:r>
              <a:rPr lang="en-US" sz="1200" kern="1200" baseline="0" dirty="0" err="1" smtClean="0">
                <a:solidFill>
                  <a:schemeClr val="tx1"/>
                </a:solidFill>
                <a:latin typeface="+mn-lt"/>
                <a:ea typeface="+mn-ea"/>
                <a:cs typeface="+mn-cs"/>
              </a:rPr>
              <a:t>n.d</a:t>
            </a:r>
            <a:r>
              <a:rPr lang="en-US" sz="1200" kern="1200" baseline="0" dirty="0" smtClean="0">
                <a:solidFill>
                  <a:schemeClr val="tx1"/>
                </a:solidFill>
                <a:latin typeface="+mn-lt"/>
                <a:ea typeface="+mn-ea"/>
                <a:cs typeface="+mn-cs"/>
              </a:rPr>
              <a:t>.).</a:t>
            </a:r>
          </a:p>
          <a:p>
            <a:r>
              <a:rPr lang="en-US" sz="1200" b="1" kern="1200" baseline="0" dirty="0" smtClean="0">
                <a:solidFill>
                  <a:schemeClr val="tx1"/>
                </a:solidFill>
                <a:latin typeface="+mn-lt"/>
                <a:ea typeface="+mn-ea"/>
                <a:cs typeface="+mn-cs"/>
              </a:rPr>
              <a:t>2. Timescale and frequency: for example, protracted, recurrent, rapid or</a:t>
            </a:r>
          </a:p>
          <a:p>
            <a:r>
              <a:rPr lang="en-US" sz="1200" kern="1200" baseline="0" dirty="0" smtClean="0">
                <a:solidFill>
                  <a:schemeClr val="tx1"/>
                </a:solidFill>
                <a:latin typeface="+mn-lt"/>
                <a:ea typeface="+mn-ea"/>
                <a:cs typeface="+mn-cs"/>
              </a:rPr>
              <a:t>slow onset (ALNAP, 2007).</a:t>
            </a:r>
          </a:p>
          <a:p>
            <a:r>
              <a:rPr lang="en-US" sz="1200" b="1" kern="1200" baseline="0" dirty="0" smtClean="0">
                <a:solidFill>
                  <a:schemeClr val="tx1"/>
                </a:solidFill>
                <a:latin typeface="+mn-lt"/>
                <a:ea typeface="+mn-ea"/>
                <a:cs typeface="+mn-cs"/>
              </a:rPr>
              <a:t>3. Area affected: for example, urban, rural, mega (IFRC, 2010).</a:t>
            </a:r>
          </a:p>
          <a:p>
            <a:r>
              <a:rPr lang="en-US" sz="1200" b="1" kern="1200" baseline="0" dirty="0" smtClean="0">
                <a:solidFill>
                  <a:schemeClr val="tx1"/>
                </a:solidFill>
                <a:latin typeface="+mn-lt"/>
                <a:ea typeface="+mn-ea"/>
                <a:cs typeface="+mn-cs"/>
              </a:rPr>
              <a:t>4. State/national capacity to respond: for example, if state capacity is</a:t>
            </a:r>
          </a:p>
          <a:p>
            <a:r>
              <a:rPr lang="en-US" sz="1200" kern="1200" baseline="0" dirty="0" smtClean="0">
                <a:solidFill>
                  <a:schemeClr val="tx1"/>
                </a:solidFill>
                <a:latin typeface="+mn-lt"/>
                <a:ea typeface="+mn-ea"/>
                <a:cs typeface="+mn-cs"/>
              </a:rPr>
              <a:t>limited, international agencies may perform a substituting function, but</a:t>
            </a:r>
          </a:p>
          <a:p>
            <a:r>
              <a:rPr lang="en-US" sz="1200" kern="1200" baseline="0" dirty="0" smtClean="0">
                <a:solidFill>
                  <a:schemeClr val="tx1"/>
                </a:solidFill>
                <a:latin typeface="+mn-lt"/>
                <a:ea typeface="+mn-ea"/>
                <a:cs typeface="+mn-cs"/>
              </a:rPr>
              <a:t>where state capacity is strong they may play a more collaborative role</a:t>
            </a: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Ramalingam</a:t>
            </a:r>
            <a:r>
              <a:rPr lang="en-US" sz="1200" kern="1200" baseline="0" dirty="0" smtClean="0">
                <a:solidFill>
                  <a:schemeClr val="tx1"/>
                </a:solidFill>
                <a:latin typeface="+mn-lt"/>
                <a:ea typeface="+mn-ea"/>
                <a:cs typeface="+mn-cs"/>
              </a:rPr>
              <a:t> and Mitchell, 2014).</a:t>
            </a:r>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err="1" smtClean="0"/>
              <a:t>Caruisal</a:t>
            </a:r>
            <a:r>
              <a:rPr lang="en-US" dirty="0" smtClean="0"/>
              <a:t> </a:t>
            </a:r>
            <a:r>
              <a:rPr lang="en-US" baseline="0" dirty="0" smtClean="0"/>
              <a:t> Activity </a:t>
            </a:r>
          </a:p>
          <a:p>
            <a:endParaRPr lang="en-US" dirty="0" smtClean="0"/>
          </a:p>
          <a:p>
            <a:r>
              <a:rPr lang="en-US" dirty="0" smtClean="0"/>
              <a:t>Four</a:t>
            </a:r>
            <a:r>
              <a:rPr lang="en-US" baseline="0" dirty="0" smtClean="0"/>
              <a:t> Chart in different of the training room will be displayed </a:t>
            </a:r>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4</a:t>
            </a:fld>
            <a:endParaRPr lang="en-US"/>
          </a:p>
        </p:txBody>
      </p:sp>
    </p:spTree>
    <p:extLst>
      <p:ext uri="{BB962C8B-B14F-4D97-AF65-F5344CB8AC3E}">
        <p14:creationId xmlns:p14="http://schemas.microsoft.com/office/powerpoint/2010/main" val="1059086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Temporary </a:t>
            </a:r>
          </a:p>
          <a:p>
            <a:r>
              <a:rPr lang="en-US" sz="1200" kern="1200" baseline="0" dirty="0" smtClean="0">
                <a:solidFill>
                  <a:schemeClr val="tx1"/>
                </a:solidFill>
                <a:latin typeface="+mn-lt"/>
                <a:ea typeface="+mn-ea"/>
                <a:cs typeface="+mn-cs"/>
              </a:rPr>
              <a:t>Does not mean short, </a:t>
            </a:r>
            <a:r>
              <a:rPr lang="en-US" sz="1200" b="1" kern="1200" baseline="0" dirty="0" smtClean="0">
                <a:solidFill>
                  <a:schemeClr val="tx1"/>
                </a:solidFill>
                <a:latin typeface="+mn-lt"/>
                <a:ea typeface="+mn-ea"/>
                <a:cs typeface="+mn-cs"/>
              </a:rPr>
              <a:t>A project is Temporary but not necessarily the outcome. </a:t>
            </a:r>
            <a:r>
              <a:rPr lang="en-US" sz="1200" kern="1200" baseline="0" dirty="0" smtClean="0">
                <a:solidFill>
                  <a:schemeClr val="tx1"/>
                </a:solidFill>
                <a:latin typeface="+mn-lt"/>
                <a:ea typeface="+mn-ea"/>
                <a:cs typeface="+mn-cs"/>
              </a:rPr>
              <a:t>Has a start and an end</a:t>
            </a:r>
          </a:p>
          <a:p>
            <a:r>
              <a:rPr lang="en-US" sz="1200" b="1" kern="1200" baseline="0" dirty="0" smtClean="0">
                <a:solidFill>
                  <a:schemeClr val="tx1"/>
                </a:solidFill>
                <a:latin typeface="+mn-lt"/>
                <a:ea typeface="+mn-ea"/>
                <a:cs typeface="+mn-cs"/>
              </a:rPr>
              <a:t>Unique</a:t>
            </a:r>
          </a:p>
          <a:p>
            <a:r>
              <a:rPr lang="en-US" sz="1200" kern="1200" baseline="0" dirty="0" smtClean="0">
                <a:solidFill>
                  <a:schemeClr val="tx1"/>
                </a:solidFill>
                <a:latin typeface="+mn-lt"/>
                <a:ea typeface="+mn-ea"/>
                <a:cs typeface="+mn-cs"/>
              </a:rPr>
              <a:t> Environment changes, Team changes, organizational  Directions change, Procedures change</a:t>
            </a:r>
          </a:p>
          <a:p>
            <a:r>
              <a:rPr lang="en-US" sz="1200" kern="1200" baseline="0" dirty="0" smtClean="0">
                <a:solidFill>
                  <a:schemeClr val="tx1"/>
                </a:solidFill>
                <a:latin typeface="+mn-lt"/>
                <a:ea typeface="+mn-ea"/>
                <a:cs typeface="+mn-cs"/>
              </a:rPr>
              <a:t>Product : The end result of the processes, to be offered to the marketplace to satisfy a need or want, like Shelters, </a:t>
            </a:r>
          </a:p>
          <a:p>
            <a:r>
              <a:rPr lang="en-US" sz="1200" kern="1200" baseline="0" dirty="0" smtClean="0">
                <a:solidFill>
                  <a:schemeClr val="tx1"/>
                </a:solidFill>
                <a:latin typeface="+mn-lt"/>
                <a:ea typeface="+mn-ea"/>
                <a:cs typeface="+mn-cs"/>
              </a:rPr>
              <a:t>Service: A function that supports production or distribution for community facilitation</a:t>
            </a:r>
          </a:p>
          <a:p>
            <a:r>
              <a:rPr lang="en-US" sz="1200" kern="1200" baseline="0" dirty="0" smtClean="0">
                <a:solidFill>
                  <a:schemeClr val="tx1"/>
                </a:solidFill>
                <a:latin typeface="+mn-lt"/>
                <a:ea typeface="+mn-ea"/>
                <a:cs typeface="+mn-cs"/>
              </a:rPr>
              <a:t>Result: The combined output of a set of processes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end is reached when the project’s objectives have been achieved or when the project is terminated because its objectives will not or cannot be met, or when the need for the project no longer exists. A project may also be terminated if the donor wishes to terminate the project.</a:t>
            </a:r>
          </a:p>
          <a:p>
            <a:r>
              <a:rPr lang="en-US" sz="1200" kern="1200" baseline="0" dirty="0" smtClean="0">
                <a:solidFill>
                  <a:schemeClr val="tx1"/>
                </a:solidFill>
                <a:latin typeface="+mn-lt"/>
                <a:ea typeface="+mn-ea"/>
                <a:cs typeface="+mn-cs"/>
              </a:rPr>
              <a:t>Outcome of the project can be tangible like Constructing the Shelters for Disaster </a:t>
            </a:r>
            <a:r>
              <a:rPr lang="en-US" sz="1200" kern="1200" baseline="0" dirty="0" err="1" smtClean="0">
                <a:solidFill>
                  <a:schemeClr val="tx1"/>
                </a:solidFill>
                <a:latin typeface="+mn-lt"/>
                <a:ea typeface="+mn-ea"/>
                <a:cs typeface="+mn-cs"/>
              </a:rPr>
              <a:t>Affectees</a:t>
            </a:r>
            <a:endParaRPr lang="en-US" sz="1200" kern="1200" baseline="0" dirty="0" smtClean="0">
              <a:solidFill>
                <a:schemeClr val="tx1"/>
              </a:solidFill>
              <a:latin typeface="+mn-lt"/>
              <a:ea typeface="+mn-ea"/>
              <a:cs typeface="+mn-cs"/>
            </a:endParaRPr>
          </a:p>
          <a:p>
            <a:r>
              <a:rPr lang="en-US" dirty="0" smtClean="0"/>
              <a:t>Outcome</a:t>
            </a:r>
            <a:r>
              <a:rPr lang="en-US" baseline="0" dirty="0" smtClean="0"/>
              <a:t> of the project can be intangible like developing the capacity of Disaster </a:t>
            </a:r>
            <a:r>
              <a:rPr lang="en-US" baseline="0" dirty="0" err="1" smtClean="0"/>
              <a:t>Affectees</a:t>
            </a:r>
            <a:r>
              <a:rPr lang="en-US" baseline="0" dirty="0" smtClean="0"/>
              <a:t> on Health &amp; Hygiene Education </a:t>
            </a:r>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Progressive Elaboration</a:t>
            </a:r>
          </a:p>
          <a:p>
            <a:r>
              <a:rPr lang="en-US" sz="1200" kern="1200" baseline="0" dirty="0" smtClean="0">
                <a:solidFill>
                  <a:schemeClr val="tx1"/>
                </a:solidFill>
                <a:latin typeface="+mn-lt"/>
                <a:ea typeface="+mn-ea"/>
                <a:cs typeface="+mn-cs"/>
              </a:rPr>
              <a:t>•Requires resources</a:t>
            </a:r>
          </a:p>
          <a:p>
            <a:r>
              <a:rPr lang="en-US" sz="1200" kern="1200" baseline="0" dirty="0" smtClean="0">
                <a:solidFill>
                  <a:schemeClr val="tx1"/>
                </a:solidFill>
                <a:latin typeface="+mn-lt"/>
                <a:ea typeface="+mn-ea"/>
                <a:cs typeface="+mn-cs"/>
              </a:rPr>
              <a:t>•Involves uncertainty </a:t>
            </a:r>
          </a:p>
          <a:p>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work in Pakistan to reduce poverty and help build a prosperous and stable country.</a:t>
            </a:r>
          </a:p>
          <a:p>
            <a:r>
              <a:rPr lang="en-US" sz="1200" kern="1200" dirty="0" smtClean="0">
                <a:solidFill>
                  <a:schemeClr val="tx1"/>
                </a:solidFill>
                <a:latin typeface="+mn-lt"/>
                <a:ea typeface="+mn-ea"/>
                <a:cs typeface="+mn-cs"/>
              </a:rPr>
              <a:t>DFID Stat</a:t>
            </a:r>
          </a:p>
          <a:p>
            <a:r>
              <a:rPr lang="en-US" sz="1200" kern="1200" dirty="0" smtClean="0">
                <a:solidFill>
                  <a:schemeClr val="tx1"/>
                </a:solidFill>
                <a:latin typeface="+mn-lt"/>
                <a:ea typeface="+mn-ea"/>
                <a:cs typeface="+mn-cs"/>
              </a:rPr>
              <a:t>In Pakistan:</a:t>
            </a:r>
          </a:p>
          <a:p>
            <a:pPr lvl="0"/>
            <a:r>
              <a:rPr lang="en-US" sz="1200" kern="1200" dirty="0" smtClean="0">
                <a:solidFill>
                  <a:schemeClr val="tx1"/>
                </a:solidFill>
                <a:latin typeface="+mn-lt"/>
                <a:ea typeface="+mn-ea"/>
                <a:cs typeface="+mn-cs"/>
              </a:rPr>
              <a:t>more than 60 million people in Pakistan live in extreme poverty</a:t>
            </a:r>
          </a:p>
          <a:p>
            <a:pPr lvl="0"/>
            <a:r>
              <a:rPr lang="en-US" sz="1200" kern="1200" dirty="0" smtClean="0">
                <a:solidFill>
                  <a:schemeClr val="tx1"/>
                </a:solidFill>
                <a:latin typeface="+mn-lt"/>
                <a:ea typeface="+mn-ea"/>
                <a:cs typeface="+mn-cs"/>
              </a:rPr>
              <a:t>12 million children are out of school</a:t>
            </a:r>
          </a:p>
          <a:p>
            <a:pPr lvl="0"/>
            <a:r>
              <a:rPr lang="en-US" sz="1200" kern="1200" dirty="0" smtClean="0">
                <a:solidFill>
                  <a:schemeClr val="tx1"/>
                </a:solidFill>
                <a:latin typeface="+mn-lt"/>
                <a:ea typeface="+mn-ea"/>
                <a:cs typeface="+mn-cs"/>
              </a:rPr>
              <a:t>1 in 11 children die before their fifth birthday</a:t>
            </a:r>
          </a:p>
          <a:p>
            <a:pPr lvl="0"/>
            <a:r>
              <a:rPr lang="en-US" sz="1200" kern="1200" dirty="0" smtClean="0">
                <a:solidFill>
                  <a:schemeClr val="tx1"/>
                </a:solidFill>
                <a:latin typeface="+mn-lt"/>
                <a:ea typeface="+mn-ea"/>
                <a:cs typeface="+mn-cs"/>
              </a:rPr>
              <a:t>12,000 women die in childbirth every year</a:t>
            </a:r>
          </a:p>
          <a:p>
            <a:r>
              <a:rPr lang="en-US" sz="1200" kern="1200" dirty="0" smtClean="0">
                <a:solidFill>
                  <a:schemeClr val="tx1"/>
                </a:solidFill>
                <a:latin typeface="+mn-lt"/>
                <a:ea typeface="+mn-ea"/>
                <a:cs typeface="+mn-cs"/>
              </a:rPr>
              <a:t>Entrenched poverty is denying opportunities to millions of people and undermining Pakistan’s long-term stability and prosperity.</a:t>
            </a:r>
          </a:p>
          <a:p>
            <a:r>
              <a:rPr lang="en-US" sz="1200" kern="1200" dirty="0" smtClean="0">
                <a:solidFill>
                  <a:schemeClr val="tx1"/>
                </a:solidFill>
                <a:latin typeface="+mn-lt"/>
                <a:ea typeface="+mn-ea"/>
                <a:cs typeface="+mn-cs"/>
              </a:rPr>
              <a:t>Beating poverty and building a prosperous democratic Pakistan will help not only millions of poor Pakistanis, but it will also improve stability in Pakistan, the region and beyond.</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7A8E0EC-CB6D-49E3-AFFD-9EC715DAB4D8}"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As Figure  illustrates, organizational strategies and priorities are linked and have relationships between</a:t>
            </a:r>
          </a:p>
          <a:p>
            <a:r>
              <a:rPr lang="en-US" sz="1200" kern="1200" baseline="0" dirty="0" smtClean="0">
                <a:solidFill>
                  <a:schemeClr val="tx1"/>
                </a:solidFill>
                <a:latin typeface="+mn-lt"/>
                <a:ea typeface="+mn-ea"/>
                <a:cs typeface="+mn-cs"/>
              </a:rPr>
              <a:t>portfolios and programs, and between programs and individual projects. Organizational planning impacts</a:t>
            </a:r>
          </a:p>
          <a:p>
            <a:r>
              <a:rPr lang="en-US" sz="1200" kern="1200" baseline="0" dirty="0" smtClean="0">
                <a:solidFill>
                  <a:schemeClr val="tx1"/>
                </a:solidFill>
                <a:latin typeface="+mn-lt"/>
                <a:ea typeface="+mn-ea"/>
                <a:cs typeface="+mn-cs"/>
              </a:rPr>
              <a:t>the projects by means of project prioritization based on risk, funding, and other considerations relevant to the</a:t>
            </a:r>
          </a:p>
          <a:p>
            <a:r>
              <a:rPr lang="en-US" sz="1200" kern="1200" baseline="0" dirty="0" smtClean="0">
                <a:solidFill>
                  <a:schemeClr val="tx1"/>
                </a:solidFill>
                <a:latin typeface="+mn-lt"/>
                <a:ea typeface="+mn-ea"/>
                <a:cs typeface="+mn-cs"/>
              </a:rPr>
              <a:t>organization’s strategic plan. Organizational planning can direct the management of resources, and support for the</a:t>
            </a:r>
          </a:p>
          <a:p>
            <a:r>
              <a:rPr lang="en-US" sz="1200" kern="1200" baseline="0" dirty="0" smtClean="0">
                <a:solidFill>
                  <a:schemeClr val="tx1"/>
                </a:solidFill>
                <a:latin typeface="+mn-lt"/>
                <a:ea typeface="+mn-ea"/>
                <a:cs typeface="+mn-cs"/>
              </a:rPr>
              <a:t>component projects on the basis of risk categories, specific lines of working , or general types of projects, such as</a:t>
            </a:r>
          </a:p>
          <a:p>
            <a:r>
              <a:rPr lang="en-US" sz="1200" kern="1200" baseline="0" dirty="0" smtClean="0">
                <a:solidFill>
                  <a:schemeClr val="tx1"/>
                </a:solidFill>
                <a:latin typeface="+mn-lt"/>
                <a:ea typeface="+mn-ea"/>
                <a:cs typeface="+mn-cs"/>
              </a:rPr>
              <a:t>infrastructure and process improvement.</a:t>
            </a:r>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Social need (e.g., a nongovernmental organization in a developing country authorizing a project to provide</a:t>
            </a:r>
          </a:p>
          <a:p>
            <a:r>
              <a:rPr lang="en-US" sz="1200" kern="1200" baseline="0" dirty="0" smtClean="0">
                <a:solidFill>
                  <a:schemeClr val="tx1"/>
                </a:solidFill>
                <a:latin typeface="+mn-lt"/>
                <a:ea typeface="+mn-ea"/>
                <a:cs typeface="+mn-cs"/>
              </a:rPr>
              <a:t>potable water systems, latrines, and sanitation education to communities suffering from high rates of</a:t>
            </a:r>
          </a:p>
          <a:p>
            <a:r>
              <a:rPr lang="en-US" sz="1200" kern="1200" baseline="0" dirty="0" smtClean="0">
                <a:solidFill>
                  <a:schemeClr val="tx1"/>
                </a:solidFill>
                <a:latin typeface="+mn-lt"/>
                <a:ea typeface="+mn-ea"/>
                <a:cs typeface="+mn-cs"/>
              </a:rPr>
              <a:t>infectious diseases);</a:t>
            </a:r>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A8E0EC-CB6D-49E3-AFFD-9EC715DAB4D8}"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2"/>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AB4B915-B3DD-472C-A998-2834BBAF972F}" type="datetimeFigureOut">
              <a:rPr lang="en-US" smtClean="0"/>
              <a:pPr/>
              <a:t>4/5/2017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B2209A5-6669-4ED9-8E5B-2A9098118229}" type="slidenum">
              <a:rPr lang="en-US" smtClean="0"/>
              <a:pPr/>
              <a:t>‹#›</a:t>
            </a:fld>
            <a:endParaRPr lang="en-US"/>
          </a:p>
        </p:txBody>
      </p:sp>
      <p:pic>
        <p:nvPicPr>
          <p:cNvPr id="10" name="Picture 2" descr="Image result for logo National Humanitarian Networ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09810" y="457200"/>
            <a:ext cx="21336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29200" y="-76200"/>
            <a:ext cx="209081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B4B915-B3DD-472C-A998-2834BBAF972F}"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09A5-6669-4ED9-8E5B-2A909811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7"/>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B4B915-B3DD-472C-A998-2834BBAF972F}"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09A5-6669-4ED9-8E5B-2A90981182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AB4B915-B3DD-472C-A998-2834BBAF972F}" type="datetimeFigureOut">
              <a:rPr lang="en-US" smtClean="0"/>
              <a:pPr/>
              <a:t>4/5/2017</a:t>
            </a:fld>
            <a:endParaRPr lang="en-US"/>
          </a:p>
        </p:txBody>
      </p:sp>
      <p:sp>
        <p:nvSpPr>
          <p:cNvPr id="19" name="Footer Placeholder 18"/>
          <p:cNvSpPr>
            <a:spLocks noGrp="1"/>
          </p:cNvSpPr>
          <p:nvPr>
            <p:ph type="ftr" sz="quarter" idx="11"/>
          </p:nvPr>
        </p:nvSpPr>
        <p:spPr>
          <a:xfrm>
            <a:off x="3581400" y="76201"/>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B2209A5-6669-4ED9-8E5B-2A909811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AB4B915-B3DD-472C-A998-2834BBAF972F}" type="datetimeFigureOut">
              <a:rPr lang="en-US" smtClean="0"/>
              <a:pPr/>
              <a:t>4/5/2017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B2209A5-6669-4ED9-8E5B-2A9098118229}" type="slidenum">
              <a:rPr lang="en-US" smtClean="0"/>
              <a:pPr/>
              <a:t>‹#›</a:t>
            </a:fld>
            <a:endParaRPr lang="en-US"/>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pic>
        <p:nvPicPr>
          <p:cNvPr id="9" name="Picture 2" descr="C:\Users\Muhammad Sufyan\Desktop\Logo\New.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921" r="14086"/>
          <a:stretch/>
        </p:blipFill>
        <p:spPr bwMode="auto">
          <a:xfrm>
            <a:off x="0" y="5867400"/>
            <a:ext cx="2506717" cy="982716"/>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AB4B915-B3DD-472C-A998-2834BBAF972F}" type="datetimeFigureOut">
              <a:rPr lang="en-US" smtClean="0"/>
              <a:pPr/>
              <a:t>4/5/2017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B2209A5-6669-4ED9-8E5B-2A909811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AB4B915-B3DD-472C-A998-2834BBAF972F}" type="datetimeFigureOut">
              <a:rPr lang="en-US" smtClean="0"/>
              <a:pPr/>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B2209A5-6669-4ED9-8E5B-2A9098118229}" type="slidenum">
              <a:rPr lang="en-US" smtClean="0"/>
              <a:pPr/>
              <a:t>‹#›</a:t>
            </a:fld>
            <a:endParaRPr lang="en-US"/>
          </a:p>
        </p:txBody>
      </p:sp>
      <p:sp>
        <p:nvSpPr>
          <p:cNvPr id="11" name="Straight Connector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AB4B915-B3DD-472C-A998-2834BBAF972F}" type="datetimeFigureOut">
              <a:rPr lang="en-US" smtClean="0"/>
              <a:pPr/>
              <a:t>4/5/2017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09A5-6669-4ED9-8E5B-2A909811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B4B915-B3DD-472C-A998-2834BBAF972F}" type="datetimeFigureOut">
              <a:rPr lang="en-US" smtClean="0"/>
              <a:pPr/>
              <a:t>4/5/2017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209A5-6669-4ED9-8E5B-2A9098118229}" type="slidenum">
              <a:rPr lang="en-US" smtClean="0"/>
              <a:pPr/>
              <a:t>‹#›</a:t>
            </a:fld>
            <a:endParaRPr lang="en-US"/>
          </a:p>
        </p:txBody>
      </p:sp>
      <p:pic>
        <p:nvPicPr>
          <p:cNvPr id="5" name="Picture 2" descr="C:\Users\Muhammad Sufyan\Desktop\Logo\New.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5921" r="14086"/>
          <a:stretch/>
        </p:blipFill>
        <p:spPr bwMode="auto">
          <a:xfrm>
            <a:off x="-21021" y="5888421"/>
            <a:ext cx="2506717" cy="9827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AB4B915-B3DD-472C-A998-2834BBAF972F}" type="datetimeFigureOut">
              <a:rPr lang="en-US" smtClean="0"/>
              <a:pPr/>
              <a:t>4/5/2017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209A5-6669-4ED9-8E5B-2A90981182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AB4B915-B3DD-472C-A998-2834BBAF972F}" type="datetimeFigureOut">
              <a:rPr lang="en-US" smtClean="0"/>
              <a:pPr/>
              <a:t>4/5/2017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B2209A5-6669-4ED9-8E5B-2A909811822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AB4B915-B3DD-472C-A998-2834BBAF972F}" type="datetimeFigureOut">
              <a:rPr lang="en-US" smtClean="0"/>
              <a:pPr/>
              <a:t>4/5/2017</a:t>
            </a:fld>
            <a:endParaRPr lang="en-US"/>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B2209A5-6669-4ED9-8E5B-2A909811822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smtClean="0"/>
              <a:t>Click to edit Master title style</a:t>
            </a:r>
            <a:endParaRPr kumimoji="0" lang="en-US" dirty="0"/>
          </a:p>
        </p:txBody>
      </p:sp>
      <p:sp>
        <p:nvSpPr>
          <p:cNvPr id="9" name="Straight Connector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Picture 2" descr="C:\Users\Muhammad Sufyan\Desktop\Logo\New.jp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5921" r="14086"/>
          <a:stretch/>
        </p:blipFill>
        <p:spPr bwMode="auto">
          <a:xfrm>
            <a:off x="0" y="5867400"/>
            <a:ext cx="2506717" cy="98271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505200"/>
            <a:ext cx="8458200" cy="914400"/>
          </a:xfrm>
        </p:spPr>
        <p:txBody>
          <a:bodyPr>
            <a:noAutofit/>
          </a:bodyPr>
          <a:lstStyle/>
          <a:p>
            <a:pPr algn="ctr"/>
            <a:r>
              <a:rPr lang="en-US" sz="3600" b="1" dirty="0" smtClean="0"/>
              <a:t>Training on </a:t>
            </a:r>
          </a:p>
          <a:p>
            <a:pPr algn="ctr"/>
            <a:endParaRPr lang="en-US" sz="3600" b="1" dirty="0" smtClean="0"/>
          </a:p>
          <a:p>
            <a:pPr algn="ctr"/>
            <a:r>
              <a:rPr lang="en-US" sz="3600" b="1" dirty="0" smtClean="0"/>
              <a:t>Project Management in Humanitarian Context </a:t>
            </a:r>
            <a:endParaRPr lang="en-US" sz="3600" b="1" dirty="0"/>
          </a:p>
        </p:txBody>
      </p:sp>
      <p:sp>
        <p:nvSpPr>
          <p:cNvPr id="5" name="TextBox 4"/>
          <p:cNvSpPr txBox="1"/>
          <p:nvPr/>
        </p:nvSpPr>
        <p:spPr>
          <a:xfrm>
            <a:off x="762000" y="5733365"/>
            <a:ext cx="3200400" cy="646331"/>
          </a:xfrm>
          <a:prstGeom prst="rect">
            <a:avLst/>
          </a:prstGeom>
          <a:noFill/>
        </p:spPr>
        <p:txBody>
          <a:bodyPr wrap="square" rtlCol="0">
            <a:spAutoFit/>
          </a:bodyPr>
          <a:lstStyle/>
          <a:p>
            <a:r>
              <a:rPr lang="en-US" dirty="0" smtClean="0"/>
              <a:t>Muhammad </a:t>
            </a:r>
            <a:r>
              <a:rPr lang="en-US" dirty="0" err="1"/>
              <a:t>S</a:t>
            </a:r>
            <a:r>
              <a:rPr lang="en-US" dirty="0" err="1" smtClean="0"/>
              <a:t>ufyan</a:t>
            </a:r>
            <a:r>
              <a:rPr lang="en-US" dirty="0" smtClean="0"/>
              <a:t> </a:t>
            </a:r>
          </a:p>
          <a:p>
            <a:r>
              <a:rPr lang="en-US" dirty="0" smtClean="0"/>
              <a:t>Grassroots Pakistan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752" y="2362200"/>
            <a:ext cx="8610600" cy="1222375"/>
          </a:xfrm>
        </p:spPr>
        <p:txBody>
          <a:bodyPr>
            <a:normAutofit/>
          </a:bodyPr>
          <a:lstStyle/>
          <a:p>
            <a:r>
              <a:rPr lang="en-US" dirty="0" smtClean="0"/>
              <a:t>Overview and background of project management</a:t>
            </a:r>
            <a:endParaRPr lang="en-US" dirty="0"/>
          </a:p>
        </p:txBody>
      </p:sp>
      <p:sp>
        <p:nvSpPr>
          <p:cNvPr id="3" name="TextBox 2"/>
          <p:cNvSpPr txBox="1"/>
          <p:nvPr/>
        </p:nvSpPr>
        <p:spPr>
          <a:xfrm>
            <a:off x="533400" y="4070048"/>
            <a:ext cx="8077200" cy="1938992"/>
          </a:xfrm>
          <a:prstGeom prst="rect">
            <a:avLst/>
          </a:prstGeom>
          <a:noFill/>
        </p:spPr>
        <p:txBody>
          <a:bodyPr wrap="square" rtlCol="0">
            <a:spAutoFit/>
          </a:bodyPr>
          <a:lstStyle/>
          <a:p>
            <a:pPr algn="just"/>
            <a:r>
              <a:rPr lang="en-US" sz="2400" dirty="0" smtClean="0"/>
              <a:t>The most valuable and least used WORD in a project manager's vocabulary is </a:t>
            </a:r>
            <a:r>
              <a:rPr lang="en-US" sz="2400" dirty="0" smtClean="0">
                <a:solidFill>
                  <a:srgbClr val="FF0000"/>
                </a:solidFill>
              </a:rPr>
              <a:t>"NO“</a:t>
            </a:r>
          </a:p>
          <a:p>
            <a:pPr algn="just"/>
            <a:endParaRPr lang="en-US" sz="2400" dirty="0" smtClean="0">
              <a:solidFill>
                <a:srgbClr val="FF0000"/>
              </a:solidFill>
            </a:endParaRPr>
          </a:p>
          <a:p>
            <a:pPr algn="just"/>
            <a:r>
              <a:rPr lang="en-US" sz="2400" dirty="0" smtClean="0"/>
              <a:t>The most valuable and least used PHRASE in a project</a:t>
            </a:r>
          </a:p>
          <a:p>
            <a:pPr algn="just"/>
            <a:r>
              <a:rPr lang="en-US" sz="2400" dirty="0" smtClean="0"/>
              <a:t>manager's vocabulary is </a:t>
            </a:r>
            <a:r>
              <a:rPr lang="en-US" sz="2400" dirty="0" smtClean="0">
                <a:solidFill>
                  <a:srgbClr val="FF0000"/>
                </a:solidFill>
              </a:rPr>
              <a:t>"I don't know"</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686800" cy="1600200"/>
          </a:xfrm>
        </p:spPr>
        <p:txBody>
          <a:bodyPr/>
          <a:lstStyle/>
          <a:p>
            <a:pPr>
              <a:buNone/>
            </a:pPr>
            <a:r>
              <a:rPr lang="en-US" dirty="0" smtClean="0"/>
              <a:t>A project is a </a:t>
            </a:r>
            <a:r>
              <a:rPr lang="en-US" b="1" dirty="0" smtClean="0"/>
              <a:t>temporary</a:t>
            </a:r>
            <a:r>
              <a:rPr lang="en-US" dirty="0" smtClean="0"/>
              <a:t> endeavor undertaken to create a </a:t>
            </a:r>
            <a:r>
              <a:rPr lang="en-US" b="1" dirty="0" smtClean="0"/>
              <a:t>unique</a:t>
            </a:r>
            <a:r>
              <a:rPr lang="en-US" dirty="0" smtClean="0"/>
              <a:t> </a:t>
            </a:r>
            <a:r>
              <a:rPr lang="en-US" b="1" dirty="0" smtClean="0"/>
              <a:t>product</a:t>
            </a:r>
            <a:r>
              <a:rPr lang="en-US" dirty="0" smtClean="0"/>
              <a:t>, </a:t>
            </a:r>
            <a:r>
              <a:rPr lang="en-US" b="1" dirty="0" smtClean="0"/>
              <a:t>service</a:t>
            </a:r>
            <a:r>
              <a:rPr lang="en-US" dirty="0" smtClean="0"/>
              <a:t>, or </a:t>
            </a:r>
            <a:r>
              <a:rPr lang="en-US" b="1" dirty="0" smtClean="0"/>
              <a:t>result</a:t>
            </a:r>
            <a:r>
              <a:rPr lang="en-US" dirty="0" smtClean="0"/>
              <a:t>. </a:t>
            </a:r>
          </a:p>
          <a:p>
            <a:pPr>
              <a:buNone/>
            </a:pPr>
            <a:endParaRPr lang="en-US" dirty="0" smtClean="0"/>
          </a:p>
        </p:txBody>
      </p:sp>
      <p:sp>
        <p:nvSpPr>
          <p:cNvPr id="3" name="TextBox 2"/>
          <p:cNvSpPr txBox="1"/>
          <p:nvPr/>
        </p:nvSpPr>
        <p:spPr>
          <a:xfrm>
            <a:off x="914402" y="457201"/>
            <a:ext cx="3920945" cy="646331"/>
          </a:xfrm>
          <a:prstGeom prst="rect">
            <a:avLst/>
          </a:prstGeom>
          <a:noFill/>
        </p:spPr>
        <p:txBody>
          <a:bodyPr wrap="none" rtlCol="0">
            <a:spAutoFit/>
          </a:bodyPr>
          <a:lstStyle/>
          <a:p>
            <a:r>
              <a:rPr lang="en-US" sz="3600" b="1" dirty="0" smtClean="0"/>
              <a:t>What is a Project?  </a:t>
            </a:r>
            <a:endParaRPr lang="en-US" sz="3600" b="1" dirty="0"/>
          </a:p>
        </p:txBody>
      </p:sp>
      <p:sp>
        <p:nvSpPr>
          <p:cNvPr id="4" name="TextBox 3"/>
          <p:cNvSpPr txBox="1"/>
          <p:nvPr/>
        </p:nvSpPr>
        <p:spPr>
          <a:xfrm>
            <a:off x="5334002" y="5029200"/>
            <a:ext cx="3212739" cy="369332"/>
          </a:xfrm>
          <a:prstGeom prst="rect">
            <a:avLst/>
          </a:prstGeom>
          <a:noFill/>
        </p:spPr>
        <p:txBody>
          <a:bodyPr wrap="none" rtlCol="0">
            <a:spAutoFit/>
          </a:bodyPr>
          <a:lstStyle/>
          <a:p>
            <a:r>
              <a:rPr lang="en-US" i="1" dirty="0" smtClean="0"/>
              <a:t>PMI PMBOK</a:t>
            </a:r>
            <a:r>
              <a:rPr lang="en-US" i="1" dirty="0"/>
              <a:t>® </a:t>
            </a:r>
            <a:r>
              <a:rPr lang="en-US" i="1" dirty="0" smtClean="0"/>
              <a:t>Guide , Edition 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dirty="0" smtClean="0"/>
              <a:t>What do you think </a:t>
            </a:r>
          </a:p>
          <a:p>
            <a:pPr algn="ctr">
              <a:buNone/>
            </a:pPr>
            <a:endParaRPr lang="en-US" dirty="0" smtClean="0"/>
          </a:p>
          <a:p>
            <a:pPr algn="ctr">
              <a:buNone/>
            </a:pPr>
            <a:r>
              <a:rPr lang="en-US" dirty="0" smtClean="0"/>
              <a:t>This definition is sufficient enough , if yes /no why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458200" cy="1222375"/>
          </a:xfrm>
        </p:spPr>
        <p:txBody>
          <a:bodyPr/>
          <a:lstStyle/>
          <a:p>
            <a:pPr algn="ctr"/>
            <a:r>
              <a:rPr lang="en-US" dirty="0" smtClean="0"/>
              <a:t>What is the difference between project and program</a:t>
            </a:r>
            <a:endParaRPr lang="en-US" dirty="0"/>
          </a:p>
        </p:txBody>
      </p:sp>
    </p:spTree>
    <p:extLst>
      <p:ext uri="{BB962C8B-B14F-4D97-AF65-F5344CB8AC3E}">
        <p14:creationId xmlns:p14="http://schemas.microsoft.com/office/powerpoint/2010/main" val="537131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US" dirty="0" smtClean="0"/>
              <a:t>A group of related projects, subprograms, and program activities managed in a coordinated way to obtain benefits not available from managing them individually.</a:t>
            </a:r>
          </a:p>
          <a:p>
            <a:pPr algn="just"/>
            <a:r>
              <a:rPr lang="en-US" dirty="0" smtClean="0"/>
              <a:t> Programs may include elements of related work outside the scope of the discrete projects in the program. A project may or may not be part of a program but a program will always have projects.</a:t>
            </a:r>
            <a:endParaRPr lang="en-US" dirty="0"/>
          </a:p>
        </p:txBody>
      </p:sp>
      <p:sp>
        <p:nvSpPr>
          <p:cNvPr id="3" name="TextBox 2"/>
          <p:cNvSpPr txBox="1"/>
          <p:nvPr/>
        </p:nvSpPr>
        <p:spPr>
          <a:xfrm>
            <a:off x="609600" y="457200"/>
            <a:ext cx="1827423" cy="646331"/>
          </a:xfrm>
          <a:prstGeom prst="rect">
            <a:avLst/>
          </a:prstGeom>
          <a:noFill/>
        </p:spPr>
        <p:txBody>
          <a:bodyPr wrap="none" rtlCol="0">
            <a:spAutoFit/>
          </a:bodyPr>
          <a:lstStyle/>
          <a:p>
            <a:r>
              <a:rPr lang="en-US" sz="3600" b="1" dirty="0" smtClean="0"/>
              <a:t>Program</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4163"/>
            <a:ext cx="8686800" cy="4313237"/>
          </a:xfrm>
        </p:spPr>
        <p:txBody>
          <a:bodyPr>
            <a:noAutofit/>
          </a:bodyPr>
          <a:lstStyle/>
          <a:p>
            <a:pPr algn="just">
              <a:buNone/>
            </a:pPr>
            <a:r>
              <a:rPr lang="en-US" sz="2400" dirty="0" smtClean="0"/>
              <a:t>	A portfolio refers to a collection of projects, programs, sub-portfolios, and operations managed as a group to achieve strategic objectives.</a:t>
            </a:r>
          </a:p>
          <a:p>
            <a:pPr algn="just">
              <a:buNone/>
            </a:pPr>
            <a:endParaRPr lang="en-US" sz="2400" dirty="0" smtClean="0"/>
          </a:p>
          <a:p>
            <a:pPr algn="just">
              <a:buNone/>
            </a:pPr>
            <a:r>
              <a:rPr lang="en-US" sz="2400" dirty="0" smtClean="0"/>
              <a:t>     Although the projects or programs within the portfolio may not necessarily be interdependent or directly related, they are linked to the organization’s strategic plan by means of the organization’s portfolio.</a:t>
            </a:r>
            <a:endParaRPr lang="en-US" sz="2400" dirty="0"/>
          </a:p>
        </p:txBody>
      </p:sp>
      <p:sp>
        <p:nvSpPr>
          <p:cNvPr id="3" name="TextBox 2"/>
          <p:cNvSpPr txBox="1"/>
          <p:nvPr/>
        </p:nvSpPr>
        <p:spPr>
          <a:xfrm>
            <a:off x="685801" y="457201"/>
            <a:ext cx="1806713" cy="646331"/>
          </a:xfrm>
          <a:prstGeom prst="rect">
            <a:avLst/>
          </a:prstGeom>
          <a:noFill/>
        </p:spPr>
        <p:txBody>
          <a:bodyPr wrap="none" rtlCol="0">
            <a:spAutoFit/>
          </a:bodyPr>
          <a:lstStyle/>
          <a:p>
            <a:r>
              <a:rPr lang="en-US" sz="3600" b="1" dirty="0" smtClean="0"/>
              <a:t>Portfolio</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51037"/>
            <a:ext cx="8686800" cy="3535363"/>
          </a:xfrm>
        </p:spPr>
        <p:txBody>
          <a:bodyPr>
            <a:normAutofit/>
          </a:bodyPr>
          <a:lstStyle/>
          <a:p>
            <a:r>
              <a:rPr lang="en-US" sz="2400" dirty="0" smtClean="0"/>
              <a:t>Pakistan National Cash Transfers Program</a:t>
            </a:r>
          </a:p>
          <a:p>
            <a:r>
              <a:rPr lang="en-US" sz="2400" dirty="0" smtClean="0"/>
              <a:t>Punjab Education Support Program </a:t>
            </a:r>
          </a:p>
          <a:p>
            <a:r>
              <a:rPr lang="en-US" sz="2400" dirty="0" smtClean="0"/>
              <a:t>Stability and Support Program </a:t>
            </a:r>
          </a:p>
          <a:p>
            <a:r>
              <a:rPr lang="en-US" sz="2400" dirty="0" smtClean="0"/>
              <a:t>Enterprise and Asset Growth Program </a:t>
            </a:r>
          </a:p>
          <a:p>
            <a:r>
              <a:rPr lang="en-US" sz="2400" dirty="0" smtClean="0"/>
              <a:t>Provincial Health and Nutrition Program </a:t>
            </a:r>
          </a:p>
          <a:p>
            <a:r>
              <a:rPr lang="en-US" sz="2400" dirty="0" smtClean="0"/>
              <a:t>Multi-year Humanitarian Program </a:t>
            </a:r>
          </a:p>
          <a:p>
            <a:r>
              <a:rPr lang="en-US" sz="2400" dirty="0" smtClean="0"/>
              <a:t>Skill Development Program </a:t>
            </a:r>
          </a:p>
          <a:p>
            <a:pPr>
              <a:buNone/>
            </a:pPr>
            <a:endParaRPr lang="en-US" sz="2400" dirty="0"/>
          </a:p>
        </p:txBody>
      </p:sp>
      <p:sp>
        <p:nvSpPr>
          <p:cNvPr id="3" name="TextBox 2"/>
          <p:cNvSpPr txBox="1"/>
          <p:nvPr/>
        </p:nvSpPr>
        <p:spPr>
          <a:xfrm>
            <a:off x="457200" y="139005"/>
            <a:ext cx="8534400" cy="1384995"/>
          </a:xfrm>
          <a:prstGeom prst="rect">
            <a:avLst/>
          </a:prstGeom>
          <a:noFill/>
        </p:spPr>
        <p:txBody>
          <a:bodyPr wrap="square" rtlCol="0">
            <a:spAutoFit/>
          </a:bodyPr>
          <a:lstStyle/>
          <a:p>
            <a:r>
              <a:rPr lang="en-US" sz="2800" b="1" dirty="0" smtClean="0"/>
              <a:t>DFID  in Pakistan </a:t>
            </a:r>
          </a:p>
          <a:p>
            <a:r>
              <a:rPr lang="en-US" sz="2800" b="1" dirty="0" smtClean="0"/>
              <a:t>Strategic Objective : </a:t>
            </a:r>
            <a:r>
              <a:rPr lang="en-US" sz="2800" dirty="0" smtClean="0"/>
              <a:t>To reduce poverty and help build a prosperous and stable country</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linds(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linds(horizont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1601"/>
            <a:ext cx="8686800" cy="2408237"/>
          </a:xfrm>
        </p:spPr>
        <p:txBody>
          <a:bodyPr/>
          <a:lstStyle/>
          <a:p>
            <a:pPr algn="just">
              <a:buNone/>
            </a:pPr>
            <a:r>
              <a:rPr lang="en-US" dirty="0" smtClean="0"/>
              <a:t>    Project management is the application of knowledge, skills, tools, and techniques to project activities to meet the project requirements  and objective.</a:t>
            </a:r>
            <a:endParaRPr lang="en-US" dirty="0"/>
          </a:p>
        </p:txBody>
      </p:sp>
      <p:sp>
        <p:nvSpPr>
          <p:cNvPr id="3" name="TextBox 2"/>
          <p:cNvSpPr txBox="1"/>
          <p:nvPr/>
        </p:nvSpPr>
        <p:spPr>
          <a:xfrm>
            <a:off x="685800" y="457201"/>
            <a:ext cx="4231928" cy="646331"/>
          </a:xfrm>
          <a:prstGeom prst="rect">
            <a:avLst/>
          </a:prstGeom>
          <a:noFill/>
        </p:spPr>
        <p:txBody>
          <a:bodyPr wrap="none" rtlCol="0">
            <a:spAutoFit/>
          </a:bodyPr>
          <a:lstStyle/>
          <a:p>
            <a:r>
              <a:rPr lang="en-US" sz="3600" dirty="0" smtClean="0"/>
              <a:t>Project Management</a:t>
            </a:r>
            <a:endParaRPr lang="en-US" sz="3600" dirty="0"/>
          </a:p>
        </p:txBody>
      </p:sp>
      <p:pic>
        <p:nvPicPr>
          <p:cNvPr id="1026" name="Picture 2"/>
          <p:cNvPicPr>
            <a:picLocks noChangeAspect="1" noChangeArrowheads="1"/>
          </p:cNvPicPr>
          <p:nvPr/>
        </p:nvPicPr>
        <p:blipFill>
          <a:blip r:embed="rId3"/>
          <a:srcRect/>
          <a:stretch>
            <a:fillRect/>
          </a:stretch>
        </p:blipFill>
        <p:spPr bwMode="auto">
          <a:xfrm>
            <a:off x="0" y="3657600"/>
            <a:ext cx="9144000" cy="32004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linds(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54164"/>
            <a:ext cx="8686800" cy="2408237"/>
          </a:xfrm>
        </p:spPr>
        <p:txBody>
          <a:bodyPr>
            <a:normAutofit/>
          </a:bodyPr>
          <a:lstStyle/>
          <a:p>
            <a:pPr algn="just">
              <a:buNone/>
            </a:pPr>
            <a:r>
              <a:rPr lang="en-US" sz="2400" dirty="0" smtClean="0"/>
              <a:t>    The objectives of humanitarian action are to save lives, alleviate suffering and maintain human dignity during and in the aftermath of crises and natural disasters, as well as to prevent and strengthen preparedness for the occurrence of such situations.</a:t>
            </a:r>
            <a:endParaRPr lang="en-US" sz="2400" dirty="0"/>
          </a:p>
        </p:txBody>
      </p:sp>
      <p:sp>
        <p:nvSpPr>
          <p:cNvPr id="3" name="TextBox 2"/>
          <p:cNvSpPr txBox="1"/>
          <p:nvPr/>
        </p:nvSpPr>
        <p:spPr>
          <a:xfrm>
            <a:off x="685800" y="457201"/>
            <a:ext cx="6887014" cy="646331"/>
          </a:xfrm>
          <a:prstGeom prst="rect">
            <a:avLst/>
          </a:prstGeom>
          <a:noFill/>
        </p:spPr>
        <p:txBody>
          <a:bodyPr wrap="none" rtlCol="0">
            <a:spAutoFit/>
          </a:bodyPr>
          <a:lstStyle/>
          <a:p>
            <a:r>
              <a:rPr lang="en-US" sz="3600" dirty="0" smtClean="0"/>
              <a:t>Objectives of Humanitarian Action </a:t>
            </a:r>
            <a:endParaRPr lang="en-US" sz="3600" dirty="0"/>
          </a:p>
        </p:txBody>
      </p:sp>
      <p:sp>
        <p:nvSpPr>
          <p:cNvPr id="4" name="Rectangle 3"/>
          <p:cNvSpPr/>
          <p:nvPr/>
        </p:nvSpPr>
        <p:spPr>
          <a:xfrm>
            <a:off x="3581400" y="4114801"/>
            <a:ext cx="5181600" cy="369332"/>
          </a:xfrm>
          <a:prstGeom prst="rect">
            <a:avLst/>
          </a:prstGeom>
        </p:spPr>
        <p:txBody>
          <a:bodyPr wrap="square">
            <a:spAutoFit/>
          </a:bodyPr>
          <a:lstStyle/>
          <a:p>
            <a:r>
              <a:rPr lang="en-US" dirty="0" smtClean="0"/>
              <a:t>(Good Humanitarian </a:t>
            </a:r>
            <a:r>
              <a:rPr lang="en-US" dirty="0" err="1" smtClean="0"/>
              <a:t>Donorship</a:t>
            </a:r>
            <a:r>
              <a:rPr lang="en-US" dirty="0" smtClean="0"/>
              <a:t> Initiative, 2003</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2" y="304801"/>
            <a:ext cx="2644955" cy="646331"/>
          </a:xfrm>
          <a:prstGeom prst="rect">
            <a:avLst/>
          </a:prstGeom>
          <a:noFill/>
        </p:spPr>
        <p:txBody>
          <a:bodyPr wrap="none" rtlCol="0">
            <a:spAutoFit/>
          </a:bodyPr>
          <a:lstStyle/>
          <a:p>
            <a:r>
              <a:rPr lang="en-US" sz="3600" dirty="0" smtClean="0"/>
              <a:t>Introduction </a:t>
            </a:r>
            <a:endParaRPr lang="en-US" sz="3600" dirty="0"/>
          </a:p>
        </p:txBody>
      </p:sp>
      <p:pic>
        <p:nvPicPr>
          <p:cNvPr id="1026" name="Picture 2" descr="Image result for Introduction of participants"/>
          <p:cNvPicPr>
            <a:picLocks noChangeAspect="1" noChangeArrowheads="1"/>
          </p:cNvPicPr>
          <p:nvPr/>
        </p:nvPicPr>
        <p:blipFill>
          <a:blip r:embed="rId3"/>
          <a:srcRect/>
          <a:stretch>
            <a:fillRect/>
          </a:stretch>
        </p:blipFill>
        <p:spPr bwMode="auto">
          <a:xfrm>
            <a:off x="1600200" y="1219200"/>
            <a:ext cx="6079784" cy="5257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1"/>
            <a:ext cx="8686800" cy="4525963"/>
          </a:xfrm>
        </p:spPr>
        <p:txBody>
          <a:bodyPr>
            <a:normAutofit/>
          </a:bodyPr>
          <a:lstStyle/>
          <a:p>
            <a:r>
              <a:rPr lang="en-US" dirty="0" smtClean="0"/>
              <a:t>Cause </a:t>
            </a:r>
          </a:p>
          <a:p>
            <a:r>
              <a:rPr lang="en-US" dirty="0" smtClean="0"/>
              <a:t>Timescale and frequency</a:t>
            </a:r>
          </a:p>
          <a:p>
            <a:r>
              <a:rPr lang="en-US" dirty="0" smtClean="0"/>
              <a:t>Area affected</a:t>
            </a:r>
          </a:p>
          <a:p>
            <a:r>
              <a:rPr lang="en-US" dirty="0" smtClean="0"/>
              <a:t> State/national capacity to respond</a:t>
            </a:r>
            <a:endParaRPr lang="en-US" dirty="0"/>
          </a:p>
        </p:txBody>
      </p:sp>
      <p:sp>
        <p:nvSpPr>
          <p:cNvPr id="3" name="TextBox 2"/>
          <p:cNvSpPr txBox="1"/>
          <p:nvPr/>
        </p:nvSpPr>
        <p:spPr>
          <a:xfrm>
            <a:off x="609602" y="457201"/>
            <a:ext cx="7665175" cy="646331"/>
          </a:xfrm>
          <a:prstGeom prst="rect">
            <a:avLst/>
          </a:prstGeom>
          <a:noFill/>
        </p:spPr>
        <p:txBody>
          <a:bodyPr wrap="none" rtlCol="0">
            <a:spAutoFit/>
          </a:bodyPr>
          <a:lstStyle/>
          <a:p>
            <a:r>
              <a:rPr lang="en-US" sz="3600" b="1" dirty="0" smtClean="0"/>
              <a:t>Characteristics of Humanitarian Action</a:t>
            </a:r>
            <a:endParaRPr lang="en-US" sz="36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Cycle management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915437"/>
          </a:xfrm>
          <a:prstGeom prst="rect">
            <a:avLst/>
          </a:prstGeom>
          <a:noFill/>
          <a:ln w="9525">
            <a:noFill/>
            <a:miter lim="800000"/>
            <a:headEnd/>
            <a:tailEnd/>
          </a:ln>
          <a:effectLst/>
        </p:spPr>
      </p:pic>
      <p:sp>
        <p:nvSpPr>
          <p:cNvPr id="5" name="TextBox 4"/>
          <p:cNvSpPr txBox="1"/>
          <p:nvPr/>
        </p:nvSpPr>
        <p:spPr>
          <a:xfrm>
            <a:off x="5410200" y="4731603"/>
            <a:ext cx="2438400" cy="830997"/>
          </a:xfrm>
          <a:prstGeom prst="rect">
            <a:avLst/>
          </a:prstGeom>
          <a:solidFill>
            <a:schemeClr val="bg1"/>
          </a:solidFill>
        </p:spPr>
        <p:txBody>
          <a:bodyPr wrap="square" rtlCol="0">
            <a:spAutoFit/>
          </a:bodyPr>
          <a:lstStyle/>
          <a:p>
            <a:pPr algn="ctr"/>
            <a:r>
              <a:rPr lang="en-US" sz="4800" dirty="0" smtClean="0"/>
              <a:t>Plan</a:t>
            </a:r>
            <a:endParaRPr lang="en-US"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43200" y="2590800"/>
            <a:ext cx="4114800" cy="1219200"/>
          </a:xfrm>
        </p:spPr>
        <p:txBody>
          <a:bodyPr/>
          <a:lstStyle/>
          <a:p>
            <a:pPr marL="0" indent="0">
              <a:buNone/>
            </a:pPr>
            <a:r>
              <a:rPr lang="en-US" dirty="0" smtClean="0"/>
              <a:t>Why projects fail?</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633221"/>
            <a:ext cx="6248400" cy="5919979"/>
          </a:xfrm>
        </p:spPr>
        <p:txBody>
          <a:bodyPr>
            <a:noAutofit/>
          </a:bodyPr>
          <a:lstStyle/>
          <a:p>
            <a:endParaRPr lang="en-US" sz="2400" dirty="0" smtClean="0"/>
          </a:p>
          <a:p>
            <a:r>
              <a:rPr lang="en-US" sz="2400" dirty="0" smtClean="0"/>
              <a:t>Poor Scope Definition</a:t>
            </a:r>
          </a:p>
          <a:p>
            <a:r>
              <a:rPr lang="en-US" sz="2400" dirty="0" smtClean="0"/>
              <a:t>Lack of Understanding</a:t>
            </a:r>
          </a:p>
          <a:p>
            <a:r>
              <a:rPr lang="en-US" sz="2400" dirty="0" smtClean="0"/>
              <a:t>Lack of Leadership Consistency</a:t>
            </a:r>
          </a:p>
          <a:p>
            <a:r>
              <a:rPr lang="en-US" sz="2400" dirty="0" smtClean="0"/>
              <a:t>Communications Failure</a:t>
            </a:r>
          </a:p>
          <a:p>
            <a:r>
              <a:rPr lang="en-US" sz="2400" dirty="0" smtClean="0"/>
              <a:t>Unrealistic Targets</a:t>
            </a:r>
          </a:p>
          <a:p>
            <a:r>
              <a:rPr lang="en-US" sz="2400" dirty="0" smtClean="0"/>
              <a:t>Lack of Direction</a:t>
            </a:r>
          </a:p>
          <a:p>
            <a:r>
              <a:rPr lang="en-US" sz="2400" dirty="0" smtClean="0"/>
              <a:t>Lack of Commitment By Donor</a:t>
            </a:r>
          </a:p>
          <a:p>
            <a:r>
              <a:rPr lang="en-US" sz="2400" dirty="0" smtClean="0"/>
              <a:t>Not Aligned With organizational Objectives</a:t>
            </a:r>
          </a:p>
          <a:p>
            <a:r>
              <a:rPr lang="en-US" sz="2400" dirty="0" smtClean="0"/>
              <a:t>Started For Wrong Reasons</a:t>
            </a:r>
          </a:p>
          <a:p>
            <a:r>
              <a:rPr lang="en-US" sz="2400" dirty="0" smtClean="0"/>
              <a:t>Lack of Availability of professional team</a:t>
            </a:r>
          </a:p>
          <a:p>
            <a:r>
              <a:rPr lang="en-US" sz="2400" dirty="0" smtClean="0"/>
              <a:t>No Project Plan</a:t>
            </a:r>
          </a:p>
          <a:p>
            <a:r>
              <a:rPr lang="en-US" sz="2400" dirty="0" smtClean="0"/>
              <a:t>Lack of Experience</a:t>
            </a:r>
            <a:endParaRPr lang="en-US" sz="2400" dirty="0"/>
          </a:p>
        </p:txBody>
      </p:sp>
      <p:sp>
        <p:nvSpPr>
          <p:cNvPr id="3" name="TextBox 2"/>
          <p:cNvSpPr txBox="1"/>
          <p:nvPr/>
        </p:nvSpPr>
        <p:spPr>
          <a:xfrm>
            <a:off x="914401" y="304801"/>
            <a:ext cx="3600345" cy="646331"/>
          </a:xfrm>
          <a:prstGeom prst="rect">
            <a:avLst/>
          </a:prstGeom>
          <a:noFill/>
        </p:spPr>
        <p:txBody>
          <a:bodyPr wrap="none" rtlCol="0">
            <a:spAutoFit/>
          </a:bodyPr>
          <a:lstStyle/>
          <a:p>
            <a:r>
              <a:rPr lang="en-US" sz="3600" b="1" dirty="0" smtClean="0"/>
              <a:t>Why projects fail?</a:t>
            </a:r>
            <a:endParaRPr lang="en-US" sz="36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361951" y="3332977"/>
            <a:ext cx="1524000" cy="261610"/>
          </a:xfrm>
          <a:prstGeom prst="rect">
            <a:avLst/>
          </a:prstGeom>
          <a:solidFill>
            <a:schemeClr val="bg1"/>
          </a:solidFill>
        </p:spPr>
        <p:txBody>
          <a:bodyPr wrap="square" rtlCol="0">
            <a:spAutoFit/>
          </a:bodyPr>
          <a:lstStyle/>
          <a:p>
            <a:r>
              <a:rPr lang="en-US" sz="1100" dirty="0" smtClean="0">
                <a:latin typeface="Agency FB" pitchFamily="34" charset="0"/>
              </a:rPr>
              <a:t>How the beneficiary explained</a:t>
            </a:r>
            <a:endParaRPr lang="en-US" sz="1100" dirty="0">
              <a:solidFill>
                <a:schemeClr val="bg1"/>
              </a:solidFill>
              <a:latin typeface="Agency FB" pitchFamily="34" charset="0"/>
            </a:endParaRPr>
          </a:p>
        </p:txBody>
      </p:sp>
      <p:sp>
        <p:nvSpPr>
          <p:cNvPr id="4" name="TextBox 3"/>
          <p:cNvSpPr txBox="1"/>
          <p:nvPr/>
        </p:nvSpPr>
        <p:spPr>
          <a:xfrm>
            <a:off x="7239000" y="3352801"/>
            <a:ext cx="1524000" cy="430887"/>
          </a:xfrm>
          <a:prstGeom prst="rect">
            <a:avLst/>
          </a:prstGeom>
          <a:solidFill>
            <a:schemeClr val="bg1"/>
          </a:solidFill>
        </p:spPr>
        <p:txBody>
          <a:bodyPr wrap="square" rtlCol="0">
            <a:spAutoFit/>
          </a:bodyPr>
          <a:lstStyle/>
          <a:p>
            <a:r>
              <a:rPr lang="en-US" sz="1100" dirty="0" smtClean="0">
                <a:latin typeface="Agency FB" pitchFamily="34" charset="0"/>
              </a:rPr>
              <a:t>How the consultant described it</a:t>
            </a:r>
            <a:endParaRPr lang="en-US" sz="1100" dirty="0">
              <a:solidFill>
                <a:schemeClr val="bg1"/>
              </a:solidFill>
              <a:latin typeface="Agency FB" pitchFamily="34" charset="0"/>
            </a:endParaRPr>
          </a:p>
        </p:txBody>
      </p:sp>
      <p:sp>
        <p:nvSpPr>
          <p:cNvPr id="6" name="TextBox 5"/>
          <p:cNvSpPr txBox="1"/>
          <p:nvPr/>
        </p:nvSpPr>
        <p:spPr>
          <a:xfrm>
            <a:off x="7239000" y="6019801"/>
            <a:ext cx="1524000" cy="430887"/>
          </a:xfrm>
          <a:prstGeom prst="rect">
            <a:avLst/>
          </a:prstGeom>
          <a:solidFill>
            <a:schemeClr val="bg1"/>
          </a:solidFill>
        </p:spPr>
        <p:txBody>
          <a:bodyPr wrap="square" rtlCol="0">
            <a:spAutoFit/>
          </a:bodyPr>
          <a:lstStyle/>
          <a:p>
            <a:r>
              <a:rPr lang="en-US" sz="1100" dirty="0" smtClean="0">
                <a:latin typeface="Agency FB" pitchFamily="34" charset="0"/>
              </a:rPr>
              <a:t>What the beneficiary really needed</a:t>
            </a:r>
            <a:endParaRPr lang="en-US" sz="1100" dirty="0">
              <a:solidFill>
                <a:schemeClr val="bg1"/>
              </a:solidFill>
              <a:latin typeface="Agency FB" pitchFamily="34" charset="0"/>
            </a:endParaRPr>
          </a:p>
        </p:txBody>
      </p:sp>
      <p:sp>
        <p:nvSpPr>
          <p:cNvPr id="7" name="TextBox 6"/>
          <p:cNvSpPr txBox="1"/>
          <p:nvPr/>
        </p:nvSpPr>
        <p:spPr>
          <a:xfrm>
            <a:off x="8458200" y="6324600"/>
            <a:ext cx="457200" cy="369332"/>
          </a:xfrm>
          <a:prstGeom prst="rect">
            <a:avLst/>
          </a:prstGeom>
          <a:solidFill>
            <a:schemeClr val="bg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819400"/>
            <a:ext cx="9372600" cy="1320114"/>
          </a:xfrm>
        </p:spPr>
        <p:txBody>
          <a:bodyPr>
            <a:normAutofit/>
          </a:bodyPr>
          <a:lstStyle/>
          <a:p>
            <a:r>
              <a:rPr lang="en-US" dirty="0" smtClean="0"/>
              <a:t>Key Findings of Learning Needs Assessment</a:t>
            </a:r>
            <a:endParaRPr lang="en-US" dirty="0"/>
          </a:p>
        </p:txBody>
      </p:sp>
    </p:spTree>
    <p:extLst>
      <p:ext uri="{BB962C8B-B14F-4D97-AF65-F5344CB8AC3E}">
        <p14:creationId xmlns:p14="http://schemas.microsoft.com/office/powerpoint/2010/main" val="3153122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57237325"/>
              </p:ext>
            </p:extLst>
          </p:nvPr>
        </p:nvGraphicFramePr>
        <p:xfrm>
          <a:off x="152399" y="304800"/>
          <a:ext cx="8962697" cy="6248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6537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242544584"/>
              </p:ext>
            </p:extLst>
          </p:nvPr>
        </p:nvGraphicFramePr>
        <p:xfrm>
          <a:off x="304800" y="381000"/>
          <a:ext cx="84582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8897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248110662"/>
              </p:ext>
            </p:extLst>
          </p:nvPr>
        </p:nvGraphicFramePr>
        <p:xfrm>
          <a:off x="0" y="0"/>
          <a:ext cx="9429750" cy="6705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4555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3810000"/>
          </a:xfrm>
        </p:spPr>
        <p:txBody>
          <a:bodyPr>
            <a:noAutofit/>
          </a:bodyPr>
          <a:lstStyle/>
          <a:p>
            <a:pPr lvl="0">
              <a:buNone/>
            </a:pPr>
            <a:r>
              <a:rPr lang="en-US" sz="2800" dirty="0" smtClean="0"/>
              <a:t>At the end of the training , participants will be able to </a:t>
            </a:r>
          </a:p>
          <a:p>
            <a:pPr lvl="0">
              <a:buNone/>
            </a:pPr>
            <a:endParaRPr lang="en-US" sz="2800" dirty="0" smtClean="0"/>
          </a:p>
          <a:p>
            <a:pPr lvl="0"/>
            <a:r>
              <a:rPr lang="en-US" sz="2800" dirty="0" smtClean="0"/>
              <a:t>Explain the key terms and basics of project management</a:t>
            </a:r>
          </a:p>
          <a:p>
            <a:pPr lvl="0"/>
            <a:r>
              <a:rPr lang="en-US" sz="2800" dirty="0" smtClean="0"/>
              <a:t>Describe the knowledge areas of project Management</a:t>
            </a:r>
          </a:p>
          <a:p>
            <a:pPr lvl="0"/>
            <a:r>
              <a:rPr lang="en-US" sz="2800" dirty="0" smtClean="0"/>
              <a:t>Explore and use different tools &amp; techniques of project management</a:t>
            </a:r>
          </a:p>
          <a:p>
            <a:endParaRPr lang="en-US" sz="2800" dirty="0"/>
          </a:p>
        </p:txBody>
      </p:sp>
      <p:sp>
        <p:nvSpPr>
          <p:cNvPr id="3" name="TextBox 2"/>
          <p:cNvSpPr txBox="1"/>
          <p:nvPr/>
        </p:nvSpPr>
        <p:spPr>
          <a:xfrm>
            <a:off x="838201" y="457201"/>
            <a:ext cx="3950697" cy="646331"/>
          </a:xfrm>
          <a:prstGeom prst="rect">
            <a:avLst/>
          </a:prstGeom>
          <a:noFill/>
        </p:spPr>
        <p:txBody>
          <a:bodyPr wrap="none" rtlCol="0">
            <a:spAutoFit/>
          </a:bodyPr>
          <a:lstStyle/>
          <a:p>
            <a:r>
              <a:rPr lang="en-US" sz="3600" b="1" dirty="0" smtClean="0"/>
              <a:t>Training Objectives </a:t>
            </a:r>
            <a:endParaRPr lang="en-US" sz="36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Content</a:t>
            </a:r>
            <a:endParaRPr lang="en-US" dirty="0"/>
          </a:p>
        </p:txBody>
      </p:sp>
      <p:sp>
        <p:nvSpPr>
          <p:cNvPr id="3" name="TextBox 2"/>
          <p:cNvSpPr txBox="1"/>
          <p:nvPr/>
        </p:nvSpPr>
        <p:spPr>
          <a:xfrm>
            <a:off x="530773" y="1491734"/>
            <a:ext cx="8003628" cy="4401205"/>
          </a:xfrm>
          <a:prstGeom prst="rect">
            <a:avLst/>
          </a:prstGeom>
          <a:noFill/>
        </p:spPr>
        <p:txBody>
          <a:bodyPr wrap="square" rtlCol="0">
            <a:spAutoFit/>
          </a:bodyPr>
          <a:lstStyle/>
          <a:p>
            <a:pPr marL="342900" indent="-342900">
              <a:buFont typeface="Arial" pitchFamily="34" charset="0"/>
              <a:buChar char="•"/>
            </a:pPr>
            <a:r>
              <a:rPr lang="en-US" sz="2800" dirty="0" smtClean="0"/>
              <a:t>Overview and Background of  Humanitarian Project Management</a:t>
            </a:r>
          </a:p>
          <a:p>
            <a:pPr marL="342900" indent="-342900">
              <a:buFont typeface="Arial" pitchFamily="34" charset="0"/>
              <a:buChar char="•"/>
            </a:pPr>
            <a:r>
              <a:rPr lang="en-US" sz="2800" dirty="0" smtClean="0"/>
              <a:t>Project  Identification and Planning - LFA  </a:t>
            </a:r>
          </a:p>
          <a:p>
            <a:pPr marL="342900" indent="-342900">
              <a:buFont typeface="Arial" pitchFamily="34" charset="0"/>
              <a:buChar char="•"/>
            </a:pPr>
            <a:r>
              <a:rPr lang="en-US" sz="2800" dirty="0" smtClean="0"/>
              <a:t>Project  Monitoring and Evaluation </a:t>
            </a:r>
          </a:p>
          <a:p>
            <a:pPr marL="342900" indent="-342900">
              <a:buFont typeface="Arial" pitchFamily="34" charset="0"/>
              <a:buChar char="•"/>
            </a:pPr>
            <a:r>
              <a:rPr lang="en-US" sz="2800" dirty="0" smtClean="0"/>
              <a:t>Project Monitoring and Evaluation Framework</a:t>
            </a:r>
          </a:p>
          <a:p>
            <a:pPr marL="342900" indent="-342900">
              <a:buFont typeface="Arial" pitchFamily="34" charset="0"/>
              <a:buChar char="•"/>
            </a:pPr>
            <a:r>
              <a:rPr lang="en-US" sz="2800" dirty="0" smtClean="0"/>
              <a:t>Project Quality Management</a:t>
            </a:r>
          </a:p>
          <a:p>
            <a:pPr marL="342900" indent="-342900">
              <a:buFont typeface="Arial" pitchFamily="34" charset="0"/>
              <a:buChar char="•"/>
            </a:pPr>
            <a:r>
              <a:rPr lang="en-US" sz="2800" dirty="0" smtClean="0"/>
              <a:t>Project Risk Management </a:t>
            </a:r>
          </a:p>
          <a:p>
            <a:pPr marL="342900" indent="-342900">
              <a:buFont typeface="Arial" pitchFamily="34" charset="0"/>
              <a:buChar char="•"/>
            </a:pPr>
            <a:r>
              <a:rPr lang="en-US" sz="2800" dirty="0" smtClean="0"/>
              <a:t>Project Stakeholder and  Integration Management </a:t>
            </a:r>
            <a:endParaRPr lang="en-US" sz="2800" dirty="0"/>
          </a:p>
          <a:p>
            <a:endParaRPr lang="en-US" sz="2800" dirty="0"/>
          </a:p>
          <a:p>
            <a:endParaRPr lang="en-US" sz="2800" dirty="0"/>
          </a:p>
        </p:txBody>
      </p:sp>
    </p:spTree>
    <p:extLst>
      <p:ext uri="{BB962C8B-B14F-4D97-AF65-F5344CB8AC3E}">
        <p14:creationId xmlns:p14="http://schemas.microsoft.com/office/powerpoint/2010/main" val="2000599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1"/>
            <a:ext cx="8458200" cy="4525963"/>
          </a:xfrm>
        </p:spPr>
        <p:txBody>
          <a:bodyPr>
            <a:noAutofit/>
          </a:bodyPr>
          <a:lstStyle/>
          <a:p>
            <a:pPr lvl="0">
              <a:lnSpc>
                <a:spcPct val="115000"/>
              </a:lnSpc>
              <a:spcBef>
                <a:spcPts val="600"/>
              </a:spcBef>
              <a:spcAft>
                <a:spcPts val="600"/>
              </a:spcAft>
              <a:buFont typeface="Symbol" panose="05050102010706020507" pitchFamily="18" charset="2"/>
              <a:buChar char=""/>
              <a:tabLst>
                <a:tab pos="342265" algn="l"/>
              </a:tabLst>
            </a:pPr>
            <a:r>
              <a:rPr lang="en-US" sz="2400" dirty="0" smtClean="0">
                <a:latin typeface="Calibri" panose="020F0502020204030204" pitchFamily="34" charset="0"/>
                <a:ea typeface="Calibri" panose="020F0502020204030204" pitchFamily="34" charset="0"/>
                <a:cs typeface="Arial" panose="020B0604020202020204" pitchFamily="34" charset="0"/>
              </a:rPr>
              <a:t>Respect the others’ opinions</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600"/>
              </a:spcBef>
              <a:spcAft>
                <a:spcPts val="600"/>
              </a:spcAft>
              <a:buFont typeface="Symbol" panose="05050102010706020507" pitchFamily="18" charset="2"/>
              <a:buChar char=""/>
              <a:tabLst>
                <a:tab pos="342265" algn="l"/>
              </a:tabLst>
            </a:pPr>
            <a:r>
              <a:rPr lang="en-US" sz="2400" dirty="0" smtClean="0">
                <a:latin typeface="Calibri" panose="020F0502020204030204" pitchFamily="34" charset="0"/>
                <a:ea typeface="Calibri" panose="020F0502020204030204" pitchFamily="34" charset="0"/>
                <a:cs typeface="Arial" panose="020B0604020202020204" pitchFamily="34" charset="0"/>
              </a:rPr>
              <a:t>Participate in Polls and Q &amp; A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600"/>
              </a:spcBef>
              <a:spcAft>
                <a:spcPts val="600"/>
              </a:spcAft>
              <a:buFont typeface="Symbol" panose="05050102010706020507" pitchFamily="18" charset="2"/>
              <a:buChar char=""/>
              <a:tabLst>
                <a:tab pos="342265" algn="l"/>
              </a:tabLst>
            </a:pPr>
            <a:r>
              <a:rPr lang="en-US" sz="2400" dirty="0" smtClean="0">
                <a:latin typeface="Calibri" panose="020F0502020204030204" pitchFamily="34" charset="0"/>
                <a:ea typeface="Calibri" panose="020F0502020204030204" pitchFamily="34" charset="0"/>
                <a:cs typeface="Arial" panose="020B0604020202020204" pitchFamily="34" charset="0"/>
              </a:rPr>
              <a:t>Click Raise your hands option if you want to ask question</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600"/>
              </a:spcBef>
              <a:spcAft>
                <a:spcPts val="600"/>
              </a:spcAft>
              <a:buFont typeface="Symbol" panose="05050102010706020507" pitchFamily="18" charset="2"/>
              <a:buChar char=""/>
              <a:tabLst>
                <a:tab pos="342265" algn="l"/>
              </a:tabLst>
            </a:pPr>
            <a:r>
              <a:rPr lang="en-US" sz="2400" dirty="0" smtClean="0">
                <a:latin typeface="Calibri" panose="020F0502020204030204" pitchFamily="34" charset="0"/>
                <a:ea typeface="Calibri" panose="020F0502020204030204" pitchFamily="34" charset="0"/>
                <a:cs typeface="Arial" panose="020B0604020202020204" pitchFamily="34" charset="0"/>
              </a:rPr>
              <a:t>Punctuality and time management </a:t>
            </a:r>
          </a:p>
          <a:p>
            <a:pPr>
              <a:lnSpc>
                <a:spcPct val="115000"/>
              </a:lnSpc>
              <a:spcBef>
                <a:spcPts val="600"/>
              </a:spcBef>
              <a:spcAft>
                <a:spcPts val="600"/>
              </a:spcAft>
              <a:buFont typeface="Symbol" panose="05050102010706020507" pitchFamily="18" charset="2"/>
              <a:buChar char=""/>
              <a:tabLst>
                <a:tab pos="342265" algn="l"/>
              </a:tabLst>
            </a:pPr>
            <a:r>
              <a:rPr lang="en-US" sz="2400" dirty="0" smtClean="0">
                <a:latin typeface="Calibri" panose="020F0502020204030204" pitchFamily="34" charset="0"/>
                <a:ea typeface="Calibri" panose="020F0502020204030204" pitchFamily="34" charset="0"/>
                <a:cs typeface="Arial" panose="020B0604020202020204" pitchFamily="34" charset="0"/>
              </a:rPr>
              <a:t>Advise facilitator if session is not working</a:t>
            </a:r>
            <a:endParaRPr lang="en-US" sz="2400" dirty="0"/>
          </a:p>
        </p:txBody>
      </p:sp>
      <p:sp>
        <p:nvSpPr>
          <p:cNvPr id="3" name="TextBox 2"/>
          <p:cNvSpPr txBox="1"/>
          <p:nvPr/>
        </p:nvSpPr>
        <p:spPr>
          <a:xfrm>
            <a:off x="914400" y="457201"/>
            <a:ext cx="3520516" cy="646331"/>
          </a:xfrm>
          <a:prstGeom prst="rect">
            <a:avLst/>
          </a:prstGeom>
          <a:noFill/>
        </p:spPr>
        <p:txBody>
          <a:bodyPr wrap="none" rtlCol="0">
            <a:spAutoFit/>
          </a:bodyPr>
          <a:lstStyle/>
          <a:p>
            <a:r>
              <a:rPr lang="en-US" sz="3600" b="1" dirty="0" smtClean="0"/>
              <a:t>Code of Conduct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4">
      <a:dk1>
        <a:sysClr val="windowText" lastClr="000000"/>
      </a:dk1>
      <a:lt1>
        <a:sysClr val="window" lastClr="FFFFFF"/>
      </a:lt1>
      <a:dk2>
        <a:srgbClr val="4E3B30"/>
      </a:dk2>
      <a:lt2>
        <a:srgbClr val="EDF7E1"/>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634</TotalTime>
  <Words>1092</Words>
  <Application>Microsoft Office PowerPoint</Application>
  <PresentationFormat>On-screen Show (4:3)</PresentationFormat>
  <Paragraphs>156</Paragraphs>
  <Slides>26</Slides>
  <Notes>11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Trek</vt:lpstr>
      <vt:lpstr>PowerPoint Presentation</vt:lpstr>
      <vt:lpstr>PowerPoint Presentation</vt:lpstr>
      <vt:lpstr>Key Findings of Learning Needs Assessment</vt:lpstr>
      <vt:lpstr>PowerPoint Presentation</vt:lpstr>
      <vt:lpstr>PowerPoint Presentation</vt:lpstr>
      <vt:lpstr>PowerPoint Presentation</vt:lpstr>
      <vt:lpstr>PowerPoint Presentation</vt:lpstr>
      <vt:lpstr>Training Content</vt:lpstr>
      <vt:lpstr>PowerPoint Presentation</vt:lpstr>
      <vt:lpstr>Overview and background of project management</vt:lpstr>
      <vt:lpstr>PowerPoint Presentation</vt:lpstr>
      <vt:lpstr>PowerPoint Presentation</vt:lpstr>
      <vt:lpstr>What is the difference between project and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Cycle management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Muhammad Sufyan</cp:lastModifiedBy>
  <cp:revision>108</cp:revision>
  <dcterms:created xsi:type="dcterms:W3CDTF">2016-12-01T06:44:34Z</dcterms:created>
  <dcterms:modified xsi:type="dcterms:W3CDTF">2017-04-05T07:47:41Z</dcterms:modified>
</cp:coreProperties>
</file>