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3" r:id="rId8"/>
    <p:sldId id="264" r:id="rId9"/>
    <p:sldId id="291" r:id="rId10"/>
    <p:sldId id="266" r:id="rId11"/>
    <p:sldId id="269" r:id="rId12"/>
    <p:sldId id="270" r:id="rId13"/>
    <p:sldId id="271" r:id="rId14"/>
    <p:sldId id="283" r:id="rId15"/>
    <p:sldId id="272" r:id="rId16"/>
    <p:sldId id="273" r:id="rId17"/>
    <p:sldId id="284" r:id="rId18"/>
    <p:sldId id="285" r:id="rId19"/>
    <p:sldId id="274" r:id="rId20"/>
    <p:sldId id="286" r:id="rId21"/>
    <p:sldId id="287" r:id="rId22"/>
    <p:sldId id="275" r:id="rId23"/>
    <p:sldId id="276" r:id="rId24"/>
    <p:sldId id="288" r:id="rId25"/>
    <p:sldId id="289" r:id="rId26"/>
    <p:sldId id="277" r:id="rId27"/>
    <p:sldId id="281" r:id="rId28"/>
    <p:sldId id="290" r:id="rId29"/>
    <p:sldId id="282"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4" autoAdjust="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0A2EA-9877-45EC-9F85-C545AEB20ED1}" type="datetimeFigureOut">
              <a:rPr lang="en-US" smtClean="0"/>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F21BF-F634-46C3-8B5B-6BF008A565C9}" type="slidenum">
              <a:rPr lang="en-US" smtClean="0"/>
              <a:t>‹#›</a:t>
            </a:fld>
            <a:endParaRPr lang="en-US"/>
          </a:p>
        </p:txBody>
      </p:sp>
    </p:spTree>
    <p:extLst>
      <p:ext uri="{BB962C8B-B14F-4D97-AF65-F5344CB8AC3E}">
        <p14:creationId xmlns:p14="http://schemas.microsoft.com/office/powerpoint/2010/main" val="39687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AOA</a:t>
            </a:r>
            <a:r>
              <a:rPr lang="en-US" baseline="0" dirty="0" smtClean="0"/>
              <a:t> and Good Morning to all  ….thank you for joining all over the Pakistan today </a:t>
            </a:r>
          </a:p>
          <a:p>
            <a:r>
              <a:rPr lang="en-US" baseline="0" dirty="0" smtClean="0"/>
              <a:t>My name is Muhammad </a:t>
            </a:r>
            <a:r>
              <a:rPr lang="en-US" baseline="0" dirty="0" err="1" smtClean="0"/>
              <a:t>Sufyan</a:t>
            </a:r>
            <a:r>
              <a:rPr lang="en-US" baseline="0" dirty="0" smtClean="0"/>
              <a:t>  ……. I am </a:t>
            </a:r>
            <a:r>
              <a:rPr lang="en-US" baseline="0" dirty="0" err="1" smtClean="0"/>
              <a:t>honoured</a:t>
            </a:r>
            <a:r>
              <a:rPr lang="en-US" baseline="0" dirty="0" smtClean="0"/>
              <a:t>  to be serving as Speaker for this webinar which is hosted by National Humanitarian Network Pakistan</a:t>
            </a:r>
          </a:p>
          <a:p>
            <a:r>
              <a:rPr lang="en-US" baseline="0" dirty="0" smtClean="0"/>
              <a:t>This webinar is about the revision of  Sphere handbook 2011 and how you can contribute </a:t>
            </a:r>
          </a:p>
          <a:p>
            <a:r>
              <a:rPr lang="en-US" baseline="0" dirty="0" smtClean="0"/>
              <a:t>In </a:t>
            </a:r>
            <a:r>
              <a:rPr lang="en-US" baseline="0" dirty="0" smtClean="0"/>
              <a:t>this webinar You can ask questions about the process …….</a:t>
            </a:r>
          </a:p>
          <a:p>
            <a:r>
              <a:rPr lang="en-US" baseline="0" dirty="0" smtClean="0"/>
              <a:t>It will also contribute to the consultation being organized by the community world Service Asia </a:t>
            </a:r>
          </a:p>
          <a:p>
            <a:r>
              <a:rPr lang="en-US" baseline="0" dirty="0" smtClean="0"/>
              <a:t>Which is going to be held on June 01</a:t>
            </a:r>
          </a:p>
          <a:p>
            <a:r>
              <a:rPr lang="en-US" baseline="0" dirty="0" smtClean="0"/>
              <a:t>Director of Sphere Project Christine will be there to lead the discussions </a:t>
            </a:r>
          </a:p>
          <a:p>
            <a:r>
              <a:rPr lang="en-US" baseline="0" dirty="0" smtClean="0"/>
              <a:t>Important changes are under way as you probably know… terminologies are being updated to build greater consistency among chapters …Cross cutting Cash programming, urban response and environmental concerns based on the evidence to practices …….</a:t>
            </a:r>
          </a:p>
          <a:p>
            <a:r>
              <a:rPr lang="en-US" baseline="0" dirty="0" smtClean="0"/>
              <a:t>Further input needed from the experience practitioners </a:t>
            </a:r>
          </a:p>
          <a:p>
            <a:r>
              <a:rPr lang="en-US" baseline="0" dirty="0" smtClean="0"/>
              <a:t>Please continue introducing yourself as some of you already doing it…..</a:t>
            </a:r>
          </a:p>
          <a:p>
            <a:r>
              <a:rPr lang="en-US" baseline="0" dirty="0" smtClean="0"/>
              <a:t>You can contribute in asking questions and responding to the polls  </a:t>
            </a:r>
          </a:p>
          <a:p>
            <a:r>
              <a:rPr lang="en-US" baseline="0" dirty="0" smtClean="0"/>
              <a:t>Please ask your question by typing it in the chat box below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1</a:t>
            </a:fld>
            <a:endParaRPr lang="en-US"/>
          </a:p>
        </p:txBody>
      </p:sp>
    </p:spTree>
    <p:extLst>
      <p:ext uri="{BB962C8B-B14F-4D97-AF65-F5344CB8AC3E}">
        <p14:creationId xmlns:p14="http://schemas.microsoft.com/office/powerpoint/2010/main" val="280247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16</a:t>
            </a:fld>
            <a:endParaRPr lang="en-US"/>
          </a:p>
        </p:txBody>
      </p:sp>
    </p:spTree>
    <p:extLst>
      <p:ext uri="{BB962C8B-B14F-4D97-AF65-F5344CB8AC3E}">
        <p14:creationId xmlns:p14="http://schemas.microsoft.com/office/powerpoint/2010/main" val="53210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needs to have</a:t>
            </a:r>
            <a:r>
              <a:rPr lang="en-US" baseline="0" dirty="0" smtClean="0"/>
              <a:t> certain life …. There are some standards which are  static to some extent….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2011 ….   revision of the humanitarian Charter and  addition of the protection principles </a:t>
            </a:r>
          </a:p>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3</a:t>
            </a:fld>
            <a:endParaRPr lang="en-US"/>
          </a:p>
        </p:txBody>
      </p:sp>
    </p:spTree>
    <p:extLst>
      <p:ext uri="{BB962C8B-B14F-4D97-AF65-F5344CB8AC3E}">
        <p14:creationId xmlns:p14="http://schemas.microsoft.com/office/powerpoint/2010/main" val="40647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evolution</a:t>
            </a:r>
            <a:r>
              <a:rPr lang="en-US" baseline="0" dirty="0" smtClean="0"/>
              <a:t> in the use of cash … there is no clearly understanding how the handbook goes about it… </a:t>
            </a:r>
          </a:p>
          <a:p>
            <a:r>
              <a:rPr lang="en-US" dirty="0" smtClean="0"/>
              <a:t>2011 saw the revision of the humanitarian Charter and  addition of the protection principles </a:t>
            </a:r>
          </a:p>
          <a:p>
            <a:r>
              <a:rPr lang="en-US" dirty="0" smtClean="0"/>
              <a:t>What’s new since 2011? Drivers in the sector: </a:t>
            </a:r>
          </a:p>
          <a:p>
            <a:r>
              <a:rPr lang="en-US" dirty="0" smtClean="0"/>
              <a:t>Cash:  shift in how assistance is provided: what mix of cash, in-kind and services? </a:t>
            </a:r>
          </a:p>
          <a:p>
            <a:r>
              <a:rPr lang="en-US" dirty="0" smtClean="0"/>
              <a:t>Context : Urban and complex crisis </a:t>
            </a:r>
          </a:p>
          <a:p>
            <a:r>
              <a:rPr lang="en-US" dirty="0" smtClean="0"/>
              <a:t>Accountability: renewed attention to accountability across  the sector, better evidence ; integrated CHS fully into handbook</a:t>
            </a:r>
          </a:p>
          <a:p>
            <a:r>
              <a:rPr lang="en-US" dirty="0" smtClean="0"/>
              <a:t>Users: Change in user profiles and people working in humanitarian field, including more local  actors, “ non-humanitarians”, military, civil protection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4</a:t>
            </a:fld>
            <a:endParaRPr lang="en-US"/>
          </a:p>
        </p:txBody>
      </p:sp>
    </p:spTree>
    <p:extLst>
      <p:ext uri="{BB962C8B-B14F-4D97-AF65-F5344CB8AC3E}">
        <p14:creationId xmlns:p14="http://schemas.microsoft.com/office/powerpoint/2010/main" val="140577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 Which type</a:t>
            </a:r>
            <a:r>
              <a:rPr lang="en-US" baseline="0" dirty="0" smtClean="0"/>
              <a:t> of organizations do you work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CSO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NGO</a:t>
            </a:r>
          </a:p>
          <a:p>
            <a:r>
              <a:rPr lang="en-US" baseline="0" dirty="0" smtClean="0"/>
              <a:t>I/NGO</a:t>
            </a:r>
          </a:p>
          <a:p>
            <a:r>
              <a:rPr lang="en-US" baseline="0" dirty="0" smtClean="0"/>
              <a:t>UN</a:t>
            </a:r>
          </a:p>
          <a:p>
            <a:r>
              <a:rPr lang="en-US" baseline="0" dirty="0" smtClean="0"/>
              <a:t>Other</a:t>
            </a:r>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6</a:t>
            </a:fld>
            <a:endParaRPr lang="en-US"/>
          </a:p>
        </p:txBody>
      </p:sp>
    </p:spTree>
    <p:extLst>
      <p:ext uri="{BB962C8B-B14F-4D97-AF65-F5344CB8AC3E}">
        <p14:creationId xmlns:p14="http://schemas.microsoft.com/office/powerpoint/2010/main" val="30070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a:t>
            </a:r>
            <a:r>
              <a:rPr lang="en-US" baseline="0" dirty="0" smtClean="0"/>
              <a:t> : For what purpose do you use the sphere most? </a:t>
            </a:r>
          </a:p>
          <a:p>
            <a:r>
              <a:rPr lang="en-US" baseline="0" dirty="0" smtClean="0"/>
              <a:t>To guide proposal writing</a:t>
            </a:r>
          </a:p>
          <a:p>
            <a:r>
              <a:rPr lang="en-US" baseline="0" dirty="0" smtClean="0"/>
              <a:t>To guide Assessment </a:t>
            </a:r>
          </a:p>
          <a:p>
            <a:r>
              <a:rPr lang="en-US" baseline="0" dirty="0" smtClean="0"/>
              <a:t>To guide M &amp; E </a:t>
            </a:r>
          </a:p>
          <a:p>
            <a:r>
              <a:rPr lang="en-US" baseline="0" dirty="0" smtClean="0"/>
              <a:t>Capacity Building </a:t>
            </a:r>
          </a:p>
          <a:p>
            <a:r>
              <a:rPr lang="en-US" baseline="0" dirty="0" smtClean="0"/>
              <a:t>Advocacy </a:t>
            </a:r>
          </a:p>
          <a:p>
            <a:r>
              <a:rPr lang="en-US" baseline="0" dirty="0" smtClean="0"/>
              <a:t>Research </a:t>
            </a:r>
          </a:p>
          <a:p>
            <a:r>
              <a:rPr lang="en-US" baseline="0" dirty="0" smtClean="0"/>
              <a:t>Other </a:t>
            </a:r>
          </a:p>
        </p:txBody>
      </p:sp>
      <p:sp>
        <p:nvSpPr>
          <p:cNvPr id="4" name="Slide Number Placeholder 3"/>
          <p:cNvSpPr>
            <a:spLocks noGrp="1"/>
          </p:cNvSpPr>
          <p:nvPr>
            <p:ph type="sldNum" sz="quarter" idx="10"/>
          </p:nvPr>
        </p:nvSpPr>
        <p:spPr/>
        <p:txBody>
          <a:bodyPr/>
          <a:lstStyle/>
          <a:p>
            <a:fld id="{47BF21BF-F634-46C3-8B5B-6BF008A565C9}" type="slidenum">
              <a:rPr lang="en-US" smtClean="0"/>
              <a:t>7</a:t>
            </a:fld>
            <a:endParaRPr lang="en-US"/>
          </a:p>
        </p:txBody>
      </p:sp>
    </p:spTree>
    <p:extLst>
      <p:ext uri="{BB962C8B-B14F-4D97-AF65-F5344CB8AC3E}">
        <p14:creationId xmlns:p14="http://schemas.microsoft.com/office/powerpoint/2010/main" val="26717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are not revised but the performance indicators, key actions, key indicators , guidance notes </a:t>
            </a:r>
          </a:p>
          <a:p>
            <a:r>
              <a:rPr lang="en-US" baseline="0" dirty="0" smtClean="0"/>
              <a:t> CHS is not being changed but the consultations are open for performance indicators , monitoring questions and guidance note </a:t>
            </a:r>
          </a:p>
          <a:p>
            <a:r>
              <a:rPr lang="en-US" baseline="0" dirty="0" smtClean="0"/>
              <a:t>Sink with Sphere Handbook </a:t>
            </a:r>
          </a:p>
          <a:p>
            <a:r>
              <a:rPr lang="en-US" baseline="0" dirty="0" smtClean="0"/>
              <a:t>4 parts of the chapter </a:t>
            </a:r>
          </a:p>
          <a:p>
            <a:pPr marL="228600" indent="-228600">
              <a:buAutoNum type="arabicPeriod"/>
            </a:pPr>
            <a:r>
              <a:rPr lang="en-US" baseline="0" dirty="0" smtClean="0"/>
              <a:t>Intro paragraph </a:t>
            </a:r>
          </a:p>
          <a:p>
            <a:pPr marL="228600" indent="-228600">
              <a:buAutoNum type="arabicPeriod"/>
            </a:pPr>
            <a:r>
              <a:rPr lang="en-US" baseline="0" dirty="0" smtClean="0"/>
              <a:t>Overview of the each of the nine commitment </a:t>
            </a:r>
          </a:p>
          <a:p>
            <a:pPr marL="228600" indent="-228600">
              <a:buAutoNum type="arabicPeriod"/>
            </a:pPr>
            <a:r>
              <a:rPr lang="en-US" baseline="0" dirty="0" smtClean="0"/>
              <a:t>Description of each commitment</a:t>
            </a:r>
          </a:p>
          <a:p>
            <a:pPr marL="228600" indent="-228600">
              <a:buAutoNum type="arabicPeriod"/>
            </a:pPr>
            <a:r>
              <a:rPr lang="en-US" baseline="0" dirty="0" smtClean="0"/>
              <a:t>Reference document</a:t>
            </a:r>
          </a:p>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8</a:t>
            </a:fld>
            <a:endParaRPr lang="en-US"/>
          </a:p>
        </p:txBody>
      </p:sp>
    </p:spTree>
    <p:extLst>
      <p:ext uri="{BB962C8B-B14F-4D97-AF65-F5344CB8AC3E}">
        <p14:creationId xmlns:p14="http://schemas.microsoft.com/office/powerpoint/2010/main" val="64995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the introduction</a:t>
            </a:r>
            <a:r>
              <a:rPr lang="en-US" baseline="0" dirty="0" smtClean="0"/>
              <a:t> chapter </a:t>
            </a:r>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10</a:t>
            </a:fld>
            <a:endParaRPr lang="en-US"/>
          </a:p>
        </p:txBody>
      </p:sp>
    </p:spTree>
    <p:extLst>
      <p:ext uri="{BB962C8B-B14F-4D97-AF65-F5344CB8AC3E}">
        <p14:creationId xmlns:p14="http://schemas.microsoft.com/office/powerpoint/2010/main" val="379564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4 </a:t>
            </a:r>
          </a:p>
          <a:p>
            <a:r>
              <a:rPr lang="en-US" baseline="0" dirty="0" smtClean="0"/>
              <a:t>There are 2 many key actions</a:t>
            </a:r>
          </a:p>
          <a:p>
            <a:r>
              <a:rPr lang="en-US" baseline="0" dirty="0" smtClean="0"/>
              <a:t>From Infrastructure approach to behavior change approach </a:t>
            </a:r>
          </a:p>
          <a:p>
            <a:endParaRPr lang="en-US" baseline="0" dirty="0" smtClean="0"/>
          </a:p>
          <a:p>
            <a:r>
              <a:rPr lang="en-US" baseline="0" dirty="0" smtClean="0"/>
              <a:t>Waste management </a:t>
            </a:r>
          </a:p>
          <a:p>
            <a:r>
              <a:rPr lang="en-US" baseline="0" dirty="0" smtClean="0"/>
              <a:t>Shifted to whole process of  waste </a:t>
            </a:r>
            <a:r>
              <a:rPr lang="en-US" baseline="0" dirty="0" err="1" smtClean="0"/>
              <a:t>managerment</a:t>
            </a:r>
            <a:r>
              <a:rPr lang="en-US" baseline="0" dirty="0" smtClean="0"/>
              <a:t> </a:t>
            </a:r>
          </a:p>
        </p:txBody>
      </p:sp>
      <p:sp>
        <p:nvSpPr>
          <p:cNvPr id="4" name="Slide Number Placeholder 3"/>
          <p:cNvSpPr>
            <a:spLocks noGrp="1"/>
          </p:cNvSpPr>
          <p:nvPr>
            <p:ph type="sldNum" sz="quarter" idx="10"/>
          </p:nvPr>
        </p:nvSpPr>
        <p:spPr/>
        <p:txBody>
          <a:bodyPr/>
          <a:lstStyle/>
          <a:p>
            <a:fld id="{47BF21BF-F634-46C3-8B5B-6BF008A565C9}" type="slidenum">
              <a:rPr lang="en-US" smtClean="0"/>
              <a:t>13</a:t>
            </a:fld>
            <a:endParaRPr lang="en-US"/>
          </a:p>
        </p:txBody>
      </p:sp>
    </p:spTree>
    <p:extLst>
      <p:ext uri="{BB962C8B-B14F-4D97-AF65-F5344CB8AC3E}">
        <p14:creationId xmlns:p14="http://schemas.microsoft.com/office/powerpoint/2010/main" val="137044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F21BF-F634-46C3-8B5B-6BF008A565C9}" type="slidenum">
              <a:rPr lang="en-US" smtClean="0"/>
              <a:t>15</a:t>
            </a:fld>
            <a:endParaRPr lang="en-US"/>
          </a:p>
        </p:txBody>
      </p:sp>
    </p:spTree>
    <p:extLst>
      <p:ext uri="{BB962C8B-B14F-4D97-AF65-F5344CB8AC3E}">
        <p14:creationId xmlns:p14="http://schemas.microsoft.com/office/powerpoint/2010/main" val="280417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EE998-1422-4F05-B520-42DD75D3DA5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92679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E998-1422-4F05-B520-42DD75D3DA5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95875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E998-1422-4F05-B520-42DD75D3DA5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354923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E998-1422-4F05-B520-42DD75D3DA5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66608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EE998-1422-4F05-B520-42DD75D3DA5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398060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CEE998-1422-4F05-B520-42DD75D3DA5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417486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CEE998-1422-4F05-B520-42DD75D3DA5D}"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03788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EE998-1422-4F05-B520-42DD75D3DA5D}"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74683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EE998-1422-4F05-B520-42DD75D3DA5D}"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70258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E998-1422-4F05-B520-42DD75D3DA5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418294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E998-1422-4F05-B520-42DD75D3DA5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E8D2B-8048-4464-9F9B-B42F8FF6DB61}" type="slidenum">
              <a:rPr lang="en-US" smtClean="0"/>
              <a:t>‹#›</a:t>
            </a:fld>
            <a:endParaRPr lang="en-US"/>
          </a:p>
        </p:txBody>
      </p:sp>
    </p:spTree>
    <p:extLst>
      <p:ext uri="{BB962C8B-B14F-4D97-AF65-F5344CB8AC3E}">
        <p14:creationId xmlns:p14="http://schemas.microsoft.com/office/powerpoint/2010/main" val="172526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E998-1422-4F05-B520-42DD75D3DA5D}"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E8D2B-8048-4464-9F9B-B42F8FF6DB61}" type="slidenum">
              <a:rPr lang="en-US" smtClean="0"/>
              <a:t>‹#›</a:t>
            </a:fld>
            <a:endParaRPr lang="en-US"/>
          </a:p>
        </p:txBody>
      </p:sp>
    </p:spTree>
    <p:extLst>
      <p:ext uri="{BB962C8B-B14F-4D97-AF65-F5344CB8AC3E}">
        <p14:creationId xmlns:p14="http://schemas.microsoft.com/office/powerpoint/2010/main" val="143106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Revising the Sphere Handbook: </a:t>
            </a:r>
            <a:endParaRPr lang="en-US" dirty="0">
              <a:solidFill>
                <a:srgbClr val="00B050"/>
              </a:solidFill>
            </a:endParaRPr>
          </a:p>
        </p:txBody>
      </p:sp>
      <p:sp>
        <p:nvSpPr>
          <p:cNvPr id="3" name="Subtitle 2"/>
          <p:cNvSpPr>
            <a:spLocks noGrp="1"/>
          </p:cNvSpPr>
          <p:nvPr>
            <p:ph type="subTitle" idx="1"/>
          </p:nvPr>
        </p:nvSpPr>
        <p:spPr/>
        <p:txBody>
          <a:bodyPr/>
          <a:lstStyle/>
          <a:p>
            <a:r>
              <a:rPr lang="en-US" dirty="0" smtClean="0">
                <a:solidFill>
                  <a:srgbClr val="00B050"/>
                </a:solidFill>
              </a:rPr>
              <a:t>What is new and how you can contribute?</a:t>
            </a:r>
            <a:endParaRPr lang="en-US" dirty="0">
              <a:solidFill>
                <a:srgbClr val="00B050"/>
              </a:solidFill>
            </a:endParaRPr>
          </a:p>
        </p:txBody>
      </p:sp>
    </p:spTree>
    <p:extLst>
      <p:ext uri="{BB962C8B-B14F-4D97-AF65-F5344CB8AC3E}">
        <p14:creationId xmlns:p14="http://schemas.microsoft.com/office/powerpoint/2010/main" val="178886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86" t="10268" r="28592" b="45536"/>
          <a:stretch/>
        </p:blipFill>
        <p:spPr bwMode="auto">
          <a:xfrm>
            <a:off x="381000" y="304800"/>
            <a:ext cx="840124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89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 y="152400"/>
            <a:ext cx="93154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 y="3657600"/>
            <a:ext cx="89439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12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20982" r="38957" b="36533"/>
          <a:stretch/>
        </p:blipFill>
        <p:spPr bwMode="auto">
          <a:xfrm>
            <a:off x="304800" y="152400"/>
            <a:ext cx="795362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46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5646"/>
            <a:ext cx="9601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ultiply 1"/>
          <p:cNvSpPr/>
          <p:nvPr/>
        </p:nvSpPr>
        <p:spPr>
          <a:xfrm>
            <a:off x="3005328" y="5897880"/>
            <a:ext cx="533400" cy="457200"/>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06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39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us 1"/>
          <p:cNvSpPr/>
          <p:nvPr/>
        </p:nvSpPr>
        <p:spPr>
          <a:xfrm>
            <a:off x="5829300" y="38100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Plus 3"/>
          <p:cNvSpPr/>
          <p:nvPr/>
        </p:nvSpPr>
        <p:spPr>
          <a:xfrm>
            <a:off x="5829300" y="48768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Plus 4"/>
          <p:cNvSpPr/>
          <p:nvPr/>
        </p:nvSpPr>
        <p:spPr>
          <a:xfrm>
            <a:off x="8305800" y="12954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Plus 5"/>
          <p:cNvSpPr/>
          <p:nvPr/>
        </p:nvSpPr>
        <p:spPr>
          <a:xfrm>
            <a:off x="7162800" y="12954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725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82" t="6920" r="26459" b="51935"/>
          <a:stretch/>
        </p:blipFill>
        <p:spPr bwMode="auto">
          <a:xfrm>
            <a:off x="32657" y="27214"/>
            <a:ext cx="9111343" cy="606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1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9" t="15009" r="27671" b="51935"/>
          <a:stretch/>
        </p:blipFill>
        <p:spPr bwMode="auto">
          <a:xfrm>
            <a:off x="304800" y="731520"/>
            <a:ext cx="8545218" cy="4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29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Left Arrow 2"/>
          <p:cNvSpPr/>
          <p:nvPr/>
        </p:nvSpPr>
        <p:spPr>
          <a:xfrm>
            <a:off x="4800600" y="1676400"/>
            <a:ext cx="457200" cy="5715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Multiply 4"/>
          <p:cNvSpPr/>
          <p:nvPr/>
        </p:nvSpPr>
        <p:spPr>
          <a:xfrm>
            <a:off x="6324600" y="2019300"/>
            <a:ext cx="533400" cy="457200"/>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93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7" y="0"/>
            <a:ext cx="919581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Left Arrow 2"/>
          <p:cNvSpPr/>
          <p:nvPr/>
        </p:nvSpPr>
        <p:spPr>
          <a:xfrm>
            <a:off x="5029200" y="1676400"/>
            <a:ext cx="457200" cy="5715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7269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265" t="8705" r="16618" b="24554"/>
          <a:stretch/>
        </p:blipFill>
        <p:spPr bwMode="auto">
          <a:xfrm>
            <a:off x="21771" y="0"/>
            <a:ext cx="906015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999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Sphere Handbook Revision Consultation Phase, Draft 1 </a:t>
            </a:r>
            <a:endParaRPr lang="en-US" dirty="0">
              <a:solidFill>
                <a:srgbClr val="00B050"/>
              </a:solidFill>
            </a:endParaRPr>
          </a:p>
        </p:txBody>
      </p:sp>
      <p:sp>
        <p:nvSpPr>
          <p:cNvPr id="3" name="Content Placeholder 2"/>
          <p:cNvSpPr>
            <a:spLocks noGrp="1"/>
          </p:cNvSpPr>
          <p:nvPr>
            <p:ph idx="1"/>
          </p:nvPr>
        </p:nvSpPr>
        <p:spPr>
          <a:xfrm>
            <a:off x="457200" y="1752600"/>
            <a:ext cx="8229600" cy="2514600"/>
          </a:xfrm>
        </p:spPr>
        <p:txBody>
          <a:bodyPr/>
          <a:lstStyle/>
          <a:p>
            <a:r>
              <a:rPr lang="en-US" dirty="0" smtClean="0"/>
              <a:t>What’s new</a:t>
            </a:r>
          </a:p>
          <a:p>
            <a:r>
              <a:rPr lang="en-US" dirty="0" smtClean="0"/>
              <a:t>Next Step </a:t>
            </a:r>
          </a:p>
          <a:p>
            <a:r>
              <a:rPr lang="en-US" dirty="0" smtClean="0"/>
              <a:t>How to share you experience </a:t>
            </a:r>
            <a:endParaRPr lang="en-US" dirty="0"/>
          </a:p>
        </p:txBody>
      </p:sp>
    </p:spTree>
    <p:extLst>
      <p:ext uri="{BB962C8B-B14F-4D97-AF65-F5344CB8AC3E}">
        <p14:creationId xmlns:p14="http://schemas.microsoft.com/office/powerpoint/2010/main" val="268869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077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Left Arrow 3"/>
          <p:cNvSpPr/>
          <p:nvPr/>
        </p:nvSpPr>
        <p:spPr>
          <a:xfrm>
            <a:off x="7010400" y="1104900"/>
            <a:ext cx="457200" cy="5715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244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896112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us 2"/>
          <p:cNvSpPr/>
          <p:nvPr/>
        </p:nvSpPr>
        <p:spPr>
          <a:xfrm>
            <a:off x="3429000" y="3054096"/>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Plus 3"/>
          <p:cNvSpPr/>
          <p:nvPr/>
        </p:nvSpPr>
        <p:spPr>
          <a:xfrm>
            <a:off x="3429000" y="3761232"/>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Curved Left Arrow 4"/>
          <p:cNvSpPr/>
          <p:nvPr/>
        </p:nvSpPr>
        <p:spPr>
          <a:xfrm>
            <a:off x="7315200" y="762000"/>
            <a:ext cx="457200" cy="5715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353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15" t="9152" r="18803" b="28794"/>
          <a:stretch/>
        </p:blipFill>
        <p:spPr bwMode="auto">
          <a:xfrm>
            <a:off x="0" y="80684"/>
            <a:ext cx="8839200" cy="624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038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42" t="9151" r="16294" b="24778"/>
          <a:stretch/>
        </p:blipFill>
        <p:spPr bwMode="auto">
          <a:xfrm>
            <a:off x="28576" y="0"/>
            <a:ext cx="9039224"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0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947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 y="36576"/>
            <a:ext cx="9143999" cy="666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us 2"/>
          <p:cNvSpPr/>
          <p:nvPr/>
        </p:nvSpPr>
        <p:spPr>
          <a:xfrm>
            <a:off x="8458200" y="15240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Plus 3"/>
          <p:cNvSpPr/>
          <p:nvPr/>
        </p:nvSpPr>
        <p:spPr>
          <a:xfrm>
            <a:off x="3429000" y="3041033"/>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Plus 4"/>
          <p:cNvSpPr/>
          <p:nvPr/>
        </p:nvSpPr>
        <p:spPr>
          <a:xfrm>
            <a:off x="4542429" y="41910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Plus 5"/>
          <p:cNvSpPr/>
          <p:nvPr/>
        </p:nvSpPr>
        <p:spPr>
          <a:xfrm>
            <a:off x="4538471" y="6248400"/>
            <a:ext cx="381000" cy="3048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505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r="17046" b="26562"/>
          <a:stretch/>
        </p:blipFill>
        <p:spPr bwMode="auto">
          <a:xfrm>
            <a:off x="914400" y="609600"/>
            <a:ext cx="778873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404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93" t="9821" r="27882" b="44792"/>
          <a:stretch/>
        </p:blipFill>
        <p:spPr bwMode="auto">
          <a:xfrm>
            <a:off x="228600" y="228600"/>
            <a:ext cx="874338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38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74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37" t="10267" r="28216" b="48438"/>
          <a:stretch/>
        </p:blipFill>
        <p:spPr bwMode="auto">
          <a:xfrm>
            <a:off x="304800" y="152400"/>
            <a:ext cx="877823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38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 y="86908"/>
            <a:ext cx="8229600" cy="1143000"/>
          </a:xfrm>
        </p:spPr>
        <p:txBody>
          <a:bodyPr/>
          <a:lstStyle/>
          <a:p>
            <a:r>
              <a:rPr lang="en-US" dirty="0" smtClean="0">
                <a:solidFill>
                  <a:srgbClr val="00B050"/>
                </a:solidFill>
              </a:rPr>
              <a:t>Time to revise? </a:t>
            </a:r>
            <a:endParaRPr lang="en-US" dirty="0">
              <a:solidFill>
                <a:srgbClr val="00B050"/>
              </a:solidFill>
            </a:endParaRPr>
          </a:p>
        </p:txBody>
      </p:sp>
      <p:pic>
        <p:nvPicPr>
          <p:cNvPr id="1026" name="Picture 2" descr="Image result for SPhere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2286000"/>
            <a:ext cx="2124075" cy="2980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38925" y="1677964"/>
            <a:ext cx="1403526" cy="369332"/>
          </a:xfrm>
          <a:prstGeom prst="rect">
            <a:avLst/>
          </a:prstGeom>
          <a:noFill/>
        </p:spPr>
        <p:txBody>
          <a:bodyPr wrap="none" rtlCol="0">
            <a:spAutoFit/>
          </a:bodyPr>
          <a:lstStyle/>
          <a:p>
            <a:r>
              <a:rPr lang="en-US" dirty="0" smtClean="0"/>
              <a:t>2011 Version</a:t>
            </a:r>
            <a:endParaRPr lang="en-US" dirty="0"/>
          </a:p>
        </p:txBody>
      </p:sp>
      <p:pic>
        <p:nvPicPr>
          <p:cNvPr id="1028" name="Picture 4" descr="Image result for SPhere Handbook 2000 ver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45" y="2313215"/>
            <a:ext cx="2121408" cy="2953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41192" y="1677964"/>
            <a:ext cx="1403526" cy="369332"/>
          </a:xfrm>
          <a:prstGeom prst="rect">
            <a:avLst/>
          </a:prstGeom>
          <a:noFill/>
        </p:spPr>
        <p:txBody>
          <a:bodyPr wrap="none" rtlCol="0">
            <a:spAutoFit/>
          </a:bodyPr>
          <a:lstStyle/>
          <a:p>
            <a:r>
              <a:rPr lang="en-US" dirty="0" smtClean="0"/>
              <a:t>2004 Version</a:t>
            </a:r>
            <a:endParaRPr lang="en-US" dirty="0"/>
          </a:p>
        </p:txBody>
      </p:sp>
      <p:pic>
        <p:nvPicPr>
          <p:cNvPr id="1030" name="Picture 6" descr="Image result for SPhere Handbook 2004 ver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192" y="2280558"/>
            <a:ext cx="2121408" cy="29863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1677964"/>
            <a:ext cx="1403526" cy="369332"/>
          </a:xfrm>
          <a:prstGeom prst="rect">
            <a:avLst/>
          </a:prstGeom>
          <a:noFill/>
        </p:spPr>
        <p:txBody>
          <a:bodyPr wrap="none" rtlCol="0">
            <a:spAutoFit/>
          </a:bodyPr>
          <a:lstStyle/>
          <a:p>
            <a:r>
              <a:rPr lang="en-US" dirty="0" smtClean="0"/>
              <a:t>2000 Version</a:t>
            </a:r>
            <a:endParaRPr lang="en-US" dirty="0"/>
          </a:p>
        </p:txBody>
      </p:sp>
    </p:spTree>
    <p:extLst>
      <p:ext uri="{BB962C8B-B14F-4D97-AF65-F5344CB8AC3E}">
        <p14:creationId xmlns:p14="http://schemas.microsoft.com/office/powerpoint/2010/main" val="391253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16" t="10863" r="18051" b="23214"/>
          <a:stretch/>
        </p:blipFill>
        <p:spPr bwMode="auto">
          <a:xfrm>
            <a:off x="457200" y="228600"/>
            <a:ext cx="857327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987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40" t="9152" r="17925" b="23214"/>
          <a:stretch/>
        </p:blipFill>
        <p:spPr bwMode="auto">
          <a:xfrm>
            <a:off x="533399" y="304800"/>
            <a:ext cx="842776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10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17" t="9375" r="17047" b="23214"/>
          <a:stretch/>
        </p:blipFill>
        <p:spPr bwMode="auto">
          <a:xfrm>
            <a:off x="381000" y="304800"/>
            <a:ext cx="828712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269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Why?</a:t>
            </a:r>
            <a:endParaRPr lang="en-US"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B050"/>
                </a:solidFill>
              </a:rPr>
              <a:t>Cash:  </a:t>
            </a:r>
            <a:r>
              <a:rPr lang="en-US" dirty="0" smtClean="0"/>
              <a:t>shift in how assistance is provided: what mix of cash, in-kind and services? </a:t>
            </a:r>
          </a:p>
          <a:p>
            <a:r>
              <a:rPr lang="en-US" b="1" dirty="0" smtClean="0">
                <a:solidFill>
                  <a:srgbClr val="00B050"/>
                </a:solidFill>
              </a:rPr>
              <a:t>Context :</a:t>
            </a:r>
            <a:r>
              <a:rPr lang="en-US" b="1" dirty="0" smtClean="0"/>
              <a:t> </a:t>
            </a:r>
            <a:r>
              <a:rPr lang="en-US" dirty="0" smtClean="0"/>
              <a:t>Urban and complex crisis </a:t>
            </a:r>
          </a:p>
          <a:p>
            <a:r>
              <a:rPr lang="en-US" b="1" dirty="0" smtClean="0">
                <a:solidFill>
                  <a:srgbClr val="00B050"/>
                </a:solidFill>
              </a:rPr>
              <a:t>Accountability:</a:t>
            </a:r>
            <a:r>
              <a:rPr lang="en-US" dirty="0" smtClean="0"/>
              <a:t> renewed attention to accountability across  the sector, better evidence ; integrated CHS fully into handbook</a:t>
            </a:r>
          </a:p>
          <a:p>
            <a:r>
              <a:rPr lang="en-US" b="1" dirty="0" smtClean="0">
                <a:solidFill>
                  <a:srgbClr val="00B050"/>
                </a:solidFill>
              </a:rPr>
              <a:t>Users: </a:t>
            </a:r>
            <a:r>
              <a:rPr lang="en-US" dirty="0" smtClean="0"/>
              <a:t>Change in user profiles and people working in humanitarian field, including more local  actors, “ non-humanitarians”, military, civil protection </a:t>
            </a:r>
            <a:endParaRPr lang="en-US" dirty="0"/>
          </a:p>
        </p:txBody>
      </p:sp>
    </p:spTree>
    <p:extLst>
      <p:ext uri="{BB962C8B-B14F-4D97-AF65-F5344CB8AC3E}">
        <p14:creationId xmlns:p14="http://schemas.microsoft.com/office/powerpoint/2010/main" val="73574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59" t="9599" r="16865" b="6250"/>
          <a:stretch/>
        </p:blipFill>
        <p:spPr bwMode="auto">
          <a:xfrm>
            <a:off x="0" y="0"/>
            <a:ext cx="9144000" cy="685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63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39" t="10938" r="15791" b="15625"/>
          <a:stretch/>
        </p:blipFill>
        <p:spPr bwMode="auto">
          <a:xfrm>
            <a:off x="-5443" y="228600"/>
            <a:ext cx="913311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03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39" t="22768" r="38831" b="28348"/>
          <a:stretch/>
        </p:blipFill>
        <p:spPr bwMode="auto">
          <a:xfrm>
            <a:off x="609600" y="304800"/>
            <a:ext cx="7924800" cy="560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5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Three Big Changes </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B050"/>
                </a:solidFill>
              </a:rPr>
              <a:t>Chapter: </a:t>
            </a:r>
            <a:r>
              <a:rPr lang="en-US" dirty="0" smtClean="0"/>
              <a:t>Core Standards replaces with Core Humanitarian Standard </a:t>
            </a:r>
          </a:p>
          <a:p>
            <a:r>
              <a:rPr lang="en-US" b="1" dirty="0" smtClean="0">
                <a:solidFill>
                  <a:srgbClr val="00B050"/>
                </a:solidFill>
              </a:rPr>
              <a:t>Focus on Accessibility . </a:t>
            </a:r>
            <a:r>
              <a:rPr lang="en-US" dirty="0" smtClean="0"/>
              <a:t>Simplification of language , shorter handbook, Clearer linkages with companions </a:t>
            </a:r>
          </a:p>
          <a:p>
            <a:r>
              <a:rPr lang="en-US" b="1" dirty="0" smtClean="0">
                <a:solidFill>
                  <a:srgbClr val="00B050"/>
                </a:solidFill>
              </a:rPr>
              <a:t>New structure of the standard</a:t>
            </a:r>
          </a:p>
          <a:p>
            <a:pPr lvl="2"/>
            <a:r>
              <a:rPr lang="en-US" dirty="0" smtClean="0"/>
              <a:t>Standard</a:t>
            </a:r>
          </a:p>
          <a:p>
            <a:pPr lvl="2"/>
            <a:r>
              <a:rPr lang="en-US" dirty="0" smtClean="0"/>
              <a:t>Outcome Indicators </a:t>
            </a:r>
          </a:p>
          <a:p>
            <a:pPr lvl="2"/>
            <a:r>
              <a:rPr lang="en-US" dirty="0" smtClean="0"/>
              <a:t>Key Actions</a:t>
            </a:r>
          </a:p>
          <a:p>
            <a:pPr lvl="2"/>
            <a:r>
              <a:rPr lang="en-US" dirty="0" smtClean="0"/>
              <a:t>Key Indicators ….threshold </a:t>
            </a:r>
          </a:p>
          <a:p>
            <a:pPr lvl="2"/>
            <a:r>
              <a:rPr lang="en-US" dirty="0" smtClean="0"/>
              <a:t>Guidance note </a:t>
            </a:r>
          </a:p>
          <a:p>
            <a:pPr marL="0" indent="0">
              <a:buNone/>
            </a:pPr>
            <a:endParaRPr lang="en-US" dirty="0"/>
          </a:p>
        </p:txBody>
      </p:sp>
    </p:spTree>
    <p:extLst>
      <p:ext uri="{BB962C8B-B14F-4D97-AF65-F5344CB8AC3E}">
        <p14:creationId xmlns:p14="http://schemas.microsoft.com/office/powerpoint/2010/main" val="346014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09" y="1447800"/>
            <a:ext cx="79724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725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623</Words>
  <Application>Microsoft Office PowerPoint</Application>
  <PresentationFormat>On-screen Show (4:3)</PresentationFormat>
  <Paragraphs>91</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Revising the Sphere Handbook: </vt:lpstr>
      <vt:lpstr>Sphere Handbook Revision Consultation Phase, Draft 1 </vt:lpstr>
      <vt:lpstr>Time to revise? </vt:lpstr>
      <vt:lpstr>Why?</vt:lpstr>
      <vt:lpstr>PowerPoint Presentation</vt:lpstr>
      <vt:lpstr>PowerPoint Presentation</vt:lpstr>
      <vt:lpstr>PowerPoint Presentation</vt:lpstr>
      <vt:lpstr>Three Big Changes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Sufyan</dc:creator>
  <cp:lastModifiedBy>Muhammad Sufyan</cp:lastModifiedBy>
  <cp:revision>46</cp:revision>
  <dcterms:created xsi:type="dcterms:W3CDTF">2017-05-25T15:13:28Z</dcterms:created>
  <dcterms:modified xsi:type="dcterms:W3CDTF">2017-05-30T04:34:15Z</dcterms:modified>
</cp:coreProperties>
</file>