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3648" r:id="rId4"/>
  </p:sldMasterIdLst>
  <p:notesMasterIdLst>
    <p:notesMasterId r:id="rId22"/>
  </p:notesMasterIdLst>
  <p:handoutMasterIdLst>
    <p:handoutMasterId r:id="rId23"/>
  </p:handoutMasterIdLst>
  <p:sldIdLst>
    <p:sldId id="282" r:id="rId5"/>
    <p:sldId id="292" r:id="rId6"/>
    <p:sldId id="293" r:id="rId7"/>
    <p:sldId id="299" r:id="rId8"/>
    <p:sldId id="300" r:id="rId9"/>
    <p:sldId id="256" r:id="rId10"/>
    <p:sldId id="283" r:id="rId11"/>
    <p:sldId id="297" r:id="rId12"/>
    <p:sldId id="301" r:id="rId13"/>
    <p:sldId id="284" r:id="rId14"/>
    <p:sldId id="302" r:id="rId15"/>
    <p:sldId id="303" r:id="rId16"/>
    <p:sldId id="295" r:id="rId17"/>
    <p:sldId id="304" r:id="rId18"/>
    <p:sldId id="305" r:id="rId19"/>
    <p:sldId id="285" r:id="rId20"/>
    <p:sldId id="296" r:id="rId2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574" autoAdjust="0"/>
  </p:normalViewPr>
  <p:slideViewPr>
    <p:cSldViewPr snapToGrid="0">
      <p:cViewPr varScale="1">
        <p:scale>
          <a:sx n="88" d="100"/>
          <a:sy n="88" d="100"/>
        </p:scale>
        <p:origin x="494" y="62"/>
      </p:cViewPr>
      <p:guideLst/>
    </p:cSldViewPr>
  </p:slideViewPr>
  <p:notesTextViewPr>
    <p:cViewPr>
      <p:scale>
        <a:sx n="3" d="2"/>
        <a:sy n="3" d="2"/>
      </p:scale>
      <p:origin x="0" y="0"/>
    </p:cViewPr>
  </p:notesTextViewPr>
  <p:sorterViewPr>
    <p:cViewPr>
      <p:scale>
        <a:sx n="100" d="100"/>
        <a:sy n="100" d="100"/>
      </p:scale>
      <p:origin x="0" y="0"/>
    </p:cViewPr>
  </p:sorterViewPr>
  <p:notesViewPr>
    <p:cSldViewPr snapToGrid="0">
      <p:cViewPr varScale="1">
        <p:scale>
          <a:sx n="84" d="100"/>
          <a:sy n="84" d="100"/>
        </p:scale>
        <p:origin x="3828" y="90"/>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theme" Target="theme/theme1.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presProps" Target="pres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handoutMaster" Target="handoutMasters/handoutMaster1.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notesMaster" Target="notesMasters/notesMaster1.xml"/><Relationship Id="rId27"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B76F666D-E0C2-435B-BAA8-9287F9E5D38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19FEBCAF-CB3F-4928-91AA-D61472F880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1077DB-935E-4A0A-947A-D283B9F9F452}" type="datetimeFigureOut">
              <a:rPr lang="en-US" smtClean="0"/>
              <a:t>12/20/2020</a:t>
            </a:fld>
            <a:endParaRPr lang="en-US" dirty="0"/>
          </a:p>
        </p:txBody>
      </p:sp>
      <p:sp>
        <p:nvSpPr>
          <p:cNvPr id="4" name="Footer Placeholder 3">
            <a:extLst>
              <a:ext uri="{FF2B5EF4-FFF2-40B4-BE49-F238E27FC236}">
                <a16:creationId xmlns:a16="http://schemas.microsoft.com/office/drawing/2014/main" id="{69256698-63C6-4CCC-81CB-EA5604C30F1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B2467FDA-05D7-4760-A373-5D6AEAAF427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82C0B10-7CAE-41E4-AB02-7E8B1FF2B898}" type="slidenum">
              <a:rPr lang="en-US" smtClean="0"/>
              <a:t>‹#›</a:t>
            </a:fld>
            <a:endParaRPr lang="en-US" dirty="0"/>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noProof="0"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D9EC30E-1A71-4188-9BE7-E2A64929A436}" type="datetimeFigureOut">
              <a:rPr lang="en-US" noProof="0" smtClean="0"/>
              <a:t>12/20/2020</a:t>
            </a:fld>
            <a:endParaRPr lang="en-US" noProof="0"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noProof="0"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noProof="0"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530193B-564F-4854-8A52-728F3FB19C85}" type="slidenum">
              <a:rPr lang="en-US" noProof="0" smtClean="0"/>
              <a:t>‹#›</a:t>
            </a:fld>
            <a:endParaRPr lang="en-US" noProof="0" dirty="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noProof="0"/>
              <a:t>Click to edit presentation title</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smtClean="0"/>
              <a:t>Click to edit Master subtitle style</a:t>
            </a:r>
            <a:endParaRPr lang="en-US" noProof="0"/>
          </a:p>
        </p:txBody>
      </p:sp>
    </p:spTree>
    <p:extLst>
      <p:ext uri="{BB962C8B-B14F-4D97-AF65-F5344CB8AC3E}">
        <p14:creationId xmlns:p14="http://schemas.microsoft.com/office/powerpoint/2010/main" val="13340384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361872"/>
            <a:ext cx="11340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4" name="Footer Placeholder 3">
            <a:extLst>
              <a:ext uri="{FF2B5EF4-FFF2-40B4-BE49-F238E27FC236}">
                <a16:creationId xmlns:a16="http://schemas.microsoft.com/office/drawing/2014/main" id="{E8FE0EB3-0FF4-4285-B9D3-90A5751B7BBF}"/>
              </a:ext>
            </a:extLst>
          </p:cNvPr>
          <p:cNvSpPr>
            <a:spLocks noGrp="1"/>
          </p:cNvSpPr>
          <p:nvPr>
            <p:ph type="ftr" sz="quarter" idx="12"/>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9" name="Rectangle 8">
            <a:extLst>
              <a:ext uri="{FF2B5EF4-FFF2-40B4-BE49-F238E27FC236}">
                <a16:creationId xmlns:a16="http://schemas.microsoft.com/office/drawing/2014/main"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7345016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361872"/>
            <a:ext cx="5472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A3150A03-DB2C-4750-B1AC-5ADFB3062CC1}"/>
              </a:ext>
            </a:extLst>
          </p:cNvPr>
          <p:cNvSpPr>
            <a:spLocks noGrp="1"/>
          </p:cNvSpPr>
          <p:nvPr>
            <p:ph type="title"/>
          </p:nvPr>
        </p:nvSpPr>
        <p:spPr/>
        <p:txBody>
          <a:bodyPr/>
          <a:lstStyle/>
          <a:p>
            <a:r>
              <a:rPr lang="en-US" noProof="0" smtClean="0"/>
              <a:t>Click to edit Master title style</a:t>
            </a:r>
            <a:endParaRPr lang="en-US" noProof="0"/>
          </a:p>
        </p:txBody>
      </p:sp>
      <p:sp>
        <p:nvSpPr>
          <p:cNvPr id="10" name="Rectangle 9">
            <a:extLst>
              <a:ext uri="{FF2B5EF4-FFF2-40B4-BE49-F238E27FC236}">
                <a16:creationId xmlns:a16="http://schemas.microsoft.com/office/drawing/2014/main"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ntent Placeholder 3">
            <a:extLst>
              <a:ext uri="{FF2B5EF4-FFF2-40B4-BE49-F238E27FC236}">
                <a16:creationId xmlns:a16="http://schemas.microsoft.com/office/drawing/2014/main" id="{AB0E06C5-6595-4713-9B55-27F31257EB01}"/>
              </a:ext>
            </a:extLst>
          </p:cNvPr>
          <p:cNvSpPr>
            <a:spLocks noGrp="1"/>
          </p:cNvSpPr>
          <p:nvPr>
            <p:ph sz="half" idx="2"/>
          </p:nvPr>
        </p:nvSpPr>
        <p:spPr>
          <a:xfrm>
            <a:off x="6172199" y="1361873"/>
            <a:ext cx="5599799" cy="4758128"/>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Tree>
    <p:extLst>
      <p:ext uri="{BB962C8B-B14F-4D97-AF65-F5344CB8AC3E}">
        <p14:creationId xmlns:p14="http://schemas.microsoft.com/office/powerpoint/2010/main" val="8915521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5" name="Text Placeholder 4">
            <a:extLst>
              <a:ext uri="{FF2B5EF4-FFF2-40B4-BE49-F238E27FC236}">
                <a16:creationId xmlns:a16="http://schemas.microsoft.com/office/drawing/2014/main" id="{16A38E24-EB1C-472F-B631-5DF32F9C4CF5}"/>
              </a:ext>
            </a:extLst>
          </p:cNvPr>
          <p:cNvSpPr>
            <a:spLocks noGrp="1"/>
          </p:cNvSpPr>
          <p:nvPr>
            <p:ph type="body" sz="quarter" idx="12"/>
          </p:nvPr>
        </p:nvSpPr>
        <p:spPr>
          <a:xfrm>
            <a:off x="4301550" y="1656000"/>
            <a:ext cx="3600450" cy="4464000"/>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11" name="Text Placeholder 5">
            <a:extLst>
              <a:ext uri="{FF2B5EF4-FFF2-40B4-BE49-F238E27FC236}">
                <a16:creationId xmlns:a16="http://schemas.microsoft.com/office/drawing/2014/main" id="{5B4A252E-78C9-4F76-98A4-A4B580AD072A}"/>
              </a:ext>
            </a:extLst>
          </p:cNvPr>
          <p:cNvSpPr>
            <a:spLocks noGrp="1"/>
          </p:cNvSpPr>
          <p:nvPr>
            <p:ph type="body" sz="quarter" idx="13"/>
          </p:nvPr>
        </p:nvSpPr>
        <p:spPr>
          <a:xfrm>
            <a:off x="8171550" y="1656000"/>
            <a:ext cx="3600450" cy="4464000"/>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4" name="Footer Placeholder 3">
            <a:extLst>
              <a:ext uri="{FF2B5EF4-FFF2-40B4-BE49-F238E27FC236}">
                <a16:creationId xmlns:a16="http://schemas.microsoft.com/office/drawing/2014/main" id="{6D4BCA97-F31B-451D-82F8-6E000DF2118A}"/>
              </a:ext>
            </a:extLst>
          </p:cNvPr>
          <p:cNvSpPr>
            <a:spLocks noGrp="1"/>
          </p:cNvSpPr>
          <p:nvPr>
            <p:ph type="ftr" sz="quarter" idx="14"/>
          </p:nvPr>
        </p:nvSpPr>
        <p:spPr/>
        <p:txBody>
          <a:bodyPr/>
          <a:lstStyle/>
          <a:p>
            <a:r>
              <a:rPr lang="en-US" noProof="0" dirty="0"/>
              <a:t>Add a footer</a:t>
            </a:r>
          </a:p>
        </p:txBody>
      </p:sp>
      <p:sp>
        <p:nvSpPr>
          <p:cNvPr id="6" name="Slide Number Placeholder 5">
            <a:extLst>
              <a:ext uri="{FF2B5EF4-FFF2-40B4-BE49-F238E27FC236}">
                <a16:creationId xmlns:a16="http://schemas.microsoft.com/office/drawing/2014/main" id="{0817AAC4-A657-4D75-A527-0307AFF2B17B}"/>
              </a:ext>
            </a:extLst>
          </p:cNvPr>
          <p:cNvSpPr>
            <a:spLocks noGrp="1"/>
          </p:cNvSpPr>
          <p:nvPr>
            <p:ph type="sldNum" sz="quarter" idx="15"/>
          </p:nvPr>
        </p:nvSpPr>
        <p:spPr/>
        <p:txBody>
          <a:bodyPr/>
          <a:lstStyle/>
          <a:p>
            <a:fld id="{19B51A1E-902D-48AF-9020-955120F399B6}" type="slidenum">
              <a:rPr lang="en-US" noProof="0" smtClean="0"/>
              <a:pPr/>
              <a:t>‹#›</a:t>
            </a:fld>
            <a:endParaRPr lang="en-US" noProof="0" dirty="0"/>
          </a:p>
        </p:txBody>
      </p:sp>
      <p:sp>
        <p:nvSpPr>
          <p:cNvPr id="7" name="Title 6">
            <a:extLst>
              <a:ext uri="{FF2B5EF4-FFF2-40B4-BE49-F238E27FC236}">
                <a16:creationId xmlns:a16="http://schemas.microsoft.com/office/drawing/2014/main" id="{2F2CFF35-351B-467F-BD62-64A826D398B4}"/>
              </a:ext>
            </a:extLst>
          </p:cNvPr>
          <p:cNvSpPr>
            <a:spLocks noGrp="1"/>
          </p:cNvSpPr>
          <p:nvPr>
            <p:ph type="title"/>
          </p:nvPr>
        </p:nvSpPr>
        <p:spPr/>
        <p:txBody>
          <a:bodyPr/>
          <a:lstStyle/>
          <a:p>
            <a:r>
              <a:rPr lang="en-US" noProof="0" smtClean="0"/>
              <a:t>Click to edit Master title style</a:t>
            </a:r>
            <a:endParaRPr lang="en-US" noProof="0"/>
          </a:p>
        </p:txBody>
      </p:sp>
      <p:sp>
        <p:nvSpPr>
          <p:cNvPr id="10" name="Rectangle 9">
            <a:extLst>
              <a:ext uri="{FF2B5EF4-FFF2-40B4-BE49-F238E27FC236}">
                <a16:creationId xmlns:a16="http://schemas.microsoft.com/office/drawing/2014/main"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26543880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216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5" name="Text Placeholder 4">
            <a:extLst>
              <a:ext uri="{FF2B5EF4-FFF2-40B4-BE49-F238E27FC236}">
                <a16:creationId xmlns:a16="http://schemas.microsoft.com/office/drawing/2014/main" id="{1F5B3657-F2AE-455A-BF81-1A0C2ACECD20}"/>
              </a:ext>
            </a:extLst>
          </p:cNvPr>
          <p:cNvSpPr>
            <a:spLocks noGrp="1"/>
          </p:cNvSpPr>
          <p:nvPr>
            <p:ph type="body" sz="quarter" idx="12"/>
          </p:nvPr>
        </p:nvSpPr>
        <p:spPr>
          <a:xfrm>
            <a:off x="2726412" y="1656000"/>
            <a:ext cx="2160588" cy="4464000"/>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13" name="Text Placeholder 5">
            <a:extLst>
              <a:ext uri="{FF2B5EF4-FFF2-40B4-BE49-F238E27FC236}">
                <a16:creationId xmlns:a16="http://schemas.microsoft.com/office/drawing/2014/main" id="{6A983D98-E0AB-429A-9EC2-B50D4216D691}"/>
              </a:ext>
            </a:extLst>
          </p:cNvPr>
          <p:cNvSpPr>
            <a:spLocks noGrp="1"/>
          </p:cNvSpPr>
          <p:nvPr>
            <p:ph type="body" sz="quarter" idx="13"/>
          </p:nvPr>
        </p:nvSpPr>
        <p:spPr>
          <a:xfrm>
            <a:off x="5021412" y="1656000"/>
            <a:ext cx="2160588" cy="4464000"/>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15" name="Text Placeholder 6">
            <a:extLst>
              <a:ext uri="{FF2B5EF4-FFF2-40B4-BE49-F238E27FC236}">
                <a16:creationId xmlns:a16="http://schemas.microsoft.com/office/drawing/2014/main" id="{755213BF-EF6D-45DC-A01B-DE6C2F23A6D2}"/>
              </a:ext>
            </a:extLst>
          </p:cNvPr>
          <p:cNvSpPr>
            <a:spLocks noGrp="1"/>
          </p:cNvSpPr>
          <p:nvPr>
            <p:ph type="body" sz="quarter" idx="14"/>
          </p:nvPr>
        </p:nvSpPr>
        <p:spPr>
          <a:xfrm>
            <a:off x="7316412" y="1656000"/>
            <a:ext cx="2160588" cy="4464000"/>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17" name="Text Placeholder 7">
            <a:extLst>
              <a:ext uri="{FF2B5EF4-FFF2-40B4-BE49-F238E27FC236}">
                <a16:creationId xmlns:a16="http://schemas.microsoft.com/office/drawing/2014/main" id="{77D6BBBA-F4A3-45D4-91BC-A405FFDC7C3D}"/>
              </a:ext>
            </a:extLst>
          </p:cNvPr>
          <p:cNvSpPr>
            <a:spLocks noGrp="1"/>
          </p:cNvSpPr>
          <p:nvPr>
            <p:ph type="body" sz="quarter" idx="15"/>
          </p:nvPr>
        </p:nvSpPr>
        <p:spPr>
          <a:xfrm>
            <a:off x="9611412" y="1656000"/>
            <a:ext cx="2160588" cy="4464000"/>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4" name="Footer Placeholder 3">
            <a:extLst>
              <a:ext uri="{FF2B5EF4-FFF2-40B4-BE49-F238E27FC236}">
                <a16:creationId xmlns:a16="http://schemas.microsoft.com/office/drawing/2014/main" id="{2D09234E-176D-4BBF-9391-7B6F018C51AB}"/>
              </a:ext>
            </a:extLst>
          </p:cNvPr>
          <p:cNvSpPr>
            <a:spLocks noGrp="1"/>
          </p:cNvSpPr>
          <p:nvPr>
            <p:ph type="ftr" sz="quarter" idx="16"/>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6" name="Title 5">
            <a:extLst>
              <a:ext uri="{FF2B5EF4-FFF2-40B4-BE49-F238E27FC236}">
                <a16:creationId xmlns:a16="http://schemas.microsoft.com/office/drawing/2014/main" id="{DCDDD99B-E72A-42C6-9197-207284228DCC}"/>
              </a:ext>
            </a:extLst>
          </p:cNvPr>
          <p:cNvSpPr>
            <a:spLocks noGrp="1"/>
          </p:cNvSpPr>
          <p:nvPr>
            <p:ph type="title"/>
          </p:nvPr>
        </p:nvSpPr>
        <p:spPr/>
        <p:txBody>
          <a:bodyPr/>
          <a:lstStyle/>
          <a:p>
            <a:r>
              <a:rPr lang="en-US" noProof="0" smtClean="0"/>
              <a:t>Click to edit Master title style</a:t>
            </a:r>
            <a:endParaRPr lang="en-US" noProof="0"/>
          </a:p>
        </p:txBody>
      </p:sp>
      <p:sp>
        <p:nvSpPr>
          <p:cNvPr id="12" name="Rectangle 11">
            <a:extLst>
              <a:ext uri="{FF2B5EF4-FFF2-40B4-BE49-F238E27FC236}">
                <a16:creationId xmlns:a16="http://schemas.microsoft.com/office/drawing/2014/main"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Subtitle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9748372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ZA" dirty="0"/>
          </a:p>
        </p:txBody>
      </p:sp>
    </p:spTree>
    <p:extLst>
      <p:ext uri="{BB962C8B-B14F-4D97-AF65-F5344CB8AC3E}">
        <p14:creationId xmlns:p14="http://schemas.microsoft.com/office/powerpoint/2010/main" val="19561512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smtClean="0"/>
              <a:t>Click to edit Master title style</a:t>
            </a:r>
            <a:endParaRPr lang="en-US" noProof="0"/>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smtClean="0"/>
              <a:t>Click to edit Master subtitle style</a:t>
            </a:r>
            <a:endParaRPr lang="en-US" noProof="0"/>
          </a:p>
        </p:txBody>
      </p:sp>
      <p:sp>
        <p:nvSpPr>
          <p:cNvPr id="8" name="Freeform: Shape 7">
            <a:extLst>
              <a:ext uri="{FF2B5EF4-FFF2-40B4-BE49-F238E27FC236}">
                <a16:creationId xmlns:a16="http://schemas.microsoft.com/office/drawing/2014/main"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37108411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5058552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5" name="Text Placeholder 4">
            <a:extLst>
              <a:ext uri="{FF2B5EF4-FFF2-40B4-BE49-F238E27FC236}">
                <a16:creationId xmlns:a16="http://schemas.microsoft.com/office/drawing/2014/main" id="{CF17B515-EAEB-4897-BB64-337B534BE8C3}"/>
              </a:ext>
            </a:extLst>
          </p:cNvPr>
          <p:cNvSpPr>
            <a:spLocks noGrp="1"/>
          </p:cNvSpPr>
          <p:nvPr>
            <p:ph type="body" sz="quarter" idx="13"/>
          </p:nvPr>
        </p:nvSpPr>
        <p:spPr>
          <a:xfrm>
            <a:off x="1640305" y="2165852"/>
            <a:ext cx="8911390" cy="2526297"/>
          </a:xfrm>
        </p:spPr>
        <p:txBody>
          <a:bodyPr anchor="ctr"/>
          <a:lstStyle>
            <a:lvl1pPr marL="0" indent="0" algn="ctr">
              <a:buNone/>
              <a:defRPr sz="6000"/>
            </a:lvl1pPr>
          </a:lstStyle>
          <a:p>
            <a:pPr lvl="0"/>
            <a:r>
              <a:rPr lang="en-US" noProof="0" smtClean="0"/>
              <a:t>Edit Master text styles</a:t>
            </a:r>
          </a:p>
        </p:txBody>
      </p:sp>
    </p:spTree>
    <p:extLst>
      <p:ext uri="{BB962C8B-B14F-4D97-AF65-F5344CB8AC3E}">
        <p14:creationId xmlns:p14="http://schemas.microsoft.com/office/powerpoint/2010/main" val="13225674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2" name="Footer Placeholder 1">
            <a:extLst>
              <a:ext uri="{FF2B5EF4-FFF2-40B4-BE49-F238E27FC236}">
                <a16:creationId xmlns:a16="http://schemas.microsoft.com/office/drawing/2014/main" id="{16D0504D-4610-4E9E-A2DB-8B701F044BBC}"/>
              </a:ext>
            </a:extLst>
          </p:cNvPr>
          <p:cNvSpPr>
            <a:spLocks noGrp="1"/>
          </p:cNvSpPr>
          <p:nvPr>
            <p:ph type="ftr" sz="quarter" idx="12"/>
          </p:nvPr>
        </p:nvSpPr>
        <p:spPr/>
        <p:txBody>
          <a:bodyPr/>
          <a:lstStyle/>
          <a:p>
            <a:r>
              <a:rPr lang="en-US" noProof="0" dirty="0"/>
              <a:t>Add a footer</a:t>
            </a:r>
          </a:p>
        </p:txBody>
      </p:sp>
      <p:sp>
        <p:nvSpPr>
          <p:cNvPr id="5" name="Rectangle 4">
            <a:extLst>
              <a:ext uri="{FF2B5EF4-FFF2-40B4-BE49-F238E27FC236}">
                <a16:creationId xmlns:a16="http://schemas.microsoft.com/office/drawing/2014/main"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1397670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smtClean="0"/>
              <a:t>Click to edit Master title style</a:t>
            </a:r>
            <a:endParaRPr lang="en-US" noProof="0"/>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9" name="Picture Placeholder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smtClean="0"/>
              <a:t>Click to edit Master subtitle style</a:t>
            </a:r>
            <a:endParaRPr lang="en-US" noProof="0"/>
          </a:p>
        </p:txBody>
      </p:sp>
    </p:spTree>
    <p:extLst>
      <p:ext uri="{BB962C8B-B14F-4D97-AF65-F5344CB8AC3E}">
        <p14:creationId xmlns:p14="http://schemas.microsoft.com/office/powerpoint/2010/main" val="1820272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smtClean="0"/>
              <a:t>Click to edit Master title style</a:t>
            </a:r>
            <a:endParaRPr lang="en-US" noProof="0"/>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smtClean="0"/>
              <a:t>Click to edit Master subtitle style</a:t>
            </a:r>
            <a:endParaRPr lang="en-US" noProof="0"/>
          </a:p>
        </p:txBody>
      </p:sp>
      <p:sp>
        <p:nvSpPr>
          <p:cNvPr id="7" name="Picture Placeholder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3983363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516835" y="432000"/>
            <a:ext cx="5387166" cy="695740"/>
          </a:xfrm>
        </p:spPr>
        <p:txBody>
          <a:bodyPr/>
          <a:lstStyle/>
          <a:p>
            <a:r>
              <a:rPr lang="en-US" noProof="0" smtClean="0"/>
              <a:t>Click to edit Master title style</a:t>
            </a:r>
            <a:endParaRPr lang="en-US" noProof="0"/>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13" name="Picture Placeholder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135010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6300087"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6384922" y="432000"/>
            <a:ext cx="5387166" cy="695740"/>
          </a:xfrm>
        </p:spPr>
        <p:txBody>
          <a:bodyPr/>
          <a:lstStyle/>
          <a:p>
            <a:r>
              <a:rPr lang="en-US" noProof="0" smtClean="0"/>
              <a:t>Click to edit Master title style</a:t>
            </a:r>
            <a:endParaRPr lang="en-US" noProof="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6299887"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Picture Placeholder 13">
            <a:extLst>
              <a:ext uri="{FF2B5EF4-FFF2-40B4-BE49-F238E27FC236}">
                <a16:creationId xmlns:a16="http://schemas.microsoft.com/office/drawing/2014/main"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359602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id="{9322B50D-6A7D-41C6-BA57-613BC231DF36}"/>
              </a:ext>
            </a:extLst>
          </p:cNvPr>
          <p:cNvSpPr>
            <a:spLocks noGrp="1"/>
          </p:cNvSpPr>
          <p:nvPr>
            <p:ph type="body" idx="1"/>
          </p:nvPr>
        </p:nvSpPr>
        <p:spPr>
          <a:xfrm>
            <a:off x="432000" y="1344711"/>
            <a:ext cx="5472000" cy="360000"/>
          </a:xfrm>
        </p:spPr>
        <p:txBody>
          <a:bodyPr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noProof="0" smtClean="0"/>
              <a:t>Edit Master text styles</a:t>
            </a:r>
          </a:p>
        </p:txBody>
      </p:sp>
      <p:sp>
        <p:nvSpPr>
          <p:cNvPr id="4" name="Content Placeholder 2">
            <a:extLst>
              <a:ext uri="{FF2B5EF4-FFF2-40B4-BE49-F238E27FC236}">
                <a16:creationId xmlns:a16="http://schemas.microsoft.com/office/drawing/2014/main" id="{9FD584DA-F775-47B8-A1D7-6556AD5FCBD2}"/>
              </a:ext>
            </a:extLst>
          </p:cNvPr>
          <p:cNvSpPr>
            <a:spLocks noGrp="1"/>
          </p:cNvSpPr>
          <p:nvPr>
            <p:ph sz="half" idx="2"/>
          </p:nvPr>
        </p:nvSpPr>
        <p:spPr>
          <a:xfrm>
            <a:off x="432000" y="1921682"/>
            <a:ext cx="5472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11" name="Slide Number Placeholder 10">
            <a:extLst>
              <a:ext uri="{FF2B5EF4-FFF2-40B4-BE49-F238E27FC236}">
                <a16:creationId xmlns:a16="http://schemas.microsoft.com/office/drawing/2014/main"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5" name="Footer Placeholder 4">
            <a:extLst>
              <a:ext uri="{FF2B5EF4-FFF2-40B4-BE49-F238E27FC236}">
                <a16:creationId xmlns:a16="http://schemas.microsoft.com/office/drawing/2014/main" id="{646B8F99-FAB0-4B33-87ED-9FF46D11A907}"/>
              </a:ext>
            </a:extLst>
          </p:cNvPr>
          <p:cNvSpPr>
            <a:spLocks noGrp="1"/>
          </p:cNvSpPr>
          <p:nvPr>
            <p:ph type="ftr" sz="quarter" idx="14"/>
          </p:nvPr>
        </p:nvSpPr>
        <p:spPr/>
        <p:txBody>
          <a:bodyPr/>
          <a:lstStyle/>
          <a:p>
            <a:r>
              <a:rPr lang="en-US" noProof="0" dirty="0"/>
              <a:t>Add a footer</a:t>
            </a:r>
          </a:p>
        </p:txBody>
      </p:sp>
      <p:sp>
        <p:nvSpPr>
          <p:cNvPr id="6" name="Title 5">
            <a:extLst>
              <a:ext uri="{FF2B5EF4-FFF2-40B4-BE49-F238E27FC236}">
                <a16:creationId xmlns:a16="http://schemas.microsoft.com/office/drawing/2014/main" id="{03EC6BDA-4EF2-4001-BA40-F8286207C945}"/>
              </a:ext>
            </a:extLst>
          </p:cNvPr>
          <p:cNvSpPr>
            <a:spLocks noGrp="1"/>
          </p:cNvSpPr>
          <p:nvPr>
            <p:ph type="title"/>
          </p:nvPr>
        </p:nvSpPr>
        <p:spPr/>
        <p:txBody>
          <a:bodyPr/>
          <a:lstStyle/>
          <a:p>
            <a:r>
              <a:rPr lang="en-US" noProof="0" smtClean="0"/>
              <a:t>Click to edit Master title style</a:t>
            </a:r>
            <a:endParaRPr lang="en-US" noProof="0"/>
          </a:p>
        </p:txBody>
      </p:sp>
      <p:sp>
        <p:nvSpPr>
          <p:cNvPr id="13" name="Rectangle 12">
            <a:extLst>
              <a:ext uri="{FF2B5EF4-FFF2-40B4-BE49-F238E27FC236}">
                <a16:creationId xmlns:a16="http://schemas.microsoft.com/office/drawing/2014/main"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Text Placeholder 4">
            <a:extLst>
              <a:ext uri="{FF2B5EF4-FFF2-40B4-BE49-F238E27FC236}">
                <a16:creationId xmlns:a16="http://schemas.microsoft.com/office/drawing/2014/main"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a:r>
              <a:rPr lang="en-US" noProof="0" smtClean="0"/>
              <a:t>Edit Master text styles</a:t>
            </a:r>
          </a:p>
        </p:txBody>
      </p:sp>
      <p:sp>
        <p:nvSpPr>
          <p:cNvPr id="16" name="Content Placeholder 5">
            <a:extLst>
              <a:ext uri="{FF2B5EF4-FFF2-40B4-BE49-F238E27FC236}">
                <a16:creationId xmlns:a16="http://schemas.microsoft.com/office/drawing/2014/main" id="{B0B75294-97C0-4F49-A2A0-761663E8AAD2}"/>
              </a:ext>
            </a:extLst>
          </p:cNvPr>
          <p:cNvSpPr>
            <a:spLocks noGrp="1"/>
          </p:cNvSpPr>
          <p:nvPr>
            <p:ph sz="quarter" idx="4"/>
          </p:nvPr>
        </p:nvSpPr>
        <p:spPr>
          <a:xfrm>
            <a:off x="6288002" y="1921683"/>
            <a:ext cx="5483996" cy="4198318"/>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Tree>
    <p:extLst>
      <p:ext uri="{BB962C8B-B14F-4D97-AF65-F5344CB8AC3E}">
        <p14:creationId xmlns:p14="http://schemas.microsoft.com/office/powerpoint/2010/main" val="2509955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8" name="Content Placeholder 2">
            <a:extLst>
              <a:ext uri="{FF2B5EF4-FFF2-40B4-BE49-F238E27FC236}">
                <a16:creationId xmlns:a16="http://schemas.microsoft.com/office/drawing/2014/main"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Tree>
    <p:extLst>
      <p:ext uri="{BB962C8B-B14F-4D97-AF65-F5344CB8AC3E}">
        <p14:creationId xmlns:p14="http://schemas.microsoft.com/office/powerpoint/2010/main" val="1987784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a:r>
              <a:rPr lang="en-US" noProof="0" dirty="0"/>
              <a:t>Insert or Drag &amp; Drop your Photo</a:t>
            </a:r>
          </a:p>
        </p:txBody>
      </p:sp>
      <p:sp>
        <p:nvSpPr>
          <p:cNvPr id="3" name="Content Placehold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2" name="Title 1">
            <a:extLst>
              <a:ext uri="{FF2B5EF4-FFF2-40B4-BE49-F238E27FC236}">
                <a16:creationId xmlns:a16="http://schemas.microsoft.com/office/drawing/2014/main" id="{9C2F662E-807E-41B5-8931-9847713E51BA}"/>
              </a:ext>
            </a:extLst>
          </p:cNvPr>
          <p:cNvSpPr>
            <a:spLocks noGrp="1"/>
          </p:cNvSpPr>
          <p:nvPr>
            <p:ph type="title"/>
          </p:nvPr>
        </p:nvSpPr>
        <p:spPr/>
        <p:txBody>
          <a:bodyPr/>
          <a:lstStyle/>
          <a:p>
            <a:r>
              <a:rPr lang="en-US" noProof="0" smtClean="0"/>
              <a:t>Click to edit Master title style</a:t>
            </a:r>
            <a:endParaRPr lang="en-US" noProof="0"/>
          </a:p>
        </p:txBody>
      </p:sp>
    </p:spTree>
    <p:extLst>
      <p:ext uri="{BB962C8B-B14F-4D97-AF65-F5344CB8AC3E}">
        <p14:creationId xmlns:p14="http://schemas.microsoft.com/office/powerpoint/2010/main" val="5880788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a:buNone/>
            </a:pPr>
            <a:r>
              <a:rPr lang="en-US" noProof="0" dirty="0"/>
              <a:t>Insert or Drag &amp; Drop your photo</a:t>
            </a:r>
          </a:p>
        </p:txBody>
      </p:sp>
      <p:sp>
        <p:nvSpPr>
          <p:cNvPr id="2" name="Title 1">
            <a:extLst>
              <a:ext uri="{FF2B5EF4-FFF2-40B4-BE49-F238E27FC236}">
                <a16:creationId xmlns:a16="http://schemas.microsoft.com/office/drawing/2014/main"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a:spcBef>
                <a:spcPts val="1000"/>
              </a:spcBef>
              <a:buClr>
                <a:schemeClr val="accent1"/>
              </a:buClr>
              <a:buFont typeface="Corbel" panose="020B0503020204020204" pitchFamily="34" charset="0"/>
            </a:pPr>
            <a:r>
              <a:rPr lang="en-US" noProof="0"/>
              <a:t>Thank You</a:t>
            </a:r>
          </a:p>
        </p:txBody>
      </p:sp>
      <p:sp>
        <p:nvSpPr>
          <p:cNvPr id="7" name="Text Placeholder 5">
            <a:extLst>
              <a:ext uri="{FF2B5EF4-FFF2-40B4-BE49-F238E27FC236}">
                <a16:creationId xmlns:a16="http://schemas.microsoft.com/office/drawing/2014/main" id="{C2C3F9C0-F4DC-42CB-8D24-DC1D94CDD1C2}"/>
              </a:ext>
            </a:extLst>
          </p:cNvPr>
          <p:cNvSpPr>
            <a:spLocks noGrp="1"/>
          </p:cNvSpPr>
          <p:nvPr>
            <p:ph type="body" sz="quarter" idx="15" hasCustomPrompt="1"/>
          </p:nvPr>
        </p:nvSpPr>
        <p:spPr>
          <a:xfrm>
            <a:off x="769601" y="4807513"/>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Full Name</a:t>
            </a:r>
          </a:p>
        </p:txBody>
      </p:sp>
      <p:sp>
        <p:nvSpPr>
          <p:cNvPr id="8" name="Text Placeholder 6">
            <a:extLst>
              <a:ext uri="{FF2B5EF4-FFF2-40B4-BE49-F238E27FC236}">
                <a16:creationId xmlns:a16="http://schemas.microsoft.com/office/drawing/2014/main" id="{530230A8-0A94-448D-8C01-BBDCD6E2DA8D}"/>
              </a:ext>
            </a:extLst>
          </p:cNvPr>
          <p:cNvSpPr>
            <a:spLocks noGrp="1"/>
          </p:cNvSpPr>
          <p:nvPr>
            <p:ph type="body" sz="quarter" idx="16" hasCustomPrompt="1"/>
          </p:nvPr>
        </p:nvSpPr>
        <p:spPr>
          <a:xfrm>
            <a:off x="769601" y="5185801"/>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Phone Number</a:t>
            </a:r>
          </a:p>
        </p:txBody>
      </p:sp>
      <p:sp>
        <p:nvSpPr>
          <p:cNvPr id="9" name="Text Placeholder 7">
            <a:extLst>
              <a:ext uri="{FF2B5EF4-FFF2-40B4-BE49-F238E27FC236}">
                <a16:creationId xmlns:a16="http://schemas.microsoft.com/office/drawing/2014/main" id="{FEC115A6-CCC7-498D-A3CD-C0C51DA32A3D}"/>
              </a:ext>
            </a:extLst>
          </p:cNvPr>
          <p:cNvSpPr>
            <a:spLocks noGrp="1"/>
          </p:cNvSpPr>
          <p:nvPr>
            <p:ph type="body" sz="quarter" idx="17" hasCustomPrompt="1"/>
          </p:nvPr>
        </p:nvSpPr>
        <p:spPr>
          <a:xfrm>
            <a:off x="769601" y="5564089"/>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Email or Social Media Handle</a:t>
            </a:r>
          </a:p>
        </p:txBody>
      </p:sp>
      <p:sp>
        <p:nvSpPr>
          <p:cNvPr id="10" name="Text Placeholder 8">
            <a:extLst>
              <a:ext uri="{FF2B5EF4-FFF2-40B4-BE49-F238E27FC236}">
                <a16:creationId xmlns:a16="http://schemas.microsoft.com/office/drawing/2014/main" id="{A1F54D54-EFF1-48F4-BBCF-488305B781F3}"/>
              </a:ext>
            </a:extLst>
          </p:cNvPr>
          <p:cNvSpPr>
            <a:spLocks noGrp="1"/>
          </p:cNvSpPr>
          <p:nvPr>
            <p:ph type="body" sz="quarter" idx="18" hasCustomPrompt="1"/>
          </p:nvPr>
        </p:nvSpPr>
        <p:spPr>
          <a:xfrm>
            <a:off x="769601" y="5941307"/>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Company Website</a:t>
            </a:r>
          </a:p>
        </p:txBody>
      </p:sp>
      <p:sp>
        <p:nvSpPr>
          <p:cNvPr id="100" name="Freeform: Shape 99">
            <a:extLst>
              <a:ext uri="{FF2B5EF4-FFF2-40B4-BE49-F238E27FC236}">
                <a16:creationId xmlns:a16="http://schemas.microsoft.com/office/drawing/2014/main"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US" noProof="0" dirty="0"/>
          </a:p>
        </p:txBody>
      </p:sp>
    </p:spTree>
    <p:extLst>
      <p:ext uri="{BB962C8B-B14F-4D97-AF65-F5344CB8AC3E}">
        <p14:creationId xmlns:p14="http://schemas.microsoft.com/office/powerpoint/2010/main" val="2571554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r>
              <a:rPr lang="en-US" noProof="0"/>
              <a:t>Click to edit page title</a:t>
            </a:r>
          </a:p>
        </p:txBody>
      </p:sp>
      <p:sp>
        <p:nvSpPr>
          <p:cNvPr id="3" name="Text Placeholder 2">
            <a:extLst>
              <a:ext uri="{FF2B5EF4-FFF2-40B4-BE49-F238E27FC236}">
                <a16:creationId xmlns:a16="http://schemas.microsoft.com/office/drawing/2014/main"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5" name="Footer Placeholder 4">
            <a:extLst>
              <a:ext uri="{FF2B5EF4-FFF2-40B4-BE49-F238E27FC236}">
                <a16:creationId xmlns:a16="http://schemas.microsoft.com/office/drawing/2014/main"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r>
              <a:rPr lang="en-US" noProof="0" dirty="0"/>
              <a:t>Add a footer</a:t>
            </a:r>
          </a:p>
        </p:txBody>
      </p:sp>
      <p:sp>
        <p:nvSpPr>
          <p:cNvPr id="6" name="Slide Number Placeholder 5">
            <a:extLst>
              <a:ext uri="{FF2B5EF4-FFF2-40B4-BE49-F238E27FC236}">
                <a16:creationId xmlns:a16="http://schemas.microsoft.com/office/drawing/2014/main"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fld id="{19B51A1E-902D-48AF-9020-955120F399B6}" type="slidenum">
              <a:rPr lang="en-US" noProof="0" smtClean="0"/>
              <a:pPr/>
              <a:t>‹#›</a:t>
            </a:fld>
            <a:endParaRPr lang="en-US" noProof="0" dirty="0"/>
          </a:p>
        </p:txBody>
      </p:sp>
      <p:sp>
        <p:nvSpPr>
          <p:cNvPr id="10" name="Rectangle 9">
            <a:extLst>
              <a:ext uri="{FF2B5EF4-FFF2-40B4-BE49-F238E27FC236}">
                <a16:creationId xmlns:a16="http://schemas.microsoft.com/office/drawing/2014/main"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1" name="TextBox 10">
            <a:extLst>
              <a:ext uri="{FF2B5EF4-FFF2-40B4-BE49-F238E27FC236}">
                <a16:creationId xmlns:a16="http://schemas.microsoft.com/office/drawing/2014/main" id="{2262F990-32B4-4534-8176-D35ECAB7B9D4}"/>
              </a:ext>
            </a:extLst>
          </p:cNvPr>
          <p:cNvSpPr txBox="1"/>
          <p:nvPr userDrawn="1"/>
        </p:nvSpPr>
        <p:spPr>
          <a:xfrm>
            <a:off x="5141246" y="6328048"/>
            <a:ext cx="1909509" cy="403366"/>
          </a:xfrm>
          <a:prstGeom prst="rect">
            <a:avLst/>
          </a:prstGeom>
          <a:noFill/>
        </p:spPr>
        <p:txBody>
          <a:bodyPr wrap="square" tIns="108000" rtlCol="0">
            <a:spAutoFit/>
          </a:bodyPr>
          <a:lstStyle/>
          <a:p>
            <a:pPr algn="ctr">
              <a:lnSpc>
                <a:spcPts val="1000"/>
              </a:lnSpc>
            </a:pPr>
            <a:r>
              <a:rPr lang="en-US" sz="1800" b="1" spc="0" noProof="0" dirty="0">
                <a:solidFill>
                  <a:schemeClr val="accent1"/>
                </a:solidFill>
                <a:latin typeface="Garamond" panose="02020404030301010803" pitchFamily="18" charset="0"/>
              </a:rPr>
              <a:t>BEST FOR </a:t>
            </a:r>
            <a:r>
              <a:rPr lang="en-US" sz="1800" b="0" i="1" spc="0" noProof="0" dirty="0">
                <a:solidFill>
                  <a:schemeClr val="accent1"/>
                </a:solidFill>
                <a:latin typeface="Garamond" panose="02020404030301010803" pitchFamily="18" charset="0"/>
              </a:rPr>
              <a:t>You</a:t>
            </a:r>
            <a:br>
              <a:rPr lang="en-US" sz="1800" b="0" i="1" spc="0" noProof="0" dirty="0">
                <a:solidFill>
                  <a:schemeClr val="accent1"/>
                </a:solidFill>
                <a:latin typeface="Garamond" panose="02020404030301010803" pitchFamily="18" charset="0"/>
              </a:rPr>
            </a:br>
            <a:r>
              <a:rPr lang="en-US" sz="700" spc="300" noProof="0" dirty="0">
                <a:solidFill>
                  <a:schemeClr val="tx1">
                    <a:lumMod val="75000"/>
                    <a:lumOff val="25000"/>
                  </a:schemeClr>
                </a:solidFill>
                <a:latin typeface="Corbel" panose="020B0503020204020204" pitchFamily="34" charset="0"/>
              </a:rPr>
              <a:t>ORGANICS COMPANY</a:t>
            </a:r>
            <a:endParaRPr lang="en-US" sz="1800" spc="300" baseline="0" noProof="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76" r:id="rId17"/>
    <p:sldLayoutId id="2147483655" r:id="rId18"/>
  </p:sldLayoutIdLst>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Layout" Target="../slideLayouts/slideLayout16.xml"/></Relationships>
</file>

<file path=ppt/slides/_rels/slide1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9.jpeg"/><Relationship Id="rId1" Type="http://schemas.openxmlformats.org/officeDocument/2006/relationships/slideLayout" Target="../slideLayouts/slideLayout8.xml"/><Relationship Id="rId4" Type="http://schemas.openxmlformats.org/officeDocument/2006/relationships/image" Target="../media/image3.png"/></Relationships>
</file>

<file path=ppt/slides/_rels/slide17.xml.rels><?xml version="1.0" encoding="UTF-8" standalone="yes"?>
<Relationships xmlns="http://schemas.openxmlformats.org/package/2006/relationships"><Relationship Id="rId8" Type="http://schemas.openxmlformats.org/officeDocument/2006/relationships/image" Target="../media/image13.jpeg"/><Relationship Id="rId3" Type="http://schemas.openxmlformats.org/officeDocument/2006/relationships/image" Target="../media/image8.svg"/><Relationship Id="rId7" Type="http://schemas.openxmlformats.org/officeDocument/2006/relationships/image" Target="../media/image12.svg"/><Relationship Id="rId12" Type="http://schemas.openxmlformats.org/officeDocument/2006/relationships/hyperlink" Target="https://www.gdnonline.org/resources/GEM_MainFINAL.pdf" TargetMode="External"/><Relationship Id="rId2" Type="http://schemas.openxmlformats.org/officeDocument/2006/relationships/image" Target="../media/image10.png"/><Relationship Id="rId1" Type="http://schemas.openxmlformats.org/officeDocument/2006/relationships/slideLayout" Target="../slideLayouts/slideLayout9.xml"/><Relationship Id="rId6" Type="http://schemas.openxmlformats.org/officeDocument/2006/relationships/image" Target="../media/image12.png"/><Relationship Id="rId11" Type="http://schemas.openxmlformats.org/officeDocument/2006/relationships/hyperlink" Target="http://www.un.am/up/library/Gender%20Mainstreaming_DRR_eng.pdf" TargetMode="External"/><Relationship Id="rId5" Type="http://schemas.openxmlformats.org/officeDocument/2006/relationships/image" Target="../media/image10.svg"/><Relationship Id="rId10" Type="http://schemas.openxmlformats.org/officeDocument/2006/relationships/image" Target="../media/image3.png"/><Relationship Id="rId4" Type="http://schemas.openxmlformats.org/officeDocument/2006/relationships/image" Target="../media/image11.png"/><Relationship Id="rId9" Type="http://schemas.openxmlformats.org/officeDocument/2006/relationships/image" Target="../media/image2.jpeg"/></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Layout" Target="../slideLayouts/slideLayout2.xml"/><Relationship Id="rId5" Type="http://schemas.openxmlformats.org/officeDocument/2006/relationships/image" Target="../media/image3.png"/><Relationship Id="rId4" Type="http://schemas.openxmlformats.org/officeDocument/2006/relationships/image" Target="../media/image2.jpeg"/></Relationships>
</file>

<file path=ppt/slides/_rels/slide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6.jpeg"/><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4.jpeg"/><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6.jpeg"/><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7.jpeg"/><Relationship Id="rId1" Type="http://schemas.openxmlformats.org/officeDocument/2006/relationships/slideLayout" Target="../slideLayouts/slideLayout4.xml"/><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8.jpeg"/><Relationship Id="rId1" Type="http://schemas.openxmlformats.org/officeDocument/2006/relationships/slideLayout" Target="../slideLayouts/slideLayout5.xml"/><Relationship Id="rId4" Type="http://schemas.openxmlformats.org/officeDocument/2006/relationships/image" Target="../media/image3.png"/></Relationships>
</file>

<file path=ppt/slides/_rels/slide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8.jpeg"/><Relationship Id="rId1" Type="http://schemas.openxmlformats.org/officeDocument/2006/relationships/slideLayout" Target="../slideLayouts/slideLayout5.xml"/><Relationship Id="rId4" Type="http://schemas.openxmlformats.org/officeDocument/2006/relationships/image" Target="../media/image3.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id="{68A307F8-C872-4697-8D01-93B84BB73EF4}"/>
              </a:ext>
            </a:extLst>
          </p:cNvPr>
          <p:cNvSpPr>
            <a:spLocks noGrp="1"/>
          </p:cNvSpPr>
          <p:nvPr>
            <p:ph type="ctrTitle"/>
          </p:nvPr>
        </p:nvSpPr>
        <p:spPr>
          <a:xfrm>
            <a:off x="0" y="-5208"/>
            <a:ext cx="8090452" cy="6863208"/>
          </a:xfrm>
          <a:solidFill>
            <a:schemeClr val="bg1">
              <a:lumMod val="95000"/>
              <a:alpha val="55000"/>
            </a:schemeClr>
          </a:solidFill>
        </p:spPr>
        <p:txBody>
          <a:bodyPr/>
          <a:lstStyle/>
          <a:p>
            <a:r>
              <a:rPr lang="en-US" b="0" i="1" dirty="0" smtClean="0"/>
              <a:t/>
            </a:r>
            <a:br>
              <a:rPr lang="en-US" b="0" i="1" dirty="0" smtClean="0"/>
            </a:br>
            <a:r>
              <a:rPr lang="en-US" b="0" i="1" dirty="0"/>
              <a:t/>
            </a:r>
            <a:br>
              <a:rPr lang="en-US" b="0" i="1" dirty="0"/>
            </a:br>
            <a:r>
              <a:rPr lang="en-US" b="0" i="1" dirty="0" smtClean="0"/>
              <a:t/>
            </a:r>
            <a:br>
              <a:rPr lang="en-US" b="0" i="1" dirty="0" smtClean="0"/>
            </a:br>
            <a:r>
              <a:rPr lang="en-US" b="0" i="1" dirty="0"/>
              <a:t/>
            </a:r>
            <a:br>
              <a:rPr lang="en-US" b="0" i="1" dirty="0"/>
            </a:br>
            <a:r>
              <a:rPr lang="en-US" b="0" i="1" dirty="0" smtClean="0"/>
              <a:t/>
            </a:r>
            <a:br>
              <a:rPr lang="en-US" b="0" i="1" dirty="0" smtClean="0"/>
            </a:br>
            <a:r>
              <a:rPr lang="en-US" b="0" i="1" dirty="0"/>
              <a:t/>
            </a:r>
            <a:br>
              <a:rPr lang="en-US" b="0" i="1" dirty="0"/>
            </a:br>
            <a:r>
              <a:rPr lang="en-US" b="0" i="1" dirty="0" smtClean="0"/>
              <a:t/>
            </a:r>
            <a:br>
              <a:rPr lang="en-US" b="0" i="1" dirty="0" smtClean="0"/>
            </a:br>
            <a:r>
              <a:rPr lang="en-US" b="0" i="1" dirty="0"/>
              <a:t/>
            </a:r>
            <a:br>
              <a:rPr lang="en-US" b="0" i="1" dirty="0"/>
            </a:br>
            <a:r>
              <a:rPr lang="en-US" b="0" i="1" dirty="0" smtClean="0"/>
              <a:t>Mainstreaming Gender &amp; Rights Based Approach in Emergency Response &amp; Recovery</a:t>
            </a:r>
            <a:endParaRPr lang="en-US" b="0" i="1" dirty="0"/>
          </a:p>
        </p:txBody>
      </p:sp>
      <p:sp>
        <p:nvSpPr>
          <p:cNvPr id="7" name="TextBox 6">
            <a:extLst>
              <a:ext uri="{FF2B5EF4-FFF2-40B4-BE49-F238E27FC236}">
                <a16:creationId xmlns:a16="http://schemas.microsoft.com/office/drawing/2014/main" id="{F17D5BEA-7B5C-4087-A234-BD9CF792A461}"/>
              </a:ext>
            </a:extLst>
          </p:cNvPr>
          <p:cNvSpPr txBox="1"/>
          <p:nvPr/>
        </p:nvSpPr>
        <p:spPr>
          <a:xfrm>
            <a:off x="9823196" y="170928"/>
            <a:ext cx="2795713" cy="336617"/>
          </a:xfrm>
          <a:prstGeom prst="rect">
            <a:avLst/>
          </a:prstGeom>
          <a:noFill/>
        </p:spPr>
        <p:txBody>
          <a:bodyPr wrap="square" tIns="108000" rtlCol="0">
            <a:spAutoFit/>
          </a:bodyPr>
          <a:lstStyle/>
          <a:p>
            <a:pPr algn="ctr">
              <a:lnSpc>
                <a:spcPts val="1000"/>
              </a:lnSpc>
            </a:pPr>
            <a:r>
              <a:rPr lang="en-US" sz="2400" b="1" spc="0" dirty="0" smtClean="0">
                <a:solidFill>
                  <a:schemeClr val="accent1"/>
                </a:solidFill>
                <a:latin typeface="Garamond" panose="02020404030301010803" pitchFamily="18" charset="0"/>
              </a:rPr>
              <a:t> </a:t>
            </a:r>
            <a:r>
              <a:rPr lang="en-US" sz="2400" i="1" dirty="0" smtClean="0">
                <a:solidFill>
                  <a:schemeClr val="accent1"/>
                </a:solidFill>
                <a:latin typeface="Garamond" panose="02020404030301010803" pitchFamily="18" charset="0"/>
              </a:rPr>
              <a:t>22 Dec 2020</a:t>
            </a:r>
            <a:endParaRPr lang="en-US" sz="2400" spc="300" baseline="0" dirty="0">
              <a:solidFill>
                <a:schemeClr val="tx1">
                  <a:lumMod val="75000"/>
                  <a:lumOff val="25000"/>
                </a:schemeClr>
              </a:solidFill>
              <a:latin typeface="Corbel" panose="020B0503020204020204" pitchFamily="34" charset="0"/>
            </a:endParaRPr>
          </a:p>
        </p:txBody>
      </p:sp>
      <p:cxnSp>
        <p:nvCxnSpPr>
          <p:cNvPr id="8" name="Straight Connector 7">
            <a:extLst>
              <a:ext uri="{FF2B5EF4-FFF2-40B4-BE49-F238E27FC236}">
                <a16:creationId xmlns:a16="http://schemas.microsoft.com/office/drawing/2014/main" id="{650C75AF-B979-4F50-A452-B42AF6171860}"/>
              </a:ext>
              <a:ext uri="{C183D7F6-B498-43B3-948B-1728B52AA6E4}">
                <adec:decorative xmlns="" xmlns:adec="http://schemas.microsoft.com/office/drawing/2017/decorative" val="1"/>
              </a:ext>
            </a:extLst>
          </p:cNvPr>
          <p:cNvCxnSpPr>
            <a:cxnSpLocks/>
          </p:cNvCxnSpPr>
          <p:nvPr/>
        </p:nvCxnSpPr>
        <p:spPr>
          <a:xfrm>
            <a:off x="739644" y="2833191"/>
            <a:ext cx="3773633" cy="0"/>
          </a:xfrm>
          <a:prstGeom prst="line">
            <a:avLst/>
          </a:prstGeom>
        </p:spPr>
        <p:style>
          <a:lnRef idx="1">
            <a:schemeClr val="accent1"/>
          </a:lnRef>
          <a:fillRef idx="0">
            <a:schemeClr val="accent1"/>
          </a:fillRef>
          <a:effectRef idx="0">
            <a:schemeClr val="accent1"/>
          </a:effectRef>
          <a:fontRef idx="minor">
            <a:schemeClr val="tx1"/>
          </a:fontRef>
        </p:style>
      </p:cxnSp>
      <p:pic>
        <p:nvPicPr>
          <p:cNvPr id="10" name="Picture Placeholder 9" descr="Green fern">
            <a:extLst>
              <a:ext uri="{FF2B5EF4-FFF2-40B4-BE49-F238E27FC236}">
                <a16:creationId xmlns:a16="http://schemas.microsoft.com/office/drawing/2014/main" id="{89BF7FC3-6471-4A3A-B6FD-56C02D0EB0CF}"/>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grpSp>
        <p:nvGrpSpPr>
          <p:cNvPr id="9" name="Group 8"/>
          <p:cNvGrpSpPr/>
          <p:nvPr/>
        </p:nvGrpSpPr>
        <p:grpSpPr>
          <a:xfrm>
            <a:off x="4355538" y="5184228"/>
            <a:ext cx="3306762" cy="974725"/>
            <a:chOff x="3563058" y="5746750"/>
            <a:chExt cx="3306762" cy="974725"/>
          </a:xfrm>
          <a:solidFill>
            <a:schemeClr val="bg1"/>
          </a:solidFill>
        </p:grpSpPr>
        <p:pic>
          <p:nvPicPr>
            <p:cNvPr id="11" name="Picture 4" descr="image00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95095" y="5746750"/>
              <a:ext cx="974725" cy="9747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2" name="Picture 5" descr="See the source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63058" y="5883275"/>
              <a:ext cx="2332037" cy="838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89996169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6AB259A0-0017-492F-A0DC-4B70C7052AE0}"/>
              </a:ext>
            </a:extLst>
          </p:cNvPr>
          <p:cNvSpPr>
            <a:spLocks noGrp="1"/>
          </p:cNvSpPr>
          <p:nvPr>
            <p:ph type="body" idx="1"/>
          </p:nvPr>
        </p:nvSpPr>
        <p:spPr>
          <a:xfrm>
            <a:off x="432000" y="2398811"/>
            <a:ext cx="5472000" cy="360000"/>
          </a:xfrm>
        </p:spPr>
        <p:txBody>
          <a:bodyPr/>
          <a:lstStyle/>
          <a:p>
            <a:r>
              <a:rPr lang="en-US" dirty="0"/>
              <a:t>Gender Stereotypes and Realities</a:t>
            </a:r>
            <a:endParaRPr lang="en-US" dirty="0"/>
          </a:p>
        </p:txBody>
      </p:sp>
      <p:sp>
        <p:nvSpPr>
          <p:cNvPr id="5" name="Content Placeholder 4">
            <a:extLst>
              <a:ext uri="{FF2B5EF4-FFF2-40B4-BE49-F238E27FC236}">
                <a16:creationId xmlns:a16="http://schemas.microsoft.com/office/drawing/2014/main" id="{CEEB3BAE-C0B2-447C-B8BE-96C6BD84D658}"/>
              </a:ext>
            </a:extLst>
          </p:cNvPr>
          <p:cNvSpPr>
            <a:spLocks noGrp="1"/>
          </p:cNvSpPr>
          <p:nvPr>
            <p:ph sz="half" idx="2"/>
          </p:nvPr>
        </p:nvSpPr>
        <p:spPr>
          <a:xfrm>
            <a:off x="432000" y="2975782"/>
            <a:ext cx="5472000" cy="2205817"/>
          </a:xfrm>
        </p:spPr>
        <p:txBody>
          <a:bodyPr/>
          <a:lstStyle/>
          <a:p>
            <a:r>
              <a:rPr lang="en-US" dirty="0"/>
              <a:t>In your view, what has most limited the discussion of gender and disaster ? </a:t>
            </a:r>
          </a:p>
          <a:p>
            <a:r>
              <a:rPr lang="en-US" dirty="0" smtClean="0"/>
              <a:t>How </a:t>
            </a:r>
            <a:r>
              <a:rPr lang="en-US" dirty="0"/>
              <a:t>far have we come in </a:t>
            </a:r>
            <a:r>
              <a:rPr lang="en-US" dirty="0" smtClean="0"/>
              <a:t>Pakistan? </a:t>
            </a:r>
            <a:r>
              <a:rPr lang="en-US" dirty="0"/>
              <a:t>What is the evidence for this? </a:t>
            </a:r>
            <a:endParaRPr lang="en-US" dirty="0" smtClean="0"/>
          </a:p>
          <a:p>
            <a:r>
              <a:rPr lang="en-US" dirty="0"/>
              <a:t>Do disasters challenge people’s basic sense of being feminine or masculine? How and why</a:t>
            </a:r>
            <a:r>
              <a:rPr lang="en-US" dirty="0" smtClean="0"/>
              <a:t>?</a:t>
            </a:r>
          </a:p>
          <a:p>
            <a:r>
              <a:rPr lang="en-US" dirty="0"/>
              <a:t>What can emergency managers due to minimize misinformation about gender?</a:t>
            </a:r>
            <a:endParaRPr lang="en-US" dirty="0"/>
          </a:p>
        </p:txBody>
      </p:sp>
      <p:sp>
        <p:nvSpPr>
          <p:cNvPr id="8" name="Slide Number Placeholder 7">
            <a:extLst>
              <a:ext uri="{FF2B5EF4-FFF2-40B4-BE49-F238E27FC236}">
                <a16:creationId xmlns:a16="http://schemas.microsoft.com/office/drawing/2014/main" id="{E6AC9832-FB01-464A-9824-61887B77997E}"/>
              </a:ext>
            </a:extLst>
          </p:cNvPr>
          <p:cNvSpPr>
            <a:spLocks noGrp="1"/>
          </p:cNvSpPr>
          <p:nvPr>
            <p:ph type="sldNum" sz="quarter" idx="11"/>
          </p:nvPr>
        </p:nvSpPr>
        <p:spPr/>
        <p:txBody>
          <a:bodyPr/>
          <a:lstStyle/>
          <a:p>
            <a:fld id="{19B51A1E-902D-48AF-9020-955120F399B6}" type="slidenum">
              <a:rPr lang="en-US" smtClean="0"/>
              <a:pPr/>
              <a:t>10</a:t>
            </a:fld>
            <a:endParaRPr lang="en-US" dirty="0"/>
          </a:p>
        </p:txBody>
      </p:sp>
      <p:sp>
        <p:nvSpPr>
          <p:cNvPr id="2" name="Title 1">
            <a:extLst>
              <a:ext uri="{FF2B5EF4-FFF2-40B4-BE49-F238E27FC236}">
                <a16:creationId xmlns:a16="http://schemas.microsoft.com/office/drawing/2014/main" id="{19304E83-A4F0-49C5-BB01-F5773509A2B3}"/>
              </a:ext>
            </a:extLst>
          </p:cNvPr>
          <p:cNvSpPr>
            <a:spLocks noGrp="1"/>
          </p:cNvSpPr>
          <p:nvPr>
            <p:ph type="title"/>
          </p:nvPr>
        </p:nvSpPr>
        <p:spPr/>
        <p:txBody>
          <a:bodyPr/>
          <a:lstStyle/>
          <a:p>
            <a:r>
              <a:rPr lang="en-US" dirty="0" smtClean="0"/>
              <a:t>Frequently Asked Questions </a:t>
            </a:r>
            <a:endParaRPr lang="en-US" dirty="0"/>
          </a:p>
        </p:txBody>
      </p:sp>
      <p:sp>
        <p:nvSpPr>
          <p:cNvPr id="6" name="Text Placeholder 5">
            <a:extLst>
              <a:ext uri="{FF2B5EF4-FFF2-40B4-BE49-F238E27FC236}">
                <a16:creationId xmlns:a16="http://schemas.microsoft.com/office/drawing/2014/main" id="{B237D1CA-B91A-410E-A968-D017BBE99F99}"/>
              </a:ext>
            </a:extLst>
          </p:cNvPr>
          <p:cNvSpPr>
            <a:spLocks noGrp="1"/>
          </p:cNvSpPr>
          <p:nvPr>
            <p:ph type="body" sz="quarter" idx="3"/>
          </p:nvPr>
        </p:nvSpPr>
        <p:spPr>
          <a:xfrm>
            <a:off x="6288002" y="2398811"/>
            <a:ext cx="5483996" cy="360000"/>
          </a:xfrm>
        </p:spPr>
        <p:txBody>
          <a:bodyPr/>
          <a:lstStyle/>
          <a:p>
            <a:r>
              <a:rPr lang="en-US" dirty="0"/>
              <a:t>Identifying Women at Increased Risk </a:t>
            </a:r>
            <a:endParaRPr lang="en-US" dirty="0"/>
          </a:p>
        </p:txBody>
      </p:sp>
      <p:sp>
        <p:nvSpPr>
          <p:cNvPr id="7" name="Text Placeholder 6">
            <a:extLst>
              <a:ext uri="{FF2B5EF4-FFF2-40B4-BE49-F238E27FC236}">
                <a16:creationId xmlns:a16="http://schemas.microsoft.com/office/drawing/2014/main" id="{26A87885-D672-4CF9-A78D-CFE98385B03A}"/>
              </a:ext>
            </a:extLst>
          </p:cNvPr>
          <p:cNvSpPr>
            <a:spLocks noGrp="1"/>
          </p:cNvSpPr>
          <p:nvPr>
            <p:ph type="body" sz="quarter" idx="4"/>
          </p:nvPr>
        </p:nvSpPr>
        <p:spPr>
          <a:xfrm>
            <a:off x="6288002" y="2975783"/>
            <a:ext cx="5483996" cy="2928628"/>
          </a:xfrm>
        </p:spPr>
        <p:txBody>
          <a:bodyPr/>
          <a:lstStyle/>
          <a:p>
            <a:r>
              <a:rPr lang="en-US" dirty="0"/>
              <a:t>Which groups should take priority in your community? Who knows them best? </a:t>
            </a:r>
            <a:endParaRPr lang="en-US" dirty="0" smtClean="0"/>
          </a:p>
          <a:p>
            <a:r>
              <a:rPr lang="en-US" dirty="0"/>
              <a:t>What other issues do these groups of women face on a daily basis? </a:t>
            </a:r>
          </a:p>
          <a:p>
            <a:r>
              <a:rPr lang="en-US" dirty="0" smtClean="0"/>
              <a:t>What </a:t>
            </a:r>
            <a:r>
              <a:rPr lang="en-US" dirty="0"/>
              <a:t>have their life experiences taught them? </a:t>
            </a:r>
          </a:p>
          <a:p>
            <a:r>
              <a:rPr lang="en-US" dirty="0" smtClean="0"/>
              <a:t>How </a:t>
            </a:r>
            <a:r>
              <a:rPr lang="en-US" dirty="0"/>
              <a:t>would you reach these groups of women? </a:t>
            </a:r>
          </a:p>
          <a:p>
            <a:r>
              <a:rPr lang="en-US" dirty="0" smtClean="0"/>
              <a:t>What </a:t>
            </a:r>
            <a:r>
              <a:rPr lang="en-US" dirty="0"/>
              <a:t>resources do you think are most needed by women for anticipating, preparing for, surviving, coping with and recovering from a disaster? </a:t>
            </a:r>
            <a:endParaRPr lang="en-US" dirty="0"/>
          </a:p>
        </p:txBody>
      </p:sp>
      <p:grpSp>
        <p:nvGrpSpPr>
          <p:cNvPr id="9" name="Group 8"/>
          <p:cNvGrpSpPr/>
          <p:nvPr/>
        </p:nvGrpSpPr>
        <p:grpSpPr>
          <a:xfrm>
            <a:off x="3955135" y="5868987"/>
            <a:ext cx="3306762" cy="974725"/>
            <a:chOff x="3563058" y="5746750"/>
            <a:chExt cx="3306762" cy="974725"/>
          </a:xfrm>
          <a:solidFill>
            <a:schemeClr val="bg1"/>
          </a:solidFill>
        </p:grpSpPr>
        <p:pic>
          <p:nvPicPr>
            <p:cNvPr id="10" name="Picture 4" descr="image00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95095" y="5746750"/>
              <a:ext cx="974725" cy="9747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1" name="Picture 5" descr="See the source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63058" y="5883275"/>
              <a:ext cx="2332037" cy="838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188837873"/>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6AB259A0-0017-492F-A0DC-4B70C7052AE0}"/>
              </a:ext>
            </a:extLst>
          </p:cNvPr>
          <p:cNvSpPr>
            <a:spLocks noGrp="1"/>
          </p:cNvSpPr>
          <p:nvPr>
            <p:ph type="body" idx="1"/>
          </p:nvPr>
        </p:nvSpPr>
        <p:spPr>
          <a:xfrm>
            <a:off x="432000" y="2398811"/>
            <a:ext cx="5472000" cy="360000"/>
          </a:xfrm>
        </p:spPr>
        <p:txBody>
          <a:bodyPr/>
          <a:lstStyle/>
          <a:p>
            <a:r>
              <a:rPr lang="en-US" dirty="0"/>
              <a:t>Men and Gender In Disaster</a:t>
            </a:r>
            <a:endParaRPr lang="en-US" dirty="0"/>
          </a:p>
        </p:txBody>
      </p:sp>
      <p:sp>
        <p:nvSpPr>
          <p:cNvPr id="5" name="Content Placeholder 4">
            <a:extLst>
              <a:ext uri="{FF2B5EF4-FFF2-40B4-BE49-F238E27FC236}">
                <a16:creationId xmlns:a16="http://schemas.microsoft.com/office/drawing/2014/main" id="{CEEB3BAE-C0B2-447C-B8BE-96C6BD84D658}"/>
              </a:ext>
            </a:extLst>
          </p:cNvPr>
          <p:cNvSpPr>
            <a:spLocks noGrp="1"/>
          </p:cNvSpPr>
          <p:nvPr>
            <p:ph sz="half" idx="2"/>
          </p:nvPr>
        </p:nvSpPr>
        <p:spPr>
          <a:xfrm>
            <a:off x="432000" y="2975782"/>
            <a:ext cx="5472000" cy="2205817"/>
          </a:xfrm>
        </p:spPr>
        <p:txBody>
          <a:bodyPr/>
          <a:lstStyle/>
          <a:p>
            <a:r>
              <a:rPr lang="en-US" dirty="0"/>
              <a:t>Which issues posed the greatest challenge for these boys or men? </a:t>
            </a:r>
          </a:p>
          <a:p>
            <a:r>
              <a:rPr lang="en-US" dirty="0" smtClean="0"/>
              <a:t>How </a:t>
            </a:r>
            <a:r>
              <a:rPr lang="en-US" dirty="0"/>
              <a:t>do these compare with those faced by women in similar contexts? </a:t>
            </a:r>
          </a:p>
          <a:p>
            <a:r>
              <a:rPr lang="en-US" dirty="0" smtClean="0"/>
              <a:t>Which </a:t>
            </a:r>
            <a:r>
              <a:rPr lang="en-US" dirty="0"/>
              <a:t>groups of men should take priority in your community? How would you reach them? </a:t>
            </a:r>
          </a:p>
          <a:p>
            <a:r>
              <a:rPr lang="en-US" dirty="0" smtClean="0"/>
              <a:t>What </a:t>
            </a:r>
            <a:r>
              <a:rPr lang="en-US" dirty="0"/>
              <a:t>factors would facilitate or hinder outreach to men based on gender? </a:t>
            </a:r>
            <a:endParaRPr lang="en-US" dirty="0"/>
          </a:p>
        </p:txBody>
      </p:sp>
      <p:sp>
        <p:nvSpPr>
          <p:cNvPr id="8" name="Slide Number Placeholder 7">
            <a:extLst>
              <a:ext uri="{FF2B5EF4-FFF2-40B4-BE49-F238E27FC236}">
                <a16:creationId xmlns:a16="http://schemas.microsoft.com/office/drawing/2014/main" id="{E6AC9832-FB01-464A-9824-61887B77997E}"/>
              </a:ext>
            </a:extLst>
          </p:cNvPr>
          <p:cNvSpPr>
            <a:spLocks noGrp="1"/>
          </p:cNvSpPr>
          <p:nvPr>
            <p:ph type="sldNum" sz="quarter" idx="11"/>
          </p:nvPr>
        </p:nvSpPr>
        <p:spPr/>
        <p:txBody>
          <a:bodyPr/>
          <a:lstStyle/>
          <a:p>
            <a:fld id="{19B51A1E-902D-48AF-9020-955120F399B6}" type="slidenum">
              <a:rPr lang="en-US" smtClean="0"/>
              <a:pPr/>
              <a:t>11</a:t>
            </a:fld>
            <a:endParaRPr lang="en-US" dirty="0"/>
          </a:p>
        </p:txBody>
      </p:sp>
      <p:sp>
        <p:nvSpPr>
          <p:cNvPr id="2" name="Title 1">
            <a:extLst>
              <a:ext uri="{FF2B5EF4-FFF2-40B4-BE49-F238E27FC236}">
                <a16:creationId xmlns:a16="http://schemas.microsoft.com/office/drawing/2014/main" id="{19304E83-A4F0-49C5-BB01-F5773509A2B3}"/>
              </a:ext>
            </a:extLst>
          </p:cNvPr>
          <p:cNvSpPr>
            <a:spLocks noGrp="1"/>
          </p:cNvSpPr>
          <p:nvPr>
            <p:ph type="title"/>
          </p:nvPr>
        </p:nvSpPr>
        <p:spPr/>
        <p:txBody>
          <a:bodyPr/>
          <a:lstStyle/>
          <a:p>
            <a:r>
              <a:rPr lang="en-US" dirty="0" smtClean="0"/>
              <a:t>Frequently Asked Questions </a:t>
            </a:r>
            <a:endParaRPr lang="en-US" dirty="0"/>
          </a:p>
        </p:txBody>
      </p:sp>
      <p:sp>
        <p:nvSpPr>
          <p:cNvPr id="6" name="Text Placeholder 5">
            <a:extLst>
              <a:ext uri="{FF2B5EF4-FFF2-40B4-BE49-F238E27FC236}">
                <a16:creationId xmlns:a16="http://schemas.microsoft.com/office/drawing/2014/main" id="{B237D1CA-B91A-410E-A968-D017BBE99F99}"/>
              </a:ext>
            </a:extLst>
          </p:cNvPr>
          <p:cNvSpPr>
            <a:spLocks noGrp="1"/>
          </p:cNvSpPr>
          <p:nvPr>
            <p:ph type="body" sz="quarter" idx="3"/>
          </p:nvPr>
        </p:nvSpPr>
        <p:spPr>
          <a:xfrm>
            <a:off x="6288002" y="2398811"/>
            <a:ext cx="5483996" cy="360000"/>
          </a:xfrm>
        </p:spPr>
        <p:txBody>
          <a:bodyPr/>
          <a:lstStyle/>
          <a:p>
            <a:r>
              <a:rPr lang="en-US" dirty="0"/>
              <a:t>Issues Facing Women After Disasters</a:t>
            </a:r>
            <a:endParaRPr lang="en-US" dirty="0"/>
          </a:p>
        </p:txBody>
      </p:sp>
      <p:sp>
        <p:nvSpPr>
          <p:cNvPr id="7" name="Text Placeholder 6">
            <a:extLst>
              <a:ext uri="{FF2B5EF4-FFF2-40B4-BE49-F238E27FC236}">
                <a16:creationId xmlns:a16="http://schemas.microsoft.com/office/drawing/2014/main" id="{26A87885-D672-4CF9-A78D-CFE98385B03A}"/>
              </a:ext>
            </a:extLst>
          </p:cNvPr>
          <p:cNvSpPr>
            <a:spLocks noGrp="1"/>
          </p:cNvSpPr>
          <p:nvPr>
            <p:ph type="body" sz="quarter" idx="4"/>
          </p:nvPr>
        </p:nvSpPr>
        <p:spPr>
          <a:xfrm>
            <a:off x="6288002" y="2975783"/>
            <a:ext cx="5483996" cy="2928628"/>
          </a:xfrm>
        </p:spPr>
        <p:txBody>
          <a:bodyPr/>
          <a:lstStyle/>
          <a:p>
            <a:r>
              <a:rPr lang="en-US" dirty="0"/>
              <a:t>Why do these issues arise for girls and women especially? </a:t>
            </a:r>
          </a:p>
          <a:p>
            <a:r>
              <a:rPr lang="en-US" dirty="0" smtClean="0"/>
              <a:t>How </a:t>
            </a:r>
            <a:r>
              <a:rPr lang="en-US" dirty="0"/>
              <a:t>different would this list be if directed at men? Why? </a:t>
            </a:r>
          </a:p>
          <a:p>
            <a:r>
              <a:rPr lang="en-US" dirty="0" smtClean="0"/>
              <a:t>What </a:t>
            </a:r>
            <a:r>
              <a:rPr lang="en-US" dirty="0"/>
              <a:t>conditions prevail in different parts of </a:t>
            </a:r>
            <a:r>
              <a:rPr lang="en-US" dirty="0" smtClean="0"/>
              <a:t>Pakistan </a:t>
            </a:r>
            <a:r>
              <a:rPr lang="en-US" dirty="0"/>
              <a:t>with different risk profiles? </a:t>
            </a:r>
          </a:p>
          <a:p>
            <a:r>
              <a:rPr lang="en-US" dirty="0" smtClean="0"/>
              <a:t>Do </a:t>
            </a:r>
            <a:r>
              <a:rPr lang="en-US" dirty="0"/>
              <a:t>sex and gender always magnify existing inequalities in disasters? </a:t>
            </a:r>
            <a:endParaRPr lang="en-US" dirty="0"/>
          </a:p>
        </p:txBody>
      </p:sp>
      <p:grpSp>
        <p:nvGrpSpPr>
          <p:cNvPr id="9" name="Group 8"/>
          <p:cNvGrpSpPr/>
          <p:nvPr/>
        </p:nvGrpSpPr>
        <p:grpSpPr>
          <a:xfrm>
            <a:off x="3955135" y="5868987"/>
            <a:ext cx="3306762" cy="974725"/>
            <a:chOff x="3563058" y="5746750"/>
            <a:chExt cx="3306762" cy="974725"/>
          </a:xfrm>
          <a:solidFill>
            <a:schemeClr val="bg1"/>
          </a:solidFill>
        </p:grpSpPr>
        <p:pic>
          <p:nvPicPr>
            <p:cNvPr id="10" name="Picture 4" descr="image00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95095" y="5746750"/>
              <a:ext cx="974725" cy="9747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1" name="Picture 5" descr="See the source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63058" y="5883275"/>
              <a:ext cx="2332037" cy="838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991115350"/>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a:xfrm>
            <a:off x="474416" y="1289352"/>
            <a:ext cx="11339998" cy="793942"/>
          </a:xfrm>
        </p:spPr>
        <p:txBody>
          <a:bodyPr/>
          <a:lstStyle/>
          <a:p>
            <a:r>
              <a:rPr lang="en-US" sz="2000" b="0" dirty="0"/>
              <a:t>Gender responsive planning, in fact, adds value to the core functions of emergency planning and disaster management, maximizing effectiveness and community engagement</a:t>
            </a:r>
            <a:r>
              <a:rPr lang="en-US" dirty="0"/>
              <a:t>.</a:t>
            </a:r>
          </a:p>
        </p:txBody>
      </p:sp>
      <p:sp>
        <p:nvSpPr>
          <p:cNvPr id="3" name="Content Placeholder 2"/>
          <p:cNvSpPr>
            <a:spLocks noGrp="1"/>
          </p:cNvSpPr>
          <p:nvPr>
            <p:ph sz="half" idx="2"/>
          </p:nvPr>
        </p:nvSpPr>
        <p:spPr>
          <a:xfrm>
            <a:off x="474416" y="2240800"/>
            <a:ext cx="5472000" cy="4198318"/>
          </a:xfrm>
        </p:spPr>
        <p:txBody>
          <a:bodyPr/>
          <a:lstStyle/>
          <a:p>
            <a:r>
              <a:rPr lang="en-US" dirty="0"/>
              <a:t>Risk mapping should identify all subpopulations at </a:t>
            </a:r>
            <a:r>
              <a:rPr lang="en-US" dirty="0" smtClean="0"/>
              <a:t>risk </a:t>
            </a:r>
          </a:p>
          <a:p>
            <a:r>
              <a:rPr lang="en-US" dirty="0" smtClean="0"/>
              <a:t>Public </a:t>
            </a:r>
            <a:r>
              <a:rPr lang="en-US" dirty="0"/>
              <a:t>participation in emergency planning must be as inclusive and meaningful as </a:t>
            </a:r>
            <a:r>
              <a:rPr lang="en-US" dirty="0" smtClean="0"/>
              <a:t>possible</a:t>
            </a:r>
            <a:endParaRPr lang="en-US" dirty="0"/>
          </a:p>
          <a:p>
            <a:r>
              <a:rPr lang="en-US" dirty="0"/>
              <a:t>Stakeholder groups should be diverse in order to fully engage all sectors of the community </a:t>
            </a:r>
            <a:endParaRPr lang="en-US" dirty="0" smtClean="0"/>
          </a:p>
          <a:p>
            <a:r>
              <a:rPr lang="en-US" dirty="0"/>
              <a:t>Risk communication must reach those most in need of information and </a:t>
            </a:r>
            <a:r>
              <a:rPr lang="en-US" dirty="0" smtClean="0"/>
              <a:t>awareness</a:t>
            </a:r>
          </a:p>
          <a:p>
            <a:r>
              <a:rPr lang="en-US" dirty="0"/>
              <a:t>Preparedness information should be relevant to all social </a:t>
            </a:r>
            <a:r>
              <a:rPr lang="en-US" dirty="0" smtClean="0"/>
              <a:t>groups</a:t>
            </a:r>
          </a:p>
          <a:p>
            <a:r>
              <a:rPr lang="en-US" dirty="0"/>
              <a:t>Hazard mitigation information is needed by some more than </a:t>
            </a:r>
            <a:r>
              <a:rPr lang="en-US" dirty="0" smtClean="0"/>
              <a:t>others</a:t>
            </a:r>
          </a:p>
          <a:p>
            <a:r>
              <a:rPr lang="en-US" dirty="0"/>
              <a:t>Stockpiling of critical supplies is needed to meet all needs</a:t>
            </a:r>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12</a:t>
            </a:fld>
            <a:endParaRPr lang="en-US" noProof="0" dirty="0"/>
          </a:p>
        </p:txBody>
      </p:sp>
      <p:sp>
        <p:nvSpPr>
          <p:cNvPr id="5" name="Title 4"/>
          <p:cNvSpPr>
            <a:spLocks noGrp="1"/>
          </p:cNvSpPr>
          <p:nvPr>
            <p:ph type="title"/>
          </p:nvPr>
        </p:nvSpPr>
        <p:spPr>
          <a:xfrm>
            <a:off x="516832" y="434110"/>
            <a:ext cx="11255165" cy="695740"/>
          </a:xfrm>
        </p:spPr>
        <p:txBody>
          <a:bodyPr/>
          <a:lstStyle/>
          <a:p>
            <a:r>
              <a:rPr lang="en-US" dirty="0"/>
              <a:t>Why Support Gender-Sensitive Emergency Planning?</a:t>
            </a:r>
          </a:p>
        </p:txBody>
      </p:sp>
      <p:sp>
        <p:nvSpPr>
          <p:cNvPr id="7" name="Content Placeholder 6"/>
          <p:cNvSpPr>
            <a:spLocks noGrp="1"/>
          </p:cNvSpPr>
          <p:nvPr>
            <p:ph sz="quarter" idx="4"/>
          </p:nvPr>
        </p:nvSpPr>
        <p:spPr>
          <a:xfrm>
            <a:off x="6287172" y="2523157"/>
            <a:ext cx="5483996" cy="4198318"/>
          </a:xfrm>
        </p:spPr>
        <p:txBody>
          <a:bodyPr/>
          <a:lstStyle/>
          <a:p>
            <a:r>
              <a:rPr lang="en-US" dirty="0"/>
              <a:t>Service continuity plans should anticipate staff </a:t>
            </a:r>
            <a:r>
              <a:rPr lang="en-US" dirty="0" smtClean="0"/>
              <a:t>shortages</a:t>
            </a:r>
          </a:p>
          <a:p>
            <a:r>
              <a:rPr lang="en-US" dirty="0"/>
              <a:t>Evacuation sites must be safe for </a:t>
            </a:r>
            <a:r>
              <a:rPr lang="en-US" dirty="0" smtClean="0"/>
              <a:t>all</a:t>
            </a:r>
          </a:p>
          <a:p>
            <a:r>
              <a:rPr lang="en-US" dirty="0"/>
              <a:t>Emergency assistance must reach those who are most </a:t>
            </a:r>
            <a:r>
              <a:rPr lang="en-US" dirty="0" smtClean="0"/>
              <a:t>vulnerable</a:t>
            </a:r>
          </a:p>
          <a:p>
            <a:r>
              <a:rPr lang="en-US" dirty="0"/>
              <a:t>Reception </a:t>
            </a:r>
            <a:r>
              <a:rPr lang="en-US" dirty="0" smtClean="0"/>
              <a:t>centers </a:t>
            </a:r>
            <a:r>
              <a:rPr lang="en-US" dirty="0"/>
              <a:t>must be equally accessible and designed to meet the needs of </a:t>
            </a:r>
            <a:r>
              <a:rPr lang="en-US" dirty="0" smtClean="0"/>
              <a:t>residents</a:t>
            </a:r>
          </a:p>
          <a:p>
            <a:r>
              <a:rPr lang="en-US" dirty="0"/>
              <a:t>Temporary accommodation sites must provide an enabling environment for </a:t>
            </a:r>
            <a:r>
              <a:rPr lang="en-US" dirty="0" smtClean="0"/>
              <a:t>recovery</a:t>
            </a:r>
          </a:p>
          <a:p>
            <a:r>
              <a:rPr lang="en-US" dirty="0"/>
              <a:t>Post-disaster recovery plans must recognize different losses and coping capacities:</a:t>
            </a:r>
          </a:p>
        </p:txBody>
      </p:sp>
      <p:grpSp>
        <p:nvGrpSpPr>
          <p:cNvPr id="8" name="Group 7"/>
          <p:cNvGrpSpPr/>
          <p:nvPr/>
        </p:nvGrpSpPr>
        <p:grpSpPr>
          <a:xfrm>
            <a:off x="3955135" y="5868987"/>
            <a:ext cx="3306762" cy="974725"/>
            <a:chOff x="3563058" y="5746750"/>
            <a:chExt cx="3306762" cy="974725"/>
          </a:xfrm>
          <a:solidFill>
            <a:schemeClr val="bg1"/>
          </a:solidFill>
        </p:grpSpPr>
        <p:pic>
          <p:nvPicPr>
            <p:cNvPr id="9" name="Picture 4" descr="image00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95095" y="5746750"/>
              <a:ext cx="974725" cy="9747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0" name="Picture 5" descr="See the source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63058" y="5883275"/>
              <a:ext cx="2332037" cy="838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840042495"/>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4B379698-AB4C-493D-BF95-F5781FDF2AC5}"/>
              </a:ext>
            </a:extLst>
          </p:cNvPr>
          <p:cNvSpPr>
            <a:spLocks noGrp="1"/>
          </p:cNvSpPr>
          <p:nvPr>
            <p:ph type="sldNum" sz="quarter" idx="11"/>
          </p:nvPr>
        </p:nvSpPr>
        <p:spPr/>
        <p:txBody>
          <a:bodyPr/>
          <a:lstStyle/>
          <a:p>
            <a:fld id="{19B51A1E-902D-48AF-9020-955120F399B6}" type="slidenum">
              <a:rPr lang="en-US" smtClean="0"/>
              <a:pPr/>
              <a:t>13</a:t>
            </a:fld>
            <a:endParaRPr lang="en-US" dirty="0"/>
          </a:p>
        </p:txBody>
      </p:sp>
      <p:sp>
        <p:nvSpPr>
          <p:cNvPr id="3" name="Title 2"/>
          <p:cNvSpPr>
            <a:spLocks noGrp="1"/>
          </p:cNvSpPr>
          <p:nvPr>
            <p:ph type="title"/>
          </p:nvPr>
        </p:nvSpPr>
        <p:spPr>
          <a:xfrm>
            <a:off x="516833" y="414582"/>
            <a:ext cx="11255165" cy="695740"/>
          </a:xfrm>
        </p:spPr>
        <p:txBody>
          <a:bodyPr/>
          <a:lstStyle/>
          <a:p>
            <a:r>
              <a:rPr lang="en-US" dirty="0" smtClean="0"/>
              <a:t>Gender Sensitive Planning </a:t>
            </a:r>
            <a:endParaRPr lang="en-US" dirty="0"/>
          </a:p>
        </p:txBody>
      </p:sp>
      <p:graphicFrame>
        <p:nvGraphicFramePr>
          <p:cNvPr id="5" name="Table 4"/>
          <p:cNvGraphicFramePr>
            <a:graphicFrameLocks noGrp="1"/>
          </p:cNvGraphicFramePr>
          <p:nvPr>
            <p:extLst>
              <p:ext uri="{D42A27DB-BD31-4B8C-83A1-F6EECF244321}">
                <p14:modId xmlns:p14="http://schemas.microsoft.com/office/powerpoint/2010/main" val="2934270414"/>
              </p:ext>
            </p:extLst>
          </p:nvPr>
        </p:nvGraphicFramePr>
        <p:xfrm>
          <a:off x="201811" y="1268308"/>
          <a:ext cx="11885210" cy="5525558"/>
        </p:xfrm>
        <a:graphic>
          <a:graphicData uri="http://schemas.openxmlformats.org/drawingml/2006/table">
            <a:tbl>
              <a:tblPr firstRow="1" bandRow="1">
                <a:tableStyleId>{073A0DAA-6AF3-43AB-8588-CEC1D06C72B9}</a:tableStyleId>
              </a:tblPr>
              <a:tblGrid>
                <a:gridCol w="2700412">
                  <a:extLst>
                    <a:ext uri="{9D8B030D-6E8A-4147-A177-3AD203B41FA5}">
                      <a16:colId xmlns:a16="http://schemas.microsoft.com/office/drawing/2014/main" val="2393252242"/>
                    </a:ext>
                  </a:extLst>
                </a:gridCol>
                <a:gridCol w="9184798">
                  <a:extLst>
                    <a:ext uri="{9D8B030D-6E8A-4147-A177-3AD203B41FA5}">
                      <a16:colId xmlns:a16="http://schemas.microsoft.com/office/drawing/2014/main" val="490768370"/>
                    </a:ext>
                  </a:extLst>
                </a:gridCol>
              </a:tblGrid>
              <a:tr h="383624">
                <a:tc>
                  <a:txBody>
                    <a:bodyPr/>
                    <a:lstStyle/>
                    <a:p>
                      <a:r>
                        <a:rPr lang="en-US" dirty="0" smtClean="0"/>
                        <a:t>Areas of Discussion </a:t>
                      </a:r>
                      <a:endParaRPr lang="en-US" dirty="0"/>
                    </a:p>
                  </a:txBody>
                  <a:tcPr/>
                </a:tc>
                <a:tc>
                  <a:txBody>
                    <a:bodyPr/>
                    <a:lstStyle/>
                    <a:p>
                      <a:r>
                        <a:rPr lang="en-US" dirty="0" smtClean="0"/>
                        <a:t>Key Questions </a:t>
                      </a:r>
                      <a:endParaRPr lang="en-US" dirty="0"/>
                    </a:p>
                  </a:txBody>
                  <a:tcPr/>
                </a:tc>
                <a:extLst>
                  <a:ext uri="{0D108BD9-81ED-4DB2-BD59-A6C34878D82A}">
                    <a16:rowId xmlns:a16="http://schemas.microsoft.com/office/drawing/2014/main" val="4208960011"/>
                  </a:ext>
                </a:extLst>
              </a:tr>
              <a:tr h="1513477">
                <a:tc>
                  <a:txBody>
                    <a:bodyPr/>
                    <a:lstStyle/>
                    <a:p>
                      <a:r>
                        <a:rPr lang="en-US" dirty="0" smtClean="0"/>
                        <a:t>Gender issues through the disaster cycle</a:t>
                      </a:r>
                      <a:endParaRPr lang="en-US" dirty="0"/>
                    </a:p>
                  </a:txBody>
                  <a:tcPr/>
                </a:tc>
                <a:tc>
                  <a:txBody>
                    <a:bodyPr/>
                    <a:lstStyle/>
                    <a:p>
                      <a:pPr marL="285750" indent="-285750">
                        <a:buFont typeface="Arial" panose="020B0604020202020204" pitchFamily="34" charset="0"/>
                        <a:buChar char="•"/>
                      </a:pPr>
                      <a:r>
                        <a:rPr lang="en-US" dirty="0" smtClean="0"/>
                        <a:t>Which phases are most critical for gender response planning—and why? </a:t>
                      </a:r>
                    </a:p>
                    <a:p>
                      <a:pPr marL="285750" indent="-285750">
                        <a:buFont typeface="Arial" panose="020B0604020202020204" pitchFamily="34" charset="0"/>
                        <a:buChar char="•"/>
                      </a:pPr>
                      <a:r>
                        <a:rPr lang="en-US" dirty="0" smtClean="0"/>
                        <a:t>How does gender mainstreaming in one phase, or in one set of activities, relate to others? Are there critical gaps that must be addressed and other that are optional? </a:t>
                      </a:r>
                    </a:p>
                    <a:p>
                      <a:pPr marL="285750" indent="-285750">
                        <a:buFont typeface="Arial" panose="020B0604020202020204" pitchFamily="34" charset="0"/>
                        <a:buChar char="•"/>
                      </a:pPr>
                      <a:r>
                        <a:rPr lang="en-US" dirty="0" smtClean="0"/>
                        <a:t>What resources are needed to implement these planning goals? Which are most important? Which are most/least difficult to organize? </a:t>
                      </a:r>
                      <a:endParaRPr lang="en-US" dirty="0"/>
                    </a:p>
                  </a:txBody>
                  <a:tcPr/>
                </a:tc>
                <a:extLst>
                  <a:ext uri="{0D108BD9-81ED-4DB2-BD59-A6C34878D82A}">
                    <a16:rowId xmlns:a16="http://schemas.microsoft.com/office/drawing/2014/main" val="3614783698"/>
                  </a:ext>
                </a:extLst>
              </a:tr>
              <a:tr h="979872">
                <a:tc>
                  <a:txBody>
                    <a:bodyPr/>
                    <a:lstStyle/>
                    <a:p>
                      <a:r>
                        <a:rPr lang="en-US" dirty="0" smtClean="0"/>
                        <a:t>Gendered vulnerability and capacity assessment</a:t>
                      </a:r>
                      <a:endParaRPr lang="en-US" dirty="0"/>
                    </a:p>
                  </a:txBody>
                  <a:tcPr/>
                </a:tc>
                <a:tc>
                  <a:txBody>
                    <a:bodyPr/>
                    <a:lstStyle/>
                    <a:p>
                      <a:pPr marL="285750" indent="-285750">
                        <a:buFont typeface="Arial" panose="020B0604020202020204" pitchFamily="34" charset="0"/>
                        <a:buChar char="•"/>
                      </a:pPr>
                      <a:r>
                        <a:rPr lang="en-US" dirty="0" smtClean="0"/>
                        <a:t>Is it more difficult to find data on women or men or transgender? If so, why? </a:t>
                      </a:r>
                    </a:p>
                    <a:p>
                      <a:pPr marL="285750" indent="-285750">
                        <a:buFont typeface="Arial" panose="020B0604020202020204" pitchFamily="34" charset="0"/>
                        <a:buChar char="•"/>
                      </a:pPr>
                      <a:r>
                        <a:rPr lang="en-US" dirty="0" smtClean="0"/>
                        <a:t>Is one section more difficult than others? If so, why? </a:t>
                      </a:r>
                    </a:p>
                    <a:p>
                      <a:pPr marL="285750" indent="-285750">
                        <a:buFont typeface="Arial" panose="020B0604020202020204" pitchFamily="34" charset="0"/>
                        <a:buChar char="•"/>
                      </a:pPr>
                      <a:r>
                        <a:rPr lang="en-US" dirty="0" smtClean="0"/>
                        <a:t>Imagine completing this form in an entirely different hazard context—what would change? </a:t>
                      </a:r>
                    </a:p>
                  </a:txBody>
                  <a:tcPr/>
                </a:tc>
                <a:extLst>
                  <a:ext uri="{0D108BD9-81ED-4DB2-BD59-A6C34878D82A}">
                    <a16:rowId xmlns:a16="http://schemas.microsoft.com/office/drawing/2014/main" val="3427833282"/>
                  </a:ext>
                </a:extLst>
              </a:tr>
              <a:tr h="2648585">
                <a:tc>
                  <a:txBody>
                    <a:bodyPr/>
                    <a:lstStyle/>
                    <a:p>
                      <a:r>
                        <a:rPr lang="en-US" dirty="0" smtClean="0"/>
                        <a:t>Indicators for gender-sensitive risk mapping </a:t>
                      </a:r>
                      <a:endParaRPr lang="en-US" dirty="0"/>
                    </a:p>
                  </a:txBody>
                  <a:tcPr/>
                </a:tc>
                <a:tc>
                  <a:txBody>
                    <a:bodyPr/>
                    <a:lstStyle/>
                    <a:p>
                      <a:pPr marL="285750" indent="-285750">
                        <a:buFont typeface="Arial" panose="020B0604020202020204" pitchFamily="34" charset="0"/>
                        <a:buChar char="•"/>
                      </a:pPr>
                      <a:r>
                        <a:rPr lang="en-US" dirty="0" smtClean="0"/>
                        <a:t>Where would you find these data in your home town or planning area? </a:t>
                      </a:r>
                    </a:p>
                    <a:p>
                      <a:pPr marL="285750" indent="-285750">
                        <a:buFont typeface="Arial" panose="020B0604020202020204" pitchFamily="34" charset="0"/>
                        <a:buChar char="•"/>
                      </a:pPr>
                      <a:r>
                        <a:rPr lang="en-US" dirty="0" smtClean="0"/>
                        <a:t>What data collection strategies would work best for you? </a:t>
                      </a:r>
                    </a:p>
                    <a:p>
                      <a:pPr marL="285750" indent="-285750">
                        <a:buFont typeface="Arial" panose="020B0604020202020204" pitchFamily="34" charset="0"/>
                        <a:buChar char="•"/>
                      </a:pPr>
                      <a:r>
                        <a:rPr lang="en-US" dirty="0" smtClean="0"/>
                        <a:t>Which data sets are available over time for long-range planning and tracking social trends? </a:t>
                      </a:r>
                    </a:p>
                    <a:p>
                      <a:pPr marL="285750" indent="-285750">
                        <a:buFont typeface="Arial" panose="020B0604020202020204" pitchFamily="34" charset="0"/>
                        <a:buChar char="•"/>
                      </a:pPr>
                      <a:r>
                        <a:rPr lang="en-US" dirty="0" smtClean="0"/>
                        <a:t>How accessible are data integrating gender, age, culture, income and other factors? </a:t>
                      </a:r>
                    </a:p>
                    <a:p>
                      <a:pPr marL="285750" indent="-285750">
                        <a:buFont typeface="Arial" panose="020B0604020202020204" pitchFamily="34" charset="0"/>
                        <a:buChar char="•"/>
                      </a:pPr>
                      <a:r>
                        <a:rPr lang="en-US" dirty="0" smtClean="0"/>
                        <a:t>What are examples of indictors relating specifically to risk factors for men?</a:t>
                      </a:r>
                    </a:p>
                    <a:p>
                      <a:pPr marL="285750" indent="-285750">
                        <a:buFont typeface="Arial" panose="020B0604020202020204" pitchFamily="34" charset="0"/>
                        <a:buChar char="•"/>
                      </a:pPr>
                      <a:r>
                        <a:rPr lang="en-US" dirty="0" smtClean="0"/>
                        <a:t>Who should be involved in community based risk mapping? </a:t>
                      </a:r>
                    </a:p>
                    <a:p>
                      <a:pPr marL="285750" indent="-285750">
                        <a:buFont typeface="Arial" panose="020B0604020202020204" pitchFamily="34" charset="0"/>
                        <a:buChar char="•"/>
                      </a:pPr>
                      <a:r>
                        <a:rPr lang="en-US" dirty="0" smtClean="0"/>
                        <a:t>What has traditionally limited consideration of sex and gender—is it lack of data? </a:t>
                      </a:r>
                    </a:p>
                    <a:p>
                      <a:pPr marL="285750" indent="-285750">
                        <a:buFont typeface="Arial" panose="020B0604020202020204" pitchFamily="34" charset="0"/>
                        <a:buChar char="•"/>
                      </a:pPr>
                      <a:r>
                        <a:rPr lang="en-US" dirty="0" smtClean="0"/>
                        <a:t>How can women’s and men’s organizations be engaged? </a:t>
                      </a:r>
                    </a:p>
                    <a:p>
                      <a:pPr marL="285750" indent="-285750">
                        <a:buFont typeface="Arial" panose="020B0604020202020204" pitchFamily="34" charset="0"/>
                        <a:buChar char="•"/>
                      </a:pPr>
                      <a:r>
                        <a:rPr lang="en-US" dirty="0" smtClean="0"/>
                        <a:t>To what extent are indicators and risk factors hazard-specific? </a:t>
                      </a:r>
                      <a:endParaRPr lang="en-US" dirty="0"/>
                    </a:p>
                  </a:txBody>
                  <a:tcPr/>
                </a:tc>
                <a:extLst>
                  <a:ext uri="{0D108BD9-81ED-4DB2-BD59-A6C34878D82A}">
                    <a16:rowId xmlns:a16="http://schemas.microsoft.com/office/drawing/2014/main" val="313042326"/>
                  </a:ext>
                </a:extLst>
              </a:tr>
            </a:tbl>
          </a:graphicData>
        </a:graphic>
      </p:graphicFrame>
    </p:spTree>
    <p:extLst>
      <p:ext uri="{BB962C8B-B14F-4D97-AF65-F5344CB8AC3E}">
        <p14:creationId xmlns:p14="http://schemas.microsoft.com/office/powerpoint/2010/main" val="2575421478"/>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4B379698-AB4C-493D-BF95-F5781FDF2AC5}"/>
              </a:ext>
            </a:extLst>
          </p:cNvPr>
          <p:cNvSpPr>
            <a:spLocks noGrp="1"/>
          </p:cNvSpPr>
          <p:nvPr>
            <p:ph type="sldNum" sz="quarter" idx="11"/>
          </p:nvPr>
        </p:nvSpPr>
        <p:spPr/>
        <p:txBody>
          <a:bodyPr/>
          <a:lstStyle/>
          <a:p>
            <a:fld id="{19B51A1E-902D-48AF-9020-955120F399B6}" type="slidenum">
              <a:rPr lang="en-US" smtClean="0"/>
              <a:pPr/>
              <a:t>14</a:t>
            </a:fld>
            <a:endParaRPr lang="en-US" dirty="0"/>
          </a:p>
        </p:txBody>
      </p:sp>
      <p:sp>
        <p:nvSpPr>
          <p:cNvPr id="3" name="Title 2"/>
          <p:cNvSpPr>
            <a:spLocks noGrp="1"/>
          </p:cNvSpPr>
          <p:nvPr>
            <p:ph type="title"/>
          </p:nvPr>
        </p:nvSpPr>
        <p:spPr>
          <a:xfrm>
            <a:off x="516832" y="404644"/>
            <a:ext cx="11255165" cy="695740"/>
          </a:xfrm>
        </p:spPr>
        <p:txBody>
          <a:bodyPr/>
          <a:lstStyle/>
          <a:p>
            <a:r>
              <a:rPr lang="en-US" dirty="0" smtClean="0"/>
              <a:t>Gender Sensitive Planning </a:t>
            </a:r>
            <a:endParaRPr lang="en-US" dirty="0"/>
          </a:p>
        </p:txBody>
      </p:sp>
      <p:graphicFrame>
        <p:nvGraphicFramePr>
          <p:cNvPr id="5" name="Table 4"/>
          <p:cNvGraphicFramePr>
            <a:graphicFrameLocks noGrp="1"/>
          </p:cNvGraphicFramePr>
          <p:nvPr>
            <p:extLst>
              <p:ext uri="{D42A27DB-BD31-4B8C-83A1-F6EECF244321}">
                <p14:modId xmlns:p14="http://schemas.microsoft.com/office/powerpoint/2010/main" val="3723905634"/>
              </p:ext>
            </p:extLst>
          </p:nvPr>
        </p:nvGraphicFramePr>
        <p:xfrm>
          <a:off x="471777" y="1320557"/>
          <a:ext cx="11345277" cy="3845560"/>
        </p:xfrm>
        <a:graphic>
          <a:graphicData uri="http://schemas.openxmlformats.org/drawingml/2006/table">
            <a:tbl>
              <a:tblPr firstRow="1" bandRow="1">
                <a:tableStyleId>{073A0DAA-6AF3-43AB-8588-CEC1D06C72B9}</a:tableStyleId>
              </a:tblPr>
              <a:tblGrid>
                <a:gridCol w="3781759">
                  <a:extLst>
                    <a:ext uri="{9D8B030D-6E8A-4147-A177-3AD203B41FA5}">
                      <a16:colId xmlns:a16="http://schemas.microsoft.com/office/drawing/2014/main" val="2393252242"/>
                    </a:ext>
                  </a:extLst>
                </a:gridCol>
                <a:gridCol w="7563518">
                  <a:extLst>
                    <a:ext uri="{9D8B030D-6E8A-4147-A177-3AD203B41FA5}">
                      <a16:colId xmlns:a16="http://schemas.microsoft.com/office/drawing/2014/main" val="490768370"/>
                    </a:ext>
                  </a:extLst>
                </a:gridCol>
              </a:tblGrid>
              <a:tr h="370840">
                <a:tc>
                  <a:txBody>
                    <a:bodyPr/>
                    <a:lstStyle/>
                    <a:p>
                      <a:r>
                        <a:rPr lang="en-US" dirty="0" smtClean="0"/>
                        <a:t>Areas of Discussion </a:t>
                      </a:r>
                      <a:endParaRPr lang="en-US" dirty="0"/>
                    </a:p>
                  </a:txBody>
                  <a:tcPr/>
                </a:tc>
                <a:tc>
                  <a:txBody>
                    <a:bodyPr/>
                    <a:lstStyle/>
                    <a:p>
                      <a:r>
                        <a:rPr lang="en-US" dirty="0" smtClean="0"/>
                        <a:t>Key Questions </a:t>
                      </a:r>
                      <a:endParaRPr lang="en-US" dirty="0"/>
                    </a:p>
                  </a:txBody>
                  <a:tcPr/>
                </a:tc>
                <a:extLst>
                  <a:ext uri="{0D108BD9-81ED-4DB2-BD59-A6C34878D82A}">
                    <a16:rowId xmlns:a16="http://schemas.microsoft.com/office/drawing/2014/main" val="4208960011"/>
                  </a:ext>
                </a:extLst>
              </a:tr>
              <a:tr h="370840">
                <a:tc>
                  <a:txBody>
                    <a:bodyPr/>
                    <a:lstStyle/>
                    <a:p>
                      <a:r>
                        <a:rPr lang="en-US" dirty="0" smtClean="0"/>
                        <a:t>Supporting mothers in disasters</a:t>
                      </a:r>
                      <a:endParaRPr lang="en-US" dirty="0"/>
                    </a:p>
                  </a:txBody>
                  <a:tcPr/>
                </a:tc>
                <a:tc>
                  <a:txBody>
                    <a:bodyPr/>
                    <a:lstStyle/>
                    <a:p>
                      <a:pPr marL="285750" indent="-285750">
                        <a:buFont typeface="Arial" panose="020B0604020202020204" pitchFamily="34" charset="0"/>
                        <a:buChar char="•"/>
                      </a:pPr>
                      <a:r>
                        <a:rPr lang="en-US" dirty="0" smtClean="0"/>
                        <a:t>How sex-specific should support to parents be in disaster plans? </a:t>
                      </a:r>
                    </a:p>
                    <a:p>
                      <a:pPr marL="285750" indent="-285750">
                        <a:buFont typeface="Arial" panose="020B0604020202020204" pitchFamily="34" charset="0"/>
                        <a:buChar char="•"/>
                      </a:pPr>
                      <a:r>
                        <a:rPr lang="en-US" dirty="0" smtClean="0"/>
                        <a:t>How culturally specific? </a:t>
                      </a:r>
                    </a:p>
                    <a:p>
                      <a:pPr marL="285750" indent="-285750">
                        <a:buFont typeface="Arial" panose="020B0604020202020204" pitchFamily="34" charset="0"/>
                        <a:buChar char="•"/>
                      </a:pPr>
                      <a:r>
                        <a:rPr lang="en-US" dirty="0" smtClean="0"/>
                        <a:t>How could “other mothers” such as extended kin or friends be supported?</a:t>
                      </a:r>
                      <a:endParaRPr lang="en-US" dirty="0"/>
                    </a:p>
                  </a:txBody>
                  <a:tcPr/>
                </a:tc>
                <a:extLst>
                  <a:ext uri="{0D108BD9-81ED-4DB2-BD59-A6C34878D82A}">
                    <a16:rowId xmlns:a16="http://schemas.microsoft.com/office/drawing/2014/main" val="1117647268"/>
                  </a:ext>
                </a:extLst>
              </a:tr>
              <a:tr h="370840">
                <a:tc>
                  <a:txBody>
                    <a:bodyPr/>
                    <a:lstStyle/>
                    <a:p>
                      <a:r>
                        <a:rPr lang="en-US" dirty="0" smtClean="0"/>
                        <a:t>Addressing violence in disaster contexts</a:t>
                      </a:r>
                      <a:endParaRPr lang="en-US" dirty="0"/>
                    </a:p>
                  </a:txBody>
                  <a:tcPr/>
                </a:tc>
                <a:tc>
                  <a:txBody>
                    <a:bodyPr/>
                    <a:lstStyle/>
                    <a:p>
                      <a:pPr marL="285750" indent="-285750">
                        <a:buFont typeface="Arial" panose="020B0604020202020204" pitchFamily="34" charset="0"/>
                        <a:buChar char="•"/>
                      </a:pPr>
                      <a:r>
                        <a:rPr lang="en-US" dirty="0" smtClean="0"/>
                        <a:t>Is gender violence a life &amp; safety issue in disasters? If so, what can be done to reduce it? </a:t>
                      </a:r>
                    </a:p>
                    <a:p>
                      <a:pPr marL="285750" indent="-285750">
                        <a:buFont typeface="Arial" panose="020B0604020202020204" pitchFamily="34" charset="0"/>
                        <a:buChar char="•"/>
                      </a:pPr>
                      <a:r>
                        <a:rPr lang="en-US" dirty="0" smtClean="0"/>
                        <a:t>How does fear of partner violence and/or sexual assault constrain women/men needing assistance? </a:t>
                      </a:r>
                    </a:p>
                    <a:p>
                      <a:pPr marL="285750" indent="-285750">
                        <a:buFont typeface="Arial" panose="020B0604020202020204" pitchFamily="34" charset="0"/>
                        <a:buChar char="•"/>
                      </a:pPr>
                      <a:r>
                        <a:rPr lang="en-US" dirty="0" smtClean="0"/>
                        <a:t>What conditions in the community make these forms of violence more/less likely? </a:t>
                      </a:r>
                    </a:p>
                    <a:p>
                      <a:pPr marL="285750" indent="-285750">
                        <a:buFont typeface="Arial" panose="020B0604020202020204" pitchFamily="34" charset="0"/>
                        <a:buChar char="•"/>
                      </a:pPr>
                      <a:r>
                        <a:rPr lang="en-US" dirty="0" smtClean="0"/>
                        <a:t>Who in your community is most affected by community violence? By violence at the hands of law enforcement or other authorities? By interpersonal or partner violence?</a:t>
                      </a:r>
                      <a:endParaRPr lang="en-US" dirty="0"/>
                    </a:p>
                  </a:txBody>
                  <a:tcPr/>
                </a:tc>
                <a:extLst>
                  <a:ext uri="{0D108BD9-81ED-4DB2-BD59-A6C34878D82A}">
                    <a16:rowId xmlns:a16="http://schemas.microsoft.com/office/drawing/2014/main" val="271817312"/>
                  </a:ext>
                </a:extLst>
              </a:tr>
            </a:tbl>
          </a:graphicData>
        </a:graphic>
      </p:graphicFrame>
      <p:grpSp>
        <p:nvGrpSpPr>
          <p:cNvPr id="7" name="Group 6"/>
          <p:cNvGrpSpPr/>
          <p:nvPr/>
        </p:nvGrpSpPr>
        <p:grpSpPr>
          <a:xfrm>
            <a:off x="3955135" y="5816733"/>
            <a:ext cx="3306762" cy="974725"/>
            <a:chOff x="3563058" y="5746750"/>
            <a:chExt cx="3306762" cy="974725"/>
          </a:xfrm>
          <a:solidFill>
            <a:schemeClr val="bg1"/>
          </a:solidFill>
        </p:grpSpPr>
        <p:pic>
          <p:nvPicPr>
            <p:cNvPr id="8" name="Picture 4" descr="image00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95095" y="5746750"/>
              <a:ext cx="974725" cy="9747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9" name="Picture 5" descr="See the source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63058" y="5883275"/>
              <a:ext cx="2332037" cy="838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51620738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4B379698-AB4C-493D-BF95-F5781FDF2AC5}"/>
              </a:ext>
            </a:extLst>
          </p:cNvPr>
          <p:cNvSpPr>
            <a:spLocks noGrp="1"/>
          </p:cNvSpPr>
          <p:nvPr>
            <p:ph type="sldNum" sz="quarter" idx="11"/>
          </p:nvPr>
        </p:nvSpPr>
        <p:spPr/>
        <p:txBody>
          <a:bodyPr/>
          <a:lstStyle/>
          <a:p>
            <a:fld id="{19B51A1E-902D-48AF-9020-955120F399B6}" type="slidenum">
              <a:rPr lang="en-US" smtClean="0"/>
              <a:pPr/>
              <a:t>15</a:t>
            </a:fld>
            <a:endParaRPr lang="en-US" dirty="0"/>
          </a:p>
        </p:txBody>
      </p:sp>
      <p:sp>
        <p:nvSpPr>
          <p:cNvPr id="3" name="Title 2"/>
          <p:cNvSpPr>
            <a:spLocks noGrp="1"/>
          </p:cNvSpPr>
          <p:nvPr>
            <p:ph type="title"/>
          </p:nvPr>
        </p:nvSpPr>
        <p:spPr>
          <a:xfrm>
            <a:off x="516832" y="423292"/>
            <a:ext cx="11255165" cy="695740"/>
          </a:xfrm>
        </p:spPr>
        <p:txBody>
          <a:bodyPr/>
          <a:lstStyle/>
          <a:p>
            <a:r>
              <a:rPr lang="en-US" dirty="0" smtClean="0"/>
              <a:t>Gender Sensitive Planning </a:t>
            </a:r>
            <a:endParaRPr lang="en-US" dirty="0"/>
          </a:p>
        </p:txBody>
      </p:sp>
      <p:graphicFrame>
        <p:nvGraphicFramePr>
          <p:cNvPr id="5" name="Table 4"/>
          <p:cNvGraphicFramePr>
            <a:graphicFrameLocks noGrp="1"/>
          </p:cNvGraphicFramePr>
          <p:nvPr>
            <p:extLst>
              <p:ext uri="{D42A27DB-BD31-4B8C-83A1-F6EECF244321}">
                <p14:modId xmlns:p14="http://schemas.microsoft.com/office/powerpoint/2010/main" val="2898673400"/>
              </p:ext>
            </p:extLst>
          </p:nvPr>
        </p:nvGraphicFramePr>
        <p:xfrm>
          <a:off x="471777" y="1468602"/>
          <a:ext cx="11345277" cy="3845560"/>
        </p:xfrm>
        <a:graphic>
          <a:graphicData uri="http://schemas.openxmlformats.org/drawingml/2006/table">
            <a:tbl>
              <a:tblPr firstRow="1" bandRow="1">
                <a:tableStyleId>{073A0DAA-6AF3-43AB-8588-CEC1D06C72B9}</a:tableStyleId>
              </a:tblPr>
              <a:tblGrid>
                <a:gridCol w="3781759">
                  <a:extLst>
                    <a:ext uri="{9D8B030D-6E8A-4147-A177-3AD203B41FA5}">
                      <a16:colId xmlns:a16="http://schemas.microsoft.com/office/drawing/2014/main" val="2393252242"/>
                    </a:ext>
                  </a:extLst>
                </a:gridCol>
                <a:gridCol w="7563518">
                  <a:extLst>
                    <a:ext uri="{9D8B030D-6E8A-4147-A177-3AD203B41FA5}">
                      <a16:colId xmlns:a16="http://schemas.microsoft.com/office/drawing/2014/main" val="490768370"/>
                    </a:ext>
                  </a:extLst>
                </a:gridCol>
              </a:tblGrid>
              <a:tr h="370840">
                <a:tc>
                  <a:txBody>
                    <a:bodyPr/>
                    <a:lstStyle/>
                    <a:p>
                      <a:r>
                        <a:rPr lang="en-US" dirty="0" smtClean="0"/>
                        <a:t>Areas of Discussion </a:t>
                      </a:r>
                      <a:endParaRPr lang="en-US" dirty="0"/>
                    </a:p>
                  </a:txBody>
                  <a:tcPr/>
                </a:tc>
                <a:tc>
                  <a:txBody>
                    <a:bodyPr/>
                    <a:lstStyle/>
                    <a:p>
                      <a:r>
                        <a:rPr lang="en-US" dirty="0" smtClean="0"/>
                        <a:t>Key Questions </a:t>
                      </a:r>
                      <a:endParaRPr lang="en-US" dirty="0"/>
                    </a:p>
                  </a:txBody>
                  <a:tcPr/>
                </a:tc>
                <a:extLst>
                  <a:ext uri="{0D108BD9-81ED-4DB2-BD59-A6C34878D82A}">
                    <a16:rowId xmlns:a16="http://schemas.microsoft.com/office/drawing/2014/main" val="4208960011"/>
                  </a:ext>
                </a:extLst>
              </a:tr>
              <a:tr h="370840">
                <a:tc>
                  <a:txBody>
                    <a:bodyPr/>
                    <a:lstStyle/>
                    <a:p>
                      <a:r>
                        <a:rPr lang="en-US" dirty="0" smtClean="0"/>
                        <a:t>Men &amp; Women’s health and emergency planning</a:t>
                      </a:r>
                      <a:endParaRPr lang="en-US" dirty="0"/>
                    </a:p>
                  </a:txBody>
                  <a:tcPr/>
                </a:tc>
                <a:tc>
                  <a:txBody>
                    <a:bodyPr/>
                    <a:lstStyle/>
                    <a:p>
                      <a:pPr marL="285750" indent="-285750">
                        <a:buFont typeface="Arial" panose="020B0604020202020204" pitchFamily="34" charset="0"/>
                        <a:buChar char="•"/>
                      </a:pPr>
                      <a:r>
                        <a:rPr lang="en-US" dirty="0" smtClean="0"/>
                        <a:t>What other sex-specific health promotion measures could be implemented to protect the health and wellbeing of men &amp; women in disaster contexts? </a:t>
                      </a:r>
                    </a:p>
                    <a:p>
                      <a:pPr marL="285750" indent="-285750">
                        <a:buFont typeface="Arial" panose="020B0604020202020204" pitchFamily="34" charset="0"/>
                        <a:buChar char="•"/>
                      </a:pPr>
                      <a:r>
                        <a:rPr lang="en-US" dirty="0" smtClean="0"/>
                        <a:t>Which areas are more/less likely to be considered now? Why do you think this is? </a:t>
                      </a:r>
                    </a:p>
                    <a:p>
                      <a:pPr marL="285750" indent="-285750">
                        <a:buFont typeface="Arial" panose="020B0604020202020204" pitchFamily="34" charset="0"/>
                        <a:buChar char="•"/>
                      </a:pPr>
                      <a:r>
                        <a:rPr lang="en-US" dirty="0" smtClean="0"/>
                        <a:t>In which areas is positive action most/least likely? Why? </a:t>
                      </a:r>
                    </a:p>
                    <a:p>
                      <a:pPr marL="285750" indent="-285750">
                        <a:buFont typeface="Arial" panose="020B0604020202020204" pitchFamily="34" charset="0"/>
                        <a:buChar char="•"/>
                      </a:pPr>
                      <a:r>
                        <a:rPr lang="en-US" dirty="0" smtClean="0"/>
                        <a:t>How do gender-based health concerns for boys/men &amp; girls/women compare? </a:t>
                      </a:r>
                      <a:endParaRPr lang="en-US" dirty="0"/>
                    </a:p>
                  </a:txBody>
                  <a:tcPr/>
                </a:tc>
                <a:extLst>
                  <a:ext uri="{0D108BD9-81ED-4DB2-BD59-A6C34878D82A}">
                    <a16:rowId xmlns:a16="http://schemas.microsoft.com/office/drawing/2014/main" val="2276785113"/>
                  </a:ext>
                </a:extLst>
              </a:tr>
              <a:tr h="370840">
                <a:tc>
                  <a:txBody>
                    <a:bodyPr/>
                    <a:lstStyle/>
                    <a:p>
                      <a:r>
                        <a:rPr lang="en-US" dirty="0" smtClean="0"/>
                        <a:t>Gender considerations in hazard-specific scenarios</a:t>
                      </a:r>
                      <a:endParaRPr lang="en-US" dirty="0"/>
                    </a:p>
                  </a:txBody>
                  <a:tcPr/>
                </a:tc>
                <a:tc>
                  <a:txBody>
                    <a:bodyPr/>
                    <a:lstStyle/>
                    <a:p>
                      <a:pPr marL="285750" indent="-285750">
                        <a:buFont typeface="Arial" panose="020B0604020202020204" pitchFamily="34" charset="0"/>
                        <a:buChar char="•"/>
                      </a:pPr>
                      <a:r>
                        <a:rPr lang="en-US" dirty="0" smtClean="0"/>
                        <a:t>Why was this difficult? </a:t>
                      </a:r>
                    </a:p>
                    <a:p>
                      <a:pPr marL="285750" indent="-285750">
                        <a:buFont typeface="Arial" panose="020B0604020202020204" pitchFamily="34" charset="0"/>
                        <a:buChar char="•"/>
                      </a:pPr>
                      <a:r>
                        <a:rPr lang="en-US" dirty="0" smtClean="0"/>
                        <a:t>How do gender differences and inequalities interact with other factors? </a:t>
                      </a:r>
                    </a:p>
                    <a:p>
                      <a:pPr marL="285750" indent="-285750">
                        <a:buFont typeface="Arial" panose="020B0604020202020204" pitchFamily="34" charset="0"/>
                        <a:buChar char="•"/>
                      </a:pPr>
                      <a:r>
                        <a:rPr lang="en-US" dirty="0" smtClean="0"/>
                        <a:t>Are the same groups of women/men always at increased risk? </a:t>
                      </a:r>
                    </a:p>
                    <a:p>
                      <a:pPr marL="285750" indent="-285750">
                        <a:buFont typeface="Arial" panose="020B0604020202020204" pitchFamily="34" charset="0"/>
                        <a:buChar char="•"/>
                      </a:pPr>
                      <a:r>
                        <a:rPr lang="en-US" dirty="0" smtClean="0"/>
                        <a:t>How can women and men be engaged in these issues long before these scenarios unfold? </a:t>
                      </a:r>
                      <a:endParaRPr lang="en-US" dirty="0"/>
                    </a:p>
                  </a:txBody>
                  <a:tcPr/>
                </a:tc>
                <a:extLst>
                  <a:ext uri="{0D108BD9-81ED-4DB2-BD59-A6C34878D82A}">
                    <a16:rowId xmlns:a16="http://schemas.microsoft.com/office/drawing/2014/main" val="3162359121"/>
                  </a:ext>
                </a:extLst>
              </a:tr>
            </a:tbl>
          </a:graphicData>
        </a:graphic>
      </p:graphicFrame>
      <p:grpSp>
        <p:nvGrpSpPr>
          <p:cNvPr id="7" name="Group 6"/>
          <p:cNvGrpSpPr/>
          <p:nvPr/>
        </p:nvGrpSpPr>
        <p:grpSpPr>
          <a:xfrm>
            <a:off x="3955135" y="5816733"/>
            <a:ext cx="3306762" cy="974725"/>
            <a:chOff x="3563058" y="5746750"/>
            <a:chExt cx="3306762" cy="974725"/>
          </a:xfrm>
          <a:solidFill>
            <a:schemeClr val="bg1"/>
          </a:solidFill>
        </p:grpSpPr>
        <p:pic>
          <p:nvPicPr>
            <p:cNvPr id="8" name="Picture 4" descr="image00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95095" y="5746750"/>
              <a:ext cx="974725" cy="9747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9" name="Picture 5" descr="See the source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63058" y="5883275"/>
              <a:ext cx="2332037" cy="838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88141959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descr="Green rice fields" title="Green rice fields">
            <a:extLst>
              <a:ext uri="{FF2B5EF4-FFF2-40B4-BE49-F238E27FC236}">
                <a16:creationId xmlns:a16="http://schemas.microsoft.com/office/drawing/2014/main" id="{6B340BE6-E2A9-41BF-A986-77BC378EE5B0}"/>
              </a:ext>
            </a:extLst>
          </p:cNvPr>
          <p:cNvPicPr>
            <a:picLocks noGrp="1" noChangeAspect="1"/>
          </p:cNvPicPr>
          <p:nvPr>
            <p:ph type="pic" sz="quarter" idx="14"/>
          </p:nvPr>
        </p:nvPicPr>
        <p:blipFill>
          <a:blip r:embed="rId2" cstate="screen">
            <a:extLst>
              <a:ext uri="{28A0092B-C50C-407E-A947-70E740481C1C}">
                <a14:useLocalDpi xmlns:a14="http://schemas.microsoft.com/office/drawing/2010/main"/>
              </a:ext>
            </a:extLst>
          </a:blip>
          <a:srcRect/>
          <a:stretch>
            <a:fillRect/>
          </a:stretch>
        </p:blipFill>
        <p:spPr/>
      </p:pic>
      <p:sp>
        <p:nvSpPr>
          <p:cNvPr id="4" name="Content Placeholder 3">
            <a:extLst>
              <a:ext uri="{FF2B5EF4-FFF2-40B4-BE49-F238E27FC236}">
                <a16:creationId xmlns:a16="http://schemas.microsoft.com/office/drawing/2014/main" id="{3B86E961-B76E-423F-995E-11B31E921437}"/>
              </a:ext>
            </a:extLst>
          </p:cNvPr>
          <p:cNvSpPr>
            <a:spLocks noGrp="1"/>
          </p:cNvSpPr>
          <p:nvPr>
            <p:ph sz="half" idx="1"/>
          </p:nvPr>
        </p:nvSpPr>
        <p:spPr>
          <a:xfrm>
            <a:off x="66240" y="3509214"/>
            <a:ext cx="5472000" cy="2331198"/>
          </a:xfrm>
        </p:spPr>
        <p:txBody>
          <a:bodyPr/>
          <a:lstStyle/>
          <a:p>
            <a:r>
              <a:rPr lang="en-US" dirty="0"/>
              <a:t>Integrating a gender perspective into your work with people of different cultures or language groups, the poor, persons with disabilities, seniors and other high-risk groups just means remembering that sex and gender are part of everyone’s life. Addressing gender with sensitivity to age-based norms and to cultural values is a positive step toward inclusive emergency </a:t>
            </a:r>
            <a:r>
              <a:rPr lang="en-US" dirty="0" smtClean="0"/>
              <a:t>&amp; response planning</a:t>
            </a:r>
            <a:r>
              <a:rPr lang="en-US" dirty="0"/>
              <a:t>. </a:t>
            </a:r>
            <a:endParaRPr lang="en-US" dirty="0"/>
          </a:p>
        </p:txBody>
      </p:sp>
      <p:sp>
        <p:nvSpPr>
          <p:cNvPr id="6" name="Slide Number Placeholder 5">
            <a:extLst>
              <a:ext uri="{FF2B5EF4-FFF2-40B4-BE49-F238E27FC236}">
                <a16:creationId xmlns:a16="http://schemas.microsoft.com/office/drawing/2014/main" id="{70202D98-AA1E-41BB-B94E-180311759C13}"/>
              </a:ext>
            </a:extLst>
          </p:cNvPr>
          <p:cNvSpPr>
            <a:spLocks noGrp="1"/>
          </p:cNvSpPr>
          <p:nvPr>
            <p:ph type="sldNum" sz="quarter" idx="11"/>
          </p:nvPr>
        </p:nvSpPr>
        <p:spPr/>
        <p:txBody>
          <a:bodyPr/>
          <a:lstStyle/>
          <a:p>
            <a:fld id="{19B51A1E-902D-48AF-9020-955120F399B6}" type="slidenum">
              <a:rPr lang="en-US" smtClean="0"/>
              <a:pPr/>
              <a:t>16</a:t>
            </a:fld>
            <a:endParaRPr lang="en-US" dirty="0"/>
          </a:p>
        </p:txBody>
      </p:sp>
      <p:sp>
        <p:nvSpPr>
          <p:cNvPr id="10" name="Title 9" hidden="1">
            <a:extLst>
              <a:ext uri="{FF2B5EF4-FFF2-40B4-BE49-F238E27FC236}">
                <a16:creationId xmlns:a16="http://schemas.microsoft.com/office/drawing/2014/main" id="{52513E4A-F63D-4A30-AB4A-9C3EC1165170}"/>
              </a:ext>
            </a:extLst>
          </p:cNvPr>
          <p:cNvSpPr>
            <a:spLocks noGrp="1"/>
          </p:cNvSpPr>
          <p:nvPr>
            <p:ph type="title"/>
          </p:nvPr>
        </p:nvSpPr>
        <p:spPr/>
        <p:txBody>
          <a:bodyPr/>
          <a:lstStyle/>
          <a:p>
            <a:r>
              <a:rPr lang="en-US" dirty="0"/>
              <a:t>Large Image</a:t>
            </a:r>
          </a:p>
        </p:txBody>
      </p:sp>
      <p:grpSp>
        <p:nvGrpSpPr>
          <p:cNvPr id="8" name="Group 7"/>
          <p:cNvGrpSpPr/>
          <p:nvPr/>
        </p:nvGrpSpPr>
        <p:grpSpPr>
          <a:xfrm>
            <a:off x="4029476" y="6191250"/>
            <a:ext cx="3306762" cy="623887"/>
            <a:chOff x="3563058" y="5746750"/>
            <a:chExt cx="3306762" cy="974725"/>
          </a:xfrm>
          <a:solidFill>
            <a:schemeClr val="bg1"/>
          </a:solidFill>
        </p:grpSpPr>
        <p:pic>
          <p:nvPicPr>
            <p:cNvPr id="9" name="Picture 4" descr="image00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95095" y="5746750"/>
              <a:ext cx="974725" cy="9747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1" name="Picture 5" descr="See the source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63058" y="5883275"/>
              <a:ext cx="2332037" cy="838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665219316"/>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23">
            <a:extLst>
              <a:ext uri="{FF2B5EF4-FFF2-40B4-BE49-F238E27FC236}">
                <a16:creationId xmlns:a16="http://schemas.microsoft.com/office/drawing/2014/main" id="{2065A35A-C57B-453D-BF8A-7C8AA18B2452}"/>
              </a:ext>
            </a:extLst>
          </p:cNvPr>
          <p:cNvSpPr>
            <a:spLocks noGrp="1"/>
          </p:cNvSpPr>
          <p:nvPr>
            <p:ph type="title"/>
          </p:nvPr>
        </p:nvSpPr>
        <p:spPr>
          <a:solidFill>
            <a:schemeClr val="bg1">
              <a:alpha val="90000"/>
            </a:schemeClr>
          </a:solidFill>
        </p:spPr>
        <p:txBody>
          <a:bodyPr/>
          <a:lstStyle/>
          <a:p>
            <a:r>
              <a:rPr lang="en-US" dirty="0"/>
              <a:t>Thank You</a:t>
            </a:r>
          </a:p>
        </p:txBody>
      </p:sp>
      <p:sp>
        <p:nvSpPr>
          <p:cNvPr id="14" name="TextBox 13">
            <a:extLst>
              <a:ext uri="{FF2B5EF4-FFF2-40B4-BE49-F238E27FC236}">
                <a16:creationId xmlns:a16="http://schemas.microsoft.com/office/drawing/2014/main" id="{BFB0B522-F314-40DB-951B-BF090901EBFE}"/>
              </a:ext>
            </a:extLst>
          </p:cNvPr>
          <p:cNvSpPr txBox="1"/>
          <p:nvPr/>
        </p:nvSpPr>
        <p:spPr>
          <a:xfrm>
            <a:off x="691979" y="3350410"/>
            <a:ext cx="2795713" cy="411702"/>
          </a:xfrm>
          <a:prstGeom prst="rect">
            <a:avLst/>
          </a:prstGeom>
          <a:noFill/>
        </p:spPr>
        <p:txBody>
          <a:bodyPr wrap="square" tIns="108000" rtlCol="0">
            <a:spAutoFit/>
          </a:bodyPr>
          <a:lstStyle/>
          <a:p>
            <a:pPr algn="ctr">
              <a:lnSpc>
                <a:spcPts val="1000"/>
              </a:lnSpc>
            </a:pPr>
            <a:r>
              <a:rPr lang="en-US" sz="2800" b="1" spc="0" dirty="0">
                <a:solidFill>
                  <a:schemeClr val="accent1"/>
                </a:solidFill>
                <a:latin typeface="Garamond" panose="02020404030301010803" pitchFamily="18" charset="0"/>
              </a:rPr>
              <a:t>BEST FOR </a:t>
            </a:r>
            <a:r>
              <a:rPr lang="en-US" sz="2800" b="0" i="1" spc="0" dirty="0">
                <a:solidFill>
                  <a:schemeClr val="accent1"/>
                </a:solidFill>
                <a:latin typeface="Garamond" panose="02020404030301010803" pitchFamily="18" charset="0"/>
              </a:rPr>
              <a:t>You</a:t>
            </a:r>
            <a:br>
              <a:rPr lang="en-US" sz="2800" b="0" i="1" spc="0" dirty="0">
                <a:solidFill>
                  <a:schemeClr val="accent1"/>
                </a:solidFill>
                <a:latin typeface="Garamond" panose="02020404030301010803" pitchFamily="18" charset="0"/>
              </a:rPr>
            </a:br>
            <a:r>
              <a:rPr lang="en-US" sz="1000" spc="300" dirty="0">
                <a:solidFill>
                  <a:schemeClr val="tx1">
                    <a:lumMod val="75000"/>
                    <a:lumOff val="25000"/>
                  </a:schemeClr>
                </a:solidFill>
                <a:latin typeface="Corbel" panose="020B0503020204020204" pitchFamily="34" charset="0"/>
              </a:rPr>
              <a:t>ORGANICS COMPANY</a:t>
            </a:r>
            <a:endParaRPr lang="en-US" sz="2800" spc="300" baseline="0" dirty="0">
              <a:solidFill>
                <a:schemeClr val="tx1">
                  <a:lumMod val="75000"/>
                  <a:lumOff val="25000"/>
                </a:schemeClr>
              </a:solidFill>
              <a:latin typeface="Corbel" panose="020B0503020204020204" pitchFamily="34" charset="0"/>
            </a:endParaRPr>
          </a:p>
        </p:txBody>
      </p:sp>
      <p:cxnSp>
        <p:nvCxnSpPr>
          <p:cNvPr id="25" name="Straight Connector 24">
            <a:extLst>
              <a:ext uri="{FF2B5EF4-FFF2-40B4-BE49-F238E27FC236}">
                <a16:creationId xmlns:a16="http://schemas.microsoft.com/office/drawing/2014/main" id="{551A2C98-AF4A-453D-882B-3123746E8A48}"/>
              </a:ext>
              <a:ext uri="{C183D7F6-B498-43B3-948B-1728B52AA6E4}">
                <adec:decorative xmlns="" xmlns:adec="http://schemas.microsoft.com/office/drawing/2017/decorative" val="1"/>
              </a:ext>
            </a:extLst>
          </p:cNvPr>
          <p:cNvCxnSpPr/>
          <p:nvPr/>
        </p:nvCxnSpPr>
        <p:spPr>
          <a:xfrm>
            <a:off x="664575" y="3906982"/>
            <a:ext cx="2850521" cy="0"/>
          </a:xfrm>
          <a:prstGeom prst="line">
            <a:avLst/>
          </a:prstGeom>
        </p:spPr>
        <p:style>
          <a:lnRef idx="1">
            <a:schemeClr val="accent1"/>
          </a:lnRef>
          <a:fillRef idx="0">
            <a:schemeClr val="accent1"/>
          </a:fillRef>
          <a:effectRef idx="0">
            <a:schemeClr val="accent1"/>
          </a:effectRef>
          <a:fontRef idx="minor">
            <a:schemeClr val="tx1"/>
          </a:fontRef>
        </p:style>
      </p:cxnSp>
      <p:pic>
        <p:nvPicPr>
          <p:cNvPr id="8" name="Graphic 7" descr="Icon - User">
            <a:extLst>
              <a:ext uri="{FF2B5EF4-FFF2-40B4-BE49-F238E27FC236}">
                <a16:creationId xmlns:a16="http://schemas.microsoft.com/office/drawing/2014/main" id="{111541C4-DB03-4E53-994D-499C7D73C4DF}"/>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 xmlns:asvg="http://schemas.microsoft.com/office/drawing/2016/SVG/main" r:embed="rId3"/>
              </a:ext>
            </a:extLst>
          </a:blip>
          <a:stretch>
            <a:fillRect/>
          </a:stretch>
        </p:blipFill>
        <p:spPr>
          <a:xfrm>
            <a:off x="436648" y="4797111"/>
            <a:ext cx="218900" cy="218900"/>
          </a:xfrm>
          <a:prstGeom prst="rect">
            <a:avLst/>
          </a:prstGeom>
        </p:spPr>
      </p:pic>
      <p:sp>
        <p:nvSpPr>
          <p:cNvPr id="4" name="Text Placeholder 3">
            <a:extLst>
              <a:ext uri="{FF2B5EF4-FFF2-40B4-BE49-F238E27FC236}">
                <a16:creationId xmlns:a16="http://schemas.microsoft.com/office/drawing/2014/main" id="{60828E04-9C2A-4859-8050-C2DF67A249CB}"/>
              </a:ext>
            </a:extLst>
          </p:cNvPr>
          <p:cNvSpPr>
            <a:spLocks noGrp="1"/>
          </p:cNvSpPr>
          <p:nvPr>
            <p:ph type="body" sz="quarter" idx="15"/>
          </p:nvPr>
        </p:nvSpPr>
        <p:spPr>
          <a:xfrm>
            <a:off x="769601" y="4807513"/>
            <a:ext cx="3993988" cy="288000"/>
          </a:xfrm>
        </p:spPr>
        <p:txBody>
          <a:bodyPr/>
          <a:lstStyle/>
          <a:p>
            <a:r>
              <a:rPr lang="en-US" dirty="0" smtClean="0"/>
              <a:t>Sana Zulfiqar – Project Coordinator CARE </a:t>
            </a:r>
            <a:endParaRPr lang="en-US" dirty="0"/>
          </a:p>
        </p:txBody>
      </p:sp>
      <p:pic>
        <p:nvPicPr>
          <p:cNvPr id="10" name="Graphic 9" descr="Icon - Smart Phone">
            <a:extLst>
              <a:ext uri="{FF2B5EF4-FFF2-40B4-BE49-F238E27FC236}">
                <a16:creationId xmlns:a16="http://schemas.microsoft.com/office/drawing/2014/main" id="{A29DE31C-E099-4579-BB03-675E0A40C5F2}"/>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 xmlns:asvg="http://schemas.microsoft.com/office/drawing/2016/SVG/main" r:embed="rId5"/>
              </a:ext>
            </a:extLst>
          </a:blip>
          <a:stretch>
            <a:fillRect/>
          </a:stretch>
        </p:blipFill>
        <p:spPr>
          <a:xfrm>
            <a:off x="436648" y="5205871"/>
            <a:ext cx="218900" cy="218900"/>
          </a:xfrm>
          <a:prstGeom prst="rect">
            <a:avLst/>
          </a:prstGeom>
        </p:spPr>
      </p:pic>
      <p:sp>
        <p:nvSpPr>
          <p:cNvPr id="5" name="Text Placeholder 4">
            <a:extLst>
              <a:ext uri="{FF2B5EF4-FFF2-40B4-BE49-F238E27FC236}">
                <a16:creationId xmlns:a16="http://schemas.microsoft.com/office/drawing/2014/main" id="{11265965-2271-4C1C-BD0A-6F85F80FF9A6}"/>
              </a:ext>
            </a:extLst>
          </p:cNvPr>
          <p:cNvSpPr>
            <a:spLocks noGrp="1"/>
          </p:cNvSpPr>
          <p:nvPr>
            <p:ph type="body" sz="quarter" idx="16"/>
          </p:nvPr>
        </p:nvSpPr>
        <p:spPr/>
        <p:txBody>
          <a:bodyPr/>
          <a:lstStyle/>
          <a:p>
            <a:r>
              <a:rPr lang="en-US" dirty="0" smtClean="0"/>
              <a:t>+</a:t>
            </a:r>
            <a:r>
              <a:rPr lang="en-US" dirty="0" smtClean="0"/>
              <a:t>92 300 5344933</a:t>
            </a:r>
            <a:endParaRPr lang="en-US" dirty="0"/>
          </a:p>
        </p:txBody>
      </p:sp>
      <p:pic>
        <p:nvPicPr>
          <p:cNvPr id="9" name="Graphic 8" descr="Icon Email">
            <a:extLst>
              <a:ext uri="{FF2B5EF4-FFF2-40B4-BE49-F238E27FC236}">
                <a16:creationId xmlns:a16="http://schemas.microsoft.com/office/drawing/2014/main" id="{773C1382-ACE1-460F-A1B6-AB761A7D2E6B}"/>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 xmlns:asvg="http://schemas.microsoft.com/office/drawing/2016/SVG/main" r:embed="rId7"/>
              </a:ext>
            </a:extLst>
          </a:blip>
          <a:stretch>
            <a:fillRect/>
          </a:stretch>
        </p:blipFill>
        <p:spPr>
          <a:xfrm>
            <a:off x="436648" y="5573589"/>
            <a:ext cx="218900" cy="218900"/>
          </a:xfrm>
          <a:prstGeom prst="rect">
            <a:avLst/>
          </a:prstGeom>
        </p:spPr>
      </p:pic>
      <p:sp>
        <p:nvSpPr>
          <p:cNvPr id="6" name="Text Placeholder 5">
            <a:extLst>
              <a:ext uri="{FF2B5EF4-FFF2-40B4-BE49-F238E27FC236}">
                <a16:creationId xmlns:a16="http://schemas.microsoft.com/office/drawing/2014/main" id="{50A3BCC3-A277-4C0B-9EBA-EB53990D8EBD}"/>
              </a:ext>
            </a:extLst>
          </p:cNvPr>
          <p:cNvSpPr>
            <a:spLocks noGrp="1"/>
          </p:cNvSpPr>
          <p:nvPr>
            <p:ph type="body" sz="quarter" idx="17"/>
          </p:nvPr>
        </p:nvSpPr>
        <p:spPr/>
        <p:txBody>
          <a:bodyPr/>
          <a:lstStyle/>
          <a:p>
            <a:r>
              <a:rPr lang="en-US" dirty="0" smtClean="0"/>
              <a:t>sana.zulfiqar@adpc.net</a:t>
            </a:r>
            <a:endParaRPr lang="en-US" dirty="0"/>
          </a:p>
          <a:p>
            <a:endParaRPr lang="en-US" dirty="0"/>
          </a:p>
        </p:txBody>
      </p:sp>
      <p:pic>
        <p:nvPicPr>
          <p:cNvPr id="12" name="Picture Placeholder 11" descr="Green fern" title="Green fern">
            <a:extLst>
              <a:ext uri="{FF2B5EF4-FFF2-40B4-BE49-F238E27FC236}">
                <a16:creationId xmlns:a16="http://schemas.microsoft.com/office/drawing/2014/main" id="{4323005A-5C0E-47CB-A851-80B7F2A01FA9}"/>
              </a:ext>
            </a:extLst>
          </p:cNvPr>
          <p:cNvPicPr>
            <a:picLocks noGrp="1" noChangeAspect="1"/>
          </p:cNvPicPr>
          <p:nvPr>
            <p:ph type="pic" sz="quarter" idx="19"/>
          </p:nvPr>
        </p:nvPicPr>
        <p:blipFill>
          <a:blip r:embed="rId8" cstate="screen">
            <a:extLst>
              <a:ext uri="{28A0092B-C50C-407E-A947-70E740481C1C}">
                <a14:useLocalDpi xmlns:a14="http://schemas.microsoft.com/office/drawing/2010/main"/>
              </a:ext>
            </a:extLst>
          </a:blip>
          <a:srcRect/>
          <a:stretch>
            <a:fillRect/>
          </a:stretch>
        </p:blipFill>
        <p:spPr/>
      </p:pic>
      <p:grpSp>
        <p:nvGrpSpPr>
          <p:cNvPr id="15" name="Group 14"/>
          <p:cNvGrpSpPr/>
          <p:nvPr/>
        </p:nvGrpSpPr>
        <p:grpSpPr>
          <a:xfrm>
            <a:off x="542182" y="2815626"/>
            <a:ext cx="3306762" cy="974725"/>
            <a:chOff x="3563058" y="5746750"/>
            <a:chExt cx="3306762" cy="974725"/>
          </a:xfrm>
          <a:solidFill>
            <a:schemeClr val="bg1"/>
          </a:solidFill>
        </p:grpSpPr>
        <p:pic>
          <p:nvPicPr>
            <p:cNvPr id="16" name="Picture 4" descr="image00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895095" y="5746750"/>
              <a:ext cx="974725" cy="9747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7" name="Picture 5" descr="See the source imag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563058" y="5883275"/>
              <a:ext cx="2332037" cy="838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18" name="Text Placeholder 5">
            <a:extLst>
              <a:ext uri="{FF2B5EF4-FFF2-40B4-BE49-F238E27FC236}">
                <a16:creationId xmlns:a16="http://schemas.microsoft.com/office/drawing/2014/main" id="{50A3BCC3-A277-4C0B-9EBA-EB53990D8EBD}"/>
              </a:ext>
            </a:extLst>
          </p:cNvPr>
          <p:cNvSpPr>
            <a:spLocks noGrp="1"/>
          </p:cNvSpPr>
          <p:nvPr>
            <p:ph type="body" sz="quarter" idx="17"/>
          </p:nvPr>
        </p:nvSpPr>
        <p:spPr>
          <a:xfrm>
            <a:off x="221582" y="6163191"/>
            <a:ext cx="9767638" cy="609114"/>
          </a:xfrm>
        </p:spPr>
        <p:txBody>
          <a:bodyPr/>
          <a:lstStyle/>
          <a:p>
            <a:r>
              <a:rPr lang="en-US" b="1" dirty="0">
                <a:solidFill>
                  <a:schemeClr val="tx1"/>
                </a:solidFill>
              </a:rPr>
              <a:t>Source: </a:t>
            </a:r>
            <a:r>
              <a:rPr lang="en-US" dirty="0">
                <a:hlinkClick r:id="rId11"/>
              </a:rPr>
              <a:t>http://</a:t>
            </a:r>
            <a:r>
              <a:rPr lang="en-US" dirty="0" smtClean="0">
                <a:hlinkClick r:id="rId11"/>
              </a:rPr>
              <a:t>www.un.am/up/library/Gender%20Mainstreaming_DRR_eng.pdf</a:t>
            </a:r>
            <a:endParaRPr lang="en-US" dirty="0" smtClean="0"/>
          </a:p>
          <a:p>
            <a:r>
              <a:rPr lang="en-US" dirty="0">
                <a:hlinkClick r:id="rId12"/>
              </a:rPr>
              <a:t>https://</a:t>
            </a:r>
            <a:r>
              <a:rPr lang="en-US" dirty="0" smtClean="0">
                <a:hlinkClick r:id="rId12"/>
              </a:rPr>
              <a:t>www.gdnonline.org/resources/GEM_MainFINAL.pdf</a:t>
            </a:r>
            <a:r>
              <a:rPr lang="en-US" dirty="0" smtClean="0"/>
              <a:t> </a:t>
            </a:r>
            <a:endParaRPr lang="en-US" dirty="0"/>
          </a:p>
          <a:p>
            <a:endParaRPr lang="en-US" dirty="0"/>
          </a:p>
        </p:txBody>
      </p:sp>
    </p:spTree>
    <p:extLst>
      <p:ext uri="{BB962C8B-B14F-4D97-AF65-F5344CB8AC3E}">
        <p14:creationId xmlns:p14="http://schemas.microsoft.com/office/powerpoint/2010/main" val="4153678306"/>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D14336EA-31E7-486F-9074-8DE939B70A51}"/>
              </a:ext>
            </a:extLst>
          </p:cNvPr>
          <p:cNvSpPr>
            <a:spLocks noGrp="1"/>
          </p:cNvSpPr>
          <p:nvPr>
            <p:ph type="title"/>
          </p:nvPr>
        </p:nvSpPr>
        <p:spPr/>
        <p:txBody>
          <a:bodyPr/>
          <a:lstStyle/>
          <a:p>
            <a:r>
              <a:rPr lang="en-US" dirty="0" smtClean="0"/>
              <a:t>Presenter</a:t>
            </a:r>
            <a:br>
              <a:rPr lang="en-US" dirty="0" smtClean="0"/>
            </a:br>
            <a:r>
              <a:rPr lang="en-US" dirty="0" smtClean="0"/>
              <a:t/>
            </a:r>
            <a:br>
              <a:rPr lang="en-US" dirty="0" smtClean="0"/>
            </a:br>
            <a:r>
              <a:rPr lang="en-US" dirty="0" smtClean="0"/>
              <a:t/>
            </a:r>
            <a:br>
              <a:rPr lang="en-US" dirty="0" smtClean="0"/>
            </a:br>
            <a:r>
              <a:rPr lang="en-US" sz="2800" b="1" dirty="0" smtClean="0"/>
              <a:t>Sana Zulfiqar </a:t>
            </a:r>
            <a:r>
              <a:rPr lang="en-US" sz="2800" dirty="0" smtClean="0"/>
              <a:t>– </a:t>
            </a:r>
            <a:r>
              <a:rPr lang="en-US" sz="2000" dirty="0" smtClean="0"/>
              <a:t>has considerable expertise in humanitarian coordination &amp; her efforts mainly focus on negotiating local civil society space in the humanitarian architecture and advocating localization agenda on national and international platforms.  </a:t>
            </a:r>
            <a:endParaRPr lang="en-US" sz="2000" i="1" dirty="0"/>
          </a:p>
        </p:txBody>
      </p:sp>
      <p:sp>
        <p:nvSpPr>
          <p:cNvPr id="5" name="Slide Number Placeholder 4">
            <a:extLst>
              <a:ext uri="{FF2B5EF4-FFF2-40B4-BE49-F238E27FC236}">
                <a16:creationId xmlns:a16="http://schemas.microsoft.com/office/drawing/2014/main" id="{BDD5A594-D852-43BB-B591-E9D9027253BD}"/>
              </a:ext>
            </a:extLst>
          </p:cNvPr>
          <p:cNvSpPr>
            <a:spLocks noGrp="1"/>
          </p:cNvSpPr>
          <p:nvPr>
            <p:ph type="sldNum" sz="quarter" idx="11"/>
          </p:nvPr>
        </p:nvSpPr>
        <p:spPr/>
        <p:txBody>
          <a:bodyPr/>
          <a:lstStyle/>
          <a:p>
            <a:fld id="{19B51A1E-902D-48AF-9020-955120F399B6}" type="slidenum">
              <a:rPr lang="en-US" smtClean="0"/>
              <a:pPr/>
              <a:t>2</a:t>
            </a:fld>
            <a:endParaRPr lang="en-US" dirty="0"/>
          </a:p>
        </p:txBody>
      </p:sp>
      <p:pic>
        <p:nvPicPr>
          <p:cNvPr id="8" name="Picture Placeholder 7" descr="Abstract orange folded plastic" title="Abstract orange folded plastic">
            <a:extLst>
              <a:ext uri="{FF2B5EF4-FFF2-40B4-BE49-F238E27FC236}">
                <a16:creationId xmlns:a16="http://schemas.microsoft.com/office/drawing/2014/main" id="{DF1A28DA-2EA1-4CDF-B47F-FD077786E680}"/>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a:stretch>
            <a:fillRect/>
          </a:stretch>
        </p:blipFill>
        <p:spPr/>
      </p:pic>
      <p:pic>
        <p:nvPicPr>
          <p:cNvPr id="9" name="Picture 4" descr="https://www.adpc.net/iex2/collections/staff/id5378/Sana_Zulfiqar-removebg-preview.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213976" y="1328193"/>
            <a:ext cx="1572222" cy="1849982"/>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5"/>
          <p:cNvGrpSpPr/>
          <p:nvPr/>
        </p:nvGrpSpPr>
        <p:grpSpPr>
          <a:xfrm>
            <a:off x="3563058" y="5746750"/>
            <a:ext cx="3306762" cy="974725"/>
            <a:chOff x="3563058" y="5746750"/>
            <a:chExt cx="3306762" cy="974725"/>
          </a:xfrm>
          <a:solidFill>
            <a:schemeClr val="bg1"/>
          </a:solidFill>
        </p:grpSpPr>
        <p:pic>
          <p:nvPicPr>
            <p:cNvPr id="10" name="Picture 4" descr="image00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95095" y="5746750"/>
              <a:ext cx="974725" cy="9747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1" name="Picture 5" descr="See the source imag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63058" y="5883275"/>
              <a:ext cx="2332037" cy="838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4091674644"/>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DBD9FDFD-48CE-40CD-AA8A-21ACDC758C14}"/>
              </a:ext>
            </a:extLst>
          </p:cNvPr>
          <p:cNvSpPr>
            <a:spLocks noGrp="1"/>
          </p:cNvSpPr>
          <p:nvPr>
            <p:ph type="title"/>
          </p:nvPr>
        </p:nvSpPr>
        <p:spPr>
          <a:xfrm>
            <a:off x="124099" y="1524000"/>
            <a:ext cx="4981302" cy="1193074"/>
          </a:xfrm>
          <a:solidFill>
            <a:schemeClr val="bg1">
              <a:alpha val="50000"/>
            </a:schemeClr>
          </a:solidFill>
        </p:spPr>
        <p:txBody>
          <a:bodyPr/>
          <a:lstStyle/>
          <a:p>
            <a:r>
              <a:rPr lang="en-US" i="1" dirty="0" smtClean="0"/>
              <a:t/>
            </a:r>
            <a:br>
              <a:rPr lang="en-US" i="1" dirty="0" smtClean="0"/>
            </a:br>
            <a:r>
              <a:rPr lang="en-US" i="1" dirty="0"/>
              <a:t/>
            </a:r>
            <a:br>
              <a:rPr lang="en-US" i="1" dirty="0"/>
            </a:br>
            <a:r>
              <a:rPr lang="en-US" i="1" dirty="0" smtClean="0"/>
              <a:t/>
            </a:r>
            <a:br>
              <a:rPr lang="en-US" i="1" dirty="0" smtClean="0"/>
            </a:br>
            <a:r>
              <a:rPr lang="en-US" i="1" dirty="0" smtClean="0"/>
              <a:t>Concept of Gender </a:t>
            </a:r>
            <a:endParaRPr lang="en-US" i="1" dirty="0"/>
          </a:p>
        </p:txBody>
      </p: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165097" y="1097279"/>
            <a:ext cx="5009606" cy="5624196"/>
          </a:xfrm>
        </p:spPr>
        <p:txBody>
          <a:bodyPr/>
          <a:lstStyle/>
          <a:p>
            <a:pPr marL="342900" indent="-342900">
              <a:buFont typeface="Arial" panose="020B0604020202020204" pitchFamily="34" charset="0"/>
              <a:buChar char="•"/>
            </a:pPr>
            <a:r>
              <a:rPr lang="en-US" dirty="0"/>
              <a:t>Gender is a socially constructed category: it is the set of relations between and among women and men based on socially constructed roles and behaviors considered appropriate for women and </a:t>
            </a:r>
            <a:r>
              <a:rPr lang="en-US" dirty="0" smtClean="0"/>
              <a:t>men.</a:t>
            </a:r>
          </a:p>
          <a:p>
            <a:pPr marL="342900" indent="-342900">
              <a:buFont typeface="Arial" panose="020B0604020202020204" pitchFamily="34" charset="0"/>
              <a:buChar char="•"/>
            </a:pPr>
            <a:r>
              <a:rPr lang="en-US" dirty="0"/>
              <a:t>Gender does not replace Sex as it is a biological category, which is universal, and given by nature</a:t>
            </a:r>
            <a:r>
              <a:rPr lang="en-US" dirty="0" smtClean="0"/>
              <a:t>.</a:t>
            </a:r>
          </a:p>
          <a:p>
            <a:pPr marL="342900" indent="-342900">
              <a:buFont typeface="Arial" panose="020B0604020202020204" pitchFamily="34" charset="0"/>
              <a:buChar char="•"/>
            </a:pPr>
            <a:r>
              <a:rPr lang="en-US" dirty="0"/>
              <a:t>Gender determines what is expected, allowed and valued in a woman or a man in a given context</a:t>
            </a:r>
            <a:r>
              <a:rPr lang="en-US" dirty="0" smtClean="0"/>
              <a:t>.</a:t>
            </a:r>
          </a:p>
          <a:p>
            <a:pPr marL="342900" indent="-342900">
              <a:buFont typeface="Arial" panose="020B0604020202020204" pitchFamily="34" charset="0"/>
              <a:buChar char="•"/>
            </a:pPr>
            <a:r>
              <a:rPr lang="en-US" dirty="0" smtClean="0"/>
              <a:t>Transgender is the third category which is socially less acceptable due to stereotype approach &amp; culturally bound expectations.</a:t>
            </a:r>
            <a:endParaRPr lang="en-US" dirty="0"/>
          </a:p>
        </p:txBody>
      </p:sp>
      <p:sp>
        <p:nvSpPr>
          <p:cNvPr id="5" name="Slide Number Placeholder 4">
            <a:extLst>
              <a:ext uri="{FF2B5EF4-FFF2-40B4-BE49-F238E27FC236}">
                <a16:creationId xmlns:a16="http://schemas.microsoft.com/office/drawing/2014/main" id="{F6964141-6F81-4947-A236-746D94ED3F6F}"/>
              </a:ext>
            </a:extLst>
          </p:cNvPr>
          <p:cNvSpPr>
            <a:spLocks noGrp="1"/>
          </p:cNvSpPr>
          <p:nvPr>
            <p:ph type="sldNum" sz="quarter" idx="11"/>
          </p:nvPr>
        </p:nvSpPr>
        <p:spPr/>
        <p:txBody>
          <a:bodyPr/>
          <a:lstStyle/>
          <a:p>
            <a:fld id="{19B51A1E-902D-48AF-9020-955120F399B6}" type="slidenum">
              <a:rPr lang="en-US" smtClean="0"/>
              <a:pPr/>
              <a:t>3</a:t>
            </a:fld>
            <a:endParaRPr lang="en-US" dirty="0"/>
          </a:p>
        </p:txBody>
      </p:sp>
      <p:pic>
        <p:nvPicPr>
          <p:cNvPr id="7" name="Picture Placeholder 6" descr="Blurry green with leaves in twig" title="Blurry green with leaves in twig">
            <a:extLst>
              <a:ext uri="{FF2B5EF4-FFF2-40B4-BE49-F238E27FC236}">
                <a16:creationId xmlns:a16="http://schemas.microsoft.com/office/drawing/2014/main" id="{9BD01FBA-B811-41DB-B340-A4A9F06A6685}"/>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a:stretch>
            <a:fillRect/>
          </a:stretch>
        </p:blipFill>
        <p:spPr/>
      </p:pic>
      <p:grpSp>
        <p:nvGrpSpPr>
          <p:cNvPr id="6" name="Group 5"/>
          <p:cNvGrpSpPr/>
          <p:nvPr/>
        </p:nvGrpSpPr>
        <p:grpSpPr>
          <a:xfrm>
            <a:off x="5244004" y="5746750"/>
            <a:ext cx="3306762" cy="974725"/>
            <a:chOff x="3563058" y="5746750"/>
            <a:chExt cx="3306762" cy="974725"/>
          </a:xfrm>
          <a:solidFill>
            <a:schemeClr val="bg1"/>
          </a:solidFill>
        </p:grpSpPr>
        <p:pic>
          <p:nvPicPr>
            <p:cNvPr id="9" name="Picture 4" descr="image00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95095" y="5746750"/>
              <a:ext cx="974725" cy="9747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0" name="Picture 5" descr="See the source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63058" y="5883275"/>
              <a:ext cx="2332037" cy="838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117695413"/>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D14336EA-31E7-486F-9074-8DE939B70A51}"/>
              </a:ext>
            </a:extLst>
          </p:cNvPr>
          <p:cNvSpPr>
            <a:spLocks noGrp="1"/>
          </p:cNvSpPr>
          <p:nvPr>
            <p:ph type="title"/>
          </p:nvPr>
        </p:nvSpPr>
        <p:spPr>
          <a:xfrm>
            <a:off x="6880662" y="1310537"/>
            <a:ext cx="5105400" cy="1271451"/>
          </a:xfrm>
          <a:solidFill>
            <a:schemeClr val="bg1">
              <a:alpha val="50000"/>
            </a:schemeClr>
          </a:solidFill>
        </p:spPr>
        <p:txBody>
          <a:bodyPr/>
          <a:lstStyle/>
          <a:p>
            <a:r>
              <a:rPr lang="en-US" dirty="0" smtClean="0"/>
              <a:t/>
            </a:r>
            <a:br>
              <a:rPr lang="en-US" dirty="0" smtClean="0"/>
            </a:br>
            <a:r>
              <a:rPr lang="en-US" dirty="0" smtClean="0"/>
              <a:t/>
            </a:r>
            <a:br>
              <a:rPr lang="en-US" dirty="0" smtClean="0"/>
            </a:br>
            <a:r>
              <a:rPr lang="en-US" dirty="0" smtClean="0"/>
              <a:t/>
            </a:r>
            <a:br>
              <a:rPr lang="en-US" dirty="0" smtClean="0"/>
            </a:br>
            <a:r>
              <a:rPr lang="en-US" i="1" dirty="0"/>
              <a:t>Why should we care?</a:t>
            </a:r>
          </a:p>
        </p:txBody>
      </p:sp>
      <p:sp>
        <p:nvSpPr>
          <p:cNvPr id="5" name="Slide Number Placeholder 4">
            <a:extLst>
              <a:ext uri="{FF2B5EF4-FFF2-40B4-BE49-F238E27FC236}">
                <a16:creationId xmlns:a16="http://schemas.microsoft.com/office/drawing/2014/main" id="{BDD5A594-D852-43BB-B591-E9D9027253BD}"/>
              </a:ext>
            </a:extLst>
          </p:cNvPr>
          <p:cNvSpPr>
            <a:spLocks noGrp="1"/>
          </p:cNvSpPr>
          <p:nvPr>
            <p:ph type="sldNum" sz="quarter" idx="11"/>
          </p:nvPr>
        </p:nvSpPr>
        <p:spPr/>
        <p:txBody>
          <a:bodyPr/>
          <a:lstStyle/>
          <a:p>
            <a:fld id="{19B51A1E-902D-48AF-9020-955120F399B6}" type="slidenum">
              <a:rPr lang="en-US" smtClean="0"/>
              <a:pPr/>
              <a:t>4</a:t>
            </a:fld>
            <a:endParaRPr lang="en-US" dirty="0"/>
          </a:p>
        </p:txBody>
      </p:sp>
      <p:pic>
        <p:nvPicPr>
          <p:cNvPr id="8" name="Picture Placeholder 7" descr="Abstract orange folded plastic" title="Abstract orange folded plastic">
            <a:extLst>
              <a:ext uri="{FF2B5EF4-FFF2-40B4-BE49-F238E27FC236}">
                <a16:creationId xmlns:a16="http://schemas.microsoft.com/office/drawing/2014/main" id="{DF1A28DA-2EA1-4CDF-B47F-FD077786E680}"/>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a:stretch>
            <a:fillRect/>
          </a:stretch>
        </p:blipFill>
        <p:spPr/>
      </p:pic>
      <p:grpSp>
        <p:nvGrpSpPr>
          <p:cNvPr id="6" name="Group 5"/>
          <p:cNvGrpSpPr/>
          <p:nvPr/>
        </p:nvGrpSpPr>
        <p:grpSpPr>
          <a:xfrm>
            <a:off x="3563058" y="5746750"/>
            <a:ext cx="3306762" cy="974725"/>
            <a:chOff x="3563058" y="5746750"/>
            <a:chExt cx="3306762" cy="974725"/>
          </a:xfrm>
          <a:solidFill>
            <a:schemeClr val="bg1"/>
          </a:solidFill>
        </p:grpSpPr>
        <p:pic>
          <p:nvPicPr>
            <p:cNvPr id="10" name="Picture 4" descr="image00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95095" y="5746750"/>
              <a:ext cx="974725" cy="9747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1" name="Picture 5" descr="See the source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63058" y="5883275"/>
              <a:ext cx="2332037" cy="838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12"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6880662" y="1300284"/>
            <a:ext cx="5132867" cy="5381899"/>
          </a:xfrm>
        </p:spPr>
        <p:txBody>
          <a:bodyPr/>
          <a:lstStyle/>
          <a:p>
            <a:pPr marL="342900" indent="-342900">
              <a:buFont typeface="Arial" panose="020B0604020202020204" pitchFamily="34" charset="0"/>
              <a:buChar char="•"/>
            </a:pPr>
            <a:r>
              <a:rPr lang="en-US" dirty="0"/>
              <a:t>Promotion of gender equality and empowerment of women is a national </a:t>
            </a:r>
            <a:r>
              <a:rPr lang="en-US" dirty="0" smtClean="0"/>
              <a:t>priority.</a:t>
            </a:r>
          </a:p>
          <a:p>
            <a:endParaRPr lang="en-US" dirty="0" smtClean="0"/>
          </a:p>
          <a:p>
            <a:pPr marL="342900" indent="-342900">
              <a:buFont typeface="Arial" panose="020B0604020202020204" pitchFamily="34" charset="0"/>
              <a:buChar char="•"/>
            </a:pPr>
            <a:r>
              <a:rPr lang="en-US" dirty="0"/>
              <a:t>You should work in all sectors and regions, integrating gender in your work at all levels - from national policy to community development level projects</a:t>
            </a:r>
            <a:r>
              <a:rPr lang="en-US" dirty="0" smtClean="0"/>
              <a:t>.</a:t>
            </a:r>
          </a:p>
          <a:p>
            <a:r>
              <a:rPr lang="en-US" dirty="0" smtClean="0"/>
              <a:t> </a:t>
            </a:r>
          </a:p>
          <a:p>
            <a:pPr marL="342900" indent="-342900">
              <a:buFont typeface="Arial" panose="020B0604020202020204" pitchFamily="34" charset="0"/>
              <a:buChar char="•"/>
            </a:pPr>
            <a:r>
              <a:rPr lang="en-US" dirty="0"/>
              <a:t>Gender relates to all aspects of our life, as well as access to and control over resources and different opportunities. </a:t>
            </a:r>
            <a:endParaRPr lang="en-US" dirty="0" smtClean="0"/>
          </a:p>
          <a:p>
            <a:pPr marL="342900" indent="-342900">
              <a:buFont typeface="Arial" panose="020B0604020202020204" pitchFamily="34" charset="0"/>
              <a:buChar char="•"/>
            </a:pPr>
            <a:endParaRPr lang="en-US" dirty="0"/>
          </a:p>
        </p:txBody>
      </p:sp>
    </p:spTree>
    <p:extLst>
      <p:ext uri="{BB962C8B-B14F-4D97-AF65-F5344CB8AC3E}">
        <p14:creationId xmlns:p14="http://schemas.microsoft.com/office/powerpoint/2010/main" val="2389308570"/>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DBD9FDFD-48CE-40CD-AA8A-21ACDC758C14}"/>
              </a:ext>
            </a:extLst>
          </p:cNvPr>
          <p:cNvSpPr>
            <a:spLocks noGrp="1"/>
          </p:cNvSpPr>
          <p:nvPr>
            <p:ph type="title"/>
          </p:nvPr>
        </p:nvSpPr>
        <p:spPr>
          <a:xfrm>
            <a:off x="104506" y="1210491"/>
            <a:ext cx="4981302" cy="1193074"/>
          </a:xfrm>
          <a:solidFill>
            <a:schemeClr val="bg1">
              <a:alpha val="50000"/>
            </a:schemeClr>
          </a:solidFill>
        </p:spPr>
        <p:txBody>
          <a:bodyPr/>
          <a:lstStyle/>
          <a:p>
            <a:r>
              <a:rPr lang="en-US" i="1" dirty="0" smtClean="0"/>
              <a:t/>
            </a:r>
            <a:br>
              <a:rPr lang="en-US" i="1" dirty="0" smtClean="0"/>
            </a:br>
            <a:r>
              <a:rPr lang="en-US" i="1" dirty="0"/>
              <a:t/>
            </a:r>
            <a:br>
              <a:rPr lang="en-US" i="1" dirty="0"/>
            </a:br>
            <a:r>
              <a:rPr lang="en-US" i="1" dirty="0" smtClean="0"/>
              <a:t>Gender  Equality </a:t>
            </a:r>
            <a:endParaRPr lang="en-US" i="1" dirty="0"/>
          </a:p>
        </p:txBody>
      </p: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104506" y="888908"/>
            <a:ext cx="5233848" cy="5903777"/>
          </a:xfrm>
        </p:spPr>
        <p:txBody>
          <a:bodyPr/>
          <a:lstStyle/>
          <a:p>
            <a:pPr marL="342900" indent="-342900">
              <a:buFont typeface="Arial" panose="020B0604020202020204" pitchFamily="34" charset="0"/>
              <a:buChar char="•"/>
            </a:pPr>
            <a:r>
              <a:rPr lang="en-US" dirty="0"/>
              <a:t>is a matter of human rights and a condition for social justice and is also a necessary and fundamental prerequisite for equality, development and peace. A transformed partnership based on equality between women and men is a condition for people-centered sustainable </a:t>
            </a:r>
            <a:r>
              <a:rPr lang="en-US" dirty="0" smtClean="0"/>
              <a:t>development.</a:t>
            </a:r>
          </a:p>
          <a:p>
            <a:endParaRPr lang="en-US" dirty="0" smtClean="0"/>
          </a:p>
          <a:p>
            <a:pPr marL="342900" indent="-342900">
              <a:buFont typeface="Arial" panose="020B0604020202020204" pitchFamily="34" charset="0"/>
              <a:buChar char="•"/>
            </a:pPr>
            <a:r>
              <a:rPr lang="en-US" dirty="0"/>
              <a:t>governments and other actors should promote an active and visible policy of mainstreaming a gender perspective in all policies and </a:t>
            </a:r>
            <a:r>
              <a:rPr lang="en-US" dirty="0" smtClean="0"/>
              <a:t>programs, </a:t>
            </a:r>
            <a:r>
              <a:rPr lang="en-US" dirty="0"/>
              <a:t>so that, before decisions are taken, an analysis is made of the effects on women and men, </a:t>
            </a:r>
            <a:r>
              <a:rPr lang="en-US" dirty="0" smtClean="0"/>
              <a:t>respectively.</a:t>
            </a:r>
            <a:endParaRPr lang="en-US" dirty="0"/>
          </a:p>
        </p:txBody>
      </p:sp>
      <p:sp>
        <p:nvSpPr>
          <p:cNvPr id="5" name="Slide Number Placeholder 4">
            <a:extLst>
              <a:ext uri="{FF2B5EF4-FFF2-40B4-BE49-F238E27FC236}">
                <a16:creationId xmlns:a16="http://schemas.microsoft.com/office/drawing/2014/main" id="{F6964141-6F81-4947-A236-746D94ED3F6F}"/>
              </a:ext>
            </a:extLst>
          </p:cNvPr>
          <p:cNvSpPr>
            <a:spLocks noGrp="1"/>
          </p:cNvSpPr>
          <p:nvPr>
            <p:ph type="sldNum" sz="quarter" idx="11"/>
          </p:nvPr>
        </p:nvSpPr>
        <p:spPr/>
        <p:txBody>
          <a:bodyPr/>
          <a:lstStyle/>
          <a:p>
            <a:fld id="{19B51A1E-902D-48AF-9020-955120F399B6}" type="slidenum">
              <a:rPr lang="en-US" smtClean="0"/>
              <a:pPr/>
              <a:t>5</a:t>
            </a:fld>
            <a:endParaRPr lang="en-US" dirty="0"/>
          </a:p>
        </p:txBody>
      </p:sp>
      <p:pic>
        <p:nvPicPr>
          <p:cNvPr id="7" name="Picture Placeholder 6" descr="Blurry green with leaves in twig" title="Blurry green with leaves in twig">
            <a:extLst>
              <a:ext uri="{FF2B5EF4-FFF2-40B4-BE49-F238E27FC236}">
                <a16:creationId xmlns:a16="http://schemas.microsoft.com/office/drawing/2014/main" id="{9BD01FBA-B811-41DB-B340-A4A9F06A6685}"/>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a:stretch>
            <a:fillRect/>
          </a:stretch>
        </p:blipFill>
        <p:spPr/>
      </p:pic>
      <p:grpSp>
        <p:nvGrpSpPr>
          <p:cNvPr id="6" name="Group 5"/>
          <p:cNvGrpSpPr/>
          <p:nvPr/>
        </p:nvGrpSpPr>
        <p:grpSpPr>
          <a:xfrm>
            <a:off x="5244004" y="5746750"/>
            <a:ext cx="3306762" cy="974725"/>
            <a:chOff x="3563058" y="5746750"/>
            <a:chExt cx="3306762" cy="974725"/>
          </a:xfrm>
          <a:solidFill>
            <a:schemeClr val="bg1"/>
          </a:solidFill>
        </p:grpSpPr>
        <p:pic>
          <p:nvPicPr>
            <p:cNvPr id="9" name="Picture 4" descr="image00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95095" y="5746750"/>
              <a:ext cx="974725" cy="9747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0" name="Picture 5" descr="See the source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63058" y="5883275"/>
              <a:ext cx="2332037" cy="838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769500528"/>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994797-5697-4A14-97F4-C212A14881C4}"/>
              </a:ext>
            </a:extLst>
          </p:cNvPr>
          <p:cNvSpPr>
            <a:spLocks noGrp="1"/>
          </p:cNvSpPr>
          <p:nvPr>
            <p:ph type="ctrTitle"/>
          </p:nvPr>
        </p:nvSpPr>
        <p:spPr>
          <a:xfrm>
            <a:off x="191590" y="1020300"/>
            <a:ext cx="11756570" cy="3723768"/>
          </a:xfrm>
        </p:spPr>
        <p:txBody>
          <a:bodyPr/>
          <a:lstStyle/>
          <a:p>
            <a:r>
              <a:rPr lang="en-US" dirty="0" smtClean="0"/>
              <a:t>Mainstreaming Gender in Emergency Response &amp; Recovery </a:t>
            </a:r>
            <a:endParaRPr lang="en-US" dirty="0"/>
          </a:p>
        </p:txBody>
      </p:sp>
      <p:sp>
        <p:nvSpPr>
          <p:cNvPr id="3" name="Subtitle 2">
            <a:extLst>
              <a:ext uri="{FF2B5EF4-FFF2-40B4-BE49-F238E27FC236}">
                <a16:creationId xmlns:a16="http://schemas.microsoft.com/office/drawing/2014/main" id="{76F3BC00-016D-45F4-9C27-3F780E206357}"/>
              </a:ext>
            </a:extLst>
          </p:cNvPr>
          <p:cNvSpPr>
            <a:spLocks noGrp="1"/>
          </p:cNvSpPr>
          <p:nvPr>
            <p:ph type="subTitle" idx="1"/>
          </p:nvPr>
        </p:nvSpPr>
        <p:spPr>
          <a:xfrm>
            <a:off x="592183" y="2366682"/>
            <a:ext cx="10816046" cy="3429651"/>
          </a:xfrm>
        </p:spPr>
        <p:txBody>
          <a:bodyPr/>
          <a:lstStyle/>
          <a:p>
            <a:endParaRPr lang="en-US" dirty="0" smtClean="0"/>
          </a:p>
          <a:p>
            <a:r>
              <a:rPr lang="en-US" b="1" dirty="0" smtClean="0">
                <a:solidFill>
                  <a:schemeClr val="accent6">
                    <a:lumMod val="50000"/>
                  </a:schemeClr>
                </a:solidFill>
              </a:rPr>
              <a:t>Gender </a:t>
            </a:r>
            <a:r>
              <a:rPr lang="en-US" b="1" dirty="0">
                <a:solidFill>
                  <a:schemeClr val="accent6">
                    <a:lumMod val="50000"/>
                  </a:schemeClr>
                </a:solidFill>
              </a:rPr>
              <a:t>Equality </a:t>
            </a:r>
            <a:r>
              <a:rPr lang="en-US" dirty="0">
                <a:solidFill>
                  <a:schemeClr val="accent6">
                    <a:lumMod val="50000"/>
                  </a:schemeClr>
                </a:solidFill>
              </a:rPr>
              <a:t>is the goal:</a:t>
            </a:r>
            <a:r>
              <a:rPr lang="en-US" dirty="0"/>
              <a:t> Recognizing differences in needs and priorities; freedom to develop without being limited of gender roles; equally valued and equally </a:t>
            </a:r>
            <a:r>
              <a:rPr lang="en-US" dirty="0" smtClean="0"/>
              <a:t>favored. </a:t>
            </a:r>
          </a:p>
          <a:p>
            <a:endParaRPr lang="en-US" dirty="0"/>
          </a:p>
          <a:p>
            <a:endParaRPr lang="en-US" dirty="0"/>
          </a:p>
          <a:p>
            <a:r>
              <a:rPr lang="en-US" b="1" dirty="0" smtClean="0">
                <a:solidFill>
                  <a:schemeClr val="accent6">
                    <a:lumMod val="50000"/>
                  </a:schemeClr>
                </a:solidFill>
              </a:rPr>
              <a:t>Gender Mainstreaming </a:t>
            </a:r>
            <a:r>
              <a:rPr lang="en-US" dirty="0">
                <a:solidFill>
                  <a:schemeClr val="accent6">
                    <a:lumMod val="50000"/>
                  </a:schemeClr>
                </a:solidFill>
              </a:rPr>
              <a:t>is the strategy:</a:t>
            </a:r>
            <a:r>
              <a:rPr lang="en-US" dirty="0"/>
              <a:t> The process of assessing the implications for women and men of any planned action, including legislation, policies and </a:t>
            </a:r>
            <a:r>
              <a:rPr lang="en-US" dirty="0" smtClean="0"/>
              <a:t>programs, </a:t>
            </a:r>
            <a:r>
              <a:rPr lang="en-US" dirty="0"/>
              <a:t>in all areas and at all levels. </a:t>
            </a:r>
            <a:endParaRPr lang="en-US" dirty="0" smtClean="0"/>
          </a:p>
          <a:p>
            <a:r>
              <a:rPr lang="en-US" dirty="0"/>
              <a:t>	</a:t>
            </a:r>
            <a:r>
              <a:rPr lang="en-US" dirty="0" smtClean="0"/>
              <a:t>							</a:t>
            </a:r>
            <a:r>
              <a:rPr lang="en-US" sz="1800" dirty="0" smtClean="0"/>
              <a:t>(</a:t>
            </a:r>
            <a:r>
              <a:rPr lang="en-US" sz="1800" dirty="0" err="1"/>
              <a:t>Ecosoc</a:t>
            </a:r>
            <a:r>
              <a:rPr lang="en-US" sz="1800" dirty="0"/>
              <a:t>, United Nations 1997) </a:t>
            </a:r>
          </a:p>
        </p:txBody>
      </p:sp>
      <p:grpSp>
        <p:nvGrpSpPr>
          <p:cNvPr id="4" name="Group 3"/>
          <p:cNvGrpSpPr/>
          <p:nvPr/>
        </p:nvGrpSpPr>
        <p:grpSpPr>
          <a:xfrm>
            <a:off x="592183" y="5659808"/>
            <a:ext cx="3306762" cy="974725"/>
            <a:chOff x="3563058" y="5746750"/>
            <a:chExt cx="3306762" cy="974725"/>
          </a:xfrm>
          <a:solidFill>
            <a:schemeClr val="bg1"/>
          </a:solidFill>
        </p:grpSpPr>
        <p:pic>
          <p:nvPicPr>
            <p:cNvPr id="5" name="Picture 4" descr="image00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95095" y="5746750"/>
              <a:ext cx="974725" cy="9747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 name="Picture 5" descr="See the source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63058" y="5883275"/>
              <a:ext cx="2332037" cy="838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22504588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p:txBody>
          <a:bodyPr/>
          <a:lstStyle/>
          <a:p>
            <a:r>
              <a:rPr lang="en-US"/>
              <a:t>Steps for Gender Mainstreaming</a:t>
            </a:r>
            <a:endParaRPr lang="en-US" dirty="0"/>
          </a:p>
        </p:txBody>
      </p:sp>
      <p:sp>
        <p:nvSpPr>
          <p:cNvPr id="3" name="Text Placeholder 2">
            <a:extLst>
              <a:ext uri="{FF2B5EF4-FFF2-40B4-BE49-F238E27FC236}">
                <a16:creationId xmlns:a16="http://schemas.microsoft.com/office/drawing/2014/main" id="{611DC577-0A95-47D0-95D9-5F8DA763D46B}"/>
              </a:ext>
            </a:extLst>
          </p:cNvPr>
          <p:cNvSpPr>
            <a:spLocks noGrp="1"/>
          </p:cNvSpPr>
          <p:nvPr>
            <p:ph type="body" sz="quarter" idx="32"/>
          </p:nvPr>
        </p:nvSpPr>
        <p:spPr>
          <a:xfrm>
            <a:off x="113212" y="1224955"/>
            <a:ext cx="6714308" cy="1178401"/>
          </a:xfrm>
        </p:spPr>
        <p:txBody>
          <a:bodyPr/>
          <a:lstStyle/>
          <a:p>
            <a:r>
              <a:rPr lang="en-US" b="1" dirty="0">
                <a:solidFill>
                  <a:schemeClr val="accent6">
                    <a:lumMod val="50000"/>
                  </a:schemeClr>
                </a:solidFill>
              </a:rPr>
              <a:t>Gender mainstreaming </a:t>
            </a:r>
            <a:r>
              <a:rPr lang="en-US" dirty="0"/>
              <a:t>is the integration of a gender perspective and gender analysis into all stages of design, implementation, and evaluation of projects, policies, and programs. Gender mainstreaming is not an isolated exercise, but an integral part of the project or policy cycle. </a:t>
            </a:r>
          </a:p>
        </p:txBody>
      </p:sp>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113212" y="2570659"/>
            <a:ext cx="5790789" cy="4359941"/>
          </a:xfrm>
        </p:spPr>
        <p:txBody>
          <a:bodyPr/>
          <a:lstStyle/>
          <a:p>
            <a:r>
              <a:rPr lang="en-US" dirty="0" smtClean="0"/>
              <a:t>A </a:t>
            </a:r>
            <a:r>
              <a:rPr lang="en-US" dirty="0"/>
              <a:t>Mainstreaming Approach to Stakeholders: Who are the Decision-Makers? </a:t>
            </a:r>
          </a:p>
          <a:p>
            <a:r>
              <a:rPr lang="en-US" dirty="0" smtClean="0"/>
              <a:t>A </a:t>
            </a:r>
            <a:r>
              <a:rPr lang="en-US" dirty="0"/>
              <a:t>Gender Mainstreaming Agenda: What is the Issue? </a:t>
            </a:r>
            <a:endParaRPr lang="en-US" dirty="0" smtClean="0"/>
          </a:p>
          <a:p>
            <a:r>
              <a:rPr lang="en-US" dirty="0" smtClean="0"/>
              <a:t>Moving </a:t>
            </a:r>
            <a:r>
              <a:rPr lang="en-US" dirty="0"/>
              <a:t>Towards Gender Equality: What is the Goal? </a:t>
            </a:r>
            <a:endParaRPr lang="en-US" dirty="0" smtClean="0"/>
          </a:p>
          <a:p>
            <a:r>
              <a:rPr lang="en-US" dirty="0" smtClean="0"/>
              <a:t>Mapping </a:t>
            </a:r>
            <a:r>
              <a:rPr lang="en-US" dirty="0"/>
              <a:t>the Situation: What Information Do We </a:t>
            </a:r>
            <a:r>
              <a:rPr lang="en-US" dirty="0" smtClean="0"/>
              <a:t>Have?</a:t>
            </a:r>
          </a:p>
          <a:p>
            <a:r>
              <a:rPr lang="en-US" dirty="0" smtClean="0"/>
              <a:t>Refining </a:t>
            </a:r>
            <a:r>
              <a:rPr lang="en-US" dirty="0"/>
              <a:t>the Issue: Research and Analysis </a:t>
            </a:r>
          </a:p>
          <a:p>
            <a:r>
              <a:rPr lang="en-US" dirty="0" smtClean="0"/>
              <a:t>Deciding </a:t>
            </a:r>
            <a:r>
              <a:rPr lang="en-US" dirty="0"/>
              <a:t>on a Course of Action: Designing Policy Interventions and Budgets </a:t>
            </a:r>
          </a:p>
          <a:p>
            <a:r>
              <a:rPr lang="en-US" dirty="0" smtClean="0"/>
              <a:t>Arguing </a:t>
            </a:r>
            <a:r>
              <a:rPr lang="en-US" dirty="0"/>
              <a:t>Your Case: Gender Matters! </a:t>
            </a:r>
          </a:p>
          <a:p>
            <a:r>
              <a:rPr lang="en-US" dirty="0" smtClean="0"/>
              <a:t>Monitoring</a:t>
            </a:r>
            <a:r>
              <a:rPr lang="en-US" dirty="0"/>
              <a:t>: Keeping a (Gender-Sensitive) Eye on Things </a:t>
            </a:r>
          </a:p>
          <a:p>
            <a:r>
              <a:rPr lang="en-US" dirty="0" smtClean="0"/>
              <a:t>Evaluation</a:t>
            </a:r>
            <a:r>
              <a:rPr lang="en-US" dirty="0"/>
              <a:t>: How Did We Do? </a:t>
            </a:r>
          </a:p>
          <a:p>
            <a:r>
              <a:rPr lang="en-US" dirty="0" err="1" smtClean="0"/>
              <a:t>En</a:t>
            </a:r>
            <a:r>
              <a:rPr lang="en-US" dirty="0" smtClean="0"/>
              <a:t>-Gendering </a:t>
            </a:r>
            <a:r>
              <a:rPr lang="en-US" dirty="0"/>
              <a:t>Communication</a:t>
            </a:r>
            <a:r>
              <a:rPr lang="en-US" dirty="0" smtClean="0"/>
              <a:t> </a:t>
            </a:r>
            <a:endParaRPr lang="en-US"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7</a:t>
            </a:fld>
            <a:endParaRPr lang="en-US" dirty="0"/>
          </a:p>
        </p:txBody>
      </p:sp>
      <p:pic>
        <p:nvPicPr>
          <p:cNvPr id="10" name="Picture Placeholder 9" descr="Spiraling inside of a shell" title="Spiraling inside of a shell">
            <a:extLst>
              <a:ext uri="{FF2B5EF4-FFF2-40B4-BE49-F238E27FC236}">
                <a16:creationId xmlns:a16="http://schemas.microsoft.com/office/drawing/2014/main" id="{EB8894DA-5A0F-45C1-B4BE-7D1EA8A943C4}"/>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grpSp>
        <p:nvGrpSpPr>
          <p:cNvPr id="7" name="Group 6"/>
          <p:cNvGrpSpPr/>
          <p:nvPr/>
        </p:nvGrpSpPr>
        <p:grpSpPr>
          <a:xfrm>
            <a:off x="5313672" y="5726899"/>
            <a:ext cx="3306762" cy="974725"/>
            <a:chOff x="3563058" y="5746750"/>
            <a:chExt cx="3306762" cy="974725"/>
          </a:xfrm>
          <a:solidFill>
            <a:schemeClr val="bg1"/>
          </a:solidFill>
        </p:grpSpPr>
        <p:pic>
          <p:nvPicPr>
            <p:cNvPr id="8" name="Picture 4" descr="image00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95095" y="5746750"/>
              <a:ext cx="974725" cy="9747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9" name="Picture 5" descr="See the source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63058" y="5883275"/>
              <a:ext cx="2332037" cy="838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329746698"/>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p:txBody>
          <a:bodyPr/>
          <a:lstStyle/>
          <a:p>
            <a:r>
              <a:rPr lang="en-US" dirty="0"/>
              <a:t>Case Study</a:t>
            </a:r>
          </a:p>
        </p:txBody>
      </p:sp>
      <p:sp>
        <p:nvSpPr>
          <p:cNvPr id="3" name="Text Placeholder 2">
            <a:extLst>
              <a:ext uri="{FF2B5EF4-FFF2-40B4-BE49-F238E27FC236}">
                <a16:creationId xmlns:a16="http://schemas.microsoft.com/office/drawing/2014/main" id="{611DC577-0A95-47D0-95D9-5F8DA763D46B}"/>
              </a:ext>
            </a:extLst>
          </p:cNvPr>
          <p:cNvSpPr>
            <a:spLocks noGrp="1"/>
          </p:cNvSpPr>
          <p:nvPr>
            <p:ph type="body" sz="quarter" idx="32"/>
          </p:nvPr>
        </p:nvSpPr>
        <p:spPr>
          <a:xfrm>
            <a:off x="5646170" y="1260000"/>
            <a:ext cx="6301989" cy="568800"/>
          </a:xfrm>
        </p:spPr>
        <p:txBody>
          <a:bodyPr/>
          <a:lstStyle/>
          <a:p>
            <a:r>
              <a:rPr lang="en-US" b="1" dirty="0"/>
              <a:t>Task: </a:t>
            </a:r>
            <a:r>
              <a:rPr lang="en-US" dirty="0"/>
              <a:t>The participants are divided into 3 groups and are asked to analyze the case study from the perspective of Gender and DRR. </a:t>
            </a:r>
          </a:p>
        </p:txBody>
      </p:sp>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5646170" y="2151017"/>
            <a:ext cx="6125917" cy="4058194"/>
          </a:xfrm>
        </p:spPr>
        <p:txBody>
          <a:bodyPr/>
          <a:lstStyle/>
          <a:p>
            <a:pPr marL="0" indent="0" algn="just">
              <a:buNone/>
            </a:pPr>
            <a:r>
              <a:rPr lang="en-US" dirty="0"/>
              <a:t>Following the severe floods of 1992, a non-government organization, </a:t>
            </a:r>
            <a:r>
              <a:rPr lang="en-US" dirty="0" err="1"/>
              <a:t>Pattan</a:t>
            </a:r>
            <a:r>
              <a:rPr lang="en-US" dirty="0"/>
              <a:t>, developed new institutional structures to facilitate reduction in community vulnerability to floods; and special emphasis was placed on developing women‘s capacities</a:t>
            </a:r>
            <a:r>
              <a:rPr lang="en-US" dirty="0" smtClean="0"/>
              <a:t>.</a:t>
            </a:r>
          </a:p>
          <a:p>
            <a:pPr marL="0" indent="0" algn="just">
              <a:buNone/>
            </a:pPr>
            <a:r>
              <a:rPr lang="en-US" dirty="0" smtClean="0"/>
              <a:t>Features </a:t>
            </a:r>
            <a:r>
              <a:rPr lang="en-US" dirty="0"/>
              <a:t>of </a:t>
            </a:r>
            <a:r>
              <a:rPr lang="en-US"/>
              <a:t>the </a:t>
            </a:r>
            <a:r>
              <a:rPr lang="en-US" smtClean="0"/>
              <a:t>work </a:t>
            </a:r>
            <a:r>
              <a:rPr lang="en-US" dirty="0" smtClean="0"/>
              <a:t>included </a:t>
            </a:r>
            <a:r>
              <a:rPr lang="en-US" dirty="0"/>
              <a:t>employing female relief workers, introducing the concept of co-ownership of houses by both husband and wife, registering women as heads of households to receive food for their families, and involving women in designing and constructing houses. While the concept of joint house ownership took some time to be accepted, over time it has contributed to a reduction in domestic violence and has given women a greater sense of self-confidence which has been translated into their involvement in other collective </a:t>
            </a:r>
            <a:r>
              <a:rPr lang="en-US" dirty="0" smtClean="0"/>
              <a:t>projects. </a:t>
            </a:r>
            <a:endParaRPr lang="en-US"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8</a:t>
            </a:fld>
            <a:endParaRPr lang="en-US" dirty="0"/>
          </a:p>
        </p:txBody>
      </p:sp>
      <p:pic>
        <p:nvPicPr>
          <p:cNvPr id="9" name="Picture Placeholder 8" descr="Farmland landscape" title="Farmland landscape">
            <a:extLst>
              <a:ext uri="{FF2B5EF4-FFF2-40B4-BE49-F238E27FC236}">
                <a16:creationId xmlns:a16="http://schemas.microsoft.com/office/drawing/2014/main" id="{FF3782D3-BCA3-4DBA-B46C-1AC17B4527E0}"/>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grpSp>
        <p:nvGrpSpPr>
          <p:cNvPr id="7" name="Group 6"/>
          <p:cNvGrpSpPr/>
          <p:nvPr/>
        </p:nvGrpSpPr>
        <p:grpSpPr>
          <a:xfrm>
            <a:off x="3693878" y="5883275"/>
            <a:ext cx="3306762" cy="974725"/>
            <a:chOff x="3563058" y="5746750"/>
            <a:chExt cx="3306762" cy="974725"/>
          </a:xfrm>
          <a:solidFill>
            <a:schemeClr val="bg1"/>
          </a:solidFill>
        </p:grpSpPr>
        <p:pic>
          <p:nvPicPr>
            <p:cNvPr id="8" name="Picture 4" descr="image00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95095" y="5746750"/>
              <a:ext cx="974725" cy="9747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0" name="Picture 5" descr="See the source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63058" y="5883275"/>
              <a:ext cx="2332037" cy="838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994577166"/>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p:txBody>
          <a:bodyPr/>
          <a:lstStyle/>
          <a:p>
            <a:r>
              <a:rPr lang="en-US" dirty="0" smtClean="0"/>
              <a:t>Gender Equality &amp; Disaster Resilience </a:t>
            </a:r>
            <a:endParaRPr lang="en-US" dirty="0"/>
          </a:p>
        </p:txBody>
      </p:sp>
      <p:sp>
        <p:nvSpPr>
          <p:cNvPr id="3" name="Text Placeholder 2">
            <a:extLst>
              <a:ext uri="{FF2B5EF4-FFF2-40B4-BE49-F238E27FC236}">
                <a16:creationId xmlns:a16="http://schemas.microsoft.com/office/drawing/2014/main" id="{611DC577-0A95-47D0-95D9-5F8DA763D46B}"/>
              </a:ext>
            </a:extLst>
          </p:cNvPr>
          <p:cNvSpPr>
            <a:spLocks noGrp="1"/>
          </p:cNvSpPr>
          <p:nvPr>
            <p:ph type="body" sz="quarter" idx="32"/>
          </p:nvPr>
        </p:nvSpPr>
        <p:spPr>
          <a:xfrm>
            <a:off x="5646170" y="1625906"/>
            <a:ext cx="6301989" cy="568800"/>
          </a:xfrm>
        </p:spPr>
        <p:txBody>
          <a:bodyPr/>
          <a:lstStyle/>
          <a:p>
            <a:r>
              <a:rPr lang="en-US" dirty="0"/>
              <a:t>Human security and crisis management are not contradictory, and gender equality is at the heart of both. </a:t>
            </a:r>
            <a:endParaRPr lang="en-US" dirty="0"/>
          </a:p>
        </p:txBody>
      </p:sp>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5646171" y="2706441"/>
            <a:ext cx="6125917" cy="3504273"/>
          </a:xfrm>
        </p:spPr>
        <p:txBody>
          <a:bodyPr/>
          <a:lstStyle/>
          <a:p>
            <a:pPr algn="just"/>
            <a:r>
              <a:rPr lang="en-US" dirty="0"/>
              <a:t>Gender-responsive planning is one way to ensure that scarce resources are used well— that they are useful in the ways intended, and that they find their way quickly into the right hands. </a:t>
            </a:r>
            <a:endParaRPr lang="en-US" dirty="0" smtClean="0"/>
          </a:p>
          <a:p>
            <a:pPr algn="just"/>
            <a:r>
              <a:rPr lang="en-US" dirty="0"/>
              <a:t>Striving for gender-responsive planning in any field is also a moral stance. </a:t>
            </a:r>
            <a:endParaRPr lang="en-US" dirty="0" smtClean="0"/>
          </a:p>
          <a:p>
            <a:pPr algn="just"/>
            <a:r>
              <a:rPr lang="en-US" dirty="0"/>
              <a:t>Gender-responsive programming makes it more likely that fundamental human rights are respected in crises. </a:t>
            </a:r>
            <a:endParaRPr lang="en-US" dirty="0" smtClean="0"/>
          </a:p>
          <a:p>
            <a:pPr algn="just"/>
            <a:r>
              <a:rPr lang="en-US" dirty="0" smtClean="0"/>
              <a:t>Without </a:t>
            </a:r>
            <a:r>
              <a:rPr lang="en-US" dirty="0"/>
              <a:t>sustained and resourced strategies of inclusion, the “tyranny of the urgent” in disaster relief can undermine our best intentions or stated policies of “nondiscrimination.”</a:t>
            </a:r>
            <a:endParaRPr lang="en-US"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9</a:t>
            </a:fld>
            <a:endParaRPr lang="en-US" dirty="0"/>
          </a:p>
        </p:txBody>
      </p:sp>
      <p:pic>
        <p:nvPicPr>
          <p:cNvPr id="9" name="Picture Placeholder 8" descr="Farmland landscape" title="Farmland landscape">
            <a:extLst>
              <a:ext uri="{FF2B5EF4-FFF2-40B4-BE49-F238E27FC236}">
                <a16:creationId xmlns:a16="http://schemas.microsoft.com/office/drawing/2014/main" id="{FF3782D3-BCA3-4DBA-B46C-1AC17B4527E0}"/>
              </a:ext>
            </a:extLst>
          </p:cNvPr>
          <p:cNvPicPr>
            <a:picLocks noGrp="1" noChangeAspect="1"/>
          </p:cNvPicPr>
          <p:nvPr>
            <p:ph type="pic" sz="quarter" idx="10"/>
          </p:nvPr>
        </p:nvPicPr>
        <p:blipFill>
          <a:blip r:embed="rId2" cstate="screen">
            <a:duotone>
              <a:prstClr val="black"/>
              <a:schemeClr val="accent5">
                <a:tint val="45000"/>
                <a:satMod val="400000"/>
              </a:schemeClr>
            </a:duotone>
            <a:extLst>
              <a:ext uri="{28A0092B-C50C-407E-A947-70E740481C1C}">
                <a14:useLocalDpi xmlns:a14="http://schemas.microsoft.com/office/drawing/2010/main"/>
              </a:ext>
            </a:extLst>
          </a:blip>
          <a:srcRect/>
          <a:stretch>
            <a:fillRect/>
          </a:stretch>
        </p:blipFill>
        <p:spPr/>
      </p:pic>
      <p:grpSp>
        <p:nvGrpSpPr>
          <p:cNvPr id="7" name="Group 6"/>
          <p:cNvGrpSpPr/>
          <p:nvPr/>
        </p:nvGrpSpPr>
        <p:grpSpPr>
          <a:xfrm>
            <a:off x="3693878" y="5883275"/>
            <a:ext cx="3306762" cy="974725"/>
            <a:chOff x="3563058" y="5746750"/>
            <a:chExt cx="3306762" cy="974725"/>
          </a:xfrm>
          <a:solidFill>
            <a:schemeClr val="bg1"/>
          </a:solidFill>
        </p:grpSpPr>
        <p:pic>
          <p:nvPicPr>
            <p:cNvPr id="8" name="Picture 4" descr="image00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95095" y="5746750"/>
              <a:ext cx="974725" cy="9747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0" name="Picture 5" descr="See the source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63058" y="5883275"/>
              <a:ext cx="2332037" cy="838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16043575"/>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1" id="{7EB04933-E851-418C-A8A1-19321B02EBDC}" vid="{5DC7ABD2-EC8F-4ED8-91C8-AA507EAC1863}"/>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11" ma:contentTypeDescription="Create a new document." ma:contentTypeScope="" ma:versionID="96291512c1ee715ab617f4c07df79fc1">
  <xsd:schema xmlns:xsd="http://www.w3.org/2001/XMLSchema" xmlns:xs="http://www.w3.org/2001/XMLSchema" xmlns:p="http://schemas.microsoft.com/office/2006/metadata/properties" xmlns:ns2="71af3243-3dd4-4a8d-8c0d-dd76da1f02a5" xmlns:ns3="16c05727-aa75-4e4a-9b5f-8a80a1165891" targetNamespace="http://schemas.microsoft.com/office/2006/metadata/properties" ma:root="true" ma:fieldsID="8256c27c40ca5c40ce1cf6c44f0205df" ns2:_="" ns3:_="">
    <xsd:import namespace="71af3243-3dd4-4a8d-8c0d-dd76da1f02a5"/>
    <xsd:import namespace="16c05727-aa75-4e4a-9b5f-8a80a1165891"/>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MediaServiceKeyPoints xmlns="71af3243-3dd4-4a8d-8c0d-dd76da1f02a5" xsi:nil="true"/>
  </documentManagement>
</p:properties>
</file>

<file path=customXml/itemProps1.xml><?xml version="1.0" encoding="utf-8"?>
<ds:datastoreItem xmlns:ds="http://schemas.openxmlformats.org/officeDocument/2006/customXml" ds:itemID="{57EFC333-DF66-4191-BB24-0295598A3F7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1af3243-3dd4-4a8d-8c0d-dd76da1f02a5"/>
    <ds:schemaRef ds:uri="16c05727-aa75-4e4a-9b5f-8a80a116589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67B38E9C-53F4-45B7-BB77-8539BB7040F8}">
  <ds:schemaRefs>
    <ds:schemaRef ds:uri="http://schemas.microsoft.com/sharepoint/v3/contenttype/forms"/>
  </ds:schemaRefs>
</ds:datastoreItem>
</file>

<file path=customXml/itemProps3.xml><?xml version="1.0" encoding="utf-8"?>
<ds:datastoreItem xmlns:ds="http://schemas.openxmlformats.org/officeDocument/2006/customXml" ds:itemID="{0E111B19-7283-4751-B1F8-E7CC95678A87}">
  <ds:schemaRefs>
    <ds:schemaRef ds:uri="71af3243-3dd4-4a8d-8c0d-dd76da1f02a5"/>
    <ds:schemaRef ds:uri="http://schemas.openxmlformats.org/package/2006/metadata/core-properties"/>
    <ds:schemaRef ds:uri="http://schemas.microsoft.com/office/2006/documentManagement/types"/>
    <ds:schemaRef ds:uri="http://purl.org/dc/terms/"/>
    <ds:schemaRef ds:uri="http://purl.org/dc/dcmitype/"/>
    <ds:schemaRef ds:uri="http://schemas.microsoft.com/office/infopath/2007/PartnerControls"/>
    <ds:schemaRef ds:uri="16c05727-aa75-4e4a-9b5f-8a80a1165891"/>
    <ds:schemaRef ds:uri="http://schemas.microsoft.com/office/2006/metadata/properties"/>
    <ds:schemaRef ds:uri="http://www.w3.org/XML/1998/namespace"/>
    <ds:schemaRef ds:uri="http://purl.org/dc/elements/1.1/"/>
  </ds:schemaRefs>
</ds:datastoreItem>
</file>

<file path=docProps/app.xml><?xml version="1.0" encoding="utf-8"?>
<Properties xmlns="http://schemas.openxmlformats.org/officeDocument/2006/extended-properties" xmlns:vt="http://schemas.openxmlformats.org/officeDocument/2006/docPropsVTypes">
  <Template>Organic presentation</Template>
  <TotalTime>0</TotalTime>
  <Words>1754</Words>
  <Application>Microsoft Office PowerPoint</Application>
  <PresentationFormat>Widescreen</PresentationFormat>
  <Paragraphs>154</Paragraphs>
  <Slides>17</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17</vt:i4>
      </vt:variant>
    </vt:vector>
  </HeadingPairs>
  <TitlesOfParts>
    <vt:vector size="23" baseType="lpstr">
      <vt:lpstr>Arial</vt:lpstr>
      <vt:lpstr>Calibri</vt:lpstr>
      <vt:lpstr>Corbel</vt:lpstr>
      <vt:lpstr>Garamond</vt:lpstr>
      <vt:lpstr>Times New Roman</vt:lpstr>
      <vt:lpstr>Office Theme</vt:lpstr>
      <vt:lpstr>        Mainstreaming Gender &amp; Rights Based Approach in Emergency Response &amp; Recovery</vt:lpstr>
      <vt:lpstr>Presenter   Sana Zulfiqar – has considerable expertise in humanitarian coordination &amp; her efforts mainly focus on negotiating local civil society space in the humanitarian architecture and advocating localization agenda on national and international platforms.  </vt:lpstr>
      <vt:lpstr>   Concept of Gender </vt:lpstr>
      <vt:lpstr>   Why should we care?</vt:lpstr>
      <vt:lpstr>  Gender  Equality </vt:lpstr>
      <vt:lpstr>Mainstreaming Gender in Emergency Response &amp; Recovery </vt:lpstr>
      <vt:lpstr>Steps for Gender Mainstreaming</vt:lpstr>
      <vt:lpstr>Case Study</vt:lpstr>
      <vt:lpstr>Gender Equality &amp; Disaster Resilience </vt:lpstr>
      <vt:lpstr>Frequently Asked Questions </vt:lpstr>
      <vt:lpstr>Frequently Asked Questions </vt:lpstr>
      <vt:lpstr>Why Support Gender-Sensitive Emergency Planning?</vt:lpstr>
      <vt:lpstr>Gender Sensitive Planning </vt:lpstr>
      <vt:lpstr>Gender Sensitive Planning </vt:lpstr>
      <vt:lpstr>Gender Sensitive Planning </vt:lpstr>
      <vt:lpstr>Large Image</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2020-12-20T13:06:22Z</dcterms:created>
  <dcterms:modified xsi:type="dcterms:W3CDTF">2020-12-20T15:29:21Z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