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8A73CF-F434-4142-ACA0-EA9891A5A0F3}"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211695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8A73CF-F434-4142-ACA0-EA9891A5A0F3}"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3353468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8A73CF-F434-4142-ACA0-EA9891A5A0F3}"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2397015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8A73CF-F434-4142-ACA0-EA9891A5A0F3}"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813076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68A73CF-F434-4142-ACA0-EA9891A5A0F3}"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1815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8A73CF-F434-4142-ACA0-EA9891A5A0F3}"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3051983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8A73CF-F434-4142-ACA0-EA9891A5A0F3}" type="datetimeFigureOut">
              <a:rPr lang="en-US" smtClean="0"/>
              <a:t>10/12/2020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4177038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8A73CF-F434-4142-ACA0-EA9891A5A0F3}" type="datetimeFigureOut">
              <a:rPr lang="en-US" smtClean="0"/>
              <a:t>10/12/2020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261977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A73CF-F434-4142-ACA0-EA9891A5A0F3}" type="datetimeFigureOut">
              <a:rPr lang="en-US" smtClean="0"/>
              <a:t>10/12/2020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1235835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68A73CF-F434-4142-ACA0-EA9891A5A0F3}"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3703724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68A73CF-F434-4142-ACA0-EA9891A5A0F3}"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A2085-36A6-45B4-A7C8-4DAACE292C51}" type="slidenum">
              <a:rPr lang="en-US" smtClean="0"/>
              <a:t>‹#›</a:t>
            </a:fld>
            <a:endParaRPr lang="en-US"/>
          </a:p>
        </p:txBody>
      </p:sp>
    </p:spTree>
    <p:extLst>
      <p:ext uri="{BB962C8B-B14F-4D97-AF65-F5344CB8AC3E}">
        <p14:creationId xmlns:p14="http://schemas.microsoft.com/office/powerpoint/2010/main" val="3588836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A73CF-F434-4142-ACA0-EA9891A5A0F3}" type="datetimeFigureOut">
              <a:rPr lang="en-US" smtClean="0"/>
              <a:t>10/12/2020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3A2085-36A6-45B4-A7C8-4DAACE292C51}" type="slidenum">
              <a:rPr lang="en-US" smtClean="0"/>
              <a:t>‹#›</a:t>
            </a:fld>
            <a:endParaRPr lang="en-US"/>
          </a:p>
        </p:txBody>
      </p:sp>
    </p:spTree>
    <p:extLst>
      <p:ext uri="{BB962C8B-B14F-4D97-AF65-F5344CB8AC3E}">
        <p14:creationId xmlns:p14="http://schemas.microsoft.com/office/powerpoint/2010/main" val="2648539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314" y="1113654"/>
            <a:ext cx="10136777" cy="2369775"/>
          </a:xfrm>
        </p:spPr>
        <p:txBody>
          <a:bodyPr>
            <a:normAutofit/>
          </a:bodyPr>
          <a:lstStyle/>
          <a:p>
            <a:r>
              <a:rPr lang="en-US" dirty="0" smtClean="0"/>
              <a:t>Partnership Practices for Localisation </a:t>
            </a:r>
            <a:endParaRPr lang="en-US" dirty="0"/>
          </a:p>
        </p:txBody>
      </p:sp>
      <p:sp>
        <p:nvSpPr>
          <p:cNvPr id="3" name="Subtitle 2"/>
          <p:cNvSpPr>
            <a:spLocks noGrp="1"/>
          </p:cNvSpPr>
          <p:nvPr>
            <p:ph type="subTitle" idx="1"/>
          </p:nvPr>
        </p:nvSpPr>
        <p:spPr/>
        <p:txBody>
          <a:bodyPr/>
          <a:lstStyle/>
          <a:p>
            <a:pPr algn="r"/>
            <a:r>
              <a:rPr lang="en-US" dirty="0" smtClean="0"/>
              <a:t>By: Muhamad Amad</a:t>
            </a:r>
          </a:p>
          <a:p>
            <a:pPr algn="r"/>
            <a:r>
              <a:rPr lang="en-US" dirty="0" smtClean="0"/>
              <a:t>15 Oct </a:t>
            </a:r>
            <a:r>
              <a:rPr lang="en-US" dirty="0" smtClean="0"/>
              <a:t>2020</a:t>
            </a:r>
            <a:endParaRPr lang="en-US" dirty="0"/>
          </a:p>
        </p:txBody>
      </p:sp>
      <p:grpSp>
        <p:nvGrpSpPr>
          <p:cNvPr id="8" name="Group 7"/>
          <p:cNvGrpSpPr/>
          <p:nvPr/>
        </p:nvGrpSpPr>
        <p:grpSpPr>
          <a:xfrm>
            <a:off x="1073757" y="4624213"/>
            <a:ext cx="7983241" cy="1485714"/>
            <a:chOff x="1073757" y="4624213"/>
            <a:chExt cx="7983241" cy="1485714"/>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3757" y="4700004"/>
              <a:ext cx="2635874" cy="1409923"/>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66522" y="4624213"/>
              <a:ext cx="5190476" cy="1485714"/>
            </a:xfrm>
            <a:prstGeom prst="rect">
              <a:avLst/>
            </a:prstGeom>
          </p:spPr>
        </p:pic>
      </p:grpSp>
    </p:spTree>
    <p:extLst>
      <p:ext uri="{BB962C8B-B14F-4D97-AF65-F5344CB8AC3E}">
        <p14:creationId xmlns:p14="http://schemas.microsoft.com/office/powerpoint/2010/main" val="40666683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Financing</a:t>
            </a:r>
          </a:p>
        </p:txBody>
      </p:sp>
      <p:sp>
        <p:nvSpPr>
          <p:cNvPr id="3" name="Content Placeholder 2"/>
          <p:cNvSpPr>
            <a:spLocks noGrp="1"/>
          </p:cNvSpPr>
          <p:nvPr>
            <p:ph idx="1"/>
          </p:nvPr>
        </p:nvSpPr>
        <p:spPr/>
        <p:txBody>
          <a:bodyPr/>
          <a:lstStyle/>
          <a:p>
            <a:pPr marL="0" indent="0">
              <a:buNone/>
            </a:pPr>
            <a:r>
              <a:rPr lang="en-US" dirty="0"/>
              <a:t>15. International actors and donors support local actors </a:t>
            </a:r>
            <a:r>
              <a:rPr lang="en-US" dirty="0">
                <a:solidFill>
                  <a:srgbClr val="FF0000"/>
                </a:solidFill>
              </a:rPr>
              <a:t>to build their sustainability </a:t>
            </a:r>
            <a:r>
              <a:rPr lang="en-US" dirty="0"/>
              <a:t>(including retention of key staff) by providing </a:t>
            </a:r>
            <a:r>
              <a:rPr lang="en-US" i="1" u="sng" dirty="0">
                <a:solidFill>
                  <a:schemeClr val="accent6"/>
                </a:solidFill>
              </a:rPr>
              <a:t>multi-year funds, allowing core funds in project budgets, and supporting local actors in income-generating activities or generating local funds</a:t>
            </a:r>
            <a:r>
              <a:rPr lang="en-US" dirty="0"/>
              <a:t>. </a:t>
            </a:r>
            <a:endParaRPr lang="en-US" dirty="0" smtClean="0"/>
          </a:p>
          <a:p>
            <a:pPr marL="0" indent="0">
              <a:buNone/>
            </a:pPr>
            <a:endParaRPr lang="en-US" dirty="0"/>
          </a:p>
          <a:p>
            <a:pPr marL="0" indent="0">
              <a:buNone/>
            </a:pPr>
            <a:r>
              <a:rPr lang="en-US" dirty="0" smtClean="0"/>
              <a:t>16</a:t>
            </a:r>
            <a:r>
              <a:rPr lang="en-US" dirty="0"/>
              <a:t>. Local actors </a:t>
            </a:r>
            <a:r>
              <a:rPr lang="en-US" dirty="0">
                <a:solidFill>
                  <a:srgbClr val="FF0000"/>
                </a:solidFill>
              </a:rPr>
              <a:t>actively participate in meetings, communication and coordination </a:t>
            </a:r>
            <a:r>
              <a:rPr lang="en-US" dirty="0"/>
              <a:t>with donor agencies to support relationship building, facilitated by international actors if needed.</a:t>
            </a:r>
          </a:p>
        </p:txBody>
      </p:sp>
    </p:spTree>
    <p:extLst>
      <p:ext uri="{BB962C8B-B14F-4D97-AF65-F5344CB8AC3E}">
        <p14:creationId xmlns:p14="http://schemas.microsoft.com/office/powerpoint/2010/main" val="3925070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297" y="1375954"/>
            <a:ext cx="11713028" cy="4624251"/>
          </a:xfrm>
        </p:spPr>
        <p:txBody>
          <a:bodyPr/>
          <a:lstStyle/>
          <a:p>
            <a:pPr marL="0" indent="0">
              <a:buNone/>
            </a:pPr>
            <a:r>
              <a:rPr lang="en-US" dirty="0"/>
              <a:t>17. International actors </a:t>
            </a:r>
            <a:r>
              <a:rPr lang="en-US" dirty="0">
                <a:solidFill>
                  <a:srgbClr val="FF0000"/>
                </a:solidFill>
              </a:rPr>
              <a:t>credit the role of their local partners </a:t>
            </a:r>
            <a:r>
              <a:rPr lang="en-US" dirty="0"/>
              <a:t>in communications with supporters and donors, </a:t>
            </a:r>
            <a:r>
              <a:rPr lang="en-US" dirty="0" smtClean="0"/>
              <a:t>recognizing </a:t>
            </a:r>
            <a:r>
              <a:rPr lang="en-US" dirty="0"/>
              <a:t>the positive impact narratives on reframing perceptions of local leadership of humanitarian response. </a:t>
            </a:r>
            <a:endParaRPr lang="en-US" dirty="0" smtClean="0"/>
          </a:p>
          <a:p>
            <a:pPr marL="0" indent="0">
              <a:buNone/>
            </a:pPr>
            <a:endParaRPr lang="en-US" dirty="0" smtClean="0"/>
          </a:p>
          <a:p>
            <a:pPr marL="0" indent="0">
              <a:buNone/>
            </a:pPr>
            <a:r>
              <a:rPr lang="en-US" dirty="0" smtClean="0"/>
              <a:t>18</a:t>
            </a:r>
            <a:r>
              <a:rPr lang="en-US" dirty="0"/>
              <a:t>. Donor agencies coordinate to </a:t>
            </a:r>
            <a:r>
              <a:rPr lang="en-US" dirty="0">
                <a:solidFill>
                  <a:srgbClr val="FF0000"/>
                </a:solidFill>
              </a:rPr>
              <a:t>identify minimum standards for accountability and compliance</a:t>
            </a:r>
            <a:r>
              <a:rPr lang="en-US" dirty="0"/>
              <a:t>, reforming processes where necessary. International actors and donors support local partners to meet these minimum standards, mitigate risks, and ensure safeguarding. Local </a:t>
            </a:r>
            <a:r>
              <a:rPr lang="en-US" dirty="0" err="1"/>
              <a:t>organisations</a:t>
            </a:r>
            <a:r>
              <a:rPr lang="en-US" dirty="0"/>
              <a:t> invest in meeting these standards. </a:t>
            </a:r>
          </a:p>
        </p:txBody>
      </p:sp>
    </p:spTree>
    <p:extLst>
      <p:ext uri="{BB962C8B-B14F-4D97-AF65-F5344CB8AC3E}">
        <p14:creationId xmlns:p14="http://schemas.microsoft.com/office/powerpoint/2010/main" val="1692808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Coordination</a:t>
            </a:r>
          </a:p>
        </p:txBody>
      </p:sp>
      <p:sp>
        <p:nvSpPr>
          <p:cNvPr id="3" name="Content Placeholder 2"/>
          <p:cNvSpPr>
            <a:spLocks noGrp="1"/>
          </p:cNvSpPr>
          <p:nvPr>
            <p:ph idx="1"/>
          </p:nvPr>
        </p:nvSpPr>
        <p:spPr/>
        <p:txBody>
          <a:bodyPr/>
          <a:lstStyle/>
          <a:p>
            <a:pPr marL="0" indent="0">
              <a:buNone/>
            </a:pPr>
            <a:r>
              <a:rPr lang="en-US" dirty="0"/>
              <a:t>19. International actors, particularly UN and cluster coordinators, </a:t>
            </a:r>
            <a:r>
              <a:rPr lang="en-US" dirty="0">
                <a:solidFill>
                  <a:srgbClr val="FF0000"/>
                </a:solidFill>
              </a:rPr>
              <a:t>promote and facilitate active participation of local partners </a:t>
            </a:r>
            <a:r>
              <a:rPr lang="en-US" dirty="0"/>
              <a:t>and other local actors in relevant coordination fora, and ensure a diversity of </a:t>
            </a:r>
            <a:r>
              <a:rPr lang="en-US" dirty="0" smtClean="0"/>
              <a:t>organizations </a:t>
            </a:r>
            <a:r>
              <a:rPr lang="en-US" dirty="0"/>
              <a:t>represented, including women and youth led </a:t>
            </a:r>
            <a:r>
              <a:rPr lang="en-US" dirty="0" smtClean="0"/>
              <a:t>organizations. </a:t>
            </a:r>
          </a:p>
          <a:p>
            <a:pPr marL="0" indent="0">
              <a:buNone/>
            </a:pPr>
            <a:endParaRPr lang="en-US" dirty="0"/>
          </a:p>
          <a:p>
            <a:pPr marL="0" indent="0">
              <a:buNone/>
            </a:pPr>
            <a:r>
              <a:rPr lang="en-US" dirty="0" smtClean="0"/>
              <a:t>20</a:t>
            </a:r>
            <a:r>
              <a:rPr lang="en-US" dirty="0"/>
              <a:t>. International actors highlight the role their local partners play in </a:t>
            </a:r>
            <a:r>
              <a:rPr lang="en-US" dirty="0">
                <a:solidFill>
                  <a:srgbClr val="FF0000"/>
                </a:solidFill>
              </a:rPr>
              <a:t>partnership-based / joint humanitarian response </a:t>
            </a:r>
            <a:r>
              <a:rPr lang="en-US" dirty="0"/>
              <a:t>at cluster and other humanitarian coordination fora meetings.</a:t>
            </a:r>
          </a:p>
        </p:txBody>
      </p:sp>
    </p:spTree>
    <p:extLst>
      <p:ext uri="{BB962C8B-B14F-4D97-AF65-F5344CB8AC3E}">
        <p14:creationId xmlns:p14="http://schemas.microsoft.com/office/powerpoint/2010/main" val="25700707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Safety and </a:t>
            </a:r>
            <a:r>
              <a:rPr lang="en-US" b="1" dirty="0" smtClean="0"/>
              <a:t>Security</a:t>
            </a:r>
            <a:endParaRPr lang="en-US" b="1" dirty="0"/>
          </a:p>
        </p:txBody>
      </p:sp>
      <p:sp>
        <p:nvSpPr>
          <p:cNvPr id="3" name="Content Placeholder 2"/>
          <p:cNvSpPr>
            <a:spLocks noGrp="1"/>
          </p:cNvSpPr>
          <p:nvPr>
            <p:ph idx="1"/>
          </p:nvPr>
        </p:nvSpPr>
        <p:spPr/>
        <p:txBody>
          <a:bodyPr/>
          <a:lstStyle/>
          <a:p>
            <a:pPr marL="0" indent="0">
              <a:buNone/>
            </a:pPr>
            <a:r>
              <a:rPr lang="en-US" dirty="0"/>
              <a:t>21. Training, advice and timely information on </a:t>
            </a:r>
            <a:r>
              <a:rPr lang="en-US" dirty="0">
                <a:solidFill>
                  <a:srgbClr val="FF0000"/>
                </a:solidFill>
              </a:rPr>
              <a:t>security and risk management, and safeguarding</a:t>
            </a:r>
            <a:r>
              <a:rPr lang="en-US" dirty="0"/>
              <a:t> is provided to local actors for operations in high-risk areas. Donors and international actors allocate funds/budget to establish and maintain sustainable national provision of such services. </a:t>
            </a:r>
            <a:endParaRPr lang="en-US" dirty="0" smtClean="0"/>
          </a:p>
          <a:p>
            <a:pPr marL="0" indent="0">
              <a:buNone/>
            </a:pPr>
            <a:endParaRPr lang="en-US" dirty="0"/>
          </a:p>
          <a:p>
            <a:pPr marL="0" indent="0">
              <a:buNone/>
            </a:pPr>
            <a:r>
              <a:rPr lang="en-US" dirty="0" smtClean="0"/>
              <a:t>22</a:t>
            </a:r>
            <a:r>
              <a:rPr lang="en-US" dirty="0"/>
              <a:t>. Local actors are </a:t>
            </a:r>
            <a:r>
              <a:rPr lang="en-US" dirty="0">
                <a:solidFill>
                  <a:srgbClr val="FF0000"/>
                </a:solidFill>
              </a:rPr>
              <a:t>involved in decision-making about security risk management</a:t>
            </a:r>
            <a:r>
              <a:rPr lang="en-US" dirty="0"/>
              <a:t> with their international partners, with adaptations made for local context as advised by local actors.</a:t>
            </a:r>
          </a:p>
        </p:txBody>
      </p:sp>
    </p:spTree>
    <p:extLst>
      <p:ext uri="{BB962C8B-B14F-4D97-AF65-F5344CB8AC3E}">
        <p14:creationId xmlns:p14="http://schemas.microsoft.com/office/powerpoint/2010/main" val="41698285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Advocacy </a:t>
            </a:r>
          </a:p>
        </p:txBody>
      </p:sp>
      <p:sp>
        <p:nvSpPr>
          <p:cNvPr id="3" name="Content Placeholder 2"/>
          <p:cNvSpPr>
            <a:spLocks noGrp="1"/>
          </p:cNvSpPr>
          <p:nvPr>
            <p:ph idx="1"/>
          </p:nvPr>
        </p:nvSpPr>
        <p:spPr/>
        <p:txBody>
          <a:bodyPr/>
          <a:lstStyle/>
          <a:p>
            <a:pPr marL="0" indent="0">
              <a:buNone/>
            </a:pPr>
            <a:r>
              <a:rPr lang="en-US" dirty="0"/>
              <a:t>23. International agencies support local actors to </a:t>
            </a:r>
            <a:r>
              <a:rPr lang="en-US" dirty="0">
                <a:solidFill>
                  <a:srgbClr val="FF0000"/>
                </a:solidFill>
              </a:rPr>
              <a:t>engage with relevant governments</a:t>
            </a:r>
            <a:r>
              <a:rPr lang="en-US" dirty="0"/>
              <a:t>, when requested and appropriate, to </a:t>
            </a:r>
            <a:r>
              <a:rPr lang="en-US" dirty="0">
                <a:solidFill>
                  <a:srgbClr val="FF0000"/>
                </a:solidFill>
              </a:rPr>
              <a:t>influence humanitarian response decisions</a:t>
            </a:r>
            <a:r>
              <a:rPr lang="en-US" dirty="0"/>
              <a:t> to ensure effectiveness. </a:t>
            </a:r>
            <a:endParaRPr lang="en-US" dirty="0" smtClean="0"/>
          </a:p>
          <a:p>
            <a:pPr marL="0" indent="0">
              <a:buNone/>
            </a:pPr>
            <a:endParaRPr lang="en-US" dirty="0"/>
          </a:p>
          <a:p>
            <a:pPr marL="0" indent="0">
              <a:buNone/>
            </a:pPr>
            <a:r>
              <a:rPr lang="en-US" dirty="0" smtClean="0"/>
              <a:t>24</a:t>
            </a:r>
            <a:r>
              <a:rPr lang="en-US" dirty="0"/>
              <a:t>. Local actors are facilitated to </a:t>
            </a:r>
            <a:r>
              <a:rPr lang="en-US" dirty="0">
                <a:solidFill>
                  <a:srgbClr val="FF0000"/>
                </a:solidFill>
              </a:rPr>
              <a:t>connect crisis-affected people </a:t>
            </a:r>
            <a:r>
              <a:rPr lang="en-US" dirty="0"/>
              <a:t>with relevant international actors and government authorities for advocacy related to the humanitarian response, including safety of local aid workers. </a:t>
            </a:r>
          </a:p>
        </p:txBody>
      </p:sp>
    </p:spTree>
    <p:extLst>
      <p:ext uri="{BB962C8B-B14F-4D97-AF65-F5344CB8AC3E}">
        <p14:creationId xmlns:p14="http://schemas.microsoft.com/office/powerpoint/2010/main" val="2341540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634" y="375648"/>
            <a:ext cx="11521440" cy="3164386"/>
          </a:xfrm>
        </p:spPr>
        <p:txBody>
          <a:bodyPr>
            <a:normAutofit fontScale="32500" lnSpcReduction="20000"/>
          </a:bodyPr>
          <a:lstStyle/>
          <a:p>
            <a:pPr marL="0" indent="0">
              <a:buNone/>
            </a:pPr>
            <a:r>
              <a:rPr lang="en-US" sz="4400" b="1" u="sng" dirty="0" smtClean="0">
                <a:latin typeface="+mj-lt"/>
                <a:ea typeface="+mj-ea"/>
                <a:cs typeface="+mj-cs"/>
              </a:rPr>
              <a:t>Note</a:t>
            </a:r>
            <a:r>
              <a:rPr lang="en-US" sz="4400" b="1" dirty="0" smtClean="0">
                <a:latin typeface="+mj-lt"/>
                <a:ea typeface="+mj-ea"/>
                <a:cs typeface="+mj-cs"/>
              </a:rPr>
              <a:t>: </a:t>
            </a:r>
            <a:r>
              <a:rPr lang="en-US" sz="4500" dirty="0">
                <a:latin typeface="+mj-lt"/>
                <a:ea typeface="+mj-ea"/>
                <a:cs typeface="+mj-cs"/>
              </a:rPr>
              <a:t>For the Accelerating </a:t>
            </a:r>
            <a:r>
              <a:rPr lang="en-US" sz="4500" dirty="0" smtClean="0">
                <a:latin typeface="+mj-lt"/>
                <a:ea typeface="+mj-ea"/>
                <a:cs typeface="+mj-cs"/>
              </a:rPr>
              <a:t>Localization </a:t>
            </a:r>
            <a:r>
              <a:rPr lang="en-US" sz="4500" dirty="0">
                <a:latin typeface="+mj-lt"/>
                <a:ea typeface="+mj-ea"/>
                <a:cs typeface="+mj-cs"/>
              </a:rPr>
              <a:t>through Partnerships research reports, and global paper Pathways to Localisation, visit the webpage: caid.org.uk/54. Refer also to: Principles of Partnership (Equality, Transparency, Results-Oriented Approach, Responsibility, and Complementarity); Charter 4 Change; NEAR Localisation Performance Measurement Framework (Section 1: Partnerships); and Core Humanitarian Standard on Quality and Accountability (CHS).</a:t>
            </a:r>
            <a:endParaRPr lang="en-US" sz="4500" dirty="0">
              <a:latin typeface="+mj-lt"/>
              <a:ea typeface="+mj-ea"/>
              <a:cs typeface="+mj-cs"/>
            </a:endParaRPr>
          </a:p>
          <a:p>
            <a:pPr marL="0" indent="0">
              <a:buNone/>
            </a:pPr>
            <a:endParaRPr lang="en-US" sz="4400" dirty="0">
              <a:latin typeface="+mj-lt"/>
              <a:ea typeface="+mj-ea"/>
              <a:cs typeface="+mj-cs"/>
            </a:endParaRPr>
          </a:p>
          <a:p>
            <a:pPr marL="0" indent="0" algn="ctr">
              <a:buNone/>
            </a:pPr>
            <a:endParaRPr lang="en-US" sz="7700" dirty="0" smtClean="0">
              <a:latin typeface="+mj-lt"/>
              <a:ea typeface="+mj-ea"/>
              <a:cs typeface="+mj-cs"/>
            </a:endParaRPr>
          </a:p>
          <a:p>
            <a:pPr marL="0" indent="0" algn="ctr">
              <a:buNone/>
            </a:pPr>
            <a:endParaRPr lang="en-US" sz="7700" dirty="0">
              <a:latin typeface="+mj-lt"/>
              <a:ea typeface="+mj-ea"/>
              <a:cs typeface="+mj-cs"/>
            </a:endParaRPr>
          </a:p>
          <a:p>
            <a:pPr marL="0" indent="0" algn="ctr">
              <a:buNone/>
            </a:pPr>
            <a:endParaRPr lang="en-US" sz="7700" dirty="0" smtClean="0">
              <a:latin typeface="+mj-lt"/>
              <a:ea typeface="+mj-ea"/>
              <a:cs typeface="+mj-cs"/>
            </a:endParaRPr>
          </a:p>
          <a:p>
            <a:pPr marL="0" indent="0" algn="ctr">
              <a:buNone/>
            </a:pPr>
            <a:r>
              <a:rPr lang="en-US" sz="12000" b="1" dirty="0" smtClean="0">
                <a:latin typeface="+mj-lt"/>
                <a:ea typeface="+mj-ea"/>
                <a:cs typeface="+mj-cs"/>
              </a:rPr>
              <a:t>Discussion </a:t>
            </a:r>
            <a:endParaRPr lang="en-US" sz="12000" b="1" dirty="0">
              <a:latin typeface="+mj-lt"/>
              <a:ea typeface="+mj-ea"/>
              <a:cs typeface="+mj-cs"/>
            </a:endParaRPr>
          </a:p>
        </p:txBody>
      </p:sp>
      <p:grpSp>
        <p:nvGrpSpPr>
          <p:cNvPr id="5" name="Group 4"/>
          <p:cNvGrpSpPr/>
          <p:nvPr/>
        </p:nvGrpSpPr>
        <p:grpSpPr>
          <a:xfrm>
            <a:off x="7304740" y="4999899"/>
            <a:ext cx="4560689" cy="1658982"/>
            <a:chOff x="1030214" y="4161324"/>
            <a:chExt cx="7228491" cy="2487669"/>
          </a:xfrm>
        </p:grpSpPr>
        <p:pic>
          <p:nvPicPr>
            <p:cNvPr id="6" name="Picture 5"/>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1030214" y="4728754"/>
              <a:ext cx="2635874" cy="1409923"/>
            </a:xfrm>
            <a:prstGeom prst="rect">
              <a:avLst/>
            </a:prstGeom>
          </p:spPr>
        </p:pic>
        <p:pic>
          <p:nvPicPr>
            <p:cNvPr id="7" name="Picture 4" descr="See the source image"/>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3666088" y="4161324"/>
              <a:ext cx="4592617" cy="2487669"/>
            </a:xfrm>
            <a:prstGeom prst="rect">
              <a:avLst/>
            </a:prstGeom>
            <a:noFill/>
            <a:extLst>
              <a:ext uri="{909E8E84-426E-40DD-AFC4-6F175D3DCCD1}">
                <a14:hiddenFill xmlns:a14="http://schemas.microsoft.com/office/drawing/2010/main">
                  <a:solidFill>
                    <a:srgbClr val="FFFFFF"/>
                  </a:solidFill>
                </a14:hiddenFill>
              </a:ext>
            </a:extLst>
          </p:spPr>
        </p:pic>
      </p:grpSp>
      <p:sp>
        <p:nvSpPr>
          <p:cNvPr id="4" name="Title 1"/>
          <p:cNvSpPr>
            <a:spLocks noGrp="1"/>
          </p:cNvSpPr>
          <p:nvPr>
            <p:ph type="title"/>
          </p:nvPr>
        </p:nvSpPr>
        <p:spPr>
          <a:xfrm>
            <a:off x="1517468" y="5159194"/>
            <a:ext cx="10515600" cy="1325563"/>
          </a:xfrm>
        </p:spPr>
        <p:txBody>
          <a:bodyPr>
            <a:normAutofit fontScale="90000"/>
          </a:bodyPr>
          <a:lstStyle/>
          <a:p>
            <a:r>
              <a:rPr lang="en-US" sz="1800" b="1" dirty="0" smtClean="0"/>
              <a:t>Disclaimer</a:t>
            </a:r>
            <a:r>
              <a:rPr lang="en-US" sz="1800" dirty="0" smtClean="0"/>
              <a:t>: Presentation is prepared from the Guidance note on humanitarian financing for local actors that is developed on best practices identified in consultations in three regional conferences on localization conducted by the Grand Bargain Localization Work stream in 2019, as well as from a research project commissioned by the IFRC with support from ECHO. This guidance note is a product of the Grand Bargain Localization Work stream but does not necessarily represent the official position of work stream members and Co-Conveners</a:t>
            </a:r>
            <a:endParaRPr lang="en-US" sz="1800" dirty="0"/>
          </a:p>
        </p:txBody>
      </p:sp>
    </p:spTree>
    <p:extLst>
      <p:ext uri="{BB962C8B-B14F-4D97-AF65-F5344CB8AC3E}">
        <p14:creationId xmlns:p14="http://schemas.microsoft.com/office/powerpoint/2010/main" val="132469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 </a:t>
            </a:r>
            <a:endParaRPr lang="en-US" dirty="0"/>
          </a:p>
        </p:txBody>
      </p:sp>
      <p:sp>
        <p:nvSpPr>
          <p:cNvPr id="3" name="Content Placeholder 2"/>
          <p:cNvSpPr>
            <a:spLocks noGrp="1"/>
          </p:cNvSpPr>
          <p:nvPr>
            <p:ph idx="1"/>
          </p:nvPr>
        </p:nvSpPr>
        <p:spPr>
          <a:xfrm>
            <a:off x="3226526" y="1841863"/>
            <a:ext cx="8127274" cy="4335100"/>
          </a:xfrm>
        </p:spPr>
        <p:txBody>
          <a:bodyPr>
            <a:normAutofit fontScale="92500" lnSpcReduction="10000"/>
          </a:bodyPr>
          <a:lstStyle/>
          <a:p>
            <a:pPr marL="0" indent="0" algn="just">
              <a:buNone/>
            </a:pPr>
            <a:r>
              <a:rPr lang="en-US" dirty="0"/>
              <a:t>Mr. Mohammad Amad is a renowned development professional since 16 years. He had been a volunteer social worker in community since graduation and initiated social reform organization. He is an advocate of localization of humanitarian action. He is in the advisory board of Pakistan Humanitarian Pool fund and a regular contributor to UN strategic policies and plans. He is a member of realization team for START Hub in Pakistan. He contributed to the civil military protocols in complex emergency. Furthermore, he is endorsee of C4Cs and member of GNDR and PHAP.  Since 8 years he is working as Executive Director of Initiative for Development and Empowerment Axis (IDEA) and since 3 years he is National Chair of NHN. </a:t>
            </a:r>
          </a:p>
          <a:p>
            <a:endParaRPr lang="en-US" dirty="0"/>
          </a:p>
        </p:txBody>
      </p:sp>
      <p:pic>
        <p:nvPicPr>
          <p:cNvPr id="1030" name="Picture 6" descr="Muhamad Am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462" y="2449286"/>
            <a:ext cx="25146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328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Guidance note on </a:t>
            </a:r>
            <a:r>
              <a:rPr lang="en-US" b="1" dirty="0" smtClean="0"/>
              <a:t>Partnership Practices </a:t>
            </a:r>
            <a:r>
              <a:rPr lang="en-US" b="1" dirty="0"/>
              <a:t>for </a:t>
            </a:r>
            <a:r>
              <a:rPr lang="en-US" b="1" dirty="0" smtClean="0"/>
              <a:t>Localization</a:t>
            </a:r>
            <a:endParaRPr lang="en-US" b="1" dirty="0"/>
          </a:p>
        </p:txBody>
      </p:sp>
      <p:sp>
        <p:nvSpPr>
          <p:cNvPr id="3" name="Content Placeholder 2"/>
          <p:cNvSpPr>
            <a:spLocks noGrp="1"/>
          </p:cNvSpPr>
          <p:nvPr>
            <p:ph idx="1"/>
          </p:nvPr>
        </p:nvSpPr>
        <p:spPr>
          <a:xfrm>
            <a:off x="838200" y="1825625"/>
            <a:ext cx="10515600" cy="4801598"/>
          </a:xfrm>
        </p:spPr>
        <p:txBody>
          <a:bodyPr>
            <a:normAutofit/>
          </a:bodyPr>
          <a:lstStyle/>
          <a:p>
            <a:pPr marL="0" indent="0">
              <a:buNone/>
            </a:pPr>
            <a:r>
              <a:rPr lang="en-US" b="1" dirty="0" smtClean="0"/>
              <a:t>Background</a:t>
            </a:r>
          </a:p>
          <a:p>
            <a:pPr marL="0" indent="0">
              <a:buNone/>
            </a:pPr>
            <a:endParaRPr lang="en-US" dirty="0" smtClean="0">
              <a:solidFill>
                <a:srgbClr val="FF0000"/>
              </a:solidFill>
            </a:endParaRPr>
          </a:p>
          <a:p>
            <a:r>
              <a:rPr lang="en-US" dirty="0"/>
              <a:t>More than </a:t>
            </a:r>
            <a:r>
              <a:rPr lang="en-US" dirty="0">
                <a:solidFill>
                  <a:srgbClr val="FF0000"/>
                </a:solidFill>
              </a:rPr>
              <a:t>400 humanitarian agencies </a:t>
            </a:r>
            <a:r>
              <a:rPr lang="en-US" dirty="0"/>
              <a:t>contributed to identifying the </a:t>
            </a:r>
            <a:r>
              <a:rPr lang="en-US" i="1" u="sng" dirty="0">
                <a:solidFill>
                  <a:schemeClr val="accent6"/>
                </a:solidFill>
              </a:rPr>
              <a:t>priority partnership practices </a:t>
            </a:r>
            <a:r>
              <a:rPr lang="en-US" dirty="0"/>
              <a:t>for </a:t>
            </a:r>
            <a:r>
              <a:rPr lang="en-US" dirty="0" smtClean="0"/>
              <a:t>localization; </a:t>
            </a:r>
            <a:r>
              <a:rPr lang="en-US" dirty="0"/>
              <a:t>approximately </a:t>
            </a:r>
            <a:r>
              <a:rPr lang="en-US" dirty="0">
                <a:solidFill>
                  <a:srgbClr val="FF0000"/>
                </a:solidFill>
              </a:rPr>
              <a:t>85%</a:t>
            </a:r>
            <a:r>
              <a:rPr lang="en-US" dirty="0"/>
              <a:t> of them were local/national actors. </a:t>
            </a:r>
            <a:endParaRPr lang="en-US" dirty="0" smtClean="0"/>
          </a:p>
          <a:p>
            <a:pPr marL="0" indent="0">
              <a:buNone/>
            </a:pPr>
            <a:endParaRPr lang="en-US" dirty="0" smtClean="0"/>
          </a:p>
          <a:p>
            <a:r>
              <a:rPr lang="en-US" dirty="0"/>
              <a:t>The basis of the guidance note is the </a:t>
            </a:r>
            <a:r>
              <a:rPr lang="en-US" i="1" u="sng" dirty="0">
                <a:solidFill>
                  <a:schemeClr val="accent6"/>
                </a:solidFill>
              </a:rPr>
              <a:t>findings of the research </a:t>
            </a:r>
            <a:r>
              <a:rPr lang="en-US" dirty="0"/>
              <a:t>conducted in Myanmar, Nepal, Nigeria and South Sudan in 2018 as </a:t>
            </a:r>
            <a:r>
              <a:rPr lang="en-US" dirty="0" smtClean="0"/>
              <a:t>part </a:t>
            </a:r>
            <a:r>
              <a:rPr lang="en-US" dirty="0"/>
              <a:t>of the </a:t>
            </a:r>
            <a:r>
              <a:rPr lang="en-US" i="1" u="sng" dirty="0">
                <a:solidFill>
                  <a:schemeClr val="accent6"/>
                </a:solidFill>
              </a:rPr>
              <a:t>Accelerating </a:t>
            </a:r>
            <a:r>
              <a:rPr lang="en-US" i="1" u="sng" dirty="0">
                <a:solidFill>
                  <a:schemeClr val="accent6"/>
                </a:solidFill>
              </a:rPr>
              <a:t>Localization </a:t>
            </a:r>
            <a:r>
              <a:rPr lang="en-US" i="1" u="sng" dirty="0">
                <a:solidFill>
                  <a:schemeClr val="accent6"/>
                </a:solidFill>
              </a:rPr>
              <a:t>through Partnerships </a:t>
            </a:r>
            <a:r>
              <a:rPr lang="en-US" i="1" u="sng" dirty="0" smtClean="0">
                <a:solidFill>
                  <a:schemeClr val="accent6"/>
                </a:solidFill>
              </a:rPr>
              <a:t>program.</a:t>
            </a:r>
            <a:endParaRPr lang="en-US" i="1" u="sng" dirty="0">
              <a:solidFill>
                <a:schemeClr val="accent6"/>
              </a:solidFill>
            </a:endParaRPr>
          </a:p>
        </p:txBody>
      </p:sp>
    </p:spTree>
    <p:extLst>
      <p:ext uri="{BB962C8B-B14F-4D97-AF65-F5344CB8AC3E}">
        <p14:creationId xmlns:p14="http://schemas.microsoft.com/office/powerpoint/2010/main" val="1329452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8309" y="513806"/>
            <a:ext cx="10920548" cy="5913120"/>
          </a:xfrm>
        </p:spPr>
        <p:txBody>
          <a:bodyPr>
            <a:normAutofit fontScale="92500" lnSpcReduction="10000"/>
          </a:bodyPr>
          <a:lstStyle/>
          <a:p>
            <a:r>
              <a:rPr lang="en-US" dirty="0"/>
              <a:t>It was further reviewed by participants of the </a:t>
            </a:r>
            <a:r>
              <a:rPr lang="en-US" sz="3000" i="1" u="sng" dirty="0">
                <a:solidFill>
                  <a:schemeClr val="accent6"/>
                </a:solidFill>
              </a:rPr>
              <a:t>regional and global Grand Bargain </a:t>
            </a:r>
            <a:r>
              <a:rPr lang="en-US" sz="3000" i="1" u="sng" dirty="0">
                <a:solidFill>
                  <a:schemeClr val="accent6"/>
                </a:solidFill>
              </a:rPr>
              <a:t>Localization Work-stream </a:t>
            </a:r>
            <a:r>
              <a:rPr lang="en-US" sz="3000" i="1" u="sng" dirty="0">
                <a:solidFill>
                  <a:schemeClr val="accent6"/>
                </a:solidFill>
              </a:rPr>
              <a:t>conferences in 2019 and </a:t>
            </a:r>
            <a:r>
              <a:rPr lang="en-US" sz="3000" i="1" u="sng" dirty="0" smtClean="0">
                <a:solidFill>
                  <a:schemeClr val="accent6"/>
                </a:solidFill>
              </a:rPr>
              <a:t>Localization </a:t>
            </a:r>
            <a:r>
              <a:rPr lang="en-US" sz="3000" i="1" u="sng" dirty="0">
                <a:solidFill>
                  <a:schemeClr val="accent6"/>
                </a:solidFill>
              </a:rPr>
              <a:t>Work-stream </a:t>
            </a:r>
            <a:r>
              <a:rPr lang="en-US" sz="3000" i="1" u="sng" dirty="0">
                <a:solidFill>
                  <a:schemeClr val="accent6"/>
                </a:solidFill>
              </a:rPr>
              <a:t>members</a:t>
            </a:r>
            <a:r>
              <a:rPr lang="en-US" dirty="0"/>
              <a:t>.</a:t>
            </a:r>
          </a:p>
          <a:p>
            <a:endParaRPr lang="en-US" dirty="0" smtClean="0"/>
          </a:p>
          <a:p>
            <a:r>
              <a:rPr lang="en-US" dirty="0" smtClean="0"/>
              <a:t>This </a:t>
            </a:r>
            <a:r>
              <a:rPr lang="en-US" dirty="0"/>
              <a:t>guidance note is a </a:t>
            </a:r>
            <a:r>
              <a:rPr lang="en-US" sz="3000" i="1" u="sng" dirty="0">
                <a:solidFill>
                  <a:schemeClr val="accent6"/>
                </a:solidFill>
              </a:rPr>
              <a:t>product of the Grand Bargain </a:t>
            </a:r>
            <a:r>
              <a:rPr lang="en-US" sz="3000" i="1" u="sng" dirty="0">
                <a:solidFill>
                  <a:schemeClr val="accent6"/>
                </a:solidFill>
              </a:rPr>
              <a:t>Localization Work-stream </a:t>
            </a:r>
            <a:r>
              <a:rPr lang="en-US" dirty="0"/>
              <a:t>but </a:t>
            </a:r>
            <a:r>
              <a:rPr lang="en-US" dirty="0">
                <a:solidFill>
                  <a:srgbClr val="FF0000"/>
                </a:solidFill>
              </a:rPr>
              <a:t>does not </a:t>
            </a:r>
            <a:r>
              <a:rPr lang="en-US" dirty="0"/>
              <a:t>necessarily </a:t>
            </a:r>
            <a:r>
              <a:rPr lang="en-US" dirty="0">
                <a:solidFill>
                  <a:srgbClr val="FF0000"/>
                </a:solidFill>
              </a:rPr>
              <a:t>represent the official position </a:t>
            </a:r>
            <a:r>
              <a:rPr lang="en-US" dirty="0"/>
              <a:t>of </a:t>
            </a:r>
            <a:r>
              <a:rPr lang="en-US" dirty="0" smtClean="0"/>
              <a:t>Work-stream </a:t>
            </a:r>
            <a:r>
              <a:rPr lang="en-US" dirty="0"/>
              <a:t>members and </a:t>
            </a:r>
            <a:r>
              <a:rPr lang="en-US" dirty="0" smtClean="0"/>
              <a:t>co-conveners.</a:t>
            </a:r>
          </a:p>
          <a:p>
            <a:endParaRPr lang="en-US" dirty="0" smtClean="0"/>
          </a:p>
          <a:p>
            <a:r>
              <a:rPr lang="en-US" dirty="0"/>
              <a:t>‘</a:t>
            </a:r>
            <a:r>
              <a:rPr lang="en-US" dirty="0">
                <a:solidFill>
                  <a:srgbClr val="FF0000"/>
                </a:solidFill>
              </a:rPr>
              <a:t>Local actors/partners</a:t>
            </a:r>
            <a:r>
              <a:rPr lang="en-US" dirty="0"/>
              <a:t>’ refers to the full diversity of local and national government, NGOs, CSOs, CBOs, </a:t>
            </a:r>
            <a:r>
              <a:rPr lang="en-US" dirty="0" smtClean="0"/>
              <a:t>women led organizations, </a:t>
            </a:r>
            <a:r>
              <a:rPr lang="en-US" dirty="0"/>
              <a:t>youth groups and more. </a:t>
            </a:r>
            <a:endParaRPr lang="en-US" dirty="0" smtClean="0"/>
          </a:p>
          <a:p>
            <a:endParaRPr lang="en-US" dirty="0" smtClean="0"/>
          </a:p>
          <a:p>
            <a:r>
              <a:rPr lang="en-US" dirty="0" smtClean="0"/>
              <a:t>‘</a:t>
            </a:r>
            <a:r>
              <a:rPr lang="en-US" dirty="0">
                <a:solidFill>
                  <a:srgbClr val="FF0000"/>
                </a:solidFill>
              </a:rPr>
              <a:t>International actors/partners</a:t>
            </a:r>
            <a:r>
              <a:rPr lang="en-US" dirty="0"/>
              <a:t>’ refers to the full diversity of international NGOs and UN agencies. ‘Humanitarian actors’ refers to all those engaged in humanitarian action.</a:t>
            </a:r>
          </a:p>
        </p:txBody>
      </p:sp>
    </p:spTree>
    <p:extLst>
      <p:ext uri="{BB962C8B-B14F-4D97-AF65-F5344CB8AC3E}">
        <p14:creationId xmlns:p14="http://schemas.microsoft.com/office/powerpoint/2010/main" val="3449304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Project and </a:t>
            </a:r>
            <a:r>
              <a:rPr lang="en-US" b="1" dirty="0" smtClean="0"/>
              <a:t>Financial Management</a:t>
            </a:r>
            <a:endParaRPr lang="en-US" b="1" dirty="0"/>
          </a:p>
        </p:txBody>
      </p:sp>
      <p:sp>
        <p:nvSpPr>
          <p:cNvPr id="3" name="Content Placeholder 2"/>
          <p:cNvSpPr>
            <a:spLocks noGrp="1"/>
          </p:cNvSpPr>
          <p:nvPr>
            <p:ph idx="1"/>
          </p:nvPr>
        </p:nvSpPr>
        <p:spPr/>
        <p:txBody>
          <a:bodyPr/>
          <a:lstStyle/>
          <a:p>
            <a:pPr marL="514350" indent="-514350">
              <a:buAutoNum type="arabicPeriod"/>
            </a:pPr>
            <a:r>
              <a:rPr lang="en-US" dirty="0" smtClean="0"/>
              <a:t>Local </a:t>
            </a:r>
            <a:r>
              <a:rPr lang="en-US" dirty="0"/>
              <a:t>actors </a:t>
            </a:r>
            <a:r>
              <a:rPr lang="en-US" dirty="0">
                <a:solidFill>
                  <a:srgbClr val="FF0000"/>
                </a:solidFill>
              </a:rPr>
              <a:t>design projects and budgets or co-design </a:t>
            </a:r>
            <a:r>
              <a:rPr lang="en-US" dirty="0"/>
              <a:t>with international actors who provide </a:t>
            </a:r>
            <a:r>
              <a:rPr lang="en-US" i="1" u="sng" dirty="0">
                <a:solidFill>
                  <a:schemeClr val="accent6"/>
                </a:solidFill>
              </a:rPr>
              <a:t>technical expertise </a:t>
            </a:r>
            <a:r>
              <a:rPr lang="en-US" dirty="0"/>
              <a:t>on proposal writing and technical issues, including conducting </a:t>
            </a:r>
            <a:r>
              <a:rPr lang="en-US" i="1" u="sng" dirty="0">
                <a:solidFill>
                  <a:schemeClr val="accent6"/>
                </a:solidFill>
              </a:rPr>
              <a:t>joint needs assessments</a:t>
            </a:r>
            <a:r>
              <a:rPr lang="en-US" dirty="0"/>
              <a:t>, where needed. </a:t>
            </a:r>
            <a:endParaRPr lang="en-US" dirty="0" smtClean="0"/>
          </a:p>
          <a:p>
            <a:pPr marL="514350" indent="-514350">
              <a:buAutoNum type="arabicPeriod"/>
            </a:pPr>
            <a:endParaRPr lang="en-US" dirty="0"/>
          </a:p>
          <a:p>
            <a:pPr marL="514350" indent="-514350">
              <a:buAutoNum type="arabicPeriod"/>
            </a:pPr>
            <a:r>
              <a:rPr lang="en-US" dirty="0" smtClean="0"/>
              <a:t>Local </a:t>
            </a:r>
            <a:r>
              <a:rPr lang="en-US" dirty="0"/>
              <a:t>actors are </a:t>
            </a:r>
            <a:r>
              <a:rPr lang="en-US" dirty="0">
                <a:solidFill>
                  <a:srgbClr val="FF0000"/>
                </a:solidFill>
              </a:rPr>
              <a:t>treated as equal partners, not as sub-contractors </a:t>
            </a:r>
            <a:r>
              <a:rPr lang="en-US" dirty="0"/>
              <a:t>presented with already agreed projects and budgets. Partnership agreements include </a:t>
            </a:r>
            <a:r>
              <a:rPr lang="en-US" i="1" u="sng" dirty="0">
                <a:solidFill>
                  <a:schemeClr val="accent6"/>
                </a:solidFill>
              </a:rPr>
              <a:t>roles and responsibilities </a:t>
            </a:r>
            <a:r>
              <a:rPr lang="en-US" dirty="0"/>
              <a:t>of both parties, </a:t>
            </a:r>
            <a:r>
              <a:rPr lang="en-US" i="1" u="sng" dirty="0">
                <a:solidFill>
                  <a:schemeClr val="accent6"/>
                </a:solidFill>
              </a:rPr>
              <a:t>risks are shared</a:t>
            </a:r>
            <a:r>
              <a:rPr lang="en-US" dirty="0"/>
              <a:t>, and </a:t>
            </a:r>
            <a:r>
              <a:rPr lang="en-US" i="1" u="sng" dirty="0">
                <a:solidFill>
                  <a:schemeClr val="accent6"/>
                </a:solidFill>
              </a:rPr>
              <a:t>mitigation measures </a:t>
            </a:r>
            <a:r>
              <a:rPr lang="en-US" dirty="0"/>
              <a:t>are mutually agreed, including to </a:t>
            </a:r>
            <a:r>
              <a:rPr lang="en-US" i="1" u="sng" dirty="0">
                <a:solidFill>
                  <a:schemeClr val="accent6"/>
                </a:solidFill>
              </a:rPr>
              <a:t>ensure safeguarding </a:t>
            </a:r>
            <a:r>
              <a:rPr lang="en-US" dirty="0"/>
              <a:t>is addressed. </a:t>
            </a:r>
          </a:p>
        </p:txBody>
      </p:sp>
    </p:spTree>
    <p:extLst>
      <p:ext uri="{BB962C8B-B14F-4D97-AF65-F5344CB8AC3E}">
        <p14:creationId xmlns:p14="http://schemas.microsoft.com/office/powerpoint/2010/main" val="26052640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4765" y="531222"/>
            <a:ext cx="11181805" cy="5930537"/>
          </a:xfrm>
        </p:spPr>
        <p:txBody>
          <a:bodyPr>
            <a:normAutofit fontScale="92500" lnSpcReduction="10000"/>
          </a:bodyPr>
          <a:lstStyle/>
          <a:p>
            <a:pPr marL="0" indent="0">
              <a:buNone/>
            </a:pPr>
            <a:r>
              <a:rPr lang="en-US" dirty="0" smtClean="0"/>
              <a:t>3. Partners </a:t>
            </a:r>
            <a:r>
              <a:rPr lang="en-US" dirty="0"/>
              <a:t>conduct </a:t>
            </a:r>
            <a:r>
              <a:rPr lang="en-US" dirty="0">
                <a:solidFill>
                  <a:srgbClr val="FF0000"/>
                </a:solidFill>
              </a:rPr>
              <a:t>joint monitoring visits </a:t>
            </a:r>
            <a:r>
              <a:rPr lang="en-US" dirty="0"/>
              <a:t>to beneficiaries, providing opportunities for </a:t>
            </a:r>
            <a:r>
              <a:rPr lang="en-US" dirty="0">
                <a:solidFill>
                  <a:srgbClr val="FF0000"/>
                </a:solidFill>
              </a:rPr>
              <a:t>joint reflection on progress</a:t>
            </a:r>
            <a:r>
              <a:rPr lang="en-US" dirty="0"/>
              <a:t>, </a:t>
            </a:r>
            <a:r>
              <a:rPr lang="en-US" dirty="0">
                <a:solidFill>
                  <a:srgbClr val="FF0000"/>
                </a:solidFill>
              </a:rPr>
              <a:t>obstacles and required modifications</a:t>
            </a:r>
            <a:r>
              <a:rPr lang="en-US" dirty="0"/>
              <a:t>. Local partners maintain relationships with local communities, and international partners and donor agencies visit communities </a:t>
            </a:r>
            <a:r>
              <a:rPr lang="en-US" sz="3000" i="1" u="sng" dirty="0">
                <a:solidFill>
                  <a:schemeClr val="accent6"/>
                </a:solidFill>
              </a:rPr>
              <a:t>in agreement with, or when accompanied by, local actors when appropriate</a:t>
            </a:r>
            <a:r>
              <a:rPr lang="en-US" dirty="0"/>
              <a:t>. </a:t>
            </a:r>
            <a:endParaRPr lang="en-US" dirty="0" smtClean="0"/>
          </a:p>
          <a:p>
            <a:pPr marL="0" indent="0">
              <a:buNone/>
            </a:pPr>
            <a:endParaRPr lang="en-US" dirty="0" smtClean="0"/>
          </a:p>
          <a:p>
            <a:pPr marL="0" indent="0">
              <a:buNone/>
            </a:pPr>
            <a:r>
              <a:rPr lang="en-US" dirty="0" smtClean="0"/>
              <a:t>4. International </a:t>
            </a:r>
            <a:r>
              <a:rPr lang="en-US" dirty="0"/>
              <a:t>actors and donors are </a:t>
            </a:r>
            <a:r>
              <a:rPr lang="en-US" dirty="0">
                <a:solidFill>
                  <a:srgbClr val="FF0000"/>
                </a:solidFill>
              </a:rPr>
              <a:t>open to discussions </a:t>
            </a:r>
            <a:r>
              <a:rPr lang="en-US" dirty="0"/>
              <a:t>on </a:t>
            </a:r>
            <a:r>
              <a:rPr lang="en-US" sz="3000" i="1" u="sng" dirty="0">
                <a:solidFill>
                  <a:schemeClr val="accent6"/>
                </a:solidFill>
              </a:rPr>
              <a:t>findings from local partner monitoring and allow flexibility </a:t>
            </a:r>
            <a:r>
              <a:rPr lang="en-US" dirty="0"/>
              <a:t>to adapt </a:t>
            </a:r>
            <a:r>
              <a:rPr lang="en-US" dirty="0" err="1"/>
              <a:t>programmes</a:t>
            </a:r>
            <a:r>
              <a:rPr lang="en-US" dirty="0"/>
              <a:t> and budgets in response to evidence of changing needs and community feedback as much as is practicable. </a:t>
            </a:r>
            <a:endParaRPr lang="en-US" dirty="0" smtClean="0"/>
          </a:p>
          <a:p>
            <a:pPr marL="0" indent="0">
              <a:buNone/>
            </a:pPr>
            <a:endParaRPr lang="en-US" dirty="0"/>
          </a:p>
          <a:p>
            <a:pPr marL="0" indent="0">
              <a:buNone/>
            </a:pPr>
            <a:r>
              <a:rPr lang="en-US" dirty="0" smtClean="0"/>
              <a:t>5. Project </a:t>
            </a:r>
            <a:r>
              <a:rPr lang="en-US" dirty="0"/>
              <a:t>budgets include </a:t>
            </a:r>
            <a:r>
              <a:rPr lang="en-US" dirty="0">
                <a:solidFill>
                  <a:srgbClr val="FF0000"/>
                </a:solidFill>
              </a:rPr>
              <a:t>funds for local partners</a:t>
            </a:r>
            <a:r>
              <a:rPr lang="en-US" dirty="0"/>
              <a:t>, </a:t>
            </a:r>
            <a:r>
              <a:rPr lang="en-US" sz="3000" i="1" u="sng" dirty="0">
                <a:solidFill>
                  <a:schemeClr val="accent6"/>
                </a:solidFill>
              </a:rPr>
              <a:t>relevant to the context and needs,</a:t>
            </a:r>
            <a:r>
              <a:rPr lang="en-US" dirty="0"/>
              <a:t> for: </a:t>
            </a:r>
            <a:r>
              <a:rPr lang="en-US" b="1" i="1" dirty="0"/>
              <a:t>1)</a:t>
            </a:r>
            <a:r>
              <a:rPr lang="en-US" dirty="0"/>
              <a:t> overheads including set-up costs; </a:t>
            </a:r>
            <a:r>
              <a:rPr lang="en-US" b="1" i="1" dirty="0"/>
              <a:t>2) </a:t>
            </a:r>
            <a:r>
              <a:rPr lang="en-US" dirty="0"/>
              <a:t>indirect costs (as % of project budget); </a:t>
            </a:r>
            <a:r>
              <a:rPr lang="en-US" b="1" i="1" dirty="0"/>
              <a:t>3)</a:t>
            </a:r>
            <a:r>
              <a:rPr lang="en-US" dirty="0"/>
              <a:t> assets vital for project implementation, safety and/or </a:t>
            </a:r>
            <a:r>
              <a:rPr lang="en-US" dirty="0" smtClean="0"/>
              <a:t>organizational </a:t>
            </a:r>
            <a:r>
              <a:rPr lang="en-US" dirty="0"/>
              <a:t>financial sustainability; and </a:t>
            </a:r>
            <a:r>
              <a:rPr lang="en-US" b="1" i="1" dirty="0"/>
              <a:t>4) </a:t>
            </a:r>
            <a:r>
              <a:rPr lang="en-US" dirty="0" smtClean="0"/>
              <a:t>organizational </a:t>
            </a:r>
            <a:r>
              <a:rPr lang="en-US" dirty="0"/>
              <a:t>strengthening. Budgets should clearly show core funding allocations. </a:t>
            </a:r>
          </a:p>
        </p:txBody>
      </p:sp>
    </p:spTree>
    <p:extLst>
      <p:ext uri="{BB962C8B-B14F-4D97-AF65-F5344CB8AC3E}">
        <p14:creationId xmlns:p14="http://schemas.microsoft.com/office/powerpoint/2010/main" val="1475711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462" y="165463"/>
            <a:ext cx="11843658" cy="6339840"/>
          </a:xfrm>
        </p:spPr>
        <p:txBody>
          <a:bodyPr>
            <a:normAutofit fontScale="92500" lnSpcReduction="20000"/>
          </a:bodyPr>
          <a:lstStyle/>
          <a:p>
            <a:pPr marL="0" indent="0">
              <a:buNone/>
            </a:pPr>
            <a:r>
              <a:rPr lang="en-US" dirty="0" smtClean="0"/>
              <a:t>6. All </a:t>
            </a:r>
            <a:r>
              <a:rPr lang="en-US" dirty="0"/>
              <a:t>humanitarian actors </a:t>
            </a:r>
            <a:r>
              <a:rPr lang="en-US" dirty="0">
                <a:solidFill>
                  <a:srgbClr val="FF0000"/>
                </a:solidFill>
              </a:rPr>
              <a:t>follow ethical recruitment practices</a:t>
            </a:r>
            <a:r>
              <a:rPr lang="en-US" dirty="0"/>
              <a:t>. International actors attempt to </a:t>
            </a:r>
            <a:r>
              <a:rPr lang="en-US" sz="3000" i="1" u="sng" dirty="0">
                <a:solidFill>
                  <a:schemeClr val="accent6"/>
                </a:solidFill>
              </a:rPr>
              <a:t>keep salaries/benefits within as close a range as practicable </a:t>
            </a:r>
            <a:r>
              <a:rPr lang="en-US" dirty="0"/>
              <a:t>to local actors. Local actors </a:t>
            </a:r>
            <a:r>
              <a:rPr lang="en-US" sz="3000" i="1" u="sng" dirty="0">
                <a:solidFill>
                  <a:schemeClr val="accent6"/>
                </a:solidFill>
              </a:rPr>
              <a:t>strive to support staff </a:t>
            </a:r>
            <a:r>
              <a:rPr lang="en-US" dirty="0"/>
              <a:t>to do their job effectively and treat them fairly and equitably. </a:t>
            </a:r>
            <a:endParaRPr lang="en-US" dirty="0" smtClean="0"/>
          </a:p>
          <a:p>
            <a:pPr marL="0" indent="0">
              <a:buNone/>
            </a:pPr>
            <a:endParaRPr lang="en-US" dirty="0" smtClean="0"/>
          </a:p>
          <a:p>
            <a:pPr marL="0" indent="0">
              <a:buNone/>
            </a:pPr>
            <a:r>
              <a:rPr lang="en-US" dirty="0" smtClean="0"/>
              <a:t>7. All </a:t>
            </a:r>
            <a:r>
              <a:rPr lang="en-US" dirty="0"/>
              <a:t>actors </a:t>
            </a:r>
            <a:r>
              <a:rPr lang="en-US" dirty="0">
                <a:solidFill>
                  <a:srgbClr val="FF0000"/>
                </a:solidFill>
              </a:rPr>
              <a:t>support the active participation of crisis-affected people </a:t>
            </a:r>
            <a:r>
              <a:rPr lang="en-US" dirty="0"/>
              <a:t>in project design, monitoring, implementation and evaluation with particular </a:t>
            </a:r>
            <a:r>
              <a:rPr lang="en-US" sz="3000" i="1" u="sng" dirty="0">
                <a:solidFill>
                  <a:schemeClr val="accent6"/>
                </a:solidFill>
              </a:rPr>
              <a:t>focus on involving </a:t>
            </a:r>
            <a:r>
              <a:rPr lang="en-US" sz="3000" i="1" u="sng" dirty="0" smtClean="0">
                <a:solidFill>
                  <a:schemeClr val="accent6"/>
                </a:solidFill>
              </a:rPr>
              <a:t>marginalized, </a:t>
            </a:r>
            <a:r>
              <a:rPr lang="en-US" sz="3000" i="1" u="sng" dirty="0">
                <a:solidFill>
                  <a:schemeClr val="accent6"/>
                </a:solidFill>
              </a:rPr>
              <a:t>minority and groups in vulnerable situations </a:t>
            </a:r>
            <a:r>
              <a:rPr lang="en-US" dirty="0"/>
              <a:t>such as women, children, young people, and persons with disability. </a:t>
            </a:r>
            <a:endParaRPr lang="en-US" dirty="0" smtClean="0"/>
          </a:p>
          <a:p>
            <a:pPr marL="0" indent="0">
              <a:buNone/>
            </a:pPr>
            <a:endParaRPr lang="en-US" dirty="0" smtClean="0"/>
          </a:p>
          <a:p>
            <a:pPr marL="0" indent="0">
              <a:buNone/>
            </a:pPr>
            <a:r>
              <a:rPr lang="en-US" dirty="0" smtClean="0"/>
              <a:t>8</a:t>
            </a:r>
            <a:r>
              <a:rPr lang="en-US" dirty="0"/>
              <a:t>. All humanitarian actors </a:t>
            </a:r>
            <a:r>
              <a:rPr lang="en-US" dirty="0">
                <a:solidFill>
                  <a:srgbClr val="FF0000"/>
                </a:solidFill>
              </a:rPr>
              <a:t>identify their added value in any partnership </a:t>
            </a:r>
            <a:r>
              <a:rPr lang="en-US" dirty="0"/>
              <a:t>and work on the basis of complementarity. International actors provide support to local partners </a:t>
            </a:r>
            <a:r>
              <a:rPr lang="en-US" sz="3000" i="1" u="sng" dirty="0">
                <a:solidFill>
                  <a:schemeClr val="accent6"/>
                </a:solidFill>
              </a:rPr>
              <a:t>based on demand (rather than supply) and ideally through longer-term strategic partnerships tailored to partner needs, with complementarity identified before crises</a:t>
            </a:r>
            <a:r>
              <a:rPr lang="en-US" dirty="0"/>
              <a:t>. </a:t>
            </a:r>
            <a:endParaRPr lang="en-US" dirty="0" smtClean="0"/>
          </a:p>
          <a:p>
            <a:pPr marL="0" indent="0">
              <a:buNone/>
            </a:pPr>
            <a:endParaRPr lang="en-US" dirty="0" smtClean="0"/>
          </a:p>
          <a:p>
            <a:pPr marL="0" indent="0">
              <a:buNone/>
            </a:pPr>
            <a:r>
              <a:rPr lang="en-US" dirty="0" smtClean="0"/>
              <a:t>9</a:t>
            </a:r>
            <a:r>
              <a:rPr lang="en-US" dirty="0"/>
              <a:t>. International actors </a:t>
            </a:r>
            <a:r>
              <a:rPr lang="en-US" dirty="0">
                <a:solidFill>
                  <a:srgbClr val="FF0000"/>
                </a:solidFill>
              </a:rPr>
              <a:t>highlight the role their local partners </a:t>
            </a:r>
            <a:r>
              <a:rPr lang="en-US" dirty="0"/>
              <a:t>play in </a:t>
            </a:r>
            <a:r>
              <a:rPr lang="en-US" sz="3000" i="1" u="sng" dirty="0">
                <a:solidFill>
                  <a:schemeClr val="accent6"/>
                </a:solidFill>
              </a:rPr>
              <a:t>external communications and media</a:t>
            </a:r>
            <a:r>
              <a:rPr lang="en-US" dirty="0"/>
              <a:t>.</a:t>
            </a:r>
          </a:p>
        </p:txBody>
      </p:sp>
    </p:spTree>
    <p:extLst>
      <p:ext uri="{BB962C8B-B14F-4D97-AF65-F5344CB8AC3E}">
        <p14:creationId xmlns:p14="http://schemas.microsoft.com/office/powerpoint/2010/main" val="552301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Capacity </a:t>
            </a:r>
            <a:r>
              <a:rPr lang="en-US" b="1" dirty="0" smtClean="0"/>
              <a:t>Strengthening </a:t>
            </a:r>
            <a:r>
              <a:rPr lang="en-US" b="1" dirty="0"/>
              <a:t>and </a:t>
            </a:r>
            <a:r>
              <a:rPr lang="en-US" b="1" dirty="0" smtClean="0"/>
              <a:t>Sharing </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dirty="0" smtClean="0"/>
              <a:t>10. </a:t>
            </a:r>
            <a:r>
              <a:rPr lang="en-US" dirty="0" smtClean="0">
                <a:solidFill>
                  <a:srgbClr val="FF0000"/>
                </a:solidFill>
              </a:rPr>
              <a:t>Capacity </a:t>
            </a:r>
            <a:r>
              <a:rPr lang="en-US" dirty="0">
                <a:solidFill>
                  <a:srgbClr val="FF0000"/>
                </a:solidFill>
              </a:rPr>
              <a:t>assessments are conducted jointly</a:t>
            </a:r>
            <a:r>
              <a:rPr lang="en-US" dirty="0"/>
              <a:t> for both local and international partners. </a:t>
            </a:r>
            <a:r>
              <a:rPr lang="en-US" i="1" u="sng" dirty="0">
                <a:solidFill>
                  <a:schemeClr val="accent6"/>
                </a:solidFill>
              </a:rPr>
              <a:t>Strengths are </a:t>
            </a:r>
            <a:r>
              <a:rPr lang="en-US" i="1" u="sng" dirty="0">
                <a:solidFill>
                  <a:schemeClr val="accent6"/>
                </a:solidFill>
              </a:rPr>
              <a:t>recognized, </a:t>
            </a:r>
            <a:r>
              <a:rPr lang="en-US" i="1" u="sng" dirty="0">
                <a:solidFill>
                  <a:schemeClr val="accent6"/>
                </a:solidFill>
              </a:rPr>
              <a:t>and gaps used to develop tailored</a:t>
            </a:r>
            <a:r>
              <a:rPr lang="en-US" dirty="0"/>
              <a:t>, long-term, capacity strengthening/sharing plans which are shared with other partners to coordinate effective support and investment. </a:t>
            </a:r>
            <a:endParaRPr lang="en-US" dirty="0" smtClean="0"/>
          </a:p>
          <a:p>
            <a:pPr marL="0" indent="0">
              <a:buNone/>
            </a:pPr>
            <a:endParaRPr lang="en-US" dirty="0" smtClean="0"/>
          </a:p>
          <a:p>
            <a:pPr marL="0" indent="0">
              <a:buNone/>
            </a:pPr>
            <a:r>
              <a:rPr lang="en-US" dirty="0" smtClean="0"/>
              <a:t>11</a:t>
            </a:r>
            <a:r>
              <a:rPr lang="en-US" dirty="0"/>
              <a:t>. </a:t>
            </a:r>
            <a:r>
              <a:rPr lang="en-US" dirty="0">
                <a:solidFill>
                  <a:srgbClr val="FF0000"/>
                </a:solidFill>
              </a:rPr>
              <a:t>Capacity strengthening/sharing plans are </a:t>
            </a:r>
            <a:r>
              <a:rPr lang="en-US" dirty="0" smtClean="0">
                <a:solidFill>
                  <a:srgbClr val="FF0000"/>
                </a:solidFill>
              </a:rPr>
              <a:t>contextualized</a:t>
            </a:r>
            <a:r>
              <a:rPr lang="en-US" dirty="0" smtClean="0"/>
              <a:t>, </a:t>
            </a:r>
            <a:r>
              <a:rPr lang="en-US" dirty="0"/>
              <a:t>mutually agreed, long-term, based on project and institutional needs, and identify a range of training and mentoring approaches, such as </a:t>
            </a:r>
            <a:r>
              <a:rPr lang="en-US" i="1" u="sng" dirty="0" err="1">
                <a:solidFill>
                  <a:schemeClr val="accent6"/>
                </a:solidFill>
              </a:rPr>
              <a:t>secondments</a:t>
            </a:r>
            <a:r>
              <a:rPr lang="en-US" i="1" u="sng" dirty="0">
                <a:solidFill>
                  <a:schemeClr val="accent6"/>
                </a:solidFill>
              </a:rPr>
              <a:t>, shadowing, peer exchanges and on the job training</a:t>
            </a:r>
            <a:r>
              <a:rPr lang="en-US" dirty="0"/>
              <a:t>, </a:t>
            </a:r>
            <a:r>
              <a:rPr lang="en-US" i="1" u="sng" dirty="0">
                <a:solidFill>
                  <a:schemeClr val="accent6"/>
                </a:solidFill>
              </a:rPr>
              <a:t>with follow up monitoring</a:t>
            </a:r>
            <a:r>
              <a:rPr lang="en-US" dirty="0"/>
              <a:t>.</a:t>
            </a:r>
          </a:p>
        </p:txBody>
      </p:sp>
    </p:spTree>
    <p:extLst>
      <p:ext uri="{BB962C8B-B14F-4D97-AF65-F5344CB8AC3E}">
        <p14:creationId xmlns:p14="http://schemas.microsoft.com/office/powerpoint/2010/main" val="35344507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7383" y="287382"/>
            <a:ext cx="11713028" cy="6200503"/>
          </a:xfrm>
        </p:spPr>
        <p:txBody>
          <a:bodyPr/>
          <a:lstStyle/>
          <a:p>
            <a:pPr marL="0" indent="0">
              <a:buNone/>
            </a:pPr>
            <a:r>
              <a:rPr lang="en-US" dirty="0" smtClean="0"/>
              <a:t>12. International </a:t>
            </a:r>
            <a:r>
              <a:rPr lang="en-US" dirty="0"/>
              <a:t>actors and donors </a:t>
            </a:r>
            <a:r>
              <a:rPr lang="en-US" dirty="0">
                <a:solidFill>
                  <a:srgbClr val="FF0000"/>
                </a:solidFill>
              </a:rPr>
              <a:t>include/allow capacity strengthening and </a:t>
            </a:r>
            <a:r>
              <a:rPr lang="en-US" dirty="0" smtClean="0">
                <a:solidFill>
                  <a:srgbClr val="FF0000"/>
                </a:solidFill>
              </a:rPr>
              <a:t>organizational </a:t>
            </a:r>
            <a:r>
              <a:rPr lang="en-US" dirty="0">
                <a:solidFill>
                  <a:srgbClr val="FF0000"/>
                </a:solidFill>
              </a:rPr>
              <a:t>development budget line(s) </a:t>
            </a:r>
            <a:r>
              <a:rPr lang="en-US" dirty="0"/>
              <a:t>in all projects and partnership agreements. Ideally </a:t>
            </a:r>
            <a:r>
              <a:rPr lang="en-US" i="1" u="sng" dirty="0">
                <a:solidFill>
                  <a:schemeClr val="accent6"/>
                </a:solidFill>
              </a:rPr>
              <a:t>an explicit % of budgets and/or specific funds </a:t>
            </a:r>
            <a:r>
              <a:rPr lang="en-US" dirty="0"/>
              <a:t>are earmarked for this. Local actors </a:t>
            </a:r>
            <a:r>
              <a:rPr lang="en-US" i="1" u="sng" dirty="0">
                <a:solidFill>
                  <a:schemeClr val="accent6"/>
                </a:solidFill>
              </a:rPr>
              <a:t>commit time and other resources </a:t>
            </a:r>
            <a:r>
              <a:rPr lang="en-US" dirty="0"/>
              <a:t>to invest in their own capacity and </a:t>
            </a:r>
            <a:r>
              <a:rPr lang="en-US" dirty="0" smtClean="0"/>
              <a:t>organizational </a:t>
            </a:r>
            <a:r>
              <a:rPr lang="en-US" dirty="0"/>
              <a:t>development. </a:t>
            </a:r>
            <a:endParaRPr lang="en-US" dirty="0" smtClean="0"/>
          </a:p>
          <a:p>
            <a:pPr marL="0" indent="0">
              <a:buNone/>
            </a:pPr>
            <a:endParaRPr lang="en-US" dirty="0"/>
          </a:p>
          <a:p>
            <a:pPr marL="0" indent="0">
              <a:buNone/>
            </a:pPr>
            <a:r>
              <a:rPr lang="en-US" dirty="0" smtClean="0"/>
              <a:t>13</a:t>
            </a:r>
            <a:r>
              <a:rPr lang="en-US" dirty="0"/>
              <a:t>. International actors </a:t>
            </a:r>
            <a:r>
              <a:rPr lang="en-US" dirty="0">
                <a:solidFill>
                  <a:srgbClr val="FF0000"/>
                </a:solidFill>
              </a:rPr>
              <a:t>assess their capacity strengthening skills, and address gaps</a:t>
            </a:r>
            <a:r>
              <a:rPr lang="en-US" dirty="0"/>
              <a:t> by either strengthening staff skills or investing in local training providers and accompaniers. </a:t>
            </a:r>
            <a:endParaRPr lang="en-US" dirty="0" smtClean="0"/>
          </a:p>
          <a:p>
            <a:pPr marL="0" indent="0">
              <a:buNone/>
            </a:pPr>
            <a:endParaRPr lang="en-US" dirty="0"/>
          </a:p>
          <a:p>
            <a:pPr marL="0" indent="0">
              <a:buNone/>
            </a:pPr>
            <a:r>
              <a:rPr lang="en-US" dirty="0" smtClean="0"/>
              <a:t>14</a:t>
            </a:r>
            <a:r>
              <a:rPr lang="en-US" dirty="0"/>
              <a:t>. International actors </a:t>
            </a:r>
            <a:r>
              <a:rPr lang="en-US" dirty="0">
                <a:solidFill>
                  <a:srgbClr val="FF0000"/>
                </a:solidFill>
              </a:rPr>
              <a:t>articulate plans</a:t>
            </a:r>
            <a:r>
              <a:rPr lang="en-US" dirty="0"/>
              <a:t> to adopt an advisory, backstopping or secondary role once adequate local capacity exists from the outset, including review and partner ‘graduation’ strategies.</a:t>
            </a:r>
          </a:p>
        </p:txBody>
      </p:sp>
    </p:spTree>
    <p:extLst>
      <p:ext uri="{BB962C8B-B14F-4D97-AF65-F5344CB8AC3E}">
        <p14:creationId xmlns:p14="http://schemas.microsoft.com/office/powerpoint/2010/main" val="16505637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1409</Words>
  <Application>Microsoft Office PowerPoint</Application>
  <PresentationFormat>Widescreen</PresentationFormat>
  <Paragraphs>69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Partnership Practices for Localisation </vt:lpstr>
      <vt:lpstr>Presenter </vt:lpstr>
      <vt:lpstr>Guidance note on Partnership Practices for Localization</vt:lpstr>
      <vt:lpstr>PowerPoint Presentation</vt:lpstr>
      <vt:lpstr>Project and Financial Management</vt:lpstr>
      <vt:lpstr>PowerPoint Presentation</vt:lpstr>
      <vt:lpstr>PowerPoint Presentation</vt:lpstr>
      <vt:lpstr>Capacity Strengthening and Sharing </vt:lpstr>
      <vt:lpstr>PowerPoint Presentation</vt:lpstr>
      <vt:lpstr>Financing</vt:lpstr>
      <vt:lpstr>PowerPoint Presentation</vt:lpstr>
      <vt:lpstr>Coordination</vt:lpstr>
      <vt:lpstr>Safety and Security</vt:lpstr>
      <vt:lpstr>Advocacy </vt:lpstr>
      <vt:lpstr>Disclaimer: Presentation is prepared from the Guidance note on humanitarian financing for local actors that is developed on best practices identified in consultations in three regional conferences on localization conducted by the Grand Bargain Localization Work stream in 2019, as well as from a research project commissioned by the IFRC with support from ECHO. This guidance note is a product of the Grand Bargain Localization Work stream but does not necessarily represent the official position of work stream members and Co-Conveners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Humanitarian Financing for Local Actors</dc:title>
  <dc:creator>Sana Zulfiqar</dc:creator>
  <cp:lastModifiedBy>lenovo</cp:lastModifiedBy>
  <cp:revision>35</cp:revision>
  <dcterms:created xsi:type="dcterms:W3CDTF">2020-07-20T12:02:05Z</dcterms:created>
  <dcterms:modified xsi:type="dcterms:W3CDTF">2020-10-12T08:59:03Z</dcterms:modified>
</cp:coreProperties>
</file>