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673" r:id="rId2"/>
    <p:sldId id="674" r:id="rId3"/>
    <p:sldId id="649" r:id="rId4"/>
    <p:sldId id="655" r:id="rId5"/>
    <p:sldId id="662" r:id="rId6"/>
    <p:sldId id="664" r:id="rId7"/>
    <p:sldId id="672" r:id="rId8"/>
    <p:sldId id="665" r:id="rId9"/>
    <p:sldId id="666" r:id="rId10"/>
    <p:sldId id="667" r:id="rId11"/>
    <p:sldId id="669" r:id="rId12"/>
    <p:sldId id="660" r:id="rId13"/>
    <p:sldId id="656" r:id="rId14"/>
    <p:sldId id="671" r:id="rId15"/>
    <p:sldId id="373" r:id="rId16"/>
  </p:sldIdLst>
  <p:sldSz cx="12192000" cy="6858000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C"/>
    <a:srgbClr val="4871A2"/>
    <a:srgbClr val="C36518"/>
    <a:srgbClr val="910920"/>
    <a:srgbClr val="CD263F"/>
    <a:srgbClr val="E040FB"/>
    <a:srgbClr val="00A1F1"/>
    <a:srgbClr val="8FB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4" autoAdjust="0"/>
    <p:restoredTop sz="89767" autoAdjust="0"/>
  </p:normalViewPr>
  <p:slideViewPr>
    <p:cSldViewPr>
      <p:cViewPr varScale="1">
        <p:scale>
          <a:sx n="74" d="100"/>
          <a:sy n="74" d="100"/>
        </p:scale>
        <p:origin x="82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1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B2D7B3-BF13-46C1-8856-0CA1B2FC9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525" cy="466725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42FDD-D0D6-4BAE-99FD-1B016D4D9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4150" y="0"/>
            <a:ext cx="3057525" cy="466725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pPr>
              <a:defRPr/>
            </a:pPr>
            <a:fld id="{04B43938-2B94-4732-92DA-59252727D4FD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3754D-78AB-4886-A73E-A47996C2E6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7525" cy="466725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0B72A-53F2-43CC-AA71-B2777B9E0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4150" y="8842375"/>
            <a:ext cx="3057525" cy="466725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pPr>
              <a:defRPr/>
            </a:pPr>
            <a:fld id="{80C05603-9B7E-4B3B-A5E2-D9CE4B74F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7B9DE-51E7-47F6-9CC4-DA5912DF1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525" cy="465138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F769F-DBD6-4B19-A3D7-9464C18D12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94150" y="0"/>
            <a:ext cx="3057525" cy="465138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EF53AA-8026-4032-9346-29C6E9EC2A62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A4B11C-6886-47CF-87B4-D45EFF5A7F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956971-B3F6-41E2-ACB1-770DAD37C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438" y="4422775"/>
            <a:ext cx="5641975" cy="4187825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61401-18C6-4977-BEBF-3007401986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7525" cy="465138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6D85-A1EB-4AD9-AC5F-B47E3BC12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94150" y="8842375"/>
            <a:ext cx="3057525" cy="465138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2A20E6-9B95-4C84-BD5E-A34D61210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/>
          <a:stretch>
            <a:fillRect/>
          </a:stretch>
        </p:blipFill>
        <p:spPr bwMode="auto">
          <a:xfrm>
            <a:off x="0" y="0"/>
            <a:ext cx="12187238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2187238" cy="6805613"/>
            <a:chOff x="0" y="0"/>
            <a:chExt cx="7408496" cy="5515423"/>
          </a:xfrm>
        </p:grpSpPr>
        <p:pic>
          <p:nvPicPr>
            <p:cNvPr id="4" name="Picture 8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1438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184" y="3553273"/>
              <a:ext cx="1230312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3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8B512-C2CC-41DE-AA04-9611A5B49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B695-D501-41B0-9CA5-D955EA43B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B440-C5B7-41E9-A151-F5693507C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4A8D64C-84DF-4CC3-AB21-046B106001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4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en-US" sz="4800" b="1" dirty="0" smtClean="0">
                <a:solidFill>
                  <a:schemeClr val="accent6">
                    <a:lumMod val="50000"/>
                  </a:schemeClr>
                </a:solidFill>
              </a:rPr>
              <a:t>Webinar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en-US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COVID19 Prevention, Response &amp; Recovery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111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2" y="0"/>
            <a:ext cx="20986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34" y="0"/>
            <a:ext cx="210606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16383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0A227-4558-4A61-AE42-B5591C36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08357"/>
              </p:ext>
            </p:extLst>
          </p:nvPr>
        </p:nvGraphicFramePr>
        <p:xfrm>
          <a:off x="966716" y="541360"/>
          <a:ext cx="10591800" cy="59263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2203116225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921164965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560930208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1128600298"/>
                    </a:ext>
                  </a:extLst>
                </a:gridCol>
              </a:tblGrid>
              <a:tr h="93275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3000" u="none" strike="noStrike" dirty="0">
                          <a:effectLst/>
                          <a:latin typeface="Gill Sans MT" panose="020B0502020104020203" pitchFamily="34" charset="0"/>
                        </a:rPr>
                        <a:t>16 Essentials of CoVID-19 Response Strategy Developed by Government of Sindh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09387"/>
                  </a:ext>
                </a:extLst>
              </a:tr>
              <a:tr h="932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Expand capacity for communication and proactively manage media relations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2.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Bolster capacity of essential public health services to enable emergency response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3.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Clarify first-point-of-contact strategy for possible CoVID-19 cases, phone, online, physical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4.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Protect other potential first- contact health system entry points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extLst>
                  <a:ext uri="{0D108BD9-81ED-4DB2-BD59-A6C34878D82A}">
                    <a16:rowId xmlns:a16="http://schemas.microsoft.com/office/drawing/2014/main" val="876086904"/>
                  </a:ext>
                </a:extLst>
              </a:tr>
              <a:tr h="11659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5.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Designate hospitals to receive CoVID-19 patients and prepare to mobilize surge acute and ICU capacity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6.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Organize and expand services close to home for CoVID-19 response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7.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Maintain continuity of essential services while freeing up capacity for CoVID-19 response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8.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Train, repurpose and mobilize health workforce according to priority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extLst>
                  <a:ext uri="{0D108BD9-81ED-4DB2-BD59-A6C34878D82A}">
                    <a16:rowId xmlns:a16="http://schemas.microsoft.com/office/drawing/2014/main" val="3479696434"/>
                  </a:ext>
                </a:extLst>
              </a:tr>
              <a:tr h="932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9.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Protect the physical health of frontline health workers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10.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Anticipate and address the mental health needs of the health workforce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11.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Review supply chains and stocks of essential medicines and health technologies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12.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Mobilize financial support and ease logistical and operational barriers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extLst>
                  <a:ext uri="{0D108BD9-81ED-4DB2-BD59-A6C34878D82A}">
                    <a16:rowId xmlns:a16="http://schemas.microsoft.com/office/drawing/2014/main" val="3500482619"/>
                  </a:ext>
                </a:extLst>
              </a:tr>
              <a:tr h="13991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13. 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Assess and mitigate potential financial barriers to accessing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14. 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Assess and mitigate potential physical access barriers for vulnerable groups of people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15. 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Optimize social protection to mitigate the impact of public health measures on household financial security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16. </a:t>
                      </a:r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Ensure clarity in roles, relationships and coordination mechanisms in health system governance and across government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429" marR="9429" marT="9429" marB="0"/>
                </a:tc>
                <a:extLst>
                  <a:ext uri="{0D108BD9-81ED-4DB2-BD59-A6C34878D82A}">
                    <a16:rowId xmlns:a16="http://schemas.microsoft.com/office/drawing/2014/main" val="3835193007"/>
                  </a:ext>
                </a:extLst>
              </a:tr>
            </a:tbl>
          </a:graphicData>
        </a:graphic>
      </p:graphicFrame>
      <p:pic>
        <p:nvPicPr>
          <p:cNvPr id="4" name="Picture 2" descr="Image result for hands ngo logo">
            <a:extLst>
              <a:ext uri="{FF2B5EF4-FFF2-40B4-BE49-F238E27FC236}">
                <a16:creationId xmlns:a16="http://schemas.microsoft.com/office/drawing/2014/main" id="{7E73B477-BDB9-49A9-B492-5025C6CD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74A07-B8BD-4DC5-AB2F-3C986DA2C684}"/>
              </a:ext>
            </a:extLst>
          </p:cNvPr>
          <p:cNvSpPr txBox="1"/>
          <p:nvPr/>
        </p:nvSpPr>
        <p:spPr>
          <a:xfrm>
            <a:off x="914400" y="4572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Initiatives at National level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711CA-751A-4FC9-9F7D-D069ABD15A25}"/>
              </a:ext>
            </a:extLst>
          </p:cNvPr>
          <p:cNvSpPr txBox="1"/>
          <p:nvPr/>
        </p:nvSpPr>
        <p:spPr>
          <a:xfrm>
            <a:off x="685800" y="1295400"/>
            <a:ext cx="11353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National Action Plan for CoVID-19 was developed and enabling environment was created for UN and CSOs to initiate CoVID-19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National Command and Operation Center- NCOC was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Smart lockdown strategy agreed and introduced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Helpline and telehealth services initiated by the provincial governments and national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PPEs support and testing kits were distributed through NDMA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Risk Communication package was designed, and campaigns launched at national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Ehsaas Emergency Cash program introduced in the context of the economic hardship being experienced by the vulnerable due to the ongoing coronavirus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2" name="Picture 2" descr="Image result for hands ngo logo">
            <a:extLst>
              <a:ext uri="{FF2B5EF4-FFF2-40B4-BE49-F238E27FC236}">
                <a16:creationId xmlns:a16="http://schemas.microsoft.com/office/drawing/2014/main" id="{AE4C7CE7-F95E-4082-A157-5B1CCD3D3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BD0EE-5359-4095-8775-E5D1B5FACB6F}"/>
              </a:ext>
            </a:extLst>
          </p:cNvPr>
          <p:cNvSpPr/>
          <p:nvPr/>
        </p:nvSpPr>
        <p:spPr>
          <a:xfrm>
            <a:off x="734291" y="1501171"/>
            <a:ext cx="11076709" cy="491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669 staff members of health facilities and isolation centers was trained in infection prevention and control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alt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PPE Kits were provided at 404 health facilities and 38 isolation centers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181 handwashing stations installed at Health care facilities and communal places, 19,050  people daily accessed the communal handwashing stations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altLang="en-US" sz="2500" dirty="0">
                <a:latin typeface="Gill Sans MT" panose="020B0502020104020203" pitchFamily="34" charset="0"/>
              </a:rPr>
              <a:t>42 Electric Water Coolers &amp; 16 Dispensers with Purifier, </a:t>
            </a:r>
            <a:r>
              <a:rPr lang="en-US" sz="2500" dirty="0">
                <a:latin typeface="Gill Sans MT" panose="020B0502020104020203" pitchFamily="34" charset="0"/>
              </a:rPr>
              <a:t>48 Water storage Tanks with 350 Gallon capacity </a:t>
            </a:r>
            <a:r>
              <a:rPr lang="en-US" altLang="en-US" sz="2500" dirty="0">
                <a:latin typeface="Gill Sans MT" panose="020B0502020104020203" pitchFamily="34" charset="0"/>
              </a:rPr>
              <a:t>have been installed in Health/ Isolation Centers in Sindh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</a:rPr>
              <a:t>44  latrines/ public toilet facilities rehabilitated at health facilities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</a:rPr>
              <a:t>15,000 most vulnerable families were identified and provided support of food baskets for the period of one month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</a:rPr>
              <a:t>Family Planning services were continued in 3,000 villages through cadre of community-based health workers/ MARVI workers and SBAs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F9FFB-77F4-455F-A928-66C146E7C602}"/>
              </a:ext>
            </a:extLst>
          </p:cNvPr>
          <p:cNvSpPr txBox="1"/>
          <p:nvPr/>
        </p:nvSpPr>
        <p:spPr>
          <a:xfrm>
            <a:off x="914400" y="443948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HANDS Contribution </a:t>
            </a:r>
          </a:p>
        </p:txBody>
      </p:sp>
      <p:pic>
        <p:nvPicPr>
          <p:cNvPr id="5" name="Picture 2" descr="Image result for hands ngo logo">
            <a:extLst>
              <a:ext uri="{FF2B5EF4-FFF2-40B4-BE49-F238E27FC236}">
                <a16:creationId xmlns:a16="http://schemas.microsoft.com/office/drawing/2014/main" id="{7FCCEA7C-1D42-4656-AAEF-83CC01019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BD0EE-5359-4095-8775-E5D1B5FACB6F}"/>
              </a:ext>
            </a:extLst>
          </p:cNvPr>
          <p:cNvSpPr/>
          <p:nvPr/>
        </p:nvSpPr>
        <p:spPr>
          <a:xfrm>
            <a:off x="734291" y="1310187"/>
            <a:ext cx="11076709" cy="531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</a:rPr>
              <a:t>675 Religious Leaders have been engaged in 11 districts of Sindh to reach population through Advocacy, Community Engagement and Interpersonal Communication Activities</a:t>
            </a:r>
            <a:r>
              <a:rPr lang="en-US" altLang="en-US" sz="2500" dirty="0">
                <a:latin typeface="Gill Sans MT" panose="020B0502020104020203" pitchFamily="34" charset="0"/>
              </a:rPr>
              <a:t>.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altLang="en-US" sz="2500" dirty="0">
                <a:latin typeface="Gill Sans MT" panose="020B0502020104020203" pitchFamily="34" charset="0"/>
              </a:rPr>
              <a:t>42,140 soaps and 690 bottles of hand sanitizers distributed in 339 &amp; 69 Masjids respectively including 2569 liquid soaps in 100 masjids for Eid-ul- </a:t>
            </a:r>
            <a:r>
              <a:rPr lang="en-US" altLang="en-US" sz="2500" dirty="0" err="1">
                <a:latin typeface="Gill Sans MT" panose="020B0502020104020203" pitchFamily="34" charset="0"/>
              </a:rPr>
              <a:t>Azha</a:t>
            </a:r>
            <a:r>
              <a:rPr lang="en-US" altLang="en-US" sz="2500" dirty="0">
                <a:latin typeface="Gill Sans MT" panose="020B0502020104020203" pitchFamily="34" charset="0"/>
              </a:rPr>
              <a:t> preparedness. 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1.33,687 people have been reached till date through dissemination of COVID-19 Awareness messages at Health Centers, Community Engagement, Advocacy and Interpersonal Communications.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Mass media campaign was launched through 8 FM Radio stations to reach 5 million population. Talk Shows with experts and key messages regarding COVID-19 Precautionary Measures were relayed</a:t>
            </a:r>
            <a:endParaRPr lang="en-US" altLang="en-US" sz="2500" dirty="0">
              <a:latin typeface="Gill Sans MT" panose="020B0502020104020203" pitchFamily="34" charset="0"/>
            </a:endParaRP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endParaRPr lang="en-US" altLang="en-US" sz="25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4175C-2CE6-41B3-ACAB-CC3FA252D8E0}"/>
              </a:ext>
            </a:extLst>
          </p:cNvPr>
          <p:cNvSpPr txBox="1"/>
          <p:nvPr/>
        </p:nvSpPr>
        <p:spPr>
          <a:xfrm>
            <a:off x="914400" y="4572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HANDS Contribution </a:t>
            </a:r>
          </a:p>
        </p:txBody>
      </p:sp>
      <p:pic>
        <p:nvPicPr>
          <p:cNvPr id="5" name="Picture 2" descr="Image result for hands ngo logo">
            <a:extLst>
              <a:ext uri="{FF2B5EF4-FFF2-40B4-BE49-F238E27FC236}">
                <a16:creationId xmlns:a16="http://schemas.microsoft.com/office/drawing/2014/main" id="{621B0179-25FE-4C84-844D-5EEEDE12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BD0EE-5359-4095-8775-E5D1B5FACB6F}"/>
              </a:ext>
            </a:extLst>
          </p:cNvPr>
          <p:cNvSpPr/>
          <p:nvPr/>
        </p:nvSpPr>
        <p:spPr>
          <a:xfrm>
            <a:off x="533401" y="1334111"/>
            <a:ext cx="10896600" cy="45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</a:rPr>
              <a:t>Health is a devolved subject after 18</a:t>
            </a:r>
            <a:r>
              <a:rPr lang="en-US" sz="2500" baseline="30000" dirty="0">
                <a:latin typeface="Gill Sans MT" panose="020B0502020104020203" pitchFamily="34" charset="0"/>
              </a:rPr>
              <a:t>th</a:t>
            </a:r>
            <a:r>
              <a:rPr lang="en-US" sz="2500" dirty="0">
                <a:latin typeface="Gill Sans MT" panose="020B0502020104020203" pitchFamily="34" charset="0"/>
              </a:rPr>
              <a:t> amendment, so, pandemic emergency was a high time to strengthen the provincial level institutions, but the political priorities were the major barrier in this regard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2500" dirty="0">
                <a:latin typeface="Gill Sans MT" panose="020B0502020104020203" pitchFamily="34" charset="0"/>
              </a:rPr>
              <a:t>Border management was challenge to meet the provincial level priorities and actions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altLang="en-US" sz="2500" dirty="0">
                <a:latin typeface="Gill Sans MT" panose="020B0502020104020203" pitchFamily="34" charset="0"/>
              </a:rPr>
              <a:t>There is a dire need to develop localize Pandemic Response Plans (UCs/ City level, district, sub-national and national level)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alt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Humanitarian sector partners including UN should improve the priory setting , decision making and to respond the critical needs in the context of economic impact of pandemic emergency </a:t>
            </a:r>
          </a:p>
          <a:p>
            <a:pPr marL="34290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altLang="en-US" sz="2500" dirty="0">
                <a:latin typeface="Gill Sans MT" panose="020B0502020104020203" pitchFamily="34" charset="0"/>
                <a:ea typeface="Times New Roman" panose="02020603050405020304" pitchFamily="18" charset="0"/>
              </a:rPr>
              <a:t>Data management and sharing at the UN and humanitarian sector partners level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4175C-2CE6-41B3-ACAB-CC3FA252D8E0}"/>
              </a:ext>
            </a:extLst>
          </p:cNvPr>
          <p:cNvSpPr txBox="1"/>
          <p:nvPr/>
        </p:nvSpPr>
        <p:spPr>
          <a:xfrm>
            <a:off x="914400" y="4572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Area for improvements </a:t>
            </a:r>
          </a:p>
        </p:txBody>
      </p:sp>
      <p:pic>
        <p:nvPicPr>
          <p:cNvPr id="5" name="Picture 2" descr="Image result for hands ngo logo">
            <a:extLst>
              <a:ext uri="{FF2B5EF4-FFF2-40B4-BE49-F238E27FC236}">
                <a16:creationId xmlns:a16="http://schemas.microsoft.com/office/drawing/2014/main" id="{4F1EC3CF-A931-4D3B-8957-2A4323B94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6"/>
          <a:stretch>
            <a:fillRect/>
          </a:stretch>
        </p:blipFill>
        <p:spPr bwMode="auto">
          <a:xfrm>
            <a:off x="0" y="0"/>
            <a:ext cx="12192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609600"/>
            <a:ext cx="666393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400" b="1" kern="17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 MT" panose="020B0502020104020203" pitchFamily="34" charset="0"/>
              </a:rPr>
              <a:t>Thank You</a:t>
            </a:r>
          </a:p>
          <a:p>
            <a:pPr algn="ctr">
              <a:defRPr/>
            </a:pPr>
            <a:r>
              <a:rPr lang="en-US" sz="4000" kern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www.hands.org.pk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1913"/>
            <a:ext cx="3657600" cy="356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457200"/>
            <a:ext cx="731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Mr. Ghulam Mustafa </a:t>
            </a:r>
            <a:r>
              <a:rPr lang="en-US" sz="2600" b="1" dirty="0" err="1"/>
              <a:t>Zaor</a:t>
            </a:r>
            <a:r>
              <a:rPr lang="en-US" sz="2600" b="1" dirty="0"/>
              <a:t> </a:t>
            </a:r>
            <a:r>
              <a:rPr lang="en-US" sz="2600" dirty="0"/>
              <a:t>is a renowned development professional having more than a decade and half experience in the field of rural development. His expertise is Strategic Planning in community development sector, Project Management &amp; networking with the public and private sector. Mr. </a:t>
            </a:r>
            <a:r>
              <a:rPr lang="en-US" sz="2600" dirty="0" err="1"/>
              <a:t>Zaor</a:t>
            </a:r>
            <a:r>
              <a:rPr lang="en-US" sz="2600" dirty="0"/>
              <a:t> is also a master trainer in the field of social mobilization, leadership, project management &amp; strategic planning. He has developed manual and protocols for the social mobilization, organizational management, Urban and Rural WASH and climate smart programing. Mr. Ghulam Mustafa </a:t>
            </a:r>
            <a:r>
              <a:rPr lang="en-US" sz="2600" dirty="0" err="1"/>
              <a:t>Zaor</a:t>
            </a:r>
            <a:r>
              <a:rPr lang="en-US" sz="2600" dirty="0"/>
              <a:t> is equipped with the relevant knowledge on local governance issues, public policy, democracy and its challenges.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33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292F-C99B-462D-B754-4FB3712D89CC}"/>
              </a:ext>
            </a:extLst>
          </p:cNvPr>
          <p:cNvSpPr txBox="1"/>
          <p:nvPr/>
        </p:nvSpPr>
        <p:spPr>
          <a:xfrm>
            <a:off x="914400" y="1461053"/>
            <a:ext cx="1074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On 12 January 2020, the WHO confirmed that a novel coronavirus was the cause of a respiratory illness in a cluster of people in Wuhan City, Hubei Province,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outbreak of the COVID-19 in most part of the world was unprecedented in its scale, severity, and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In Pakistan, the first imported case of COVID-19 reported on Feb 25,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major entry of infection was through primary cases returned from different countries as pilgrims from Iran, Saudi Arabia, Pakistani nationals from Europe, England and 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CA1D-1308-49E4-A2BE-C63A269E2BC2}"/>
              </a:ext>
            </a:extLst>
          </p:cNvPr>
          <p:cNvSpPr txBox="1"/>
          <p:nvPr/>
        </p:nvSpPr>
        <p:spPr>
          <a:xfrm>
            <a:off x="914400" y="49955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Background</a:t>
            </a:r>
          </a:p>
        </p:txBody>
      </p:sp>
      <p:pic>
        <p:nvPicPr>
          <p:cNvPr id="2050" name="Picture 2" descr="Image result for hands ngo logo">
            <a:extLst>
              <a:ext uri="{FF2B5EF4-FFF2-40B4-BE49-F238E27FC236}">
                <a16:creationId xmlns:a16="http://schemas.microsoft.com/office/drawing/2014/main" id="{15C713B3-8571-4C52-A234-62B30786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85AAE88C-8C5F-4E7F-9862-111EC3E63E80}"/>
              </a:ext>
            </a:extLst>
          </p:cNvPr>
          <p:cNvGrpSpPr/>
          <p:nvPr/>
        </p:nvGrpSpPr>
        <p:grpSpPr>
          <a:xfrm>
            <a:off x="0" y="2217054"/>
            <a:ext cx="12039599" cy="4003266"/>
            <a:chOff x="0" y="2217054"/>
            <a:chExt cx="12039599" cy="4003266"/>
          </a:xfrm>
        </p:grpSpPr>
        <p:pic>
          <p:nvPicPr>
            <p:cNvPr id="21" name="Picture 2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F23077C-9819-4DCF-BB12-693CBD2F2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" t="52698" r="2778" b="42224"/>
            <a:stretch/>
          </p:blipFill>
          <p:spPr>
            <a:xfrm>
              <a:off x="53008" y="2465799"/>
              <a:ext cx="11811000" cy="658401"/>
            </a:xfrm>
            <a:prstGeom prst="rect">
              <a:avLst/>
            </a:prstGeom>
          </p:spPr>
        </p:pic>
        <p:pic>
          <p:nvPicPr>
            <p:cNvPr id="22" name="Picture 2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5024490-EA51-41F4-B7F2-E8F12847C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" t="57778" r="3012" b="36666"/>
            <a:stretch/>
          </p:blipFill>
          <p:spPr>
            <a:xfrm>
              <a:off x="0" y="5486400"/>
              <a:ext cx="12039599" cy="733920"/>
            </a:xfrm>
            <a:prstGeom prst="rect">
              <a:avLst/>
            </a:prstGeom>
          </p:spPr>
        </p:pic>
        <p:pic>
          <p:nvPicPr>
            <p:cNvPr id="36" name="Picture 3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22BA22E-A02A-48E2-94A9-EF8911A5F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8" t="17202" r="2797" b="79196"/>
            <a:stretch/>
          </p:blipFill>
          <p:spPr>
            <a:xfrm>
              <a:off x="205407" y="2217054"/>
              <a:ext cx="11658601" cy="444642"/>
            </a:xfrm>
            <a:prstGeom prst="rect">
              <a:avLst/>
            </a:prstGeom>
          </p:spPr>
        </p:pic>
        <p:pic>
          <p:nvPicPr>
            <p:cNvPr id="37" name="Picture 3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CA75528-5B89-4720-8214-72B3BC843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2" t="17680" r="3012" b="79751"/>
            <a:stretch/>
          </p:blipFill>
          <p:spPr>
            <a:xfrm>
              <a:off x="152398" y="5299292"/>
              <a:ext cx="11887201" cy="317126"/>
            </a:xfrm>
            <a:prstGeom prst="rect">
              <a:avLst/>
            </a:prstGeom>
          </p:spPr>
        </p:pic>
      </p:grp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9E7D486E-3B1F-400A-950C-6EB1F4613B11}"/>
              </a:ext>
            </a:extLst>
          </p:cNvPr>
          <p:cNvSpPr/>
          <p:nvPr/>
        </p:nvSpPr>
        <p:spPr>
          <a:xfrm>
            <a:off x="9975018" y="1252772"/>
            <a:ext cx="1840864" cy="725808"/>
          </a:xfrm>
          <a:prstGeom prst="wedgeRoundRectCallout">
            <a:avLst>
              <a:gd name="adj1" fmla="val -20926"/>
              <a:gd name="adj2" fmla="val 95495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P TF formed by GoS</a:t>
            </a:r>
            <a:endParaRPr lang="en-US" dirty="0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4A5143D1-13EF-49BE-9F3A-6169C8D794BB}"/>
              </a:ext>
            </a:extLst>
          </p:cNvPr>
          <p:cNvSpPr/>
          <p:nvPr/>
        </p:nvSpPr>
        <p:spPr>
          <a:xfrm>
            <a:off x="7467600" y="1256018"/>
            <a:ext cx="2348948" cy="707886"/>
          </a:xfrm>
          <a:prstGeom prst="wedgeRoundRectCallout">
            <a:avLst>
              <a:gd name="adj1" fmla="val 57635"/>
              <a:gd name="adj2" fmla="val 103262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Fist Case Reported in Pakistan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3E1CBF2B-CF39-4144-B704-5AD60727C417}"/>
              </a:ext>
            </a:extLst>
          </p:cNvPr>
          <p:cNvSpPr/>
          <p:nvPr/>
        </p:nvSpPr>
        <p:spPr>
          <a:xfrm>
            <a:off x="4081429" y="4163571"/>
            <a:ext cx="2014571" cy="738299"/>
          </a:xfrm>
          <a:prstGeom prst="wedgeRoundRectCallout">
            <a:avLst>
              <a:gd name="adj1" fmla="val 55196"/>
              <a:gd name="adj2" fmla="val 102705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NAP- CoVID-19 by GoP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B5BFAA39-F848-4679-846C-254036D0C610}"/>
              </a:ext>
            </a:extLst>
          </p:cNvPr>
          <p:cNvSpPr/>
          <p:nvPr/>
        </p:nvSpPr>
        <p:spPr>
          <a:xfrm>
            <a:off x="6249920" y="4163571"/>
            <a:ext cx="1979680" cy="733920"/>
          </a:xfrm>
          <a:prstGeom prst="wedgeRoundRectCallout">
            <a:avLst>
              <a:gd name="adj1" fmla="val -34506"/>
              <a:gd name="adj2" fmla="val 109280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NCC formed by GoP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FE264AE-9D95-424E-A47E-989B02546E0F}"/>
              </a:ext>
            </a:extLst>
          </p:cNvPr>
          <p:cNvSpPr/>
          <p:nvPr/>
        </p:nvSpPr>
        <p:spPr>
          <a:xfrm>
            <a:off x="8686800" y="4179324"/>
            <a:ext cx="2362200" cy="733920"/>
          </a:xfrm>
          <a:prstGeom prst="wedgeRoundRectCallout">
            <a:avLst>
              <a:gd name="adj1" fmla="val -24181"/>
              <a:gd name="adj2" fmla="val 105629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NCOC Established by GoP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304C6-C37E-4B88-9D91-42188A005992}"/>
              </a:ext>
            </a:extLst>
          </p:cNvPr>
          <p:cNvSpPr txBox="1"/>
          <p:nvPr/>
        </p:nvSpPr>
        <p:spPr>
          <a:xfrm>
            <a:off x="914400" y="485506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Preparedness Phase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D4B19A-0D4F-4A5A-9363-AB28260E5983}"/>
              </a:ext>
            </a:extLst>
          </p:cNvPr>
          <p:cNvGrpSpPr/>
          <p:nvPr/>
        </p:nvGrpSpPr>
        <p:grpSpPr>
          <a:xfrm>
            <a:off x="1066800" y="6019800"/>
            <a:ext cx="1981200" cy="733920"/>
            <a:chOff x="1066800" y="6019800"/>
            <a:chExt cx="1981200" cy="733920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A9BF3FF4-95B6-4B35-A848-7E94D748FD0F}"/>
                </a:ext>
              </a:extLst>
            </p:cNvPr>
            <p:cNvSpPr/>
            <p:nvPr/>
          </p:nvSpPr>
          <p:spPr>
            <a:xfrm>
              <a:off x="1066800" y="6019800"/>
              <a:ext cx="1981200" cy="733920"/>
            </a:xfrm>
            <a:prstGeom prst="triangl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5 Cases</a:t>
              </a:r>
            </a:p>
          </p:txBody>
        </p:sp>
        <p:sp>
          <p:nvSpPr>
            <p:cNvPr id="52" name="Arrow: Down 51">
              <a:extLst>
                <a:ext uri="{FF2B5EF4-FFF2-40B4-BE49-F238E27FC236}">
                  <a16:creationId xmlns:a16="http://schemas.microsoft.com/office/drawing/2014/main" id="{F67696FA-D13B-47D7-A68A-BDFC57B1D905}"/>
                </a:ext>
              </a:extLst>
            </p:cNvPr>
            <p:cNvSpPr/>
            <p:nvPr/>
          </p:nvSpPr>
          <p:spPr>
            <a:xfrm>
              <a:off x="1869744" y="6068704"/>
              <a:ext cx="484632" cy="344748"/>
            </a:xfrm>
            <a:prstGeom prst="downArrow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83751F7-760D-4FD0-9119-BD92858070C7}"/>
              </a:ext>
            </a:extLst>
          </p:cNvPr>
          <p:cNvGrpSpPr/>
          <p:nvPr/>
        </p:nvGrpSpPr>
        <p:grpSpPr>
          <a:xfrm>
            <a:off x="8839200" y="6047096"/>
            <a:ext cx="2653748" cy="582304"/>
            <a:chOff x="8839200" y="6047096"/>
            <a:chExt cx="2653748" cy="582304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CBAA1A4-3656-4549-8D42-CAA704DCF211}"/>
                </a:ext>
              </a:extLst>
            </p:cNvPr>
            <p:cNvSpPr/>
            <p:nvPr/>
          </p:nvSpPr>
          <p:spPr>
            <a:xfrm>
              <a:off x="8839200" y="6096000"/>
              <a:ext cx="2653748" cy="533400"/>
            </a:xfrm>
            <a:prstGeom prst="triangl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1,865 Cases</a:t>
              </a:r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5BA01C22-7538-417A-B0AF-AC88E7627762}"/>
                </a:ext>
              </a:extLst>
            </p:cNvPr>
            <p:cNvSpPr/>
            <p:nvPr/>
          </p:nvSpPr>
          <p:spPr>
            <a:xfrm>
              <a:off x="9923758" y="6047096"/>
              <a:ext cx="484632" cy="344748"/>
            </a:xfrm>
            <a:prstGeom prst="downArrow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A74F59-94CC-48BB-8248-A283597AA4B0}"/>
              </a:ext>
            </a:extLst>
          </p:cNvPr>
          <p:cNvGrpSpPr/>
          <p:nvPr/>
        </p:nvGrpSpPr>
        <p:grpSpPr>
          <a:xfrm>
            <a:off x="4953000" y="6019800"/>
            <a:ext cx="2667000" cy="733920"/>
            <a:chOff x="4953000" y="6019800"/>
            <a:chExt cx="2667000" cy="733920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E017F74-496A-49A3-99A2-4A7A0464BC86}"/>
                </a:ext>
              </a:extLst>
            </p:cNvPr>
            <p:cNvSpPr/>
            <p:nvPr/>
          </p:nvSpPr>
          <p:spPr>
            <a:xfrm>
              <a:off x="4953000" y="6019800"/>
              <a:ext cx="2667000" cy="733920"/>
            </a:xfrm>
            <a:prstGeom prst="triangl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134 Cases</a:t>
              </a:r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D0C68F61-7735-4A4D-A4AA-48690D95536C}"/>
                </a:ext>
              </a:extLst>
            </p:cNvPr>
            <p:cNvSpPr/>
            <p:nvPr/>
          </p:nvSpPr>
          <p:spPr>
            <a:xfrm>
              <a:off x="6082216" y="6056052"/>
              <a:ext cx="487052" cy="344748"/>
            </a:xfrm>
            <a:prstGeom prst="downArrow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8F5993-CA2C-4E77-871F-FF0290679A5C}"/>
              </a:ext>
            </a:extLst>
          </p:cNvPr>
          <p:cNvGrpSpPr/>
          <p:nvPr/>
        </p:nvGrpSpPr>
        <p:grpSpPr>
          <a:xfrm>
            <a:off x="9220200" y="2971800"/>
            <a:ext cx="1981200" cy="733920"/>
            <a:chOff x="1066800" y="6019800"/>
            <a:chExt cx="1981200" cy="733920"/>
          </a:xfrm>
        </p:grpSpPr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EB2FD9DF-0468-41EB-81F9-5688AF0E75FB}"/>
                </a:ext>
              </a:extLst>
            </p:cNvPr>
            <p:cNvSpPr/>
            <p:nvPr/>
          </p:nvSpPr>
          <p:spPr>
            <a:xfrm>
              <a:off x="1066800" y="6019800"/>
              <a:ext cx="1981200" cy="733920"/>
            </a:xfrm>
            <a:prstGeom prst="triangl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2 Cases</a:t>
              </a:r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66D4FB59-84D2-45D4-BD18-AF44C9E0AEA2}"/>
                </a:ext>
              </a:extLst>
            </p:cNvPr>
            <p:cNvSpPr/>
            <p:nvPr/>
          </p:nvSpPr>
          <p:spPr>
            <a:xfrm>
              <a:off x="1869744" y="6068704"/>
              <a:ext cx="484632" cy="344748"/>
            </a:xfrm>
            <a:prstGeom prst="downArrow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2" descr="Image result for hands ngo logo">
            <a:extLst>
              <a:ext uri="{FF2B5EF4-FFF2-40B4-BE49-F238E27FC236}">
                <a16:creationId xmlns:a16="http://schemas.microsoft.com/office/drawing/2014/main" id="{3778CAF4-E0F8-4761-AA3B-C61244F8B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292F-C99B-462D-B754-4FB3712D89CC}"/>
              </a:ext>
            </a:extLst>
          </p:cNvPr>
          <p:cNvSpPr txBox="1"/>
          <p:nvPr/>
        </p:nvSpPr>
        <p:spPr>
          <a:xfrm>
            <a:off x="685800" y="1295400"/>
            <a:ext cx="1120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150 health facilities were assessed by in 24 districts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Only 30% of facilities received complete PPEs and IPC trainings up to the March 31, 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Major items such as </a:t>
            </a:r>
            <a:r>
              <a:rPr lang="en-US" sz="2800" dirty="0" err="1">
                <a:latin typeface="Gill Sans MT" panose="020B0502020104020203" pitchFamily="34" charset="0"/>
              </a:rPr>
              <a:t>Tyvec</a:t>
            </a:r>
            <a:r>
              <a:rPr lang="en-US" sz="2800" dirty="0">
                <a:latin typeface="Gill Sans MT" panose="020B0502020104020203" pitchFamily="34" charset="0"/>
              </a:rPr>
              <a:t> suits and N95 respirator masks were available on only 50% secondary health facilities.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Face mask and disposable gloves were available on nearly 75% secondary health facilities.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Latex gloves and Hand sanitizer are available on nearly 40% secondary health facilities and less than one third of all isolation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data revealed that ventilators were available only in 9 districts &amp; 12 Tertiary and Secondary care health facilities, while in remaining 15 districts even the District Headquarter Hospitals, ventilators were not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CA1D-1308-49E4-A2BE-C63A269E2BC2}"/>
              </a:ext>
            </a:extLst>
          </p:cNvPr>
          <p:cNvSpPr txBox="1"/>
          <p:nvPr/>
        </p:nvSpPr>
        <p:spPr>
          <a:xfrm>
            <a:off x="914400" y="512802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Ground Realties </a:t>
            </a:r>
          </a:p>
        </p:txBody>
      </p:sp>
      <p:pic>
        <p:nvPicPr>
          <p:cNvPr id="5" name="Picture 2" descr="Image result for hands ngo logo">
            <a:extLst>
              <a:ext uri="{FF2B5EF4-FFF2-40B4-BE49-F238E27FC236}">
                <a16:creationId xmlns:a16="http://schemas.microsoft.com/office/drawing/2014/main" id="{07A0BA67-F79D-416E-8E12-7786122A0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AADAC0-0343-4678-A075-C1FDAB9DA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4174"/>
              </p:ext>
            </p:extLst>
          </p:nvPr>
        </p:nvGraphicFramePr>
        <p:xfrm>
          <a:off x="838200" y="1676400"/>
          <a:ext cx="10325100" cy="380782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903185">
                  <a:extLst>
                    <a:ext uri="{9D8B030D-6E8A-4147-A177-3AD203B41FA5}">
                      <a16:colId xmlns:a16="http://schemas.microsoft.com/office/drawing/2014/main" val="2324943224"/>
                    </a:ext>
                  </a:extLst>
                </a:gridCol>
                <a:gridCol w="1812556">
                  <a:extLst>
                    <a:ext uri="{9D8B030D-6E8A-4147-A177-3AD203B41FA5}">
                      <a16:colId xmlns:a16="http://schemas.microsoft.com/office/drawing/2014/main" val="2398267621"/>
                    </a:ext>
                  </a:extLst>
                </a:gridCol>
                <a:gridCol w="1631301">
                  <a:extLst>
                    <a:ext uri="{9D8B030D-6E8A-4147-A177-3AD203B41FA5}">
                      <a16:colId xmlns:a16="http://schemas.microsoft.com/office/drawing/2014/main" val="3383914178"/>
                    </a:ext>
                  </a:extLst>
                </a:gridCol>
                <a:gridCol w="1501834">
                  <a:extLst>
                    <a:ext uri="{9D8B030D-6E8A-4147-A177-3AD203B41FA5}">
                      <a16:colId xmlns:a16="http://schemas.microsoft.com/office/drawing/2014/main" val="2602099021"/>
                    </a:ext>
                  </a:extLst>
                </a:gridCol>
                <a:gridCol w="1864342">
                  <a:extLst>
                    <a:ext uri="{9D8B030D-6E8A-4147-A177-3AD203B41FA5}">
                      <a16:colId xmlns:a16="http://schemas.microsoft.com/office/drawing/2014/main" val="3770312224"/>
                    </a:ext>
                  </a:extLst>
                </a:gridCol>
                <a:gridCol w="1611882">
                  <a:extLst>
                    <a:ext uri="{9D8B030D-6E8A-4147-A177-3AD203B41FA5}">
                      <a16:colId xmlns:a16="http://schemas.microsoft.com/office/drawing/2014/main" val="3735331647"/>
                    </a:ext>
                  </a:extLst>
                </a:gridCol>
              </a:tblGrid>
              <a:tr h="1415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Provinces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Population in million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Total Tests Conducted </a:t>
                      </a:r>
                    </a:p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</a:rPr>
                        <a:t>(till 10th Aug)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Tests/ Million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Confirmed </a:t>
                      </a:r>
                    </a:p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Cases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CoVID-19 cases/ million </a:t>
                      </a:r>
                    </a:p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</a:rPr>
                        <a:t>(till 10th Aug)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5926539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Punjab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110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783,680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7,124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94,477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 859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869126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Sindh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47.88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826,258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17,257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123,849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2,587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34849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KP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35.5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222,325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6,263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34,692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 977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096588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Balochistan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12.34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64,361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5,216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11,906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 965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0403596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Gilgit Baltistan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4.05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16,795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4,147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  2,334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 576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17133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ICT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205,264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102,632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15,261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7,631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983805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u="none" strike="noStrike" dirty="0">
                          <a:effectLst/>
                        </a:rPr>
                        <a:t>AJK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1.25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28,901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23,121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    2,141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         1,713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244791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900" b="1" u="none" strike="noStrike" dirty="0">
                          <a:effectLst/>
                        </a:rPr>
                        <a:t>Pakistan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213.02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  2,147,584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      10,082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        284,660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         1,336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95141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2BCBCB-BBE5-4FDC-89AD-8AFB70D97A61}"/>
              </a:ext>
            </a:extLst>
          </p:cNvPr>
          <p:cNvSpPr txBox="1"/>
          <p:nvPr/>
        </p:nvSpPr>
        <p:spPr>
          <a:xfrm>
            <a:off x="914400" y="512802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Sub-national level status of CoVID-19 cases </a:t>
            </a:r>
          </a:p>
        </p:txBody>
      </p:sp>
      <p:pic>
        <p:nvPicPr>
          <p:cNvPr id="2" name="Picture 2" descr="Image result for hands ngo logo">
            <a:extLst>
              <a:ext uri="{FF2B5EF4-FFF2-40B4-BE49-F238E27FC236}">
                <a16:creationId xmlns:a16="http://schemas.microsoft.com/office/drawing/2014/main" id="{07ADFF42-19DB-4E84-AC98-B966FC461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3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F6138-CCE4-4D4A-B79B-D37AE0AF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5538" r="13124" b="11092"/>
          <a:stretch/>
        </p:blipFill>
        <p:spPr>
          <a:xfrm>
            <a:off x="5244548" y="1143000"/>
            <a:ext cx="6934200" cy="50292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5E9BD5-8F53-46DB-A2ED-04F6307DF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8310"/>
              </p:ext>
            </p:extLst>
          </p:nvPr>
        </p:nvGraphicFramePr>
        <p:xfrm>
          <a:off x="152399" y="1752600"/>
          <a:ext cx="5092149" cy="3886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174609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82297510"/>
                    </a:ext>
                  </a:extLst>
                </a:gridCol>
                <a:gridCol w="1381030">
                  <a:extLst>
                    <a:ext uri="{9D8B030D-6E8A-4147-A177-3AD203B41FA5}">
                      <a16:colId xmlns:a16="http://schemas.microsoft.com/office/drawing/2014/main" val="3455614243"/>
                    </a:ext>
                  </a:extLst>
                </a:gridCol>
                <a:gridCol w="955757">
                  <a:extLst>
                    <a:ext uri="{9D8B030D-6E8A-4147-A177-3AD203B41FA5}">
                      <a16:colId xmlns:a16="http://schemas.microsoft.com/office/drawing/2014/main" val="1989908955"/>
                    </a:ext>
                  </a:extLst>
                </a:gridCol>
                <a:gridCol w="1002762">
                  <a:extLst>
                    <a:ext uri="{9D8B030D-6E8A-4147-A177-3AD203B41FA5}">
                      <a16:colId xmlns:a16="http://schemas.microsoft.com/office/drawing/2014/main" val="3646500918"/>
                    </a:ext>
                  </a:extLst>
                </a:gridCol>
              </a:tblGrid>
              <a:tr h="1059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S#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Province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Total Number of Laboratories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Testing Capacity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% capacity of utilization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5360356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Punjab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 16,470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45%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30826571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Sindh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13,850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74%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1667919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KP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   3,050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63%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62031843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Balochistan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  2,220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80225201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Islamabad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   7,400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28%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65837295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AJK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      376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88%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3151596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         360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17701297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Pakistan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   43,726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Gill Sans MT" panose="020B0502020104020203" pitchFamily="34" charset="0"/>
                        </a:rPr>
                        <a:t>47%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65544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A27948-E744-46D8-B4C8-15C6DEBD0A90}"/>
              </a:ext>
            </a:extLst>
          </p:cNvPr>
          <p:cNvSpPr txBox="1"/>
          <p:nvPr/>
        </p:nvSpPr>
        <p:spPr>
          <a:xfrm>
            <a:off x="914400" y="512802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Testing Capacity and Utilization </a:t>
            </a:r>
          </a:p>
        </p:txBody>
      </p:sp>
      <p:pic>
        <p:nvPicPr>
          <p:cNvPr id="7" name="Picture 2" descr="Image result for hands ngo logo">
            <a:extLst>
              <a:ext uri="{FF2B5EF4-FFF2-40B4-BE49-F238E27FC236}">
                <a16:creationId xmlns:a16="http://schemas.microsoft.com/office/drawing/2014/main" id="{F9AFA56E-D552-433B-A291-5D0BAE392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8C8A55-A734-4F53-AFA0-502E172F3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50" t="30042" r="30625" b="22209"/>
          <a:stretch/>
        </p:blipFill>
        <p:spPr>
          <a:xfrm>
            <a:off x="152400" y="1320800"/>
            <a:ext cx="11658600" cy="5329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4924A-25FF-451F-B204-ECD25705EA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625" t="55558" r="53750" b="37772"/>
          <a:stretch/>
        </p:blipFill>
        <p:spPr>
          <a:xfrm>
            <a:off x="6930190" y="1320800"/>
            <a:ext cx="1594758" cy="1063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FD02B-BB5D-4526-B2F2-53B2CBBBAE16}"/>
              </a:ext>
            </a:extLst>
          </p:cNvPr>
          <p:cNvSpPr txBox="1"/>
          <p:nvPr/>
        </p:nvSpPr>
        <p:spPr>
          <a:xfrm>
            <a:off x="914400" y="4572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Trend of CoVID-19 cases </a:t>
            </a:r>
          </a:p>
        </p:txBody>
      </p:sp>
      <p:pic>
        <p:nvPicPr>
          <p:cNvPr id="6" name="Picture 2" descr="Image result for hands ngo logo">
            <a:extLst>
              <a:ext uri="{FF2B5EF4-FFF2-40B4-BE49-F238E27FC236}">
                <a16:creationId xmlns:a16="http://schemas.microsoft.com/office/drawing/2014/main" id="{B21B0CBB-6572-4962-B559-F5F69D895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8A044-B61F-47CD-AB25-A191A37A5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50" t="29990" r="41875" b="13315"/>
          <a:stretch/>
        </p:blipFill>
        <p:spPr>
          <a:xfrm>
            <a:off x="990600" y="1143000"/>
            <a:ext cx="9982200" cy="4879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B4D98C-A19D-4A19-AC8B-7DC77EBAF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50" t="43354" r="41875" b="51112"/>
          <a:stretch/>
        </p:blipFill>
        <p:spPr>
          <a:xfrm>
            <a:off x="990600" y="6039043"/>
            <a:ext cx="9982200" cy="5903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674A07-B8BD-4DC5-AB2F-3C986DA2C684}"/>
              </a:ext>
            </a:extLst>
          </p:cNvPr>
          <p:cNvSpPr txBox="1"/>
          <p:nvPr/>
        </p:nvSpPr>
        <p:spPr>
          <a:xfrm>
            <a:off x="914400" y="457200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Global Trend of CoVID-19 cases </a:t>
            </a:r>
          </a:p>
        </p:txBody>
      </p:sp>
      <p:pic>
        <p:nvPicPr>
          <p:cNvPr id="6" name="Picture 2" descr="Image result for hands ngo logo">
            <a:extLst>
              <a:ext uri="{FF2B5EF4-FFF2-40B4-BE49-F238E27FC236}">
                <a16:creationId xmlns:a16="http://schemas.microsoft.com/office/drawing/2014/main" id="{E1877CC8-E30F-4ECA-89D5-3455C63FF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/>
        </p:blipFill>
        <p:spPr bwMode="auto">
          <a:xfrm>
            <a:off x="293732" y="244932"/>
            <a:ext cx="571734" cy="8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28091</TotalTime>
  <Words>1141</Words>
  <Application>Microsoft Office PowerPoint</Application>
  <PresentationFormat>Widescreen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Gill Sans MT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HANDS</dc:creator>
  <cp:lastModifiedBy>SPO1</cp:lastModifiedBy>
  <cp:revision>924</cp:revision>
  <cp:lastPrinted>2019-01-08T10:01:55Z</cp:lastPrinted>
  <dcterms:created xsi:type="dcterms:W3CDTF">2014-05-15T06:19:36Z</dcterms:created>
  <dcterms:modified xsi:type="dcterms:W3CDTF">2020-08-11T05:54:47Z</dcterms:modified>
</cp:coreProperties>
</file>