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40"/>
  </p:notesMasterIdLst>
  <p:handoutMasterIdLst>
    <p:handoutMasterId r:id="rId41"/>
  </p:handoutMasterIdLst>
  <p:sldIdLst>
    <p:sldId id="2145706923" r:id="rId3"/>
    <p:sldId id="2145706935" r:id="rId4"/>
    <p:sldId id="2145706941" r:id="rId5"/>
    <p:sldId id="2145706942" r:id="rId6"/>
    <p:sldId id="2145706943" r:id="rId7"/>
    <p:sldId id="2145706916" r:id="rId8"/>
    <p:sldId id="2145706934" r:id="rId9"/>
    <p:sldId id="2145706902" r:id="rId10"/>
    <p:sldId id="2145706900" r:id="rId11"/>
    <p:sldId id="275" r:id="rId12"/>
    <p:sldId id="276" r:id="rId13"/>
    <p:sldId id="277" r:id="rId14"/>
    <p:sldId id="2145706920" r:id="rId15"/>
    <p:sldId id="2145706909" r:id="rId16"/>
    <p:sldId id="2145706936" r:id="rId17"/>
    <p:sldId id="2145706890" r:id="rId18"/>
    <p:sldId id="2145706924" r:id="rId19"/>
    <p:sldId id="2145706892" r:id="rId20"/>
    <p:sldId id="2145706910" r:id="rId21"/>
    <p:sldId id="2145706893" r:id="rId22"/>
    <p:sldId id="2145706894" r:id="rId23"/>
    <p:sldId id="2145706911" r:id="rId24"/>
    <p:sldId id="2145706932" r:id="rId25"/>
    <p:sldId id="2145706937" r:id="rId26"/>
    <p:sldId id="2145706938" r:id="rId27"/>
    <p:sldId id="2145706949" r:id="rId28"/>
    <p:sldId id="2145706939" r:id="rId29"/>
    <p:sldId id="2145706933" r:id="rId30"/>
    <p:sldId id="2145706885" r:id="rId31"/>
    <p:sldId id="2145706884" r:id="rId32"/>
    <p:sldId id="2145706888" r:id="rId33"/>
    <p:sldId id="2145706946" r:id="rId34"/>
    <p:sldId id="2145706944" r:id="rId35"/>
    <p:sldId id="2145706945" r:id="rId36"/>
    <p:sldId id="2145706948" r:id="rId37"/>
    <p:sldId id="2145706947" r:id="rId38"/>
    <p:sldId id="214570694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85864" autoAdjust="0"/>
  </p:normalViewPr>
  <p:slideViewPr>
    <p:cSldViewPr snapToGrid="0" snapToObjects="1">
      <p:cViewPr varScale="1">
        <p:scale>
          <a:sx n="75" d="100"/>
          <a:sy n="75" d="100"/>
        </p:scale>
        <p:origin x="432"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Lbl>
              <c:idx val="0"/>
              <c:layout>
                <c:manualLayout>
                  <c:x val="-0.18280785516451337"/>
                  <c:y val="-4.194381941352721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0BC-4AB9-896F-8B8BD161DA00}"/>
                </c:ext>
              </c:extLst>
            </c:dLbl>
            <c:dLbl>
              <c:idx val="1"/>
              <c:layout>
                <c:manualLayout>
                  <c:x val="0.22222832470526824"/>
                  <c:y val="-2.574963601140698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0BC-4AB9-896F-8B8BD161DA0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10/20/2021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10/20/2021</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chemeClr val="tx1"/>
                </a:solidFill>
                <a:effectLst/>
                <a:latin typeface="+mn-lt"/>
                <a:ea typeface="+mn-ea"/>
                <a:cs typeface="+mn-cs"/>
              </a:rPr>
              <a:t>Safety is a top priority, and safety monitoring for the COVID-19 vaccines has been the most intense and comprehensive in U.S. history.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0" marR="0" lvl="0" indent="-228600" algn="l" defTabSz="914400" rtl="0" eaLnBrk="1" fontAlgn="auto" latinLnBrk="0" hangingPunct="1">
              <a:lnSpc>
                <a:spcPct val="110000"/>
              </a:lnSpc>
              <a:spcBef>
                <a:spcPts val="600"/>
              </a:spcBef>
              <a:spcAft>
                <a:spcPts val="600"/>
              </a:spcAft>
              <a:buClr>
                <a:srgbClr val="000000"/>
              </a:buClr>
              <a:buSzPts val="1400"/>
              <a:buFont typeface="Arial"/>
              <a:buNone/>
              <a:tabLst/>
              <a:defRPr/>
            </a:pPr>
            <a:r>
              <a:rPr lang="en-US" sz="1200" b="0" i="0" kern="1200" dirty="0">
                <a:solidFill>
                  <a:schemeClr val="tx1"/>
                </a:solidFill>
                <a:effectLst/>
                <a:latin typeface="+mn-lt"/>
                <a:ea typeface="+mn-ea"/>
                <a:cs typeface="+mn-cs"/>
              </a:rPr>
              <a:t>The pause of the J&amp;J vaccine from 4/13/21-4/23/21 was an example of safety monitoring in action.</a:t>
            </a:r>
          </a:p>
          <a:p>
            <a:pPr marL="171450" lvl="0" indent="-171450">
              <a:lnSpc>
                <a:spcPct val="110000"/>
              </a:lnSpc>
              <a:spcBef>
                <a:spcPts val="600"/>
              </a:spcBef>
              <a:spcAft>
                <a:spcPts val="600"/>
              </a:spcAft>
              <a:buFont typeface="Arial" panose="020B0604020202020204" pitchFamily="34" charset="0"/>
              <a:buChar char="•"/>
            </a:pPr>
            <a:r>
              <a:rPr lang="en-US" sz="1200" dirty="0"/>
              <a:t>Out of an abundance of caution, on 4/13/21, the FDA and CDC paused use of the J&amp;J COVID-19 vaccine because 6 people out of 7 million who had gotten the J&amp;J vaccine developed a rare but serious type of blood clot about 2 weeks after getting the vaccine. </a:t>
            </a:r>
          </a:p>
          <a:p>
            <a:pPr marL="171450" lvl="0" indent="-171450">
              <a:lnSpc>
                <a:spcPct val="110000"/>
              </a:lnSpc>
              <a:spcBef>
                <a:spcPts val="600"/>
              </a:spcBef>
              <a:spcAft>
                <a:spcPts val="600"/>
              </a:spcAft>
              <a:buFont typeface="Arial" panose="020B0604020202020204" pitchFamily="34" charset="0"/>
              <a:buChar char="•"/>
            </a:pPr>
            <a:r>
              <a:rPr lang="en-US" sz="1200" dirty="0"/>
              <a:t>On 4/23, after further study and review, </a:t>
            </a:r>
            <a:r>
              <a:rPr lang="en-US" sz="1200" kern="1200" dirty="0">
                <a:solidFill>
                  <a:schemeClr val="tx1"/>
                </a:solidFill>
                <a:effectLst/>
                <a:latin typeface="+mn-lt"/>
                <a:ea typeface="+mn-ea"/>
                <a:cs typeface="+mn-cs"/>
              </a:rPr>
              <a:t>including two meetings of the CDC’s Advisory Committee on Immunization Practices, </a:t>
            </a:r>
            <a:r>
              <a:rPr lang="en-US" sz="1200" dirty="0"/>
              <a:t>the FDA and CDC ended the pause and allowed immediate use of the J&amp;J vaccine.</a:t>
            </a:r>
            <a:endParaRPr lang="en-US" sz="1200" b="0" i="0" dirty="0">
              <a:solidFill>
                <a:srgbClr val="000000"/>
              </a:solidFill>
              <a:effectLst/>
            </a:endParaRPr>
          </a:p>
          <a:p>
            <a:pPr marL="171450" lvl="0" indent="-171450">
              <a:lnSpc>
                <a:spcPct val="110000"/>
              </a:lnSpc>
              <a:spcBef>
                <a:spcPts val="600"/>
              </a:spcBef>
              <a:spcAft>
                <a:spcPts val="600"/>
              </a:spcAft>
              <a:buFont typeface="Arial" panose="020B0604020202020204" pitchFamily="34" charset="0"/>
              <a:buChar char="•"/>
            </a:pPr>
            <a:r>
              <a:rPr lang="en-US" sz="1200" b="0" i="0" dirty="0">
                <a:solidFill>
                  <a:srgbClr val="000000"/>
                </a:solidFill>
                <a:effectLst/>
              </a:rPr>
              <a:t>The FDA and CDC have confidence that this vaccine is safe and effective in preventing COVID-19, and that the vaccine’s known and potential benefits outweigh its known and potential risks in individuals 18 years of age and older.</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COVID-19 vaccine was developed quickly but all of the same safety steps were followed for this vaccine that are used for all vaccines. </a:t>
            </a:r>
          </a:p>
          <a:p>
            <a:r>
              <a:rPr lang="en-US" sz="1200" b="0" i="0" kern="1200" dirty="0">
                <a:solidFill>
                  <a:schemeClr val="tx1"/>
                </a:solidFill>
                <a:effectLst/>
                <a:latin typeface="+mn-lt"/>
                <a:ea typeface="+mn-ea"/>
                <a:cs typeface="+mn-cs"/>
              </a:rPr>
              <a:t>Vaccine companies moved quickly because</a:t>
            </a:r>
            <a:r>
              <a:rPr lang="en-US" sz="1200" dirty="0">
                <a:latin typeface="Calibri" panose="020F0502020204030204" pitchFamily="34" charset="0"/>
                <a:cs typeface="Calibri" panose="020F0502020204030204" pitchFamily="34" charset="0"/>
              </a:rPr>
              <a:t>:</a:t>
            </a:r>
          </a:p>
          <a:p>
            <a:r>
              <a:rPr lang="en-US"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We already had helpful information: </a:t>
            </a:r>
            <a:r>
              <a:rPr lang="en-US" sz="1200" dirty="0">
                <a:latin typeface="Calibri" panose="020F0502020204030204" pitchFamily="34" charset="0"/>
                <a:cs typeface="Calibri" panose="020F0502020204030204" pitchFamily="34" charset="0"/>
              </a:rPr>
              <a:t>The COVID-19 virus is a part of a coronavirus family that has been studied for a long time. Experts learned important information from other coronavirus outbreaks that helped them to develop the COVID-19 vaccine, so we weren’t starting from scratch.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Governments funded vaccine research</a:t>
            </a:r>
            <a:r>
              <a:rPr lang="en-US" sz="1200" dirty="0">
                <a:latin typeface="Calibri" panose="020F0502020204030204" pitchFamily="34" charset="0"/>
                <a:cs typeface="Calibri" panose="020F0502020204030204" pitchFamily="34" charset="0"/>
              </a:rPr>
              <a:t>: The United States and other governments invested a lot of money to support vaccine companies with their work. Working together with other countries also helped researchers move quickly.</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Tens of thousands of people participated in vaccine studies</a:t>
            </a:r>
            <a:r>
              <a:rPr lang="en-US" sz="1200" b="0" i="0" kern="1200" dirty="0">
                <a:solidFill>
                  <a:schemeClr val="tx1"/>
                </a:solidFill>
                <a:effectLst/>
                <a:latin typeface="+mn-lt"/>
                <a:ea typeface="+mn-ea"/>
                <a:cs typeface="+mn-cs"/>
              </a:rPr>
              <a:t>: Studies of the vaccine (called Clinical Trials) were conducted to prove the vaccine is safe and effective. Tens of thousands of people signed up for the studies, so companies did not need to spend a lot of time finding volunteers.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Manufacturing happened at the same time as the safety studies</a:t>
            </a:r>
            <a:r>
              <a:rPr lang="en-US" sz="1200" b="0" i="0" kern="1200" dirty="0">
                <a:solidFill>
                  <a:schemeClr val="tx1"/>
                </a:solidFill>
                <a:effectLst/>
                <a:latin typeface="+mn-lt"/>
                <a:ea typeface="+mn-ea"/>
                <a:cs typeface="+mn-cs"/>
              </a:rPr>
              <a:t>: Vaccine companies started making the vaccine at the same time as studies were happening in hopes that it would be proven safe and effective. This meant vaccines were ready to be distributed once they were approved</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89298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Serious side effects from vaccines, including the COVID-19 vaccine, are rare. In the Pfizer, </a:t>
            </a:r>
            <a:r>
              <a:rPr lang="en-US" sz="1200"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and Janssen clinical trials, serious side effects happened at the same frequency as they do in the general population (among less than 1.0% of participants who received the vaccine). There were no notable differences in serious adverse events by age, race, ethnicity, or medical conditions. </a:t>
            </a:r>
            <a:r>
              <a:rPr lang="en-US" sz="1800" u="none" kern="1200"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The side effects in adolescents 12-15 years old were consistent with those reported in clinical trial participants 16 years of age and older.</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2400" dirty="0"/>
              <a:t>If you got the J&amp;J COVID-19 vaccine and develop any of the symptoms below within 3 weeks after vaccination, get medical care right away:</a:t>
            </a:r>
          </a:p>
          <a:p>
            <a:pPr marL="800100" lvl="1" indent="-342900">
              <a:buFont typeface="Arial" panose="020B0604020202020204" pitchFamily="34" charset="0"/>
              <a:buChar char="•"/>
            </a:pPr>
            <a:r>
              <a:rPr lang="en-US" sz="2400" dirty="0"/>
              <a:t>Severe headache or blurred vision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Shortness of breath</a:t>
            </a:r>
          </a:p>
          <a:p>
            <a:pPr marL="800100" lvl="1" indent="-342900">
              <a:buFont typeface="Arial" panose="020B0604020202020204" pitchFamily="34" charset="0"/>
              <a:buChar char="•"/>
            </a:pPr>
            <a:r>
              <a:rPr lang="en-US" sz="2400" dirty="0"/>
              <a:t>Gut pain that does not go away</a:t>
            </a:r>
          </a:p>
          <a:p>
            <a:pPr marL="800100" lvl="1" indent="-342900">
              <a:buFont typeface="Arial" panose="020B0604020202020204" pitchFamily="34" charset="0"/>
              <a:buChar char="•"/>
            </a:pPr>
            <a:r>
              <a:rPr lang="en-US" sz="2400" dirty="0"/>
              <a:t>Chest pain</a:t>
            </a:r>
          </a:p>
          <a:p>
            <a:pPr marL="800100" lvl="1" indent="-342900">
              <a:buFont typeface="Arial" panose="020B0604020202020204" pitchFamily="34" charset="0"/>
              <a:buChar char="•"/>
            </a:pPr>
            <a:r>
              <a:rPr lang="en-US" sz="2400" dirty="0"/>
              <a:t>Leg swelling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Easy bruising or tiny blood spots under the skin</a:t>
            </a:r>
            <a:endParaRPr lang="en-US" sz="24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a:t>
            </a:r>
            <a:r>
              <a:rPr lang="en-US" sz="1200" b="1"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vaccine trial, examples of serious side effects included two people with facial swelling, one person with difficult-to-control nausea and vomiting, and one report of Bell’s palsy. In the </a:t>
            </a:r>
            <a:r>
              <a:rPr lang="en-US" sz="1200" b="1" kern="1200" dirty="0">
                <a:solidFill>
                  <a:schemeClr val="tx1"/>
                </a:solidFill>
                <a:effectLst/>
                <a:latin typeface="+mn-lt"/>
                <a:ea typeface="+mn-ea"/>
                <a:cs typeface="+mn-cs"/>
              </a:rPr>
              <a:t>Pfizer</a:t>
            </a:r>
            <a:r>
              <a:rPr lang="en-US" sz="1200" kern="1200" dirty="0">
                <a:solidFill>
                  <a:schemeClr val="tx1"/>
                </a:solidFill>
                <a:effectLst/>
                <a:latin typeface="+mn-lt"/>
                <a:ea typeface="+mn-ea"/>
                <a:cs typeface="+mn-cs"/>
              </a:rPr>
              <a:t> vaccine trial, examples included a shoulder injury at the vaccination site and swollen lymph nodes in the armpit opposite the vaccination arm. In the </a:t>
            </a:r>
            <a:r>
              <a:rPr lang="en-US" sz="1200" b="1" kern="1200" dirty="0">
                <a:solidFill>
                  <a:schemeClr val="tx1"/>
                </a:solidFill>
                <a:effectLst/>
                <a:latin typeface="+mn-lt"/>
                <a:ea typeface="+mn-ea"/>
                <a:cs typeface="+mn-cs"/>
              </a:rPr>
              <a:t>Janssen</a:t>
            </a:r>
            <a:r>
              <a:rPr lang="en-US" sz="1200" kern="1200" dirty="0">
                <a:solidFill>
                  <a:schemeClr val="tx1"/>
                </a:solidFill>
                <a:effectLst/>
                <a:latin typeface="+mn-lt"/>
                <a:ea typeface="+mn-ea"/>
                <a:cs typeface="+mn-cs"/>
              </a:rPr>
              <a:t> vaccine trial, examples included four people with seizures and six people with deep vein thrombosis. We don’t know if these serious side effects are related to the vaccine or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instances of severe allergic reactions have been reported outside of clinical trials. See slide 19 for more information about allergic reactions.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Minor side effects are more common after the second dose of </a:t>
            </a:r>
            <a:r>
              <a:rPr lang="en-US" sz="1200" kern="1200" dirty="0" err="1">
                <a:solidFill>
                  <a:schemeClr val="tx1"/>
                </a:solidFill>
                <a:effectLst/>
                <a:latin typeface="+mn-lt"/>
                <a:ea typeface="+mn-ea"/>
                <a:cs typeface="+mn-cs"/>
              </a:rPr>
              <a:t>Moderna</a:t>
            </a:r>
            <a:r>
              <a:rPr lang="en-US" sz="1200" kern="1200" dirty="0">
                <a:solidFill>
                  <a:schemeClr val="tx1"/>
                </a:solidFill>
                <a:effectLst/>
                <a:latin typeface="+mn-lt"/>
                <a:ea typeface="+mn-ea"/>
                <a:cs typeface="+mn-cs"/>
              </a:rPr>
              <a:t> and Pfizer than the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https://www.fda.gov/emergency-preparedness-and-response/mcm-legal-regulatory-and-policy-framework/pfizer-biontech-covid-19-vaccine-frequently-asked-questions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https://www.fda.gov/emergency-preparedness-and-response/mcm-legal-regulatory-and-policy-framework/moderna-covid-19-vaccine-frequently-asked-questions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https://www.fda.gov/emergency-preparedness-and-response/mcm-legal-regulatory-and-policy-framework/janssen-covid-19-vaccine-frequently-asked-questions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https://www.fda.gov/media/146305/download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50.6% of participants in the Pfizer safety trials were male and 49.4% were female, 83.1% were White, 9.1% were Black or African American, 28.0% were Hispanic or Latino, 4.3% were Asian, and 0.5% were American Indian or Alaska Native.</a:t>
            </a:r>
            <a:r>
              <a:rPr lang="en-US" sz="1800" kern="1200" dirty="0">
                <a:effectLst/>
                <a:latin typeface="Calibri" panose="020F0502020204030204" pitchFamily="34" charset="0"/>
                <a:ea typeface="Times New Roman" panose="02020603050405020304" pitchFamily="18" charset="0"/>
              </a:rPr>
              <a:t> The safety of the Pfizer vaccine in younger adolescents was studied in 2,260 adolescents ages 12-15 in the U.S.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dirty="0"/>
              <a:t>https://www.fda.gov/media/144413/download</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there is a small chance that the COVID-19 vaccines could cause a severe allergic reaction, this would usually happen within a few minutes to one hour after getting the vaccine.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Signs of a severe allergic reaction can include: </a:t>
            </a:r>
          </a:p>
          <a:p>
            <a:r>
              <a:rPr lang="en-US" sz="1200" b="0" i="0" u="none" strike="noStrike" kern="1200" baseline="0" dirty="0">
                <a:solidFill>
                  <a:schemeClr val="tx1"/>
                </a:solidFill>
                <a:latin typeface="+mn-lt"/>
                <a:ea typeface="+mn-ea"/>
                <a:cs typeface="+mn-cs"/>
              </a:rPr>
              <a:t>• Difficulty breathing </a:t>
            </a:r>
          </a:p>
          <a:p>
            <a:r>
              <a:rPr lang="en-US" sz="1200" b="0" i="0" u="none" strike="noStrike" kern="1200" baseline="0" dirty="0">
                <a:solidFill>
                  <a:schemeClr val="tx1"/>
                </a:solidFill>
                <a:latin typeface="+mn-lt"/>
                <a:ea typeface="+mn-ea"/>
                <a:cs typeface="+mn-cs"/>
              </a:rPr>
              <a:t>• Swelling of your face and throat </a:t>
            </a:r>
          </a:p>
          <a:p>
            <a:r>
              <a:rPr lang="en-US" sz="1200" b="0" i="0" u="none" strike="noStrike" kern="1200" baseline="0" dirty="0">
                <a:solidFill>
                  <a:schemeClr val="tx1"/>
                </a:solidFill>
                <a:latin typeface="+mn-lt"/>
                <a:ea typeface="+mn-ea"/>
                <a:cs typeface="+mn-cs"/>
              </a:rPr>
              <a:t>• A fast heartbeat </a:t>
            </a:r>
          </a:p>
          <a:p>
            <a:r>
              <a:rPr lang="en-US" sz="1200" b="0" i="0" u="none" strike="noStrike" kern="1200" baseline="0" dirty="0">
                <a:solidFill>
                  <a:schemeClr val="tx1"/>
                </a:solidFill>
                <a:latin typeface="+mn-lt"/>
                <a:ea typeface="+mn-ea"/>
                <a:cs typeface="+mn-cs"/>
              </a:rPr>
              <a:t>• A bad rash all over your body </a:t>
            </a:r>
          </a:p>
          <a:p>
            <a:r>
              <a:rPr lang="en-US" sz="1200" b="0" i="0" u="none" strike="noStrike" kern="1200" baseline="0" dirty="0">
                <a:solidFill>
                  <a:schemeClr val="tx1"/>
                </a:solidFill>
                <a:latin typeface="+mn-lt"/>
                <a:ea typeface="+mn-ea"/>
                <a:cs typeface="+mn-cs"/>
              </a:rPr>
              <a:t>• Dizziness and weakness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 history of allergic reactions, your vaccination provider may ask you to stay longer at the place where you received your vaccine for monitoring afterwards.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 looked at data reported to the federal Vaccine Adverse Event Reporting (VAERS) system from mid-December to mid-January, and there were rare reports of severe allergic reaction after COVID-19 vaccination, which happened at similar rates to what is seen with other commonly used vaccines like the flu.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COVID-19 vaccines are being studied carefully now and will continue to be studied for many years, similar to other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Here’s why it’s safe:</a:t>
            </a:r>
          </a:p>
          <a:p>
            <a:pPr marL="171450" lvl="0" indent="-171450">
              <a:buFontTx/>
              <a:buChar char="-"/>
            </a:pPr>
            <a:r>
              <a:rPr lang="en-US" dirty="0"/>
              <a:t>The COVID-19 vaccine, like other vaccines, works by teaching our bodies to develop antibodies that fight against the virus that causes COVID-19, to prevent future illness.  </a:t>
            </a:r>
          </a:p>
          <a:p>
            <a:pPr marL="171450" lvl="0" indent="-171450">
              <a:buFontTx/>
              <a:buChar char="-"/>
            </a:pPr>
            <a:r>
              <a:rPr lang="en-US" dirty="0"/>
              <a:t>There is no evidence right now that antibodies formed from COVID-19 vaccination will cause any problems with pregnancy, including the development of the placenta. </a:t>
            </a:r>
          </a:p>
          <a:p>
            <a:pPr marL="171450" lvl="0" indent="-171450">
              <a:buFontTx/>
              <a:buChar char="-"/>
            </a:pPr>
            <a:r>
              <a:rPr lang="en-US" dirty="0"/>
              <a:t>In fact, there is no evidence that fertility problems are a side effect of ANY vaccine. </a:t>
            </a:r>
          </a:p>
          <a:p>
            <a:r>
              <a:rPr lang="en-US" dirty="0"/>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3292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COVID-19 vaccines do not change or interact with your DNA in any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Vaccines teach our immune system how to fight against a specific virus. They work with the body’s natural defenses to safely develop immunity to disease.  In order to do its job, the COVID-19 vaccine doesn’t need to go inside the nucleus of the cell, which is where our DNA is kept. This means the vaccine never interacts with our DNA in any way and has no way to change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end of the process, our bodies have learned how to protect against future infection. That immune response and making antibodies is what protects us from getting infected if the real virus enters our bodies. (source: </a:t>
            </a:r>
            <a:r>
              <a:rPr lang="en-US" sz="1200" u="sng" kern="1200" dirty="0">
                <a:solidFill>
                  <a:schemeClr val="tx1"/>
                </a:solidFill>
                <a:effectLst/>
                <a:latin typeface="+mn-lt"/>
                <a:ea typeface="+mn-ea"/>
                <a:cs typeface="+mn-cs"/>
              </a:rPr>
              <a:t>https://www.cdc.gov/coronavirus/2019-ncov/vaccines/facts.html)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CDC is monitoring virus changes in the United States, including changes with the Delta variant.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Scientists are working to learn more about how easily each variant spreads, whether they could cause more severe illness, and whether the vaccines we already have will protect people against specific COVID-19 variants.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41414"/>
                </a:solidFill>
                <a:effectLst/>
                <a:latin typeface="Noto Sans VF"/>
              </a:rPr>
              <a:t>The following individuals are now eligible for a booster dose of Pfizer 6 months after their second shot:</a:t>
            </a:r>
          </a:p>
          <a:p>
            <a:pPr marL="628650" lvl="1" indent="-171450" algn="l">
              <a:buFont typeface="Arial" panose="020B0604020202020204" pitchFamily="34" charset="0"/>
              <a:buChar char="•"/>
            </a:pPr>
            <a:r>
              <a:rPr lang="en-US" b="0" i="0" dirty="0">
                <a:solidFill>
                  <a:srgbClr val="141414"/>
                </a:solidFill>
                <a:effectLst/>
                <a:latin typeface="Noto Sans VF"/>
              </a:rPr>
              <a:t>People 65 years and older</a:t>
            </a:r>
          </a:p>
          <a:p>
            <a:pPr marL="628650" lvl="1" indent="-171450" algn="l">
              <a:buFont typeface="Arial" panose="020B0604020202020204" pitchFamily="34" charset="0"/>
              <a:buChar char="•"/>
            </a:pPr>
            <a:r>
              <a:rPr lang="en-US" b="0" i="0" dirty="0">
                <a:solidFill>
                  <a:srgbClr val="141414"/>
                </a:solidFill>
                <a:effectLst/>
                <a:latin typeface="Noto Sans VF"/>
              </a:rPr>
              <a:t>Residents of long term care settings</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with underlying medical conditions as defined by the CDC: https://www.cdc.gov/coronavirus/2019-ncov/need-extra-precautions/people-with-medical-conditions.html </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who are at increased risk for COVID-19 exposure and transmission because of their occupational or institutional setting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need to get the same brand of vaccine for the booster.</a:t>
            </a:r>
          </a:p>
          <a:p>
            <a:pPr marL="171450" indent="-171450">
              <a:buFont typeface="Arial" panose="020B0604020202020204" pitchFamily="34" charset="0"/>
              <a:buChar cha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172740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41414"/>
                </a:solidFill>
                <a:effectLst/>
                <a:latin typeface="Noto Sans VF"/>
              </a:rPr>
              <a:t>The following individuals are now eligible for a booster dose of Pfizer 6 months after their second shot:</a:t>
            </a:r>
          </a:p>
          <a:p>
            <a:pPr marL="628650" lvl="1" indent="-171450" algn="l">
              <a:buFont typeface="Arial" panose="020B0604020202020204" pitchFamily="34" charset="0"/>
              <a:buChar char="•"/>
            </a:pPr>
            <a:r>
              <a:rPr lang="en-US" b="0" i="0" dirty="0">
                <a:solidFill>
                  <a:srgbClr val="141414"/>
                </a:solidFill>
                <a:effectLst/>
                <a:latin typeface="Noto Sans VF"/>
              </a:rPr>
              <a:t>People 65 years and older</a:t>
            </a:r>
          </a:p>
          <a:p>
            <a:pPr marL="628650" lvl="1" indent="-171450" algn="l">
              <a:buFont typeface="Arial" panose="020B0604020202020204" pitchFamily="34" charset="0"/>
              <a:buChar char="•"/>
            </a:pPr>
            <a:r>
              <a:rPr lang="en-US" b="0" i="0" dirty="0">
                <a:solidFill>
                  <a:srgbClr val="141414"/>
                </a:solidFill>
                <a:effectLst/>
                <a:latin typeface="Noto Sans VF"/>
              </a:rPr>
              <a:t>Residents of long term care settings</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with underlying medical conditions as defined by the CDC: https://www.cdc.gov/coronavirus/2019-ncov/need-extra-precautions/people-with-medical-conditions.html </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who are at increased risk for COVID-19 exposure and transmission because of their occupational or institutional setting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need to get the same brand of vaccine for the booster.</a:t>
            </a:r>
          </a:p>
          <a:p>
            <a:pPr marL="171450" indent="-171450">
              <a:buFont typeface="Arial" panose="020B0604020202020204" pitchFamily="34" charset="0"/>
              <a:buChar cha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161844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41414"/>
                </a:solidFill>
                <a:effectLst/>
                <a:latin typeface="Noto Sans VF"/>
              </a:rPr>
              <a:t>The following individuals are now eligible for a booster dose of Pfizer 6 months after their second shot:</a:t>
            </a:r>
          </a:p>
          <a:p>
            <a:pPr marL="628650" lvl="1" indent="-171450" algn="l">
              <a:buFont typeface="Arial" panose="020B0604020202020204" pitchFamily="34" charset="0"/>
              <a:buChar char="•"/>
            </a:pPr>
            <a:r>
              <a:rPr lang="en-US" b="0" i="0" dirty="0">
                <a:solidFill>
                  <a:srgbClr val="141414"/>
                </a:solidFill>
                <a:effectLst/>
                <a:latin typeface="Noto Sans VF"/>
              </a:rPr>
              <a:t>People 65 years and older</a:t>
            </a:r>
          </a:p>
          <a:p>
            <a:pPr marL="628650" lvl="1" indent="-171450" algn="l">
              <a:buFont typeface="Arial" panose="020B0604020202020204" pitchFamily="34" charset="0"/>
              <a:buChar char="•"/>
            </a:pPr>
            <a:r>
              <a:rPr lang="en-US" b="0" i="0" dirty="0">
                <a:solidFill>
                  <a:srgbClr val="141414"/>
                </a:solidFill>
                <a:effectLst/>
                <a:latin typeface="Noto Sans VF"/>
              </a:rPr>
              <a:t>Residents of long term care settings</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with underlying medical conditions as defined by the CDC: https://www.cdc.gov/coronavirus/2019-ncov/need-extra-precautions/people-with-medical-conditions.html </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who are at increased risk for COVID-19 exposure and transmission because of their occupational or institutional setting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need to get the same brand of vaccine for the booster.</a:t>
            </a:r>
          </a:p>
          <a:p>
            <a:pPr marL="171450" indent="-171450">
              <a:buFont typeface="Arial" panose="020B0604020202020204" pitchFamily="34" charset="0"/>
              <a:buChar cha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4203607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41414"/>
                </a:solidFill>
                <a:effectLst/>
                <a:latin typeface="Noto Sans VF"/>
              </a:rPr>
              <a:t>The following individuals are now eligible for a booster dose of Pfizer 6 months after their second shot:</a:t>
            </a:r>
          </a:p>
          <a:p>
            <a:pPr marL="628650" lvl="1" indent="-171450" algn="l">
              <a:buFont typeface="Arial" panose="020B0604020202020204" pitchFamily="34" charset="0"/>
              <a:buChar char="•"/>
            </a:pPr>
            <a:r>
              <a:rPr lang="en-US" b="0" i="0" dirty="0">
                <a:solidFill>
                  <a:srgbClr val="141414"/>
                </a:solidFill>
                <a:effectLst/>
                <a:latin typeface="Noto Sans VF"/>
              </a:rPr>
              <a:t>People 65 years and older</a:t>
            </a:r>
          </a:p>
          <a:p>
            <a:pPr marL="628650" lvl="1" indent="-171450" algn="l">
              <a:buFont typeface="Arial" panose="020B0604020202020204" pitchFamily="34" charset="0"/>
              <a:buChar char="•"/>
            </a:pPr>
            <a:r>
              <a:rPr lang="en-US" b="0" i="0" dirty="0">
                <a:solidFill>
                  <a:srgbClr val="141414"/>
                </a:solidFill>
                <a:effectLst/>
                <a:latin typeface="Noto Sans VF"/>
              </a:rPr>
              <a:t>Residents of long term care settings</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with underlying medical conditions as defined by the CDC: https://www.cdc.gov/coronavirus/2019-ncov/need-extra-precautions/people-with-medical-conditions.html </a:t>
            </a:r>
          </a:p>
          <a:p>
            <a:pPr marL="628650" lvl="1" indent="-171450" algn="l">
              <a:buFont typeface="Arial" panose="020B0604020202020204" pitchFamily="34" charset="0"/>
              <a:buChar char="•"/>
            </a:pPr>
            <a:r>
              <a:rPr lang="en-US" b="0" i="0" dirty="0">
                <a:solidFill>
                  <a:srgbClr val="141414"/>
                </a:solidFill>
                <a:effectLst/>
                <a:latin typeface="Noto Sans VF"/>
              </a:rPr>
              <a:t>People aged 18-64 years who are at increased risk for COVID-19 exposure and transmission because of their occupational or institutional setting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need to get the same brand of vaccine for the booster.</a:t>
            </a:r>
          </a:p>
          <a:p>
            <a:pPr marL="171450" indent="-171450">
              <a:buFont typeface="Arial" panose="020B0604020202020204" pitchFamily="34" charset="0"/>
              <a:buChar cha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insurance (including Medicare and Medicaid) will cover the cost of administering the vaccine. Bring your health insurance card, if you have one. Your insurance will be billed at no cost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care providers can also be reimbursed from the federal government for the cost of administering vaccine to undocumented immigrants.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The COVID-19 vaccine prevents you from getting sick even if you get infected. We do not know how long that protection lasts or if the vaccine prevents people from spreading COVID-19.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are fully vaccinated for COVID-19 if they have received two doses of either the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or Pfizer COVID-19 vaccines or a single dose of the Johnson &amp; Johnson vaccine more than 14 days ago.</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Together, COVID-19 vaccination and following CDC’s recommendations for how to protect yourself and others offer the best protection from getting and spreading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DPH guidance for people who have been fully vaccinated can be found at https://www.mass.gov/guidance/guidance-for-people-who-are-fully-vaccinated-against-covid-19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are fully vaccinated for COVID-19 if they have received two doses of either the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or Pfizer COVID-19 vaccines or a single dose of the Johnson &amp; Johnson vaccine more than 14 days ago.</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Together, COVID-19 vaccination and following CDC’s recommendations for how to protect yourself and others offer the best protection from getting and spreading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DPH guidance for people who have been fully vaccinated can be found at https://www.mass.gov/guidance/guidance-for-people-who-are-fully-vaccinated-against-covid-19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55244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4708" indent="-174708">
              <a:buFont typeface="Arial"/>
              <a:buChar char="•"/>
            </a:pPr>
            <a:r>
              <a:rPr lang="en-US" dirty="0"/>
              <a:t>COVID-19 vaccines will not give you COVID-19</a:t>
            </a:r>
            <a:endParaRPr lang="en-US" dirty="0">
              <a:cs typeface="Calibri"/>
            </a:endParaRPr>
          </a:p>
          <a:p>
            <a:pPr marL="174708" indent="-174708">
              <a:buFont typeface="Arial"/>
              <a:buChar char="•"/>
            </a:pPr>
            <a:r>
              <a:rPr lang="en-US" dirty="0"/>
              <a:t>People who have gotten sick with COVID-19 may still benefit from getting vaccinated</a:t>
            </a:r>
            <a:endParaRPr lang="en-US" dirty="0">
              <a:cs typeface="Calibri"/>
            </a:endParaRPr>
          </a:p>
          <a:p>
            <a:pPr marL="174708" indent="-174708">
              <a:buFont typeface="Arial"/>
              <a:buChar char="•"/>
            </a:pPr>
            <a:r>
              <a:rPr lang="en-US" dirty="0"/>
              <a:t>Getting vaccinated can help prevent getting sick with COVID-19</a:t>
            </a:r>
            <a:endParaRPr lang="en-US" dirty="0">
              <a:cs typeface="Calibri"/>
            </a:endParaRPr>
          </a:p>
          <a:p>
            <a:pPr marL="174708" indent="-174708">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385419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dirty="0"/>
              <a:t>It will take time to vaccinate all people living in the United States. While the vaccines are being delivered, it's important that everyone continue to take all steps (wear a mask, avoid close contact with others, and wash your hands) to prevent spread of COVID-19.</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3301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1228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056074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If you experience a fever after vaccination, you should stay home from work if you can. Most side effects after vaccination do not last very long. The vaccine does not give you COVID-19. However, you could have been exposed to the virus before you were vaccinated, so if you continue to feel sick, you should consider getting a COVID-19 test. CDC and FDA encourage the public to report possible side effects to the </a:t>
            </a:r>
            <a:r>
              <a:rPr lang="en-US" u="sng" dirty="0">
                <a:hlinkClick r:id="rId3"/>
              </a:rPr>
              <a:t>Vaccine Adverse Event Reporting System (VAERS)</a:t>
            </a:r>
            <a:r>
              <a:rPr lang="en-US" dirty="0"/>
              <a:t>. CDC is also implementing a new smartphone-based tool called v-safe to check in on people’s health after they receive a COVID-19 vaccine. If you </a:t>
            </a:r>
            <a:r>
              <a:rPr lang="en-US" u="sng" dirty="0">
                <a:hlinkClick r:id="rId4"/>
              </a:rPr>
              <a:t>enroll in v-safe</a:t>
            </a:r>
            <a:r>
              <a:rPr lang="en-US" dirty="0"/>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83373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7588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15828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We understand that some people may be concerned about getting vaccinated.</a:t>
            </a:r>
            <a:r>
              <a:rPr lang="en-US" b="0" i="0" baseline="0" dirty="0">
                <a:solidFill>
                  <a:srgbClr val="000000"/>
                </a:solidFill>
                <a:effectLst/>
                <a:latin typeface="Open Sans"/>
              </a:rPr>
              <a:t> </a:t>
            </a:r>
            <a:r>
              <a:rPr lang="en-US" b="0" i="0" dirty="0">
                <a:solidFill>
                  <a:srgbClr val="000000"/>
                </a:solidFill>
                <a:effectLst/>
                <a:latin typeface="Open Sans"/>
              </a:rPr>
              <a:t>While more COVID-19 vaccines are being developed as quickly as possible, routine processes and procedures remain in place to ensure the safety of any vaccine that is authorized or approved for use. </a:t>
            </a:r>
          </a:p>
          <a:p>
            <a:endParaRPr lang="en-US" b="0" i="0" dirty="0">
              <a:solidFill>
                <a:srgbClr val="000000"/>
              </a:solidFill>
              <a:effectLst/>
              <a:latin typeface="Open Sans"/>
            </a:endParaRPr>
          </a:p>
          <a:p>
            <a:r>
              <a:rPr lang="en-US" b="0" i="0" dirty="0">
                <a:solidFill>
                  <a:srgbClr val="000000"/>
                </a:solidFill>
                <a:effectLst/>
                <a:latin typeface="Open Sans"/>
              </a:rPr>
              <a:t>Safety is a top priority, and there are many reasons to get vaccinated.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What does it mean now that the Pfizer COVID-19 vaccine has FDA approval?</a:t>
            </a: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8/23/21, the FDA approved the first COVID-19 vaccine. The vaccine has been known as the Pfizer COVID-19 Vaccine and will now be marketed as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 for the prevention of COVID-19 in people 16 years of age and older.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Comirnaty</a:t>
            </a:r>
            <a:r>
              <a:rPr lang="en-US" sz="1800" dirty="0">
                <a:effectLst/>
                <a:latin typeface="Calibri" panose="020F0502020204030204" pitchFamily="34" charset="0"/>
                <a:ea typeface="Calibri" panose="020F0502020204030204" pitchFamily="34" charset="0"/>
                <a:cs typeface="Calibri" panose="020F0502020204030204" pitchFamily="34" charset="0"/>
              </a:rPr>
              <a:t> is the same vaccine as the Pfizer vaccine.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Pfizer vaccine is also still available under emergency use authorization (EUA) for people ages 12 through 15 and for a third dose for certain immunocompromised individuals.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Compared to an EUA, FDA approval of vaccines requires even more data on safety, manufacturing, and effectiveness over longer periods of time and includes real-world data.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full approval by the FDA means that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vaccine now has the same level of approval as other vaccines routinely used in the U.S., such as vaccines for hepatitis, measles, chicken pox, and polio.</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Pfizer COVID-19 vaccine was the first vaccine to receive emergency authorization, which is why it is the first to have enough data to receive full approval. It does not mean anything about the safety and effectiveness of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Moderna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Johnson &amp; Johnson vaccine.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r>
              <a:rPr lang="en-US" b="1" dirty="0"/>
              <a:t>What is an Emergency Use Authorization (EUA)? </a:t>
            </a:r>
          </a:p>
          <a:p>
            <a:r>
              <a:rPr lang="en-US" dirty="0"/>
              <a:t>The United States FDA has made the Pfizer, </a:t>
            </a:r>
            <a:r>
              <a:rPr lang="en-US" dirty="0" err="1"/>
              <a:t>Moderna</a:t>
            </a:r>
            <a:r>
              <a:rPr lang="en-US" dirty="0"/>
              <a:t>, and Janssen COVID-19 Vaccines available under an emergency mechanism called an EUA. The EUA is supported by a Secretary of Health and Human Services (HHS) declaration that a situation exists to justify the emergency use of pharmaceuticals during the COVID-19 pandemic.</a:t>
            </a:r>
          </a:p>
          <a:p>
            <a:endParaRPr lang="en-US" dirty="0"/>
          </a:p>
          <a:p>
            <a:r>
              <a:rPr lang="en-US" dirty="0"/>
              <a:t>FDA may issue an EUA when certain criteria are met, which includes that there are no adequate, approved, available alternatives. The FDA decision is also based on scientific evidence available showing that the product may be effective to prevent COVID-19 during the pandemic and that the known and potential benefits of the product outweigh the risks. All of these criteria must be met to allow for the product to be used during the COVID-19 pandemic. </a:t>
            </a:r>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kern="1200" dirty="0">
                <a:solidFill>
                  <a:schemeClr val="tx1"/>
                </a:solidFill>
                <a:effectLst/>
                <a:latin typeface="+mn-lt"/>
                <a:ea typeface="+mn-ea"/>
                <a:cs typeface="+mn-cs"/>
              </a:rPr>
              <a:t>We understand the importance of being open and honest about the safety and development of the vaccine— especially for communities who have suffered consequences of medical mistreatment. </a:t>
            </a:r>
          </a:p>
          <a:p>
            <a:endParaRPr lang="en-US" sz="1200" b="0" i="0" kern="1200" dirty="0">
              <a:solidFill>
                <a:schemeClr val="tx1"/>
              </a:solidFill>
              <a:effectLst/>
              <a:latin typeface="+mn-lt"/>
              <a:ea typeface="+mn-ea"/>
              <a:cs typeface="+mn-cs"/>
            </a:endParaRPr>
          </a:p>
          <a:p>
            <a:r>
              <a:rPr lang="en-US" sz="1200" dirty="0">
                <a:latin typeface="Calibri" panose="020F0502020204030204" pitchFamily="34" charset="0"/>
                <a:cs typeface="Calibri" panose="020F0502020204030204" pitchFamily="34" charset="0"/>
              </a:rPr>
              <a:t>It’s important to know that vaccines go through more testing than any other pharmaceuticals.  Before any vaccine is made available, it must go through rigorous development and testing. Manufacturing is critical — every dose must consistently be high quality. Additionally, there is extensive testing in clinical trials to prove safety.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Source: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2.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2.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2.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2.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2.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2.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2.xml"/><Relationship Id="rId4" Type="http://schemas.openxmlformats.org/officeDocument/2006/relationships/tags" Target="../tags/tag69.xml"/><Relationship Id="rId9" Type="http://schemas.openxmlformats.org/officeDocument/2006/relationships/tags" Target="../tags/tag74.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3.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2.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3.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2.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2.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2.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2.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3.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2.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1.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2.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13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25E0A-AA55-5A4F-9EB9-CC76285139E9}"/>
              </a:ext>
            </a:extLst>
          </p:cNvPr>
          <p:cNvSpPr/>
          <p:nvPr userDrawn="1"/>
        </p:nvSpPr>
        <p:spPr>
          <a:xfrm>
            <a:off x="0" y="-73572"/>
            <a:ext cx="12192000" cy="69315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36421786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815CC-E1A5-8E41-B149-06A02FCBF5EC}"/>
              </a:ext>
            </a:extLst>
          </p:cNvPr>
          <p:cNvSpPr/>
          <p:nvPr userDrawn="1"/>
        </p:nvSpPr>
        <p:spPr>
          <a:xfrm>
            <a:off x="0" y="-73572"/>
            <a:ext cx="12192000" cy="69314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827276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6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87"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1"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35"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9"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8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07"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1"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5"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9"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03"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7"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1"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75"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99"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10/20/2021</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25E0A-AA55-5A4F-9EB9-CC76285139E9}"/>
              </a:ext>
            </a:extLst>
          </p:cNvPr>
          <p:cNvSpPr/>
          <p:nvPr userDrawn="1"/>
        </p:nvSpPr>
        <p:spPr>
          <a:xfrm>
            <a:off x="0" y="-73572"/>
            <a:ext cx="12192000" cy="69315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4455584"/>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6942667" y="465667"/>
            <a:ext cx="5249333" cy="6392333"/>
          </a:xfrm>
        </p:spPr>
        <p:txBody>
          <a:bodyPr/>
          <a:lstStyle/>
          <a:p>
            <a:endParaRPr lang="en-US" dirty="0"/>
          </a:p>
        </p:txBody>
      </p:sp>
    </p:spTree>
    <p:extLst>
      <p:ext uri="{BB962C8B-B14F-4D97-AF65-F5344CB8AC3E}">
        <p14:creationId xmlns:p14="http://schemas.microsoft.com/office/powerpoint/2010/main" val="27487524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ngle Column - Two Row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CB2036-5197-0343-9A0B-46D697EC887D}"/>
              </a:ext>
            </a:extLst>
          </p:cNvPr>
          <p:cNvSpPr/>
          <p:nvPr userDrawn="1"/>
        </p:nvSpPr>
        <p:spPr>
          <a:xfrm>
            <a:off x="0" y="-95692"/>
            <a:ext cx="12192000" cy="6953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609600" y="731520"/>
            <a:ext cx="10972800" cy="1143000"/>
          </a:xfrm>
          <a:prstGeom prst="rect">
            <a:avLst/>
          </a:prstGeom>
        </p:spPr>
        <p:txBody>
          <a:bodyPr anchor="t" anchorCtr="0"/>
          <a:lstStyle>
            <a:lvl1pPr algn="l">
              <a:lnSpc>
                <a:spcPts val="4000"/>
              </a:lnSpc>
              <a:defRPr sz="3467"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12192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609600" y="1545167"/>
            <a:ext cx="10972800" cy="2202269"/>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a:extLst>
              <a:ext uri="{FF2B5EF4-FFF2-40B4-BE49-F238E27FC236}">
                <a16:creationId xmlns:a16="http://schemas.microsoft.com/office/drawing/2014/main" id="{ED9DE4BA-4CDE-41D4-AD9B-308AC5DA8C86}"/>
              </a:ext>
            </a:extLst>
          </p:cNvPr>
          <p:cNvSpPr>
            <a:spLocks noGrp="1"/>
          </p:cNvSpPr>
          <p:nvPr>
            <p:ph type="body" sz="quarter" idx="11"/>
          </p:nvPr>
        </p:nvSpPr>
        <p:spPr>
          <a:xfrm>
            <a:off x="609600" y="3850106"/>
            <a:ext cx="10972800" cy="2689893"/>
          </a:xfrm>
        </p:spPr>
        <p:txBody>
          <a:bodyPr/>
          <a:lstStyle>
            <a:lvl1pPr marL="306903" indent="-306903">
              <a:buClr>
                <a:srgbClr val="F7931F"/>
              </a:buClr>
              <a:buFont typeface="Wingdings" panose="05000000000000000000" pitchFamily="2" charset="2"/>
              <a:buChar char="§"/>
              <a:defRPr sz="2133">
                <a:solidFill>
                  <a:srgbClr val="2D2D2D"/>
                </a:solidFill>
              </a:defRPr>
            </a:lvl1pPr>
            <a:lvl2pPr>
              <a:buClr>
                <a:srgbClr val="1D624D"/>
              </a:buClr>
              <a:defRPr sz="2133">
                <a:solidFill>
                  <a:srgbClr val="2D2D2D"/>
                </a:solidFill>
              </a:defRPr>
            </a:lvl2pPr>
            <a:lvl3pPr>
              <a:buClr>
                <a:srgbClr val="4EA346"/>
              </a:buClr>
              <a:defRPr sz="2133">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117035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10/20/2021</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theme" Target="../theme/theme2.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tags" Target="../tags/tag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9.xml"/><Relationship Id="rId44" Type="http://schemas.openxmlformats.org/officeDocument/2006/relationships/tags" Target="../tags/tag2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vmlDrawing" Target="../drawings/vmlDrawing1.v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tags" Target="../tags/tag21.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46" Type="http://schemas.openxmlformats.org/officeDocument/2006/relationships/image" Target="../media/image1.emf"/><Relationship Id="rId20" Type="http://schemas.openxmlformats.org/officeDocument/2006/relationships/slideLayout" Target="../slideLayouts/slideLayout34.xml"/><Relationship Id="rId41"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10/20/2021</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0" name="think-cell Slide" r:id="rId45" imgW="572" imgH="588" progId="TCLayout.ActiveDocument.1">
                  <p:embed/>
                </p:oleObj>
              </mc:Choice>
              <mc:Fallback>
                <p:oleObj name="think-cell Slide" r:id="rId45"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6"/>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5"/>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6"/>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7"/>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8"/>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5" r:id="rId19"/>
    <p:sldLayoutId id="2147483696" r:id="rId20"/>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9.png"/><Relationship Id="rId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7.jfi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cdc.gov/vaccines/acip/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hyperlink" Target="https://vaccinateyourfamily.org/questions-about-vaccines/covid19faq/?gclid=CjwKCAjw8KmLBhB8EiwAQbqNoLgR9ai5q0Lhr8e6RVgq9vLV4w5GIAfaMM-oiqVxaQtoMfZ-p6jqiRoCTvUQAvD_BwE#heading0"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3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51.jpeg"/><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dc.gov/coronavirus/2019-ncov/variants/delta-variant.html" TargetMode="External"/><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image" Target="../media/image7.jfif"/><Relationship Id="rId5" Type="http://schemas.openxmlformats.org/officeDocument/2006/relationships/image" Target="../media/image57.jpe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6.jpeg"/><Relationship Id="rId7" Type="http://schemas.openxmlformats.org/officeDocument/2006/relationships/image" Target="../media/image8.png"/><Relationship Id="rId2" Type="http://schemas.openxmlformats.org/officeDocument/2006/relationships/image" Target="../media/image65.jpeg"/><Relationship Id="rId1" Type="http://schemas.openxmlformats.org/officeDocument/2006/relationships/slideLayout" Target="../slideLayouts/slideLayout32.xml"/><Relationship Id="rId6" Type="http://schemas.openxmlformats.org/officeDocument/2006/relationships/image" Target="../media/image7.jfif"/><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11.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jf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ctrTitle"/>
          </p:nvPr>
        </p:nvSpPr>
        <p:spPr>
          <a:xfrm>
            <a:off x="658762" y="452284"/>
            <a:ext cx="2959510" cy="1062038"/>
          </a:xfrm>
        </p:spPr>
        <p:txBody>
          <a:bodyPr>
            <a:normAutofit/>
          </a:bodyPr>
          <a:lstStyle/>
          <a:p>
            <a:pPr algn="ctr"/>
            <a:r>
              <a:rPr lang="en-US" sz="3200" b="1" dirty="0" smtClean="0">
                <a:latin typeface="+mn-lt"/>
              </a:rPr>
              <a:t>FAQs </a:t>
            </a:r>
            <a:r>
              <a:rPr lang="en-US" sz="3200" b="1" dirty="0" err="1" smtClean="0">
                <a:latin typeface="+mn-lt"/>
              </a:rPr>
              <a:t>Covid</a:t>
            </a:r>
            <a:r>
              <a:rPr lang="en-US" sz="3200" b="1" dirty="0" smtClean="0">
                <a:latin typeface="+mn-lt"/>
              </a:rPr>
              <a:t> Vaccination</a:t>
            </a:r>
            <a:endParaRPr lang="en-US" sz="3200" b="1" dirty="0">
              <a:latin typeface="+mn-lt"/>
            </a:endParaRPr>
          </a:p>
        </p:txBody>
      </p:sp>
      <p:pic>
        <p:nvPicPr>
          <p:cNvPr id="4" name="Picture 3"/>
          <p:cNvPicPr>
            <a:picLocks noChangeAspect="1"/>
          </p:cNvPicPr>
          <p:nvPr/>
        </p:nvPicPr>
        <p:blipFill>
          <a:blip r:embed="rId3"/>
          <a:stretch>
            <a:fillRect/>
          </a:stretch>
        </p:blipFill>
        <p:spPr>
          <a:xfrm>
            <a:off x="4483510" y="0"/>
            <a:ext cx="7708490" cy="6858000"/>
          </a:xfrm>
          <a:prstGeom prst="rect">
            <a:avLst/>
          </a:prstGeom>
        </p:spPr>
      </p:pic>
      <p:pic>
        <p:nvPicPr>
          <p:cNvPr id="5" name="Picture 4"/>
          <p:cNvPicPr>
            <a:picLocks noChangeAspect="1"/>
          </p:cNvPicPr>
          <p:nvPr/>
        </p:nvPicPr>
        <p:blipFill>
          <a:blip r:embed="rId4"/>
          <a:stretch>
            <a:fillRect/>
          </a:stretch>
        </p:blipFill>
        <p:spPr>
          <a:xfrm>
            <a:off x="0" y="1847850"/>
            <a:ext cx="5385926" cy="5010150"/>
          </a:xfrm>
          <a:prstGeom prst="rect">
            <a:avLst/>
          </a:prstGeom>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3618272" y="146685"/>
            <a:ext cx="1554480" cy="1554480"/>
          </a:xfrm>
          <a:prstGeom prst="rect">
            <a:avLst/>
          </a:prstGeom>
        </p:spPr>
      </p:pic>
      <p:pic>
        <p:nvPicPr>
          <p:cNvPr id="7" name="Picture 6"/>
          <p:cNvPicPr>
            <a:picLocks noChangeAspect="1"/>
          </p:cNvPicPr>
          <p:nvPr/>
        </p:nvPicPr>
        <p:blipFill>
          <a:blip r:embed="rId6"/>
          <a:stretch>
            <a:fillRect/>
          </a:stretch>
        </p:blipFill>
        <p:spPr>
          <a:xfrm>
            <a:off x="7426603" y="300427"/>
            <a:ext cx="4034071" cy="1365752"/>
          </a:xfrm>
          <a:prstGeom prst="rect">
            <a:avLst/>
          </a:prstGeom>
        </p:spPr>
      </p:pic>
      <p:pic>
        <p:nvPicPr>
          <p:cNvPr id="8" name="Picture 7"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5013566" y="248464"/>
            <a:ext cx="2413037" cy="1443907"/>
          </a:xfrm>
          <a:prstGeom prst="rect">
            <a:avLst/>
          </a:prstGeom>
          <a:noFill/>
          <a:ln>
            <a:noFill/>
          </a:ln>
        </p:spPr>
      </p:pic>
    </p:spTree>
    <p:extLst>
      <p:ext uri="{BB962C8B-B14F-4D97-AF65-F5344CB8AC3E}">
        <p14:creationId xmlns:p14="http://schemas.microsoft.com/office/powerpoint/2010/main" val="1928955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10</a:t>
            </a:fld>
            <a:endParaRPr sz="900" b="0" i="0" u="none" strike="noStrike" cap="none">
              <a:solidFill>
                <a:srgbClr val="B5B5B5"/>
              </a:solidFill>
              <a:latin typeface="Arial"/>
              <a:ea typeface="Arial"/>
              <a:cs typeface="Arial"/>
              <a:sym typeface="Arial"/>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Small groups of people receive the trial vaccine</a:t>
            </a:r>
            <a:endParaRPr sz="2400" dirty="0">
              <a:latin typeface="Calibri"/>
              <a:ea typeface="Calibri"/>
              <a:cs typeface="Calibri"/>
              <a:sym typeface="Calibri"/>
            </a:endParaRP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to specific groups of people (</a:t>
            </a:r>
            <a:r>
              <a:rPr lang="en-US" sz="2400" dirty="0" err="1">
                <a:solidFill>
                  <a:schemeClr val="dk1"/>
                </a:solidFill>
                <a:latin typeface="Calibri"/>
                <a:ea typeface="Calibri"/>
                <a:cs typeface="Calibri"/>
                <a:sym typeface="Calibri"/>
              </a:rPr>
              <a:t>i.e</a:t>
            </a:r>
            <a:r>
              <a:rPr lang="en-US" sz="2400" dirty="0">
                <a:solidFill>
                  <a:schemeClr val="dk1"/>
                </a:solidFill>
                <a:latin typeface="Calibri"/>
                <a:ea typeface="Calibri"/>
                <a:cs typeface="Calibri"/>
                <a:sym typeface="Calibri"/>
              </a:rPr>
              <a:t> by age, race, and physical health).</a:t>
            </a:r>
            <a:endParaRPr sz="2400" dirty="0"/>
          </a:p>
        </p:txBody>
      </p:sp>
      <p:sp>
        <p:nvSpPr>
          <p:cNvPr id="420" name="Google Shape;420;p80"/>
          <p:cNvSpPr txBox="1"/>
          <p:nvPr/>
        </p:nvSpPr>
        <p:spPr>
          <a:xfrm>
            <a:off x="3490475" y="5009321"/>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tens of thousands of people and tested for effectiveness and safety.</a:t>
            </a:r>
            <a:endParaRPr sz="2400" dirty="0">
              <a:solidFill>
                <a:schemeClr val="dk1"/>
              </a:solidFill>
              <a:latin typeface="Calibri"/>
              <a:ea typeface="Calibri"/>
              <a:cs typeface="Calibri"/>
              <a:sym typeface="Calibri"/>
            </a:endParaRP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Vaccines go through more testing than any other pharmaceuticals: </a:t>
            </a:r>
            <a:endParaRPr sz="2400" dirty="0">
              <a:solidFill>
                <a:schemeClr val="dk1"/>
              </a:solidFill>
              <a:latin typeface="Calibri"/>
              <a:ea typeface="Calibri"/>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if the vaccine is safe?</a:t>
            </a:r>
          </a:p>
        </p:txBody>
      </p:sp>
      <p:pic>
        <p:nvPicPr>
          <p:cNvPr id="15" name="Picture 14">
            <a:extLst>
              <a:ext uri="{FF2B5EF4-FFF2-40B4-BE49-F238E27FC236}">
                <a16:creationId xmlns:a16="http://schemas.microsoft.com/office/drawing/2014/main" id="{FAE51C38-E2AC-4DBB-96DD-BC65B64AD5AB}"/>
              </a:ext>
            </a:extLst>
          </p:cNvPr>
          <p:cNvPicPr>
            <a:picLocks noChangeAspect="1"/>
          </p:cNvPicPr>
          <p:nvPr/>
        </p:nvPicPr>
        <p:blipFill>
          <a:blip r:embed="rId9"/>
          <a:stretch>
            <a:fillRect/>
          </a:stretch>
        </p:blipFill>
        <p:spPr>
          <a:xfrm>
            <a:off x="7093558" y="5873053"/>
            <a:ext cx="960855" cy="960855"/>
          </a:xfrm>
          <a:prstGeom prst="rect">
            <a:avLst/>
          </a:prstGeom>
        </p:spPr>
      </p:pic>
      <p:pic>
        <p:nvPicPr>
          <p:cNvPr id="16" name="Picture 15"/>
          <p:cNvPicPr>
            <a:picLocks noChangeAspect="1"/>
          </p:cNvPicPr>
          <p:nvPr/>
        </p:nvPicPr>
        <p:blipFill>
          <a:blip r:embed="rId10"/>
          <a:stretch>
            <a:fillRect/>
          </a:stretch>
        </p:blipFill>
        <p:spPr>
          <a:xfrm>
            <a:off x="9726665" y="5989098"/>
            <a:ext cx="2465335" cy="834650"/>
          </a:xfrm>
          <a:prstGeom prst="rect">
            <a:avLst/>
          </a:prstGeom>
        </p:spPr>
      </p:pic>
      <p:pic>
        <p:nvPicPr>
          <p:cNvPr id="17" name="Picture 16" descr="Gallery"/>
          <p:cNvPicPr/>
          <p:nvPr/>
        </p:nvPicPr>
        <p:blipFill>
          <a:blip r:embed="rId11">
            <a:extLst>
              <a:ext uri="{28A0092B-C50C-407E-A947-70E740481C1C}">
                <a14:useLocalDpi xmlns:a14="http://schemas.microsoft.com/office/drawing/2010/main" val="0"/>
              </a:ext>
            </a:extLst>
          </a:blip>
          <a:srcRect/>
          <a:stretch>
            <a:fillRect/>
          </a:stretch>
        </p:blipFill>
        <p:spPr bwMode="auto">
          <a:xfrm>
            <a:off x="8054413" y="5893833"/>
            <a:ext cx="1654211" cy="95907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11</a:t>
            </a:fld>
            <a:endParaRPr sz="900" b="0" i="0" u="none" strike="noStrike" cap="none">
              <a:solidFill>
                <a:srgbClr val="B5B5B5"/>
              </a:solidFill>
              <a:latin typeface="Arial"/>
              <a:ea typeface="Arial"/>
              <a:cs typeface="Arial"/>
              <a:sym typeface="Arial"/>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CDC’s </a:t>
            </a:r>
            <a:r>
              <a:rPr lang="en-US" sz="24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Advisory Committee on Immunization Practices</a:t>
            </a:r>
            <a:r>
              <a:rPr lang="en-US" sz="2400" dirty="0">
                <a:solidFill>
                  <a:schemeClr val="dk1"/>
                </a:solidFill>
                <a:latin typeface="Calibri"/>
                <a:ea typeface="Calibri"/>
                <a:cs typeface="Calibri"/>
                <a:sym typeface="Calibri"/>
              </a:rPr>
              <a:t> looks at the data to see if the vaccine is safe and works. They give advice to the U.S. Food and Drug Administration (FDA).</a:t>
            </a:r>
            <a:endParaRPr sz="2400" dirty="0">
              <a:solidFill>
                <a:schemeClr val="dk1"/>
              </a:solidFill>
              <a:latin typeface="Calibri"/>
              <a:ea typeface="Calibri"/>
              <a:cs typeface="Calibri"/>
              <a:sym typeface="Calibri"/>
            </a:endParaRP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FDA looks at the data and the advice from the Advisory Committee and decides whether to approve the vaccine.</a:t>
            </a:r>
            <a:endParaRPr sz="2400" dirty="0">
              <a:solidFill>
                <a:schemeClr val="dk1"/>
              </a:solidFill>
              <a:latin typeface="Calibri"/>
              <a:ea typeface="Calibri"/>
              <a:cs typeface="Calibri"/>
              <a:sym typeface="Calibri"/>
            </a:endParaRP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dk1"/>
                </a:solidFill>
                <a:latin typeface="Calibri"/>
                <a:ea typeface="Calibri"/>
                <a:cs typeface="Calibri"/>
                <a:sym typeface="Calibri"/>
              </a:rPr>
              <a:t>The vaccine is only approved after </a:t>
            </a:r>
            <a:r>
              <a:rPr lang="en-US" sz="2400" b="1" dirty="0">
                <a:latin typeface="Calibri"/>
                <a:ea typeface="Calibri"/>
                <a:cs typeface="Calibri"/>
                <a:sym typeface="Calibri"/>
              </a:rPr>
              <a:t>all of these steps</a:t>
            </a:r>
            <a:r>
              <a:rPr lang="en-US" sz="2400" dirty="0">
                <a:latin typeface="Calibri"/>
                <a:ea typeface="Calibri"/>
                <a:cs typeface="Calibri"/>
                <a:sym typeface="Calibri"/>
              </a:rPr>
              <a:t> </a:t>
            </a:r>
            <a:r>
              <a:rPr lang="en-US" sz="2400" dirty="0">
                <a:solidFill>
                  <a:schemeClr val="dk1"/>
                </a:solidFill>
                <a:latin typeface="Calibri"/>
                <a:ea typeface="Calibri"/>
                <a:cs typeface="Calibri"/>
                <a:sym typeface="Calibri"/>
              </a:rPr>
              <a:t>are done and various teams of reviewers are sure that it works and is safe.</a:t>
            </a:r>
            <a:endParaRPr dirty="0"/>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if the vaccine is safe?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The timeline was sped up but never cut corners on safety. Here is how:</a:t>
            </a:r>
            <a:endParaRPr sz="24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We already had helpful information</a:t>
            </a:r>
            <a:r>
              <a:rPr lang="en-US" sz="2400" dirty="0">
                <a:latin typeface="Calibri"/>
                <a:ea typeface="Calibri"/>
                <a:cs typeface="Calibri"/>
                <a:sym typeface="Calibri"/>
              </a:rPr>
              <a:t> about coronaviruses, so we weren’t starting from scratch. </a:t>
            </a:r>
            <a:endParaRPr sz="2400" b="0" i="0" u="none" strike="noStrike" cap="none" dirty="0">
              <a:latin typeface="Calibri"/>
              <a:ea typeface="Calibri"/>
              <a:cs typeface="Calibri"/>
              <a:sym typeface="Calibri"/>
            </a:endParaRP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The </a:t>
            </a:r>
            <a:r>
              <a:rPr lang="en-US" sz="2400" dirty="0" smtClean="0">
                <a:latin typeface="Calibri"/>
                <a:ea typeface="Calibri"/>
                <a:cs typeface="Calibri"/>
                <a:sym typeface="Calibri"/>
              </a:rPr>
              <a:t>governments</a:t>
            </a:r>
            <a:r>
              <a:rPr lang="en-US" sz="2400" b="1" dirty="0" smtClean="0">
                <a:latin typeface="Calibri"/>
                <a:ea typeface="Calibri"/>
                <a:cs typeface="Calibri"/>
                <a:sym typeface="Calibri"/>
              </a:rPr>
              <a:t> </a:t>
            </a:r>
            <a:r>
              <a:rPr lang="en-US" sz="2400" b="1" dirty="0">
                <a:latin typeface="Calibri"/>
                <a:ea typeface="Calibri"/>
                <a:cs typeface="Calibri"/>
                <a:sym typeface="Calibri"/>
              </a:rPr>
              <a:t>invested a lot of money </a:t>
            </a:r>
            <a:r>
              <a:rPr lang="en-US" sz="2400" dirty="0">
                <a:latin typeface="Calibri"/>
                <a:ea typeface="Calibri"/>
                <a:cs typeface="Calibri"/>
                <a:sym typeface="Calibri"/>
              </a:rPr>
              <a:t>to support vaccine companies with their work.  </a:t>
            </a:r>
            <a:endParaRPr sz="2400" b="1" dirty="0">
              <a:latin typeface="Calibri"/>
              <a:ea typeface="Calibri"/>
              <a:cs typeface="Calibri"/>
              <a:sym typeface="Calibri"/>
            </a:endParaRP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A lot of people participated in clinical trials and </a:t>
            </a:r>
            <a:r>
              <a:rPr lang="en-US" sz="2400" b="1" dirty="0">
                <a:latin typeface="Calibri"/>
                <a:ea typeface="Calibri"/>
                <a:cs typeface="Calibri"/>
                <a:sym typeface="Calibri"/>
              </a:rPr>
              <a:t>we didn’t need to spend time finding volunteers.  </a:t>
            </a:r>
            <a:endParaRPr sz="2400" b="0" i="0" u="none" strike="noStrike" cap="none" dirty="0">
              <a:latin typeface="Calibri"/>
              <a:ea typeface="Calibri"/>
              <a:cs typeface="Calibri"/>
              <a:sym typeface="Calibri"/>
            </a:endParaRP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Manufacturing happened </a:t>
            </a:r>
            <a:r>
              <a:rPr lang="en-US" sz="2400" b="1" dirty="0">
                <a:latin typeface="Calibri"/>
                <a:ea typeface="Calibri"/>
                <a:cs typeface="Calibri"/>
                <a:sym typeface="Calibri"/>
              </a:rPr>
              <a:t>at the same time as safety studies, </a:t>
            </a:r>
            <a:r>
              <a:rPr lang="en-US" sz="2400" dirty="0">
                <a:latin typeface="Calibri"/>
                <a:ea typeface="Calibri"/>
                <a:cs typeface="Calibri"/>
                <a:sym typeface="Calibri"/>
              </a:rPr>
              <a:t>so vaccines were ready to be distributed once they were approved.</a:t>
            </a:r>
            <a:endParaRPr sz="2400" b="0" i="0" u="none" strike="noStrike" cap="none" dirty="0">
              <a:latin typeface="Calibri"/>
              <a:ea typeface="Calibri"/>
              <a:cs typeface="Calibri"/>
              <a:sym typeface="Calibri"/>
            </a:endParaRP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is it safe if it happened so fast?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1088567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smtClean="0">
                <a:latin typeface="Calibri" panose="020F0502020204030204" pitchFamily="34" charset="0"/>
                <a:cs typeface="Calibri" panose="020F0502020204030204" pitchFamily="34" charset="0"/>
              </a:rPr>
              <a:t>Who may </a:t>
            </a:r>
            <a:r>
              <a:rPr lang="en-US" sz="3200" dirty="0">
                <a:latin typeface="Calibri" panose="020F0502020204030204" pitchFamily="34" charset="0"/>
                <a:cs typeface="Calibri" panose="020F0502020204030204" pitchFamily="34" charset="0"/>
              </a:rPr>
              <a:t>get COVID-19 </a:t>
            </a:r>
            <a:r>
              <a:rPr lang="en-US" sz="3200" dirty="0" smtClean="0">
                <a:latin typeface="Calibri" panose="020F0502020204030204" pitchFamily="34" charset="0"/>
                <a:cs typeface="Calibri" panose="020F0502020204030204" pitchFamily="34" charset="0"/>
              </a:rPr>
              <a:t>vaccines</a:t>
            </a:r>
            <a:r>
              <a:rPr lang="en-US"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1200329"/>
          </a:xfrm>
          <a:prstGeom prst="rect">
            <a:avLst/>
          </a:prstGeom>
        </p:spPr>
        <p:txBody>
          <a:bodyPr wrap="square">
            <a:spAutoFit/>
          </a:bodyPr>
          <a:lstStyle/>
          <a:p>
            <a:r>
              <a:rPr lang="en-US" dirty="0"/>
              <a:t>Everyone 12 years of age and older – including those who are pregnant and recently pregnant/breastfeeding – is recommended to get a COVID-19 vaccination. </a:t>
            </a:r>
            <a:endParaRPr lang="en-US" dirty="0" smtClean="0"/>
          </a:p>
          <a:p>
            <a:endParaRPr lang="en-US" dirty="0" smtClean="0"/>
          </a:p>
          <a:p>
            <a:r>
              <a:rPr lang="en-US" dirty="0" smtClean="0"/>
              <a:t>Get </a:t>
            </a:r>
            <a:r>
              <a:rPr lang="en-US" dirty="0"/>
              <a:t>a COVID-19 vaccine as soon as you can to protect from yourself and your loved ones from COVID</a:t>
            </a:r>
            <a:r>
              <a:rPr lang="en-US" b="1" dirty="0"/>
              <a:t>. </a:t>
            </a:r>
            <a:endParaRPr lang="en-US" sz="2400" dirty="0">
              <a:latin typeface="Calibri" panose="020F0502020204030204" pitchFamily="34" charset="0"/>
              <a:cs typeface="Calibri" panose="020F0502020204030204" pitchFamily="34" charset="0"/>
            </a:endParaRP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743199"/>
            <a:ext cx="8361755" cy="3749299"/>
          </a:xfrm>
          <a:prstGeom prst="rect">
            <a:avLst/>
          </a:prstGeom>
          <a:noFill/>
          <a:ln>
            <a:noFill/>
          </a:ln>
        </p:spPr>
      </p:pic>
    </p:spTree>
    <p:extLst>
      <p:ext uri="{BB962C8B-B14F-4D97-AF65-F5344CB8AC3E}">
        <p14:creationId xmlns:p14="http://schemas.microsoft.com/office/powerpoint/2010/main" val="208834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Can I get COVID-19 from the COVID-19 vaccines?</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No. The vaccines do not contain the live virus that causes COVID-19. This means that you can’t catch COVID-19 from the vaccine.</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1182263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Do the COVID-19 vaccines have any side effects?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Serious side effects from vaccines, including the COVID-19 vaccine, are rare.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It is possible that some people may have side effects, which are normal signs that your body is building protection.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These side effects may affect your ability to do daily activities, but they should go away in a few days.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most common side effects are minor and include: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Tiredness</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Headache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Pain at the injection site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Muscle and/or joint pain</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Chills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Nausea and/or vomiting</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Fever</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50687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was the Pfizer vaccine tested on?</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safety of the </a:t>
            </a:r>
            <a:r>
              <a:rPr lang="en-US" sz="2400" b="1" dirty="0">
                <a:latin typeface="Calibri" panose="020F0502020204030204" pitchFamily="34" charset="0"/>
                <a:cs typeface="Calibri" panose="020F0502020204030204" pitchFamily="34" charset="0"/>
              </a:rPr>
              <a:t>Pfizer </a:t>
            </a:r>
            <a:r>
              <a:rPr lang="en-US" sz="2400" dirty="0">
                <a:latin typeface="Calibri" panose="020F0502020204030204" pitchFamily="34" charset="0"/>
                <a:cs typeface="Calibri" panose="020F0502020204030204" pitchFamily="34" charset="0"/>
              </a:rPr>
              <a:t>vaccine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was evaluated in 43,448 people 16 years of age and older in two clinical studies conducted in the United States, Europe, Turkey, South Africa, and South America.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nvGraphicFramePr>
        <p:xfrm>
          <a:off x="7984985" y="2400794"/>
          <a:ext cx="5516880" cy="33242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8">
            <a:extLst>
              <a:ext uri="{FF2B5EF4-FFF2-40B4-BE49-F238E27FC236}">
                <a16:creationId xmlns:a16="http://schemas.microsoft.com/office/drawing/2014/main" id="{3B874F3C-EE66-4A2C-BC5F-76B057F2C3F9}"/>
              </a:ext>
            </a:extLst>
          </p:cNvPr>
          <p:cNvPicPr>
            <a:picLocks noChangeAspect="1"/>
          </p:cNvPicPr>
          <p:nvPr/>
        </p:nvPicPr>
        <p:blipFill>
          <a:blip r:embed="rId4"/>
          <a:stretch>
            <a:fillRect/>
          </a:stretch>
        </p:blipFill>
        <p:spPr>
          <a:xfrm>
            <a:off x="478572" y="2442339"/>
            <a:ext cx="8658385" cy="3880396"/>
          </a:xfrm>
          <a:prstGeom prst="rect">
            <a:avLst/>
          </a:prstGeom>
        </p:spPr>
      </p:pic>
    </p:spTree>
    <p:extLst>
      <p:ext uri="{BB962C8B-B14F-4D97-AF65-F5344CB8AC3E}">
        <p14:creationId xmlns:p14="http://schemas.microsoft.com/office/powerpoint/2010/main" val="2327346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Should someone with allergies get the COVID-19 vaccine? </a:t>
            </a:r>
          </a:p>
        </p:txBody>
      </p:sp>
      <p:sp>
        <p:nvSpPr>
          <p:cNvPr id="4" name="Rectangle 3">
            <a:extLst>
              <a:ext uri="{FF2B5EF4-FFF2-40B4-BE49-F238E27FC236}">
                <a16:creationId xmlns:a16="http://schemas.microsoft.com/office/drawing/2014/main" id="{FF069143-FE01-453C-934A-DAA4862AED31}"/>
              </a:ext>
            </a:extLst>
          </p:cNvPr>
          <p:cNvSpPr/>
          <p:nvPr/>
        </p:nvSpPr>
        <p:spPr>
          <a:xfrm>
            <a:off x="478572" y="1360347"/>
            <a:ext cx="6706000"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should </a:t>
            </a:r>
            <a:r>
              <a:rPr lang="en-US" sz="2400" b="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get the COVID-19 vaccines if you have a history of severe allergic reaction (also called “anaphylaxis”) to any ingredient in the vaccine.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vaccines do not contain eggs, gelatin, preservatives, or latex. </a:t>
            </a:r>
            <a:endParaRPr lang="en-US"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you have a history of a severe allergic reaction to something else that’s not in the vaccine (like peanut butter), discuss with your health care provider before receiving the vaccine.</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14" y="1632528"/>
            <a:ext cx="4768268" cy="356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25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I would like to have a baby one day. Is it safe for me to get a COVID-19 vaccine?</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996925"/>
            <a:ext cx="5889571" cy="6001643"/>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Yes!</a:t>
            </a:r>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CDC recommends COVID-19 vaccination for people who are trying to become pregnant now or who might become pregnant in the future.</a:t>
            </a:r>
          </a:p>
          <a:p>
            <a:endParaRPr lang="en-US"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no evidence that antibodies </a:t>
            </a:r>
            <a:r>
              <a:rPr lang="en-US" sz="2000" dirty="0">
                <a:latin typeface="Calibri" panose="020F0502020204030204" pitchFamily="34" charset="0"/>
                <a:cs typeface="Calibri" panose="020F0502020204030204" pitchFamily="34" charset="0"/>
              </a:rPr>
              <a:t>made</a:t>
            </a:r>
            <a:r>
              <a:rPr lang="en-US" sz="2400" dirty="0">
                <a:latin typeface="Calibri" panose="020F0502020204030204" pitchFamily="34" charset="0"/>
                <a:cs typeface="Calibri" panose="020F0502020204030204" pitchFamily="34" charset="0"/>
              </a:rPr>
              <a:t> following COVID-19 vaccination or that vaccine ingredients will cause any problems.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There is no evidence that fertility problems in women or men are a side effect of any vaccine. </a:t>
            </a:r>
          </a:p>
          <a:p>
            <a:r>
              <a:rPr lang="en-US" sz="2400" dirty="0"/>
              <a:t> </a:t>
            </a:r>
          </a:p>
        </p:txBody>
      </p:sp>
      <p:pic>
        <p:nvPicPr>
          <p:cNvPr id="2" name="Picture 1"/>
          <p:cNvPicPr>
            <a:picLocks noChangeAspect="1"/>
          </p:cNvPicPr>
          <p:nvPr/>
        </p:nvPicPr>
        <p:blipFill>
          <a:blip r:embed="rId3"/>
          <a:stretch>
            <a:fillRect/>
          </a:stretch>
        </p:blipFill>
        <p:spPr>
          <a:xfrm>
            <a:off x="7562170" y="1323294"/>
            <a:ext cx="4143375" cy="1076325"/>
          </a:xfrm>
          <a:prstGeom prst="rect">
            <a:avLst/>
          </a:prstGeom>
        </p:spPr>
      </p:pic>
      <p:pic>
        <p:nvPicPr>
          <p:cNvPr id="4" name="Picture 3"/>
          <p:cNvPicPr>
            <a:picLocks noChangeAspect="1"/>
          </p:cNvPicPr>
          <p:nvPr/>
        </p:nvPicPr>
        <p:blipFill>
          <a:blip r:embed="rId4"/>
          <a:stretch>
            <a:fillRect/>
          </a:stretch>
        </p:blipFill>
        <p:spPr>
          <a:xfrm>
            <a:off x="7581220" y="2399619"/>
            <a:ext cx="4124325" cy="1238250"/>
          </a:xfrm>
          <a:prstGeom prst="rect">
            <a:avLst/>
          </a:prstGeom>
        </p:spPr>
      </p:pic>
      <p:pic>
        <p:nvPicPr>
          <p:cNvPr id="17410" name="Picture 2" descr="COVID-19, Vaccine Hesitancy, and Pregn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171" y="3791414"/>
            <a:ext cx="4143374" cy="204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4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https://vaccinateyourfamily.org/questions-about-vaccines/covid19faq/?</a:t>
            </a:r>
            <a:r>
              <a:rPr lang="en-US" dirty="0" smtClean="0">
                <a:hlinkClick r:id="rId2"/>
              </a:rPr>
              <a:t>gclid=CjwKCAjw8KmLBhB8EiwAQbqNoLgR9ai5q0Lhr8e6RVgq9vLV4w5GIAfaMM-oiqVxaQtoMfZ-p6jqiRoCTvUQAvD_BwE#heading0</a:t>
            </a:r>
            <a:endParaRPr lang="en-US" dirty="0" smtClean="0"/>
          </a:p>
          <a:p>
            <a:endParaRPr lang="en-US" dirty="0"/>
          </a:p>
        </p:txBody>
      </p:sp>
      <p:pic>
        <p:nvPicPr>
          <p:cNvPr id="4" name="Picture 3">
            <a:extLst>
              <a:ext uri="{FF2B5EF4-FFF2-40B4-BE49-F238E27FC236}">
                <a16:creationId xmlns:a16="http://schemas.microsoft.com/office/drawing/2014/main" id="{FAE51C38-E2AC-4DBB-96DD-BC65B64AD5AB}"/>
              </a:ext>
            </a:extLst>
          </p:cNvPr>
          <p:cNvPicPr>
            <a:picLocks noChangeAspect="1"/>
          </p:cNvPicPr>
          <p:nvPr/>
        </p:nvPicPr>
        <p:blipFill>
          <a:blip r:embed="rId3"/>
          <a:stretch>
            <a:fillRect/>
          </a:stretch>
        </p:blipFill>
        <p:spPr>
          <a:xfrm>
            <a:off x="838200" y="0"/>
            <a:ext cx="1554480" cy="1554480"/>
          </a:xfrm>
          <a:prstGeom prst="rect">
            <a:avLst/>
          </a:prstGeom>
        </p:spPr>
      </p:pic>
      <p:pic>
        <p:nvPicPr>
          <p:cNvPr id="5" name="Picture 4"/>
          <p:cNvPicPr>
            <a:picLocks noChangeAspect="1"/>
          </p:cNvPicPr>
          <p:nvPr/>
        </p:nvPicPr>
        <p:blipFill>
          <a:blip r:embed="rId4"/>
          <a:stretch>
            <a:fillRect/>
          </a:stretch>
        </p:blipFill>
        <p:spPr>
          <a:xfrm>
            <a:off x="7426603" y="133441"/>
            <a:ext cx="4034071" cy="1365752"/>
          </a:xfrm>
          <a:prstGeom prst="rect">
            <a:avLst/>
          </a:prstGeom>
        </p:spPr>
      </p:pic>
      <p:pic>
        <p:nvPicPr>
          <p:cNvPr id="6" name="Picture 5"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3807047" y="55286"/>
            <a:ext cx="2413037" cy="1443907"/>
          </a:xfrm>
          <a:prstGeom prst="rect">
            <a:avLst/>
          </a:prstGeom>
          <a:noFill/>
          <a:ln>
            <a:noFill/>
          </a:ln>
        </p:spPr>
      </p:pic>
    </p:spTree>
    <p:extLst>
      <p:ext uri="{BB962C8B-B14F-4D97-AF65-F5344CB8AC3E}">
        <p14:creationId xmlns:p14="http://schemas.microsoft.com/office/powerpoint/2010/main" val="16330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Can someone who is pregnant or breastfeeding get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239086" y="984885"/>
            <a:ext cx="7359143" cy="456740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Yes!</a:t>
            </a:r>
          </a:p>
          <a:p>
            <a:endParaRPr lang="en-US" sz="1600" dirty="0">
              <a:latin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CDC and American College of Obstetricians and Gynecologists recommend COVID-19 vaccination for pregnant and breastfeeding individuals.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196215" indent="-342900">
              <a:lnSpc>
                <a:spcPct val="95000"/>
              </a:lnSpc>
              <a:spcBef>
                <a:spcPts val="0"/>
              </a:spcBef>
              <a:spcAft>
                <a:spcPts val="0"/>
              </a:spcAft>
              <a:buFont typeface="Arial" panose="020B0604020202020204" pitchFamily="34" charset="0"/>
              <a:buChar char="•"/>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benefits of receiving a COVID-19 vaccine outweigh any known or possible risks of vaccination during pregnancy.</a:t>
            </a:r>
          </a:p>
          <a:p>
            <a:pPr marL="342900" marR="196215" indent="-342900">
              <a:lnSpc>
                <a:spcPct val="95000"/>
              </a:lnSpc>
              <a:spcBef>
                <a:spcPts val="0"/>
              </a:spcBef>
              <a:spcAft>
                <a:spcPts val="0"/>
              </a:spcAft>
              <a:buFont typeface="Arial" panose="020B0604020202020204" pitchFamily="34" charset="0"/>
              <a:buChar char="•"/>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sick with COVID-19 during pregnancy increases the risk of severe illness and preterm birth.</a:t>
            </a:r>
          </a:p>
          <a:p>
            <a:pPr marL="342900" marR="196215" indent="-342900">
              <a:lnSpc>
                <a:spcPct val="95000"/>
              </a:lnSpc>
              <a:spcBef>
                <a:spcPts val="0"/>
              </a:spcBef>
              <a:spcAft>
                <a:spcPts val="0"/>
              </a:spcAft>
              <a:buFont typeface="Arial" panose="020B0604020202020204" pitchFamily="34" charset="0"/>
              <a:buChar char="•"/>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vaccinated is a personal choice for people who are pregnant or breastfeeding. If you have questions, talk with your healthcare provider.</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18434" name="Picture 2" descr="COVID-19 vaccination – Social – Breastfeeding women can receive the  COVID-19 vaccine | Australian Government Department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01" y="1676380"/>
            <a:ext cx="4234779" cy="4234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22983"/>
            <a:ext cx="960855" cy="960855"/>
          </a:xfrm>
          <a:prstGeom prst="rect">
            <a:avLst/>
          </a:prstGeom>
        </p:spPr>
      </p:pic>
      <p:pic>
        <p:nvPicPr>
          <p:cNvPr id="8" name="Picture 7"/>
          <p:cNvPicPr>
            <a:picLocks noChangeAspect="1"/>
          </p:cNvPicPr>
          <p:nvPr/>
        </p:nvPicPr>
        <p:blipFill>
          <a:blip r:embed="rId5"/>
          <a:stretch>
            <a:fillRect/>
          </a:stretch>
        </p:blipFill>
        <p:spPr>
          <a:xfrm>
            <a:off x="2635386" y="564918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43999"/>
            <a:ext cx="1654211" cy="959071"/>
          </a:xfrm>
          <a:prstGeom prst="rect">
            <a:avLst/>
          </a:prstGeom>
          <a:noFill/>
          <a:ln>
            <a:noFill/>
          </a:ln>
        </p:spPr>
      </p:pic>
    </p:spTree>
    <p:extLst>
      <p:ext uri="{BB962C8B-B14F-4D97-AF65-F5344CB8AC3E}">
        <p14:creationId xmlns:p14="http://schemas.microsoft.com/office/powerpoint/2010/main" val="2069321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Are the COVID-19 vaccines safe for children?</a:t>
            </a:r>
          </a:p>
        </p:txBody>
      </p:sp>
      <p:sp>
        <p:nvSpPr>
          <p:cNvPr id="4" name="Rectangle 3">
            <a:extLst>
              <a:ext uri="{FF2B5EF4-FFF2-40B4-BE49-F238E27FC236}">
                <a16:creationId xmlns:a16="http://schemas.microsoft.com/office/drawing/2014/main" id="{FF069143-FE01-453C-934A-DAA4862AED31}"/>
              </a:ext>
            </a:extLst>
          </p:cNvPr>
          <p:cNvSpPr/>
          <p:nvPr/>
        </p:nvSpPr>
        <p:spPr>
          <a:xfrm>
            <a:off x="379550" y="1861240"/>
            <a:ext cx="6567379"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Pfizer vaccine is authorized for people ages 12 and older and has full approval for people ages 16 and older.</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and Johnson &amp; Johnson vaccines are authorized for people ages 18 and older.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Younger children and adolescents should not get the COVID-19 vaccine right now.</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a COVID-19 vaccine change my DNA?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7631285" cy="4647426"/>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No. COVID-19 vaccines do not change or interact with your DNA in any way.</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teach our immune system how to fight against a specific virus.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 order to do its job, the COVID-19 vaccine doesn’t need to go inside the nucleus of the cell, which is where our DNA is kept. This means the vaccine never interacts with our DNA in any way and has no way to change it. </a:t>
            </a:r>
          </a:p>
          <a:p>
            <a:r>
              <a:rPr lang="en-US" sz="2400" dirty="0"/>
              <a:t> </a:t>
            </a:r>
          </a:p>
          <a:p>
            <a:endParaRPr lang="en-US" sz="3200" b="1" dirty="0"/>
          </a:p>
        </p:txBody>
      </p:sp>
      <p:pic>
        <p:nvPicPr>
          <p:cNvPr id="4" name="Picture 3"/>
          <p:cNvPicPr>
            <a:picLocks noChangeAspect="1"/>
          </p:cNvPicPr>
          <p:nvPr/>
        </p:nvPicPr>
        <p:blipFill>
          <a:blip r:embed="rId3"/>
          <a:stretch>
            <a:fillRect/>
          </a:stretch>
        </p:blipFill>
        <p:spPr>
          <a:xfrm>
            <a:off x="7993546" y="2133600"/>
            <a:ext cx="4012036" cy="2694214"/>
          </a:xfrm>
          <a:prstGeom prst="rect">
            <a:avLst/>
          </a:prstGeom>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43303"/>
            <a:ext cx="960855" cy="960855"/>
          </a:xfrm>
          <a:prstGeom prst="rect">
            <a:avLst/>
          </a:prstGeom>
        </p:spPr>
      </p:pic>
      <p:pic>
        <p:nvPicPr>
          <p:cNvPr id="7" name="Picture 6"/>
          <p:cNvPicPr>
            <a:picLocks noChangeAspect="1"/>
          </p:cNvPicPr>
          <p:nvPr/>
        </p:nvPicPr>
        <p:blipFill>
          <a:blip r:embed="rId5"/>
          <a:stretch>
            <a:fillRect/>
          </a:stretch>
        </p:blipFill>
        <p:spPr>
          <a:xfrm>
            <a:off x="2635386" y="5669508"/>
            <a:ext cx="2465335" cy="834650"/>
          </a:xfrm>
          <a:prstGeom prst="rect">
            <a:avLst/>
          </a:prstGeom>
        </p:spPr>
      </p:pic>
      <p:pic>
        <p:nvPicPr>
          <p:cNvPr id="8" name="Picture 7"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64319"/>
            <a:ext cx="1654211" cy="959071"/>
          </a:xfrm>
          <a:prstGeom prst="rect">
            <a:avLst/>
          </a:prstGeom>
          <a:noFill/>
          <a:ln>
            <a:noFill/>
          </a:ln>
        </p:spPr>
      </p:pic>
    </p:spTree>
    <p:extLst>
      <p:ext uri="{BB962C8B-B14F-4D97-AF65-F5344CB8AC3E}">
        <p14:creationId xmlns:p14="http://schemas.microsoft.com/office/powerpoint/2010/main" val="418310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the vaccines work against COVID-19 variants?</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2041597"/>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normal for viruses to change as they spread, and for new variants to appear.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far, studies suggest that the vaccines provide protection from the known variants (like the Delta variant).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when a vaccinated person gets infected with COVID-19, they are very protected against severe disease and death.</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33143"/>
            <a:ext cx="960855" cy="960855"/>
          </a:xfrm>
          <a:prstGeom prst="rect">
            <a:avLst/>
          </a:prstGeom>
        </p:spPr>
      </p:pic>
      <p:pic>
        <p:nvPicPr>
          <p:cNvPr id="7" name="Picture 6"/>
          <p:cNvPicPr>
            <a:picLocks noChangeAspect="1"/>
          </p:cNvPicPr>
          <p:nvPr/>
        </p:nvPicPr>
        <p:blipFill>
          <a:blip r:embed="rId5"/>
          <a:stretch>
            <a:fillRect/>
          </a:stretch>
        </p:blipFill>
        <p:spPr>
          <a:xfrm>
            <a:off x="2635386" y="5659348"/>
            <a:ext cx="2465335" cy="834650"/>
          </a:xfrm>
          <a:prstGeom prst="rect">
            <a:avLst/>
          </a:prstGeom>
        </p:spPr>
      </p:pic>
      <p:pic>
        <p:nvPicPr>
          <p:cNvPr id="8" name="Picture 7"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2632283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1549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dirty="0" smtClean="0"/>
              <a:t>Should I get vaccinated if already </a:t>
            </a:r>
            <a:r>
              <a:rPr lang="en-US" dirty="0"/>
              <a:t>had a COVID-19 </a:t>
            </a:r>
            <a:r>
              <a:rPr lang="en-US" dirty="0" smtClean="0"/>
              <a:t>infection?</a:t>
            </a:r>
            <a:r>
              <a:rPr lang="en-US" dirty="0"/>
              <a:t> </a:t>
            </a:r>
            <a:endParaRPr lang="en-US" sz="32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AD0A274-4627-4C86-868D-FFCD23654906}"/>
              </a:ext>
            </a:extLst>
          </p:cNvPr>
          <p:cNvSpPr/>
          <p:nvPr/>
        </p:nvSpPr>
        <p:spPr>
          <a:xfrm>
            <a:off x="438839" y="1202796"/>
            <a:ext cx="10795218" cy="3231654"/>
          </a:xfrm>
          <a:prstGeom prst="rect">
            <a:avLst/>
          </a:prstGeom>
        </p:spPr>
        <p:txBody>
          <a:bodyPr wrap="square">
            <a:spAutoFit/>
          </a:bodyPr>
          <a:lstStyle/>
          <a:p>
            <a:r>
              <a:rPr lang="en-US" b="1" dirty="0"/>
              <a:t>Yes. You should be vaccinated, even if you’ve already had a COVID-19 </a:t>
            </a:r>
            <a:r>
              <a:rPr lang="en-US" b="1" dirty="0" smtClean="0"/>
              <a:t>infection</a:t>
            </a:r>
            <a:endParaRPr lang="en-US" b="1" dirty="0"/>
          </a:p>
          <a:p>
            <a:endParaRPr lang="en-US" dirty="0"/>
          </a:p>
          <a:p>
            <a:r>
              <a:rPr lang="en-US" b="1" dirty="0"/>
              <a:t>If you were treated for COVID-19 symptoms with monoclonal antibodies or convalescent plasma, you should wait 90 days before getting a COVID-19 vaccine</a:t>
            </a:r>
            <a:r>
              <a:rPr lang="en-US" dirty="0"/>
              <a:t>. Talk to your doctor if you are unsure what treatments you received or if you have more questions about getting a COVID-19 </a:t>
            </a:r>
            <a:r>
              <a:rPr lang="en-US" dirty="0" smtClean="0"/>
              <a:t>vaccine</a:t>
            </a:r>
            <a:endParaRPr lang="en-US" dirty="0"/>
          </a:p>
          <a:p>
            <a:endParaRPr lang="en-US" b="1" dirty="0" smtClean="0"/>
          </a:p>
          <a:p>
            <a:r>
              <a:rPr lang="en-US" b="1" dirty="0" smtClean="0"/>
              <a:t>Why </a:t>
            </a:r>
            <a:r>
              <a:rPr lang="en-US" b="1" dirty="0"/>
              <a:t>do I Need a COVID-19 Vaccine if I Already Had COVID?</a:t>
            </a:r>
            <a:endParaRPr lang="en-US" dirty="0"/>
          </a:p>
          <a:p>
            <a:r>
              <a:rPr lang="en-US" dirty="0"/>
              <a:t>Even if you have already recovered from COVID-19, it is possible—although rare—that you could be infected with the virus that causes COVID-19 again. Data shows that </a:t>
            </a:r>
            <a:r>
              <a:rPr lang="en-US" b="1" dirty="0"/>
              <a:t>protection from “natural” COVID infection starts to lessen after 90 days.</a:t>
            </a:r>
            <a:endParaRPr lang="en-US" dirty="0"/>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p:txBody>
      </p:sp>
      <p:pic>
        <p:nvPicPr>
          <p:cNvPr id="20482" name="Picture 2" descr="COVID-19 Respiratory Recovery Exercises | One Med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784" y="1936620"/>
            <a:ext cx="4613211" cy="4140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33143"/>
            <a:ext cx="960855" cy="960855"/>
          </a:xfrm>
          <a:prstGeom prst="rect">
            <a:avLst/>
          </a:prstGeom>
        </p:spPr>
      </p:pic>
      <p:pic>
        <p:nvPicPr>
          <p:cNvPr id="6" name="Picture 5"/>
          <p:cNvPicPr>
            <a:picLocks noChangeAspect="1"/>
          </p:cNvPicPr>
          <p:nvPr/>
        </p:nvPicPr>
        <p:blipFill>
          <a:blip r:embed="rId5"/>
          <a:stretch>
            <a:fillRect/>
          </a:stretch>
        </p:blipFill>
        <p:spPr>
          <a:xfrm>
            <a:off x="2635386" y="5659348"/>
            <a:ext cx="2465335" cy="834650"/>
          </a:xfrm>
          <a:prstGeom prst="rect">
            <a:avLst/>
          </a:prstGeom>
        </p:spPr>
      </p:pic>
      <p:pic>
        <p:nvPicPr>
          <p:cNvPr id="7" name="Picture 6"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584455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need a booster shot?</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02796"/>
            <a:ext cx="7616591" cy="3600986"/>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COVID-19 vaccines work well to prevent severe illness, hospitalization, and death. </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Right now, a booster is available for certain groups of people who received </a:t>
            </a:r>
            <a:r>
              <a:rPr lang="en-US" sz="2400" dirty="0" smtClean="0">
                <a:latin typeface="Calibri" panose="020F0502020204030204" pitchFamily="34" charset="0"/>
                <a:cs typeface="Calibri" panose="020F0502020204030204" pitchFamily="34" charset="0"/>
              </a:rPr>
              <a:t>vaccine </a:t>
            </a:r>
            <a:r>
              <a:rPr lang="en-US" sz="2400" dirty="0">
                <a:latin typeface="Calibri" panose="020F0502020204030204" pitchFamily="34" charset="0"/>
                <a:cs typeface="Calibri" panose="020F0502020204030204" pitchFamily="34" charset="0"/>
              </a:rPr>
              <a:t>6 months ago. </a:t>
            </a:r>
            <a:endParaRPr lang="en-US" sz="2400" dirty="0" smtClean="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t>On September 24th, the CDC accepted the recommendations from its advisory committee (ACIP) on COVID booster doses </a:t>
            </a:r>
            <a:endParaRPr lang="en-US" b="1" dirty="0" smtClean="0"/>
          </a:p>
          <a:p>
            <a:pPr marL="285750" indent="-285750">
              <a:buFont typeface="Arial" panose="020B0604020202020204" pitchFamily="34" charset="0"/>
              <a:buChar char="•"/>
            </a:pPr>
            <a:r>
              <a:rPr lang="en-US" b="1" dirty="0" smtClean="0"/>
              <a:t>If </a:t>
            </a:r>
            <a:r>
              <a:rPr lang="en-US" b="1" dirty="0"/>
              <a:t>you got the </a:t>
            </a:r>
            <a:r>
              <a:rPr lang="en-US" b="1" dirty="0" err="1"/>
              <a:t>Moderna</a:t>
            </a:r>
            <a:r>
              <a:rPr lang="en-US" b="1" dirty="0"/>
              <a:t> or Johnson &amp; Johnson COVID vaccine, you are NOT recommended to get a booster shot at this </a:t>
            </a:r>
            <a:r>
              <a:rPr lang="en-US" b="1" dirty="0" smtClean="0"/>
              <a:t>time</a:t>
            </a:r>
          </a:p>
          <a:p>
            <a:endParaRPr lang="en-US" dirty="0"/>
          </a:p>
          <a:p>
            <a:r>
              <a:rPr lang="en-US" dirty="0"/>
              <a:t> </a:t>
            </a:r>
          </a:p>
        </p:txBody>
      </p:sp>
      <p:pic>
        <p:nvPicPr>
          <p:cNvPr id="21506" name="Picture 2" descr="Should You Get a COVID Booster or Third Dose? – Cleveland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30" y="4517572"/>
            <a:ext cx="3553070" cy="202474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149400146.v2.pressablecdn.com/wp-content/uploads/2021/08/Moderately-and-Severely-Immunocompromised-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930" y="964501"/>
            <a:ext cx="3553070" cy="35530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121920" y="5552375"/>
            <a:ext cx="960855" cy="960855"/>
          </a:xfrm>
          <a:prstGeom prst="rect">
            <a:avLst/>
          </a:prstGeom>
        </p:spPr>
      </p:pic>
      <p:pic>
        <p:nvPicPr>
          <p:cNvPr id="7" name="Picture 6"/>
          <p:cNvPicPr>
            <a:picLocks noChangeAspect="1"/>
          </p:cNvPicPr>
          <p:nvPr/>
        </p:nvPicPr>
        <p:blipFill>
          <a:blip r:embed="rId6"/>
          <a:stretch>
            <a:fillRect/>
          </a:stretch>
        </p:blipFill>
        <p:spPr>
          <a:xfrm>
            <a:off x="2736986" y="5678580"/>
            <a:ext cx="2465335" cy="834650"/>
          </a:xfrm>
          <a:prstGeom prst="rect">
            <a:avLst/>
          </a:prstGeom>
        </p:spPr>
      </p:pic>
      <p:pic>
        <p:nvPicPr>
          <p:cNvPr id="8" name="Picture 7"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1082775" y="5573391"/>
            <a:ext cx="1654211" cy="959071"/>
          </a:xfrm>
          <a:prstGeom prst="rect">
            <a:avLst/>
          </a:prstGeom>
          <a:noFill/>
          <a:ln>
            <a:noFill/>
          </a:ln>
        </p:spPr>
      </p:pic>
    </p:spTree>
    <p:extLst>
      <p:ext uri="{BB962C8B-B14F-4D97-AF65-F5344CB8AC3E}">
        <p14:creationId xmlns:p14="http://schemas.microsoft.com/office/powerpoint/2010/main" val="866853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need a booster shot?</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02796"/>
            <a:ext cx="7616591" cy="5539978"/>
          </a:xfrm>
          <a:prstGeom prst="rect">
            <a:avLst/>
          </a:prstGeom>
        </p:spPr>
        <p:txBody>
          <a:bodyPr wrap="square">
            <a:spAutoFit/>
          </a:bodyPr>
          <a:lstStyle/>
          <a:p>
            <a:r>
              <a:rPr lang="en-US" sz="2400" dirty="0"/>
              <a:t>The CDC says the following groups of people </a:t>
            </a:r>
            <a:r>
              <a:rPr lang="en-US" sz="2400" b="1" dirty="0"/>
              <a:t>SHOULD get a booster dose of the Pfizer COVID vaccine</a:t>
            </a:r>
            <a:r>
              <a:rPr lang="en-US" sz="2400" dirty="0"/>
              <a:t> </a:t>
            </a:r>
            <a:r>
              <a:rPr lang="en-US" sz="2400" b="1" dirty="0"/>
              <a:t>at least 6 months after </a:t>
            </a:r>
            <a:r>
              <a:rPr lang="en-US" sz="2400" dirty="0"/>
              <a:t>completing the primary 2 dose-series of </a:t>
            </a:r>
            <a:r>
              <a:rPr lang="en-US" sz="2400" dirty="0" smtClean="0"/>
              <a:t>vaccine</a:t>
            </a:r>
            <a:r>
              <a:rPr lang="en-US" sz="2400" dirty="0"/>
              <a:t>:</a:t>
            </a:r>
          </a:p>
          <a:p>
            <a:r>
              <a:rPr lang="en-US" sz="2400" dirty="0"/>
              <a:t>People 65 years and older</a:t>
            </a:r>
          </a:p>
          <a:p>
            <a:r>
              <a:rPr lang="en-US" sz="2400" dirty="0"/>
              <a:t>Residents of long-term care facilities</a:t>
            </a:r>
          </a:p>
          <a:p>
            <a:r>
              <a:rPr lang="en-US" sz="2400" dirty="0"/>
              <a:t>People 50-64 years at high risk for severe COVID-19 due to </a:t>
            </a:r>
            <a:r>
              <a:rPr lang="en-US" sz="2400" u="sng" dirty="0"/>
              <a:t>certain underlying medical conditions</a:t>
            </a:r>
            <a:endParaRPr lang="en-US" sz="2400" dirty="0"/>
          </a:p>
          <a:p>
            <a:r>
              <a:rPr lang="en-US" sz="2400" dirty="0" smtClean="0"/>
              <a:t>People </a:t>
            </a:r>
            <a:r>
              <a:rPr lang="en-US" sz="2400" dirty="0"/>
              <a:t>18-49 years with certain </a:t>
            </a:r>
            <a:r>
              <a:rPr lang="en-US" sz="2400" u="sng" dirty="0"/>
              <a:t>underlying medical conditions</a:t>
            </a:r>
            <a:endParaRPr lang="en-US" sz="2400" dirty="0"/>
          </a:p>
          <a:p>
            <a:r>
              <a:rPr lang="en-US" sz="2400" dirty="0"/>
              <a:t>People 18-64 years who are at increased risk for COVID-19 because of </a:t>
            </a:r>
            <a:r>
              <a:rPr lang="en-US" sz="2400" u="sng" dirty="0"/>
              <a:t>where they work</a:t>
            </a:r>
            <a:r>
              <a:rPr lang="en-US" sz="2400" dirty="0"/>
              <a:t> (e.g., front line essential workers, healthcare workers, etc.) or </a:t>
            </a:r>
            <a:r>
              <a:rPr lang="en-US" sz="2400" u="sng" dirty="0"/>
              <a:t>where they live</a:t>
            </a:r>
            <a:endParaRPr lang="en-US" dirty="0"/>
          </a:p>
          <a:p>
            <a:r>
              <a:rPr lang="en-US" dirty="0"/>
              <a:t> </a:t>
            </a:r>
          </a:p>
        </p:txBody>
      </p:sp>
      <p:pic>
        <p:nvPicPr>
          <p:cNvPr id="21506" name="Picture 2" descr="Should You Get a COVID Booster or Third Dose? – Cleveland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30" y="4517572"/>
            <a:ext cx="3553070" cy="20247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149400146.v2.pressablecdn.com/wp-content/uploads/2021/10/CDC-Official-Pfizer-Booster-Dose-Recommendation-sept242021-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930" y="947057"/>
            <a:ext cx="3553070" cy="357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ome worry COVID booster push could dissuade unvaccinated | wwltv.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924"/>
            <a:ext cx="12192000" cy="5544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E51C38-E2AC-4DBB-96DD-BC65B64AD5AB}"/>
              </a:ext>
            </a:extLst>
          </p:cNvPr>
          <p:cNvPicPr>
            <a:picLocks noChangeAspect="1"/>
          </p:cNvPicPr>
          <p:nvPr/>
        </p:nvPicPr>
        <p:blipFill>
          <a:blip r:embed="rId3"/>
          <a:stretch>
            <a:fillRect/>
          </a:stretch>
        </p:blipFill>
        <p:spPr>
          <a:xfrm>
            <a:off x="20320" y="5533143"/>
            <a:ext cx="960855" cy="960855"/>
          </a:xfrm>
          <a:prstGeom prst="rect">
            <a:avLst/>
          </a:prstGeom>
        </p:spPr>
      </p:pic>
      <p:pic>
        <p:nvPicPr>
          <p:cNvPr id="4" name="Picture 3"/>
          <p:cNvPicPr>
            <a:picLocks noChangeAspect="1"/>
          </p:cNvPicPr>
          <p:nvPr/>
        </p:nvPicPr>
        <p:blipFill>
          <a:blip r:embed="rId4"/>
          <a:stretch>
            <a:fillRect/>
          </a:stretch>
        </p:blipFill>
        <p:spPr>
          <a:xfrm>
            <a:off x="2635386" y="5659348"/>
            <a:ext cx="2465335" cy="834650"/>
          </a:xfrm>
          <a:prstGeom prst="rect">
            <a:avLst/>
          </a:prstGeom>
        </p:spPr>
      </p:pic>
      <p:pic>
        <p:nvPicPr>
          <p:cNvPr id="5" name="Picture 4"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208354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83099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dirty="0"/>
              <a:t>Do I Need a Third Dose of mRNA Vaccine (Pfizer or </a:t>
            </a:r>
            <a:r>
              <a:rPr lang="en-US" dirty="0" err="1"/>
              <a:t>Moderna</a:t>
            </a:r>
            <a:r>
              <a:rPr lang="en-US" dirty="0"/>
              <a:t>) OR a Pfizer Booster Dose?</a:t>
            </a:r>
            <a:endParaRPr lang="en-US" sz="32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AD0A274-4627-4C86-868D-FFCD23654906}"/>
              </a:ext>
            </a:extLst>
          </p:cNvPr>
          <p:cNvSpPr/>
          <p:nvPr/>
        </p:nvSpPr>
        <p:spPr>
          <a:xfrm>
            <a:off x="438838" y="1202796"/>
            <a:ext cx="11314323" cy="4062651"/>
          </a:xfrm>
          <a:prstGeom prst="rect">
            <a:avLst/>
          </a:prstGeom>
        </p:spPr>
        <p:txBody>
          <a:bodyPr wrap="square">
            <a:spAutoFit/>
          </a:bodyPr>
          <a:lstStyle/>
          <a:p>
            <a:r>
              <a:rPr lang="en-US" b="1" dirty="0"/>
              <a:t>At this time, there are 2 different recommendations from the CDC:</a:t>
            </a:r>
            <a:endParaRPr lang="en-US" dirty="0"/>
          </a:p>
          <a:p>
            <a:r>
              <a:rPr lang="en-US" b="1" dirty="0"/>
              <a:t>People who are </a:t>
            </a:r>
            <a:r>
              <a:rPr lang="en-US" u="sng" dirty="0"/>
              <a:t>moderately or severely immunocompromised</a:t>
            </a:r>
            <a:r>
              <a:rPr lang="en-US" b="1" dirty="0"/>
              <a:t> AND who got vaccinated with a mRNA vaccine (</a:t>
            </a:r>
            <a:r>
              <a:rPr lang="en-US" b="1" dirty="0" err="1"/>
              <a:t>Moderna</a:t>
            </a:r>
            <a:r>
              <a:rPr lang="en-US" b="1" dirty="0"/>
              <a:t> or Pfizer), should get a third dose of the same COVID vaccine at least 28 days after the second dose.</a:t>
            </a:r>
            <a:endParaRPr lang="en-US" dirty="0"/>
          </a:p>
          <a:p>
            <a:r>
              <a:rPr lang="en-US" b="1" dirty="0"/>
              <a:t>Certain people who got the Pfizer vaccine (at least 6 months ago) AND are considered to be at high risk of getting a COVID-19 infection or getting serious COVID illness should (or can) get a booster dose of Pfizer vaccine.</a:t>
            </a:r>
            <a:endParaRPr lang="en-US" dirty="0"/>
          </a:p>
          <a:p>
            <a:pPr lvl="1"/>
            <a:r>
              <a:rPr lang="en-US" dirty="0"/>
              <a:t>At this time, people who got the </a:t>
            </a:r>
            <a:r>
              <a:rPr lang="en-US" dirty="0" err="1"/>
              <a:t>Moderna</a:t>
            </a:r>
            <a:r>
              <a:rPr lang="en-US" dirty="0"/>
              <a:t> or Johnson &amp; Johnson vaccine are NOT recommended to get a booster dose. Stay tuned for more coming </a:t>
            </a:r>
            <a:r>
              <a:rPr lang="en-US" dirty="0" smtClean="0"/>
              <a:t>soon.</a:t>
            </a:r>
          </a:p>
          <a:p>
            <a:pPr lvl="1"/>
            <a:endParaRPr lang="en-US" b="1" dirty="0" smtClean="0"/>
          </a:p>
          <a:p>
            <a:pPr lvl="1"/>
            <a:r>
              <a:rPr lang="en-US" b="1" dirty="0" smtClean="0"/>
              <a:t>All </a:t>
            </a:r>
            <a:r>
              <a:rPr lang="en-US" b="1" dirty="0"/>
              <a:t>COVID vaccines (Pfizer, </a:t>
            </a:r>
            <a:r>
              <a:rPr lang="en-US" b="1" dirty="0" err="1"/>
              <a:t>Moderna</a:t>
            </a:r>
            <a:r>
              <a:rPr lang="en-US" b="1" dirty="0"/>
              <a:t> and Johnson &amp; J0hnson) continue to provide very good protection against severe COVID illness, hospitalization, and death, even during our current surge of the Delta variant.</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233737" y="604837"/>
            <a:ext cx="5724525" cy="5648325"/>
          </a:xfrm>
          <a:prstGeom prst="rect">
            <a:avLst/>
          </a:prstGeom>
        </p:spPr>
      </p:pic>
    </p:spTree>
    <p:extLst>
      <p:ext uri="{BB962C8B-B14F-4D97-AF65-F5344CB8AC3E}">
        <p14:creationId xmlns:p14="http://schemas.microsoft.com/office/powerpoint/2010/main" val="25319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have to pay for the </a:t>
            </a:r>
            <a:r>
              <a:rPr lang="en-US" sz="3200" dirty="0" smtClean="0">
                <a:latin typeface="Calibri" panose="020F0502020204030204" pitchFamily="34" charset="0"/>
                <a:cs typeface="Calibri" panose="020F0502020204030204" pitchFamily="34" charset="0"/>
              </a:rPr>
              <a:t>vaccine?</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7457115" cy="4939814"/>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 The vaccine is </a:t>
            </a:r>
            <a:r>
              <a:rPr lang="en-US" sz="2400" b="1" dirty="0">
                <a:latin typeface="Calibri" panose="020F0502020204030204" pitchFamily="34" charset="0"/>
                <a:cs typeface="Calibri" panose="020F0502020204030204" pitchFamily="34" charset="0"/>
              </a:rPr>
              <a:t>free</a:t>
            </a:r>
            <a:r>
              <a:rPr lang="en-US" sz="2400" dirty="0">
                <a:latin typeface="Calibri" panose="020F0502020204030204" pitchFamily="34" charset="0"/>
                <a:cs typeface="Calibri" panose="020F0502020204030204" pitchFamily="34" charset="0"/>
              </a:rPr>
              <a:t> for all Massachusetts residents.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will never be asked for a credit card number to make an appointment.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can get a vaccine even if you do not </a:t>
            </a:r>
          </a:p>
          <a:p>
            <a:pPr lvl="1"/>
            <a:r>
              <a:rPr lang="en-US" sz="2400" dirty="0">
                <a:latin typeface="Calibri" panose="020F0502020204030204" pitchFamily="34" charset="0"/>
                <a:cs typeface="Calibri" panose="020F0502020204030204" pitchFamily="34" charset="0"/>
              </a:rPr>
              <a:t>     have insurance, a driver’s license, </a:t>
            </a:r>
          </a:p>
          <a:p>
            <a:pPr lvl="1"/>
            <a:r>
              <a:rPr lang="en-US" sz="2400" dirty="0">
                <a:latin typeface="Calibri" panose="020F0502020204030204" pitchFamily="34" charset="0"/>
                <a:cs typeface="Calibri" panose="020F0502020204030204" pitchFamily="34" charset="0"/>
              </a:rPr>
              <a:t>     or a Social Security number</a:t>
            </a:r>
            <a:r>
              <a:rPr lang="en-US" sz="24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For the booster dose, you have to pay 1270/=PKR</a:t>
            </a: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8077199" y="2090057"/>
            <a:ext cx="3796937" cy="2826196"/>
          </a:xfrm>
          <a:prstGeom prst="rect">
            <a:avLst/>
          </a:prstGeom>
          <a:noFill/>
          <a:ln>
            <a:noFill/>
          </a:ln>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33143"/>
            <a:ext cx="960855" cy="960855"/>
          </a:xfrm>
          <a:prstGeom prst="rect">
            <a:avLst/>
          </a:prstGeom>
        </p:spPr>
      </p:pic>
      <p:pic>
        <p:nvPicPr>
          <p:cNvPr id="8" name="Picture 7"/>
          <p:cNvPicPr>
            <a:picLocks noChangeAspect="1"/>
          </p:cNvPicPr>
          <p:nvPr/>
        </p:nvPicPr>
        <p:blipFill>
          <a:blip r:embed="rId5"/>
          <a:stretch>
            <a:fillRect/>
          </a:stretch>
        </p:blipFill>
        <p:spPr>
          <a:xfrm>
            <a:off x="2635386" y="565934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EC680E-8721-C94C-95A0-2CAF33D83724}"/>
              </a:ext>
            </a:extLst>
          </p:cNvPr>
          <p:cNvSpPr>
            <a:spLocks noGrp="1"/>
          </p:cNvSpPr>
          <p:nvPr>
            <p:ph type="title"/>
          </p:nvPr>
        </p:nvSpPr>
        <p:spPr/>
        <p:txBody>
          <a:bodyPr>
            <a:normAutofit fontScale="90000"/>
          </a:bodyPr>
          <a:lstStyle/>
          <a:p>
            <a:r>
              <a:rPr lang="en-US" dirty="0">
                <a:solidFill>
                  <a:srgbClr val="1D624D"/>
                </a:solidFill>
              </a:rPr>
              <a:t>COVID-19 vaccination is a safer </a:t>
            </a:r>
            <a:br>
              <a:rPr lang="en-US" dirty="0">
                <a:solidFill>
                  <a:srgbClr val="1D624D"/>
                </a:solidFill>
              </a:rPr>
            </a:br>
            <a:r>
              <a:rPr lang="en-US" dirty="0">
                <a:solidFill>
                  <a:srgbClr val="1D624D"/>
                </a:solidFill>
              </a:rPr>
              <a:t>way to build protection</a:t>
            </a:r>
            <a:br>
              <a:rPr lang="en-US" dirty="0">
                <a:solidFill>
                  <a:srgbClr val="1D624D"/>
                </a:solidFill>
              </a:rPr>
            </a:br>
            <a:endParaRPr lang="en-US" dirty="0"/>
          </a:p>
        </p:txBody>
      </p:sp>
      <p:sp>
        <p:nvSpPr>
          <p:cNvPr id="8" name="Subtitle">
            <a:extLst>
              <a:ext uri="{FF2B5EF4-FFF2-40B4-BE49-F238E27FC236}">
                <a16:creationId xmlns:a16="http://schemas.microsoft.com/office/drawing/2014/main" id="{2C1B5B2D-EB4E-0F4C-8689-19C8C18DDBA4}"/>
              </a:ext>
            </a:extLst>
          </p:cNvPr>
          <p:cNvSpPr>
            <a:spLocks noGrp="1"/>
          </p:cNvSpPr>
          <p:nvPr>
            <p:ph type="subTitle" idx="1"/>
          </p:nvPr>
        </p:nvSpPr>
        <p:spPr/>
        <p:txBody>
          <a:bodyPr>
            <a:normAutofit lnSpcReduction="10000"/>
          </a:bodyPr>
          <a:lstStyle/>
          <a:p>
            <a:r>
              <a:rPr lang="en-US" dirty="0"/>
              <a:t>COVID-19 and Vaccine Basics</a:t>
            </a:r>
          </a:p>
        </p:txBody>
      </p:sp>
      <p:sp>
        <p:nvSpPr>
          <p:cNvPr id="7" name="Text Placeholder">
            <a:extLst>
              <a:ext uri="{FF2B5EF4-FFF2-40B4-BE49-F238E27FC236}">
                <a16:creationId xmlns:a16="http://schemas.microsoft.com/office/drawing/2014/main" id="{154C4F0B-4434-1C41-8E53-FF9846EC8611}"/>
              </a:ext>
            </a:extLst>
          </p:cNvPr>
          <p:cNvSpPr>
            <a:spLocks noGrp="1"/>
          </p:cNvSpPr>
          <p:nvPr>
            <p:ph type="body" sz="quarter" idx="10"/>
          </p:nvPr>
        </p:nvSpPr>
        <p:spPr>
          <a:xfrm>
            <a:off x="609601" y="2009427"/>
            <a:ext cx="5331580" cy="4455584"/>
          </a:xfrm>
        </p:spPr>
        <p:txBody>
          <a:bodyPr/>
          <a:lstStyle/>
          <a:p>
            <a:pPr>
              <a:spcBef>
                <a:spcPts val="1333"/>
              </a:spcBef>
            </a:pPr>
            <a:r>
              <a:rPr lang="en-US" dirty="0"/>
              <a:t>Getting the virus that causes COVID-19 may offer some natural protection, known as an antibody or immune. But experts don’t know how long this protection lasts.</a:t>
            </a:r>
          </a:p>
          <a:p>
            <a:pPr>
              <a:spcBef>
                <a:spcPts val="1333"/>
              </a:spcBef>
            </a:pPr>
            <a:r>
              <a:rPr lang="en-US" dirty="0"/>
              <a:t>The risk of severe illness and death from COVID-19 far outweighs any benefits of natural immunity.</a:t>
            </a:r>
          </a:p>
          <a:p>
            <a:pPr>
              <a:spcBef>
                <a:spcPts val="1333"/>
              </a:spcBef>
            </a:pPr>
            <a:r>
              <a:rPr lang="en-US" dirty="0"/>
              <a:t>COVID-19 vaccination will help protect you by building immunity without the risk of severe illness.</a:t>
            </a:r>
          </a:p>
          <a:p>
            <a:endParaRPr lang="en-US" dirty="0"/>
          </a:p>
        </p:txBody>
      </p:sp>
      <p:pic>
        <p:nvPicPr>
          <p:cNvPr id="3" name="Picture" descr="Illustration of a person wearing a face mask and a bandage on their arm from a recent vaccination. A barrier surrounds the person, protecting them from viruses. ">
            <a:extLst>
              <a:ext uri="{FF2B5EF4-FFF2-40B4-BE49-F238E27FC236}">
                <a16:creationId xmlns:a16="http://schemas.microsoft.com/office/drawing/2014/main" id="{037A7381-428B-A141-9FB7-47AD11FB19FD}"/>
              </a:ext>
              <a:ext uri="{C183D7F6-B498-43B3-948B-1728B52AA6E4}">
                <adec:decorative xmlns=""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6250822" y="1314203"/>
            <a:ext cx="5548023" cy="5285716"/>
          </a:xfrm>
          <a:prstGeom prst="rect">
            <a:avLst/>
          </a:prstGeom>
        </p:spPr>
      </p:pic>
      <p:sp>
        <p:nvSpPr>
          <p:cNvPr id="6" name="Rectangle 5">
            <a:extLst>
              <a:ext uri="{FF2B5EF4-FFF2-40B4-BE49-F238E27FC236}">
                <a16:creationId xmlns:a16="http://schemas.microsoft.com/office/drawing/2014/main" id="{627363D1-69AE-764D-B18F-6B30BBD53B9C}"/>
              </a:ext>
            </a:extLst>
          </p:cNvPr>
          <p:cNvSpPr/>
          <p:nvPr/>
        </p:nvSpPr>
        <p:spPr>
          <a:xfrm>
            <a:off x="0" y="-45779"/>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a:extLst>
              <a:ext uri="{FF2B5EF4-FFF2-40B4-BE49-F238E27FC236}">
                <a16:creationId xmlns:a16="http://schemas.microsoft.com/office/drawing/2014/main" id="{7675E688-AD60-0C40-9FF0-E0E3E7A2EF89}"/>
              </a:ext>
            </a:extLst>
          </p:cNvPr>
          <p:cNvSpPr txBox="1">
            <a:spLocks/>
          </p:cNvSpPr>
          <p:nvPr/>
        </p:nvSpPr>
        <p:spPr>
          <a:xfrm>
            <a:off x="163551" y="84319"/>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10" name="Picture 9">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176007" y="5374640"/>
            <a:ext cx="2048203" cy="1483360"/>
          </a:xfrm>
          <a:prstGeom prst="rect">
            <a:avLst/>
          </a:prstGeom>
        </p:spPr>
      </p:pic>
      <p:pic>
        <p:nvPicPr>
          <p:cNvPr id="11" name="Picture 10"/>
          <p:cNvPicPr>
            <a:picLocks noChangeAspect="1"/>
          </p:cNvPicPr>
          <p:nvPr/>
        </p:nvPicPr>
        <p:blipFill>
          <a:blip r:embed="rId5"/>
          <a:stretch>
            <a:fillRect/>
          </a:stretch>
        </p:blipFill>
        <p:spPr>
          <a:xfrm>
            <a:off x="4551979" y="5539537"/>
            <a:ext cx="5315342" cy="1233253"/>
          </a:xfrm>
          <a:prstGeom prst="rect">
            <a:avLst/>
          </a:prstGeom>
        </p:spPr>
      </p:pic>
      <p:pic>
        <p:nvPicPr>
          <p:cNvPr id="12" name="Picture 11"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2268880" y="5556108"/>
            <a:ext cx="2283099" cy="1303826"/>
          </a:xfrm>
          <a:prstGeom prst="rect">
            <a:avLst/>
          </a:prstGeom>
          <a:noFill/>
          <a:ln>
            <a:noFill/>
          </a:ln>
        </p:spPr>
      </p:pic>
    </p:spTree>
    <p:extLst>
      <p:ext uri="{BB962C8B-B14F-4D97-AF65-F5344CB8AC3E}">
        <p14:creationId xmlns:p14="http://schemas.microsoft.com/office/powerpoint/2010/main" val="362112051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long after getting the COVID-19 vaccine does it take to be effective? How long does it last?</a:t>
            </a:r>
          </a:p>
        </p:txBody>
      </p:sp>
      <p:sp>
        <p:nvSpPr>
          <p:cNvPr id="4" name="Rectangle 3">
            <a:extLst>
              <a:ext uri="{FF2B5EF4-FFF2-40B4-BE49-F238E27FC236}">
                <a16:creationId xmlns:a16="http://schemas.microsoft.com/office/drawing/2014/main" id="{FF069143-FE01-453C-934A-DAA4862AED31}"/>
              </a:ext>
            </a:extLst>
          </p:cNvPr>
          <p:cNvSpPr/>
          <p:nvPr/>
        </p:nvSpPr>
        <p:spPr>
          <a:xfrm>
            <a:off x="178625" y="980585"/>
            <a:ext cx="6183485" cy="5632311"/>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It usually takes a few weeks for the body to build immunity after vaccination.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That means it's possible a person could be infected with the virus that causes COVID-19 just before or just after vaccination and get sick. This is because the vaccine has not had enough time to provide protection.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do not know yet how long the COVID-19 vaccines will provide protection.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Experts continue to conduct more studies about whether the vaccines also keep people from spreading COVID-19.</a:t>
            </a:r>
          </a:p>
        </p:txBody>
      </p:sp>
      <p:pic>
        <p:nvPicPr>
          <p:cNvPr id="22530" name="Picture 2" descr="COVID-19 Vaccine FA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71" y="1645177"/>
            <a:ext cx="5934529" cy="367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24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438838"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Do I need to keep wearing a mask if I am fully vaccinated?</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46845"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in certain situations, including public transportation, health care facilities, schools, and other settings with vulnerable populations, like congregate care.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Stay home and get tested if you feel sick.</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Isolate if you test positive for COVID-19.  </a:t>
            </a:r>
          </a:p>
          <a:p>
            <a:pPr marL="914400" lvl="1" indent="-4572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914400" lvl="1" indent="-4572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p:txBody>
      </p:sp>
      <p:pic>
        <p:nvPicPr>
          <p:cNvPr id="6" name="Picture 5" descr="A healthcare provider putting a band-aid on someone's arm after being vaccinated.">
            <a:extLst>
              <a:ext uri="{FF2B5EF4-FFF2-40B4-BE49-F238E27FC236}">
                <a16:creationId xmlns:a16="http://schemas.microsoft.com/office/drawing/2014/main" id="{C9B626B3-EC17-4FCC-B30A-96C50031443F}"/>
              </a:ext>
            </a:extLst>
          </p:cNvPr>
          <p:cNvPicPr/>
          <p:nvPr/>
        </p:nvPicPr>
        <p:blipFill>
          <a:blip r:embed="rId3">
            <a:extLst>
              <a:ext uri="{28A0092B-C50C-407E-A947-70E740481C1C}">
                <a14:useLocalDpi xmlns:a14="http://schemas.microsoft.com/office/drawing/2010/main" val="0"/>
              </a:ext>
            </a:extLst>
          </a:blip>
          <a:stretch>
            <a:fillRect/>
          </a:stretch>
        </p:blipFill>
        <p:spPr>
          <a:xfrm>
            <a:off x="5625326" y="3735301"/>
            <a:ext cx="6127835" cy="2737952"/>
          </a:xfrm>
          <a:prstGeom prst="rect">
            <a:avLst/>
          </a:prstGeom>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533143"/>
            <a:ext cx="960855" cy="960855"/>
          </a:xfrm>
          <a:prstGeom prst="rect">
            <a:avLst/>
          </a:prstGeom>
        </p:spPr>
      </p:pic>
      <p:pic>
        <p:nvPicPr>
          <p:cNvPr id="8" name="Picture 7"/>
          <p:cNvPicPr>
            <a:picLocks noChangeAspect="1"/>
          </p:cNvPicPr>
          <p:nvPr/>
        </p:nvPicPr>
        <p:blipFill>
          <a:blip r:embed="rId5"/>
          <a:stretch>
            <a:fillRect/>
          </a:stretch>
        </p:blipFill>
        <p:spPr>
          <a:xfrm>
            <a:off x="2635386" y="565934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1421350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438838" y="104707"/>
            <a:ext cx="11314323" cy="907941"/>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dirty="0"/>
              <a:t>I thought people who were fully vaccinated were protected from getting and spreading COVID. What is different </a:t>
            </a:r>
            <a:r>
              <a:rPr lang="en-US" dirty="0" smtClean="0"/>
              <a:t>now</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46845" cy="2400657"/>
          </a:xfrm>
          <a:prstGeom prst="rect">
            <a:avLst/>
          </a:prstGeom>
        </p:spPr>
        <p:txBody>
          <a:bodyPr wrap="square">
            <a:spAutoFit/>
          </a:bodyPr>
          <a:lstStyle/>
          <a:p>
            <a:pPr marL="914400" lvl="1" indent="-457200">
              <a:buFont typeface="Courier New" panose="02070309020205020404" pitchFamily="49" charset="0"/>
              <a:buChar char="o"/>
            </a:pPr>
            <a:r>
              <a:rPr lang="en-US" dirty="0"/>
              <a:t>Experts have found that the Delta variant is </a:t>
            </a:r>
            <a:r>
              <a:rPr lang="en-US" b="1" dirty="0"/>
              <a:t>much more contagious than other variants of the </a:t>
            </a:r>
            <a:r>
              <a:rPr lang="en-US" b="1" dirty="0" smtClean="0"/>
              <a:t>virus</a:t>
            </a:r>
          </a:p>
          <a:p>
            <a:pPr marL="914400" lvl="1" indent="-457200">
              <a:buFont typeface="Courier New" panose="02070309020205020404" pitchFamily="49" charset="0"/>
              <a:buChar char="o"/>
            </a:pPr>
            <a:r>
              <a:rPr lang="en-US" b="1" dirty="0"/>
              <a:t>While vaccines are highly effective against severe illness, the </a:t>
            </a:r>
            <a:r>
              <a:rPr lang="en-US" dirty="0">
                <a:hlinkClick r:id="rId3"/>
              </a:rPr>
              <a:t>Delta variant causes more infections and spreads faster</a:t>
            </a:r>
            <a:r>
              <a:rPr lang="en-US" b="1" dirty="0"/>
              <a:t> than earlier forms of the virus that causes COVID-19. But getting fully vaccinated against COVID-19  – along with wearing a mask indoors when in public – is still the BEST way to protect yourself and your family from serious illness, hospitalization and death due to COVID</a:t>
            </a:r>
            <a:endParaRPr lang="en-US" sz="2400" dirty="0">
              <a:latin typeface="Calibri" panose="020F0502020204030204" pitchFamily="34" charset="0"/>
              <a:cs typeface="Calibri" panose="020F0502020204030204" pitchFamily="34" charset="0"/>
            </a:endParaRPr>
          </a:p>
          <a:p>
            <a:pPr marL="914400" lvl="1" indent="-4572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7941696" y="3221464"/>
            <a:ext cx="4070780" cy="3006336"/>
          </a:xfrm>
          <a:prstGeom prst="rect">
            <a:avLst/>
          </a:prstGeom>
        </p:spPr>
      </p:pic>
      <p:pic>
        <p:nvPicPr>
          <p:cNvPr id="17410" name="Picture 2" descr="https://149400146.v2.pressablecdn.com/wp-content/uploads/2021/08/COVID_19_Strain-vs-DeltaVariant_SM_1080x1080_08-25-21-larg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375" y="33703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6"/>
          <a:stretch>
            <a:fillRect/>
          </a:stretch>
        </p:blipFill>
        <p:spPr>
          <a:xfrm>
            <a:off x="20320" y="5533143"/>
            <a:ext cx="960855" cy="960855"/>
          </a:xfrm>
          <a:prstGeom prst="rect">
            <a:avLst/>
          </a:prstGeom>
        </p:spPr>
      </p:pic>
      <p:pic>
        <p:nvPicPr>
          <p:cNvPr id="7" name="Picture 6"/>
          <p:cNvPicPr>
            <a:picLocks noChangeAspect="1"/>
          </p:cNvPicPr>
          <p:nvPr/>
        </p:nvPicPr>
        <p:blipFill>
          <a:blip r:embed="rId7"/>
          <a:stretch>
            <a:fillRect/>
          </a:stretch>
        </p:blipFill>
        <p:spPr>
          <a:xfrm>
            <a:off x="2635386" y="5659348"/>
            <a:ext cx="2465335" cy="834650"/>
          </a:xfrm>
          <a:prstGeom prst="rect">
            <a:avLst/>
          </a:prstGeom>
        </p:spPr>
      </p:pic>
      <p:pic>
        <p:nvPicPr>
          <p:cNvPr id="8" name="Picture 7" descr="Gallery"/>
          <p:cNvPicPr/>
          <p:nvPr/>
        </p:nvPicPr>
        <p:blipFill>
          <a:blip r:embed="rId8">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3345666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0DFCB57-2843-3B4A-A14B-7DE0238B7EB3}"/>
              </a:ext>
            </a:extLst>
          </p:cNvPr>
          <p:cNvSpPr>
            <a:spLocks noGrp="1"/>
          </p:cNvSpPr>
          <p:nvPr>
            <p:ph type="title"/>
          </p:nvPr>
        </p:nvSpPr>
        <p:spPr>
          <a:xfrm>
            <a:off x="609601" y="731520"/>
            <a:ext cx="7012727" cy="1143000"/>
          </a:xfrm>
        </p:spPr>
        <p:txBody>
          <a:bodyPr>
            <a:normAutofit fontScale="90000"/>
          </a:bodyPr>
          <a:lstStyle/>
          <a:p>
            <a:r>
              <a:rPr lang="en-US" dirty="0">
                <a:solidFill>
                  <a:srgbClr val="1D624D"/>
                </a:solidFill>
              </a:rPr>
              <a:t>Vaccination is one measure to help stop the pandemic</a:t>
            </a:r>
            <a:br>
              <a:rPr lang="en-US" dirty="0">
                <a:solidFill>
                  <a:srgbClr val="1D624D"/>
                </a:solidFill>
              </a:rPr>
            </a:br>
            <a:endParaRPr lang="en-US" dirty="0">
              <a:solidFill>
                <a:srgbClr val="1D624D"/>
              </a:solidFill>
            </a:endParaRPr>
          </a:p>
        </p:txBody>
      </p:sp>
      <p:sp>
        <p:nvSpPr>
          <p:cNvPr id="6" name="Subtitle">
            <a:extLst>
              <a:ext uri="{FF2B5EF4-FFF2-40B4-BE49-F238E27FC236}">
                <a16:creationId xmlns:a16="http://schemas.microsoft.com/office/drawing/2014/main" id="{3FB7080A-3492-2240-9260-6579D09672A5}"/>
              </a:ext>
            </a:extLst>
          </p:cNvPr>
          <p:cNvSpPr>
            <a:spLocks noGrp="1"/>
          </p:cNvSpPr>
          <p:nvPr>
            <p:ph type="subTitle" idx="1"/>
          </p:nvPr>
        </p:nvSpPr>
        <p:spPr/>
        <p:txBody>
          <a:bodyPr/>
          <a:lstStyle/>
          <a:p>
            <a:r>
              <a:rPr lang="en-US" dirty="0"/>
              <a:t>COVID-19 and Vaccine Basics</a:t>
            </a:r>
          </a:p>
        </p:txBody>
      </p:sp>
      <p:sp>
        <p:nvSpPr>
          <p:cNvPr id="3" name="Text Placeholder">
            <a:extLst>
              <a:ext uri="{FF2B5EF4-FFF2-40B4-BE49-F238E27FC236}">
                <a16:creationId xmlns:a16="http://schemas.microsoft.com/office/drawing/2014/main" id="{D7D566AE-C5C3-4B74-A539-F7AFABD3E245}"/>
              </a:ext>
            </a:extLst>
          </p:cNvPr>
          <p:cNvSpPr>
            <a:spLocks noGrp="1"/>
          </p:cNvSpPr>
          <p:nvPr>
            <p:ph type="body" sz="quarter" idx="10"/>
          </p:nvPr>
        </p:nvSpPr>
        <p:spPr>
          <a:xfrm>
            <a:off x="609600" y="1891615"/>
            <a:ext cx="7012727" cy="4455584"/>
          </a:xfrm>
        </p:spPr>
        <p:txBody>
          <a:bodyPr/>
          <a:lstStyle/>
          <a:p>
            <a:pPr>
              <a:spcBef>
                <a:spcPts val="1333"/>
              </a:spcBef>
            </a:pPr>
            <a:r>
              <a:rPr lang="en-US" dirty="0"/>
              <a:t>While COVID-19 mRNA vaccines appear to be highly effective, additional preventive tools remain important to limit the spread of COVID-19.</a:t>
            </a:r>
          </a:p>
          <a:p>
            <a:pPr>
              <a:spcBef>
                <a:spcPts val="1333"/>
              </a:spcBef>
            </a:pPr>
            <a:r>
              <a:rPr lang="en-US" dirty="0"/>
              <a:t>The combination of getting vaccinated and following </a:t>
            </a:r>
            <a:r>
              <a:rPr lang="en-US" dirty="0" smtClean="0"/>
              <a:t>CDC/WHO </a:t>
            </a:r>
            <a:r>
              <a:rPr lang="en-US" dirty="0"/>
              <a:t>recommendations to protect yourself and others offers the best protection from COVID-19.</a:t>
            </a:r>
          </a:p>
          <a:p>
            <a:pPr marL="989729" lvl="1" indent="-380144">
              <a:spcBef>
                <a:spcPts val="800"/>
              </a:spcBef>
            </a:pPr>
            <a:r>
              <a:rPr lang="en-US" sz="1867" dirty="0"/>
              <a:t>Cover your nose and mouth with a mask.</a:t>
            </a:r>
          </a:p>
          <a:p>
            <a:pPr marL="989729" lvl="1" indent="-380144">
              <a:spcBef>
                <a:spcPts val="800"/>
              </a:spcBef>
            </a:pPr>
            <a:r>
              <a:rPr lang="en-US" sz="1867" dirty="0"/>
              <a:t>Stay at least 6 feet from people who don’t live with you.</a:t>
            </a:r>
          </a:p>
          <a:p>
            <a:pPr marL="989729" lvl="1" indent="-380144">
              <a:spcBef>
                <a:spcPts val="800"/>
              </a:spcBef>
            </a:pPr>
            <a:r>
              <a:rPr lang="en-US" sz="1867" dirty="0"/>
              <a:t>Avoid crowds and poorly ventilated indoor spaces.</a:t>
            </a:r>
          </a:p>
          <a:p>
            <a:pPr marL="989729" lvl="1" indent="-380144">
              <a:spcBef>
                <a:spcPts val="800"/>
              </a:spcBef>
            </a:pPr>
            <a:r>
              <a:rPr lang="en-US" sz="1867" dirty="0"/>
              <a:t>Wash your hands.</a:t>
            </a:r>
          </a:p>
        </p:txBody>
      </p:sp>
      <p:sp>
        <p:nvSpPr>
          <p:cNvPr id="7" name="Rectangle 6">
            <a:extLst>
              <a:ext uri="{FF2B5EF4-FFF2-40B4-BE49-F238E27FC236}">
                <a16:creationId xmlns:a16="http://schemas.microsoft.com/office/drawing/2014/main" id="{45345307-9716-DC46-B6A6-D86C0A2A2C65}"/>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a:extLst>
              <a:ext uri="{FF2B5EF4-FFF2-40B4-BE49-F238E27FC236}">
                <a16:creationId xmlns:a16="http://schemas.microsoft.com/office/drawing/2014/main" id="{E1EE40B8-CE2B-DB44-9183-C7126082FE3D}"/>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9" name="Picture" descr="Illustration of a person with a child on their shoulders. The person has a bandage on their arm indicating that they have been vaccinated.">
            <a:extLst>
              <a:ext uri="{FF2B5EF4-FFF2-40B4-BE49-F238E27FC236}">
                <a16:creationId xmlns:a16="http://schemas.microsoft.com/office/drawing/2014/main" id="{0276AFBD-8526-D34F-8665-5C22FFC34793}"/>
              </a:ext>
              <a:ext uri="{C183D7F6-B498-43B3-948B-1728B52AA6E4}">
                <adec:decorative xmlns=""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34943" y="1060548"/>
            <a:ext cx="4386943" cy="5466025"/>
          </a:xfrm>
          <a:prstGeom prst="rect">
            <a:avLst/>
          </a:prstGeom>
        </p:spPr>
      </p:pic>
      <p:pic>
        <p:nvPicPr>
          <p:cNvPr id="10" name="Picture 9">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888743"/>
            <a:ext cx="960855" cy="960855"/>
          </a:xfrm>
          <a:prstGeom prst="rect">
            <a:avLst/>
          </a:prstGeom>
        </p:spPr>
      </p:pic>
      <p:pic>
        <p:nvPicPr>
          <p:cNvPr id="11" name="Picture 10"/>
          <p:cNvPicPr>
            <a:picLocks noChangeAspect="1"/>
          </p:cNvPicPr>
          <p:nvPr/>
        </p:nvPicPr>
        <p:blipFill>
          <a:blip r:embed="rId5"/>
          <a:stretch>
            <a:fillRect/>
          </a:stretch>
        </p:blipFill>
        <p:spPr>
          <a:xfrm>
            <a:off x="2635386" y="6014948"/>
            <a:ext cx="2465335" cy="834650"/>
          </a:xfrm>
          <a:prstGeom prst="rect">
            <a:avLst/>
          </a:prstGeom>
        </p:spPr>
      </p:pic>
      <p:pic>
        <p:nvPicPr>
          <p:cNvPr id="12" name="Picture 11"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909759"/>
            <a:ext cx="1654211" cy="959071"/>
          </a:xfrm>
          <a:prstGeom prst="rect">
            <a:avLst/>
          </a:prstGeom>
          <a:noFill/>
          <a:ln>
            <a:noFill/>
          </a:ln>
        </p:spPr>
      </p:pic>
    </p:spTree>
    <p:extLst>
      <p:ext uri="{BB962C8B-B14F-4D97-AF65-F5344CB8AC3E}">
        <p14:creationId xmlns:p14="http://schemas.microsoft.com/office/powerpoint/2010/main" val="10986799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500742" y="632315"/>
            <a:ext cx="7380515" cy="6029742"/>
          </a:xfrm>
        </p:spPr>
        <p:txBody>
          <a:bodyPr/>
          <a:lstStyle/>
          <a:p>
            <a:r>
              <a:rPr lang="en-US" dirty="0" smtClean="0"/>
              <a:t>If </a:t>
            </a:r>
            <a:r>
              <a:rPr lang="en-US" dirty="0"/>
              <a:t>you get COVID, you will most likely only get a mild or moderate case of COVID-19, if you get it at </a:t>
            </a:r>
            <a:r>
              <a:rPr lang="en-US" dirty="0" smtClean="0"/>
              <a:t>all</a:t>
            </a:r>
          </a:p>
          <a:p>
            <a:r>
              <a:rPr lang="en-US" dirty="0" smtClean="0"/>
              <a:t>However</a:t>
            </a:r>
            <a:r>
              <a:rPr lang="en-US" dirty="0"/>
              <a:t>, if you do get infected, you may also spread the virus that causes COVID to others, even if you don’t feel </a:t>
            </a:r>
            <a:r>
              <a:rPr lang="en-US" dirty="0" smtClean="0"/>
              <a:t>sick</a:t>
            </a:r>
          </a:p>
          <a:p>
            <a:r>
              <a:rPr lang="en-US" dirty="0" smtClean="0"/>
              <a:t>New </a:t>
            </a:r>
            <a:r>
              <a:rPr lang="en-US" dirty="0"/>
              <a:t>data shows that vaccinated people appear to spread the virus for a shorter </a:t>
            </a:r>
            <a:r>
              <a:rPr lang="en-US" dirty="0" smtClean="0"/>
              <a:t>time</a:t>
            </a:r>
            <a:endParaRPr lang="en-US" dirty="0"/>
          </a:p>
          <a:p>
            <a:r>
              <a:rPr lang="en-US" dirty="0"/>
              <a:t>The vaccine helps protect you against serious COVID illness, hospitalization and </a:t>
            </a:r>
            <a:r>
              <a:rPr lang="en-US" dirty="0" smtClean="0"/>
              <a:t>death </a:t>
            </a:r>
          </a:p>
          <a:p>
            <a:r>
              <a:rPr lang="en-US" dirty="0" smtClean="0"/>
              <a:t>You </a:t>
            </a:r>
            <a:r>
              <a:rPr lang="en-US" dirty="0"/>
              <a:t>will be less likely to spread the virus to others because you’re less likely to be infected with COVID in the first </a:t>
            </a:r>
            <a:r>
              <a:rPr lang="en-US" dirty="0" smtClean="0"/>
              <a:t>place</a:t>
            </a:r>
            <a:endParaRPr lang="en-US" dirty="0"/>
          </a:p>
          <a:p>
            <a:r>
              <a:rPr lang="en-US" dirty="0"/>
              <a:t>If you have a condition or are taking medications that weaken your immune system, you may not be protected even if you are fully </a:t>
            </a:r>
            <a:r>
              <a:rPr lang="en-US" dirty="0" smtClean="0"/>
              <a:t>vaccinated</a:t>
            </a:r>
            <a:endParaRPr lang="en-US" dirty="0"/>
          </a:p>
          <a:p>
            <a:pPr lvl="1"/>
            <a:r>
              <a:rPr lang="en-US" dirty="0"/>
              <a:t>You should continue to take all </a:t>
            </a:r>
            <a:r>
              <a:rPr lang="en-US" u="sng" dirty="0"/>
              <a:t>precautions recommended for unvaccinated people, including wearing a well-fitted </a:t>
            </a:r>
            <a:r>
              <a:rPr lang="en-US" u="sng" dirty="0" smtClean="0"/>
              <a:t>mask</a:t>
            </a:r>
            <a:endParaRPr lang="en-US" dirty="0"/>
          </a:p>
        </p:txBody>
      </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are fully vaccinated against COVID</a:t>
            </a:r>
          </a:p>
        </p:txBody>
      </p:sp>
      <p:pic>
        <p:nvPicPr>
          <p:cNvPr id="18434" name="Picture 2" descr="https://149400146.v2.pressablecdn.com/wp-content/uploads/2021/08/breakthrough-cases-covid19-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217" y="1099457"/>
            <a:ext cx="4321629" cy="432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8887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500742" y="2025687"/>
            <a:ext cx="7685315" cy="2528449"/>
          </a:xfrm>
        </p:spPr>
        <p:txBody>
          <a:bodyPr/>
          <a:lstStyle/>
          <a:p>
            <a:r>
              <a:rPr lang="en-US" dirty="0" smtClean="0"/>
              <a:t>2 </a:t>
            </a:r>
            <a:r>
              <a:rPr lang="en-US" dirty="0"/>
              <a:t>weeks after their second dose in a 2-dose series, </a:t>
            </a:r>
            <a:r>
              <a:rPr lang="en-US" dirty="0" smtClean="0"/>
              <a:t>or</a:t>
            </a:r>
            <a:endParaRPr lang="en-US" dirty="0"/>
          </a:p>
          <a:p>
            <a:r>
              <a:rPr lang="en-US" dirty="0"/>
              <a:t>2 weeks after a single-dose </a:t>
            </a:r>
            <a:r>
              <a:rPr lang="en-US" dirty="0" smtClean="0"/>
              <a:t>vaccine</a:t>
            </a:r>
            <a:endParaRPr lang="en-US" dirty="0"/>
          </a:p>
          <a:p>
            <a:endParaRPr lang="en-US" dirty="0" smtClean="0"/>
          </a:p>
          <a:p>
            <a:r>
              <a:rPr lang="en-US" dirty="0" smtClean="0"/>
              <a:t>It </a:t>
            </a:r>
            <a:r>
              <a:rPr lang="en-US" dirty="0"/>
              <a:t>takes time for your body to build immunity against COVID after getting the vaccine, so if it has been less than 2 weeks since your COVID-19 shot, or if you still need to get your second dose, you are NOT protected</a:t>
            </a:r>
            <a:r>
              <a:rPr lang="en-US" b="1" dirty="0"/>
              <a:t>.</a:t>
            </a:r>
            <a:endParaRPr lang="en-US" dirty="0"/>
          </a:p>
        </p:txBody>
      </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to declare fully vaccinated against COVID?</a:t>
            </a:r>
            <a:endParaRPr lang="en-US" dirty="0"/>
          </a:p>
        </p:txBody>
      </p:sp>
      <p:pic>
        <p:nvPicPr>
          <p:cNvPr id="19460" name="Picture 4" descr="Amazon.com: Sheet of 12 Stickers Fully Vaccinated; Yes, I am Fully  Vaccinated 2.5&amp;quot; circle | Covid 19 Vaccine Stickers (Option 1) : Handmade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746" y="1072244"/>
            <a:ext cx="4068083" cy="40680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20320" y="5878583"/>
            <a:ext cx="960855" cy="960855"/>
          </a:xfrm>
          <a:prstGeom prst="rect">
            <a:avLst/>
          </a:prstGeom>
        </p:spPr>
      </p:pic>
      <p:pic>
        <p:nvPicPr>
          <p:cNvPr id="8" name="Picture 7"/>
          <p:cNvPicPr>
            <a:picLocks noChangeAspect="1"/>
          </p:cNvPicPr>
          <p:nvPr/>
        </p:nvPicPr>
        <p:blipFill>
          <a:blip r:embed="rId5"/>
          <a:stretch>
            <a:fillRect/>
          </a:stretch>
        </p:blipFill>
        <p:spPr>
          <a:xfrm>
            <a:off x="2635386" y="600478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81175" y="5899599"/>
            <a:ext cx="1654211" cy="959071"/>
          </a:xfrm>
          <a:prstGeom prst="rect">
            <a:avLst/>
          </a:prstGeom>
          <a:noFill/>
          <a:ln>
            <a:noFill/>
          </a:ln>
        </p:spPr>
      </p:pic>
    </p:spTree>
    <p:extLst>
      <p:ext uri="{BB962C8B-B14F-4D97-AF65-F5344CB8AC3E}">
        <p14:creationId xmlns:p14="http://schemas.microsoft.com/office/powerpoint/2010/main" val="283436553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ECA41CD2-2B4D-6C40-9BED-5FF3CFE5F55D}"/>
              </a:ext>
            </a:extLst>
          </p:cNvPr>
          <p:cNvSpPr>
            <a:spLocks noGrp="1"/>
          </p:cNvSpPr>
          <p:nvPr>
            <p:ph type="title"/>
          </p:nvPr>
        </p:nvSpPr>
        <p:spPr/>
        <p:txBody>
          <a:bodyPr/>
          <a:lstStyle/>
          <a:p>
            <a:r>
              <a:rPr lang="en-US" dirty="0"/>
              <a:t>After Vaccination</a:t>
            </a:r>
          </a:p>
        </p:txBody>
      </p:sp>
      <p:sp>
        <p:nvSpPr>
          <p:cNvPr id="14" name="Subtitle">
            <a:extLst>
              <a:ext uri="{FF2B5EF4-FFF2-40B4-BE49-F238E27FC236}">
                <a16:creationId xmlns:a16="http://schemas.microsoft.com/office/drawing/2014/main" id="{179A4A01-91CC-AB45-8536-6DA5481E36E8}"/>
              </a:ext>
            </a:extLst>
          </p:cNvPr>
          <p:cNvSpPr>
            <a:spLocks noGrp="1"/>
          </p:cNvSpPr>
          <p:nvPr>
            <p:ph type="subTitle" idx="1"/>
          </p:nvPr>
        </p:nvSpPr>
        <p:spPr/>
        <p:txBody>
          <a:bodyPr/>
          <a:lstStyle/>
          <a:p>
            <a:r>
              <a:rPr lang="en-US" dirty="0"/>
              <a:t>Getting Vaccinated</a:t>
            </a:r>
          </a:p>
        </p:txBody>
      </p:sp>
      <p:sp>
        <p:nvSpPr>
          <p:cNvPr id="15" name="Text">
            <a:extLst>
              <a:ext uri="{FF2B5EF4-FFF2-40B4-BE49-F238E27FC236}">
                <a16:creationId xmlns:a16="http://schemas.microsoft.com/office/drawing/2014/main" id="{632D1C2A-845B-764D-898E-45315166FD4B}"/>
              </a:ext>
            </a:extLst>
          </p:cNvPr>
          <p:cNvSpPr>
            <a:spLocks noGrp="1"/>
          </p:cNvSpPr>
          <p:nvPr>
            <p:ph type="body" sz="quarter" idx="10"/>
          </p:nvPr>
        </p:nvSpPr>
        <p:spPr>
          <a:xfrm>
            <a:off x="609600" y="1545167"/>
            <a:ext cx="10972800" cy="3438315"/>
          </a:xfrm>
        </p:spPr>
        <p:txBody>
          <a:bodyPr/>
          <a:lstStyle/>
          <a:p>
            <a:pPr>
              <a:spcAft>
                <a:spcPts val="667"/>
              </a:spcAft>
              <a:buClr>
                <a:srgbClr val="3A7AB6"/>
              </a:buClr>
            </a:pPr>
            <a:r>
              <a:rPr lang="en-US" dirty="0"/>
              <a:t>Continue COVID-19 prevention measures:</a:t>
            </a:r>
            <a:endParaRPr lang="en-US" sz="20000" dirty="0"/>
          </a:p>
        </p:txBody>
      </p:sp>
      <p:pic>
        <p:nvPicPr>
          <p:cNvPr id="47" name="Picture face mask" descr="Illustration of a person wearing a mask that covers their nose and mouth.">
            <a:extLst>
              <a:ext uri="{FF2B5EF4-FFF2-40B4-BE49-F238E27FC236}">
                <a16:creationId xmlns:a16="http://schemas.microsoft.com/office/drawing/2014/main" id="{B64B4AB7-EB35-4966-AE93-86B6531DCE05}"/>
              </a:ext>
              <a:ext uri="{C183D7F6-B498-43B3-948B-1728B52AA6E4}">
                <adec:decorative xmlns=""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19" y="2345933"/>
            <a:ext cx="887579" cy="1406224"/>
          </a:xfrm>
          <a:prstGeom prst="rect">
            <a:avLst/>
          </a:prstGeom>
        </p:spPr>
      </p:pic>
      <p:sp>
        <p:nvSpPr>
          <p:cNvPr id="43" name="TextBox">
            <a:extLst>
              <a:ext uri="{FF2B5EF4-FFF2-40B4-BE49-F238E27FC236}">
                <a16:creationId xmlns:a16="http://schemas.microsoft.com/office/drawing/2014/main" id="{8483927F-9964-48A5-B14B-906D4772D5E4}"/>
              </a:ext>
            </a:extLst>
          </p:cNvPr>
          <p:cNvSpPr txBox="1"/>
          <p:nvPr/>
        </p:nvSpPr>
        <p:spPr>
          <a:xfrm>
            <a:off x="654141" y="3840331"/>
            <a:ext cx="1579153" cy="738664"/>
          </a:xfrm>
          <a:prstGeom prst="rect">
            <a:avLst/>
          </a:prstGeom>
          <a:noFill/>
        </p:spPr>
        <p:txBody>
          <a:bodyPr wrap="square" lIns="0" tIns="0" rIns="0" bIns="0"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Cover your nose and mouth with a mask.</a:t>
            </a:r>
          </a:p>
        </p:txBody>
      </p:sp>
      <p:pic>
        <p:nvPicPr>
          <p:cNvPr id="53" name="Picture six feet" descr="Illustration of two people standing apart from eachother.">
            <a:extLst>
              <a:ext uri="{FF2B5EF4-FFF2-40B4-BE49-F238E27FC236}">
                <a16:creationId xmlns:a16="http://schemas.microsoft.com/office/drawing/2014/main" id="{06E9D9C5-9BBB-4313-AF88-7AE5170F1747}"/>
              </a:ext>
              <a:ext uri="{C183D7F6-B498-43B3-948B-1728B52AA6E4}">
                <adec:decorative xmlns=""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2287" y="2627931"/>
            <a:ext cx="1474063" cy="1124227"/>
          </a:xfrm>
          <a:prstGeom prst="rect">
            <a:avLst/>
          </a:prstGeom>
        </p:spPr>
      </p:pic>
      <p:sp>
        <p:nvSpPr>
          <p:cNvPr id="44" name="TextBox">
            <a:extLst>
              <a:ext uri="{FF2B5EF4-FFF2-40B4-BE49-F238E27FC236}">
                <a16:creationId xmlns:a16="http://schemas.microsoft.com/office/drawing/2014/main" id="{A57C97EB-9334-4037-98F8-D42F1456FD18}"/>
              </a:ext>
            </a:extLst>
          </p:cNvPr>
          <p:cNvSpPr txBox="1"/>
          <p:nvPr/>
        </p:nvSpPr>
        <p:spPr>
          <a:xfrm>
            <a:off x="2931344" y="3840332"/>
            <a:ext cx="1832880" cy="1077218"/>
          </a:xfrm>
          <a:prstGeom prst="rect">
            <a:avLst/>
          </a:prstGeom>
          <a:noFill/>
        </p:spPr>
        <p:txBody>
          <a:bodyPr wrap="square" rtlCol="0">
            <a:spAutoFit/>
          </a:bodyPr>
          <a:lstStyle/>
          <a:p>
            <a:pPr marL="0" lvl="1" algn="ctr">
              <a:spcBef>
                <a:spcPts val="800"/>
              </a:spcBef>
              <a:buClr>
                <a:srgbClr val="1D624D"/>
              </a:buClr>
            </a:pPr>
            <a:r>
              <a:rPr lang="en-US" sz="1600" b="1" dirty="0">
                <a:solidFill>
                  <a:srgbClr val="1D624D"/>
                </a:solidFill>
                <a:latin typeface="Arial" panose="020B0604020202020204" pitchFamily="34" charset="0"/>
                <a:cs typeface="Arial" panose="020B0604020202020204" pitchFamily="34" charset="0"/>
              </a:rPr>
              <a:t>Stay at least 6 feet from people who don’t live with you.</a:t>
            </a:r>
          </a:p>
        </p:txBody>
      </p:sp>
      <p:pic>
        <p:nvPicPr>
          <p:cNvPr id="56" name="Picture crowds" descr="Illustration of group of people standing close to eachother. Airborne droplets appear among them.">
            <a:extLst>
              <a:ext uri="{FF2B5EF4-FFF2-40B4-BE49-F238E27FC236}">
                <a16:creationId xmlns:a16="http://schemas.microsoft.com/office/drawing/2014/main" id="{314958B6-4072-492F-B4BD-C757AAF83E75}"/>
              </a:ext>
              <a:ext uri="{C183D7F6-B498-43B3-948B-1728B52AA6E4}">
                <adec:decorative xmlns=""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120" y="2419635"/>
            <a:ext cx="1517888" cy="1332523"/>
          </a:xfrm>
          <a:prstGeom prst="rect">
            <a:avLst/>
          </a:prstGeom>
        </p:spPr>
      </p:pic>
      <p:sp>
        <p:nvSpPr>
          <p:cNvPr id="55" name="TextBox">
            <a:extLst>
              <a:ext uri="{FF2B5EF4-FFF2-40B4-BE49-F238E27FC236}">
                <a16:creationId xmlns:a16="http://schemas.microsoft.com/office/drawing/2014/main" id="{93DE8227-E0D2-4269-BBFB-0565B5201332}"/>
              </a:ext>
            </a:extLst>
          </p:cNvPr>
          <p:cNvSpPr txBox="1"/>
          <p:nvPr/>
        </p:nvSpPr>
        <p:spPr>
          <a:xfrm>
            <a:off x="5324471" y="3840332"/>
            <a:ext cx="1703976"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1" name="Picture wash hands" descr="Illustration of two hands washing with soap.">
            <a:extLst>
              <a:ext uri="{FF2B5EF4-FFF2-40B4-BE49-F238E27FC236}">
                <a16:creationId xmlns:a16="http://schemas.microsoft.com/office/drawing/2014/main" id="{F4FF39E8-F20C-4959-BA10-C41C026E564B}"/>
              </a:ext>
              <a:ext uri="{C183D7F6-B498-43B3-948B-1728B52AA6E4}">
                <adec:decorative xmlns=""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067" y="2540381"/>
            <a:ext cx="1264341" cy="1211776"/>
          </a:xfrm>
          <a:prstGeom prst="rect">
            <a:avLst/>
          </a:prstGeom>
        </p:spPr>
      </p:pic>
      <p:sp>
        <p:nvSpPr>
          <p:cNvPr id="46" name="TextBox">
            <a:extLst>
              <a:ext uri="{FF2B5EF4-FFF2-40B4-BE49-F238E27FC236}">
                <a16:creationId xmlns:a16="http://schemas.microsoft.com/office/drawing/2014/main" id="{EB8364DD-5009-492E-AE70-B0D9C8A4C094}"/>
              </a:ext>
            </a:extLst>
          </p:cNvPr>
          <p:cNvSpPr txBox="1"/>
          <p:nvPr/>
        </p:nvSpPr>
        <p:spPr>
          <a:xfrm>
            <a:off x="7903528" y="3840331"/>
            <a:ext cx="1339419" cy="584775"/>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Wash your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hands.</a:t>
            </a:r>
          </a:p>
        </p:txBody>
      </p:sp>
      <p:pic>
        <p:nvPicPr>
          <p:cNvPr id="52" name="Picture clean" descr="Illustration of soap and a sink surface with a virus that is being targeted.">
            <a:extLst>
              <a:ext uri="{FF2B5EF4-FFF2-40B4-BE49-F238E27FC236}">
                <a16:creationId xmlns:a16="http://schemas.microsoft.com/office/drawing/2014/main" id="{D56658C7-A0AA-4E88-8558-05C40DA6BC88}"/>
              </a:ext>
              <a:ext uri="{C183D7F6-B498-43B3-948B-1728B52AA6E4}">
                <adec:decorative xmlns=""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0334" y="2480008"/>
            <a:ext cx="1222476" cy="1211776"/>
          </a:xfrm>
          <a:prstGeom prst="rect">
            <a:avLst/>
          </a:prstGeom>
        </p:spPr>
      </p:pic>
      <p:sp>
        <p:nvSpPr>
          <p:cNvPr id="45" name="TextBox">
            <a:extLst>
              <a:ext uri="{FF2B5EF4-FFF2-40B4-BE49-F238E27FC236}">
                <a16:creationId xmlns:a16="http://schemas.microsoft.com/office/drawing/2014/main" id="{8917F184-2036-485C-9620-208B8D546D4E}"/>
              </a:ext>
            </a:extLst>
          </p:cNvPr>
          <p:cNvSpPr txBox="1"/>
          <p:nvPr/>
        </p:nvSpPr>
        <p:spPr>
          <a:xfrm>
            <a:off x="9900464" y="3752158"/>
            <a:ext cx="2035603"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Clean and </a:t>
            </a:r>
            <a:br>
              <a:rPr lang="en-US" sz="1600" b="1" dirty="0">
                <a:solidFill>
                  <a:srgbClr val="1D624D"/>
                </a:solidFill>
                <a:latin typeface="Arial" panose="020B0604020202020204" pitchFamily="34" charset="0"/>
                <a:cs typeface="Arial" panose="020B0604020202020204" pitchFamily="34" charset="0"/>
              </a:rPr>
            </a:br>
            <a:r>
              <a:rPr lang="en-US" sz="1600" b="1" dirty="0">
                <a:solidFill>
                  <a:srgbClr val="1D624D"/>
                </a:solidFill>
                <a:latin typeface="Arial" panose="020B0604020202020204" pitchFamily="34" charset="0"/>
                <a:cs typeface="Arial" panose="020B0604020202020204" pitchFamily="34" charset="0"/>
              </a:rPr>
              <a:t>disinfect frequently touched surfaces.</a:t>
            </a:r>
          </a:p>
        </p:txBody>
      </p:sp>
      <p:sp>
        <p:nvSpPr>
          <p:cNvPr id="2" name="Text">
            <a:extLst>
              <a:ext uri="{FF2B5EF4-FFF2-40B4-BE49-F238E27FC236}">
                <a16:creationId xmlns:a16="http://schemas.microsoft.com/office/drawing/2014/main" id="{35B8D505-47F8-4525-9020-E331E94AA180}"/>
              </a:ext>
            </a:extLst>
          </p:cNvPr>
          <p:cNvSpPr>
            <a:spLocks noGrp="1"/>
          </p:cNvSpPr>
          <p:nvPr>
            <p:ph type="body" sz="quarter" idx="11"/>
          </p:nvPr>
        </p:nvSpPr>
        <p:spPr>
          <a:xfrm>
            <a:off x="609600" y="5312834"/>
            <a:ext cx="10972800" cy="1227165"/>
          </a:xfrm>
        </p:spPr>
        <p:txBody>
          <a:bodyPr/>
          <a:lstStyle/>
          <a:p>
            <a:pPr>
              <a:spcBef>
                <a:spcPts val="1333"/>
              </a:spcBef>
              <a:buClr>
                <a:srgbClr val="3A7AB6"/>
              </a:buClr>
            </a:pPr>
            <a:r>
              <a:rPr lang="en-US" dirty="0"/>
              <a:t>Enroll in </a:t>
            </a:r>
            <a:r>
              <a:rPr lang="en-US" b="1" dirty="0">
                <a:solidFill>
                  <a:srgbClr val="3A7AB6"/>
                </a:solidFill>
              </a:rPr>
              <a:t>v-safe</a:t>
            </a:r>
            <a:r>
              <a:rPr lang="en-US" dirty="0"/>
              <a:t> </a:t>
            </a:r>
          </a:p>
          <a:p>
            <a:pPr>
              <a:spcBef>
                <a:spcPts val="1333"/>
              </a:spcBef>
              <a:buClr>
                <a:srgbClr val="3A7AB6"/>
              </a:buClr>
            </a:pPr>
            <a:r>
              <a:rPr lang="en-US" dirty="0"/>
              <a:t>If you have questions about your health and vaccination, call your doctor, nurse, </a:t>
            </a:r>
            <a:br>
              <a:rPr lang="en-US" dirty="0"/>
            </a:br>
            <a:r>
              <a:rPr lang="en-US" dirty="0"/>
              <a:t>or clinic.</a:t>
            </a:r>
          </a:p>
        </p:txBody>
      </p:sp>
      <p:grpSp>
        <p:nvGrpSpPr>
          <p:cNvPr id="16" name="Dividers">
            <a:extLst>
              <a:ext uri="{FF2B5EF4-FFF2-40B4-BE49-F238E27FC236}">
                <a16:creationId xmlns:a16="http://schemas.microsoft.com/office/drawing/2014/main" id="{346EA4BD-5701-ED4F-910C-889E4DD27973}"/>
              </a:ext>
              <a:ext uri="{C183D7F6-B498-43B3-948B-1728B52AA6E4}">
                <adec:decorative xmlns="" xmlns:adec="http://schemas.microsoft.com/office/drawing/2017/decorative" val="1"/>
              </a:ext>
            </a:extLst>
          </p:cNvPr>
          <p:cNvGrpSpPr/>
          <p:nvPr/>
        </p:nvGrpSpPr>
        <p:grpSpPr>
          <a:xfrm>
            <a:off x="2510722" y="2345934"/>
            <a:ext cx="7338649" cy="2602393"/>
            <a:chOff x="1883041" y="1759450"/>
            <a:chExt cx="5503987" cy="1951795"/>
          </a:xfrm>
        </p:grpSpPr>
        <p:sp>
          <p:nvSpPr>
            <p:cNvPr id="48" name="Divider">
              <a:extLst>
                <a:ext uri="{FF2B5EF4-FFF2-40B4-BE49-F238E27FC236}">
                  <a16:creationId xmlns:a16="http://schemas.microsoft.com/office/drawing/2014/main" id="{323A92A5-E079-454F-8E64-37E7F888C866}"/>
                </a:ext>
                <a:ext uri="{C183D7F6-B498-43B3-948B-1728B52AA6E4}">
                  <adec:decorative xmlns="" xmlns:adec="http://schemas.microsoft.com/office/drawing/2017/decorative" val="1"/>
                </a:ext>
              </a:extLst>
            </p:cNvPr>
            <p:cNvSpPr/>
            <p:nvPr/>
          </p:nvSpPr>
          <p:spPr>
            <a:xfrm>
              <a:off x="1883041"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Divider">
              <a:extLst>
                <a:ext uri="{FF2B5EF4-FFF2-40B4-BE49-F238E27FC236}">
                  <a16:creationId xmlns:a16="http://schemas.microsoft.com/office/drawing/2014/main" id="{9311EE97-C302-4CF2-BCFD-CEF2B1923985}"/>
                </a:ext>
                <a:ext uri="{C183D7F6-B498-43B3-948B-1728B52AA6E4}">
                  <adec:decorative xmlns="" xmlns:adec="http://schemas.microsoft.com/office/drawing/2017/decorative" val="1"/>
                </a:ext>
              </a:extLst>
            </p:cNvPr>
            <p:cNvSpPr/>
            <p:nvPr/>
          </p:nvSpPr>
          <p:spPr>
            <a:xfrm>
              <a:off x="3684175"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Divider">
              <a:extLst>
                <a:ext uri="{FF2B5EF4-FFF2-40B4-BE49-F238E27FC236}">
                  <a16:creationId xmlns:a16="http://schemas.microsoft.com/office/drawing/2014/main" id="{76BE81EA-FE26-4522-B566-02AEF5032856}"/>
                </a:ext>
                <a:ext uri="{C183D7F6-B498-43B3-948B-1728B52AA6E4}">
                  <adec:decorative xmlns="" xmlns:adec="http://schemas.microsoft.com/office/drawing/2017/decorative" val="1"/>
                </a:ext>
              </a:extLst>
            </p:cNvPr>
            <p:cNvSpPr/>
            <p:nvPr/>
          </p:nvSpPr>
          <p:spPr>
            <a:xfrm>
              <a:off x="5485309"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Divider">
              <a:extLst>
                <a:ext uri="{FF2B5EF4-FFF2-40B4-BE49-F238E27FC236}">
                  <a16:creationId xmlns:a16="http://schemas.microsoft.com/office/drawing/2014/main" id="{8732B564-84C2-474D-919F-E4A77B59E977}"/>
                </a:ext>
                <a:ext uri="{C183D7F6-B498-43B3-948B-1728B52AA6E4}">
                  <adec:decorative xmlns="" xmlns:adec="http://schemas.microsoft.com/office/drawing/2017/decorative" val="1"/>
                </a:ext>
              </a:extLst>
            </p:cNvPr>
            <p:cNvSpPr/>
            <p:nvPr/>
          </p:nvSpPr>
          <p:spPr>
            <a:xfrm>
              <a:off x="7286444" y="1759450"/>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Rectangle 20">
            <a:extLst>
              <a:ext uri="{FF2B5EF4-FFF2-40B4-BE49-F238E27FC236}">
                <a16:creationId xmlns:a16="http://schemas.microsoft.com/office/drawing/2014/main" id="{6C4917EA-519C-0544-9F9E-8682EFE1F68D}"/>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a:extLst>
              <a:ext uri="{FF2B5EF4-FFF2-40B4-BE49-F238E27FC236}">
                <a16:creationId xmlns:a16="http://schemas.microsoft.com/office/drawing/2014/main" id="{CC1E1CAA-CCDD-2147-8924-B00F5F8F1377}"/>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spTree>
    <p:extLst>
      <p:ext uri="{BB962C8B-B14F-4D97-AF65-F5344CB8AC3E}">
        <p14:creationId xmlns:p14="http://schemas.microsoft.com/office/powerpoint/2010/main" val="330598106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indow Murals | strona 3060500"/>
          <p:cNvPicPr>
            <a:picLocks noChangeAspect="1" noChangeArrowheads="1"/>
          </p:cNvPicPr>
          <p:nvPr/>
        </p:nvPicPr>
        <p:blipFill rotWithShape="1">
          <a:blip r:embed="rId2">
            <a:extLst>
              <a:ext uri="{28A0092B-C50C-407E-A947-70E740481C1C}">
                <a14:useLocalDpi xmlns:a14="http://schemas.microsoft.com/office/drawing/2010/main" val="0"/>
              </a:ext>
            </a:extLst>
          </a:blip>
          <a:srcRect b="3423"/>
          <a:stretch/>
        </p:blipFill>
        <p:spPr bwMode="auto">
          <a:xfrm>
            <a:off x="3934405" y="1327398"/>
            <a:ext cx="4651412" cy="3536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Gender pay gap reporting suspended due to COVID-19 | Ruth Holmes ..."/>
          <p:cNvPicPr>
            <a:picLocks noChangeAspect="1" noChangeArrowheads="1"/>
          </p:cNvPicPr>
          <p:nvPr/>
        </p:nvPicPr>
        <p:blipFill rotWithShape="1">
          <a:blip r:embed="rId3">
            <a:extLst>
              <a:ext uri="{28A0092B-C50C-407E-A947-70E740481C1C}">
                <a14:useLocalDpi xmlns:a14="http://schemas.microsoft.com/office/drawing/2010/main" val="0"/>
              </a:ext>
            </a:extLst>
          </a:blip>
          <a:srcRect l="8400" t="-1253" r="6732" b="1253"/>
          <a:stretch/>
        </p:blipFill>
        <p:spPr bwMode="auto">
          <a:xfrm>
            <a:off x="9302078" y="1164771"/>
            <a:ext cx="2672207" cy="16889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LA County to Report on COVID-19 Race Data, Health Equ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4" y="1079985"/>
            <a:ext cx="3087490" cy="2015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ell COVID-19 to Sashay Away - the Montrose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197" y="4631183"/>
            <a:ext cx="3284975" cy="1875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6"/>
          <a:stretch>
            <a:fillRect/>
          </a:stretch>
        </p:blipFill>
        <p:spPr>
          <a:xfrm>
            <a:off x="20320" y="5533143"/>
            <a:ext cx="960855" cy="960855"/>
          </a:xfrm>
          <a:prstGeom prst="rect">
            <a:avLst/>
          </a:prstGeom>
        </p:spPr>
      </p:pic>
      <p:pic>
        <p:nvPicPr>
          <p:cNvPr id="7" name="Picture 6"/>
          <p:cNvPicPr>
            <a:picLocks noChangeAspect="1"/>
          </p:cNvPicPr>
          <p:nvPr/>
        </p:nvPicPr>
        <p:blipFill>
          <a:blip r:embed="rId7"/>
          <a:stretch>
            <a:fillRect/>
          </a:stretch>
        </p:blipFill>
        <p:spPr>
          <a:xfrm>
            <a:off x="2635386" y="5659348"/>
            <a:ext cx="2465335" cy="834650"/>
          </a:xfrm>
          <a:prstGeom prst="rect">
            <a:avLst/>
          </a:prstGeom>
        </p:spPr>
      </p:pic>
      <p:pic>
        <p:nvPicPr>
          <p:cNvPr id="8" name="Picture 7" descr="Gallery"/>
          <p:cNvPicPr/>
          <p:nvPr/>
        </p:nvPicPr>
        <p:blipFill>
          <a:blip r:embed="rId8">
            <a:extLst>
              <a:ext uri="{28A0092B-C50C-407E-A947-70E740481C1C}">
                <a14:useLocalDpi xmlns:a14="http://schemas.microsoft.com/office/drawing/2010/main" val="0"/>
              </a:ext>
            </a:extLst>
          </a:blip>
          <a:srcRect/>
          <a:stretch>
            <a:fillRect/>
          </a:stretch>
        </p:blipFill>
        <p:spPr bwMode="auto">
          <a:xfrm>
            <a:off x="981175" y="5554159"/>
            <a:ext cx="1654211" cy="959071"/>
          </a:xfrm>
          <a:prstGeom prst="rect">
            <a:avLst/>
          </a:prstGeom>
          <a:noFill/>
          <a:ln>
            <a:noFill/>
          </a:ln>
        </p:spPr>
      </p:pic>
    </p:spTree>
    <p:extLst>
      <p:ext uri="{BB962C8B-B14F-4D97-AF65-F5344CB8AC3E}">
        <p14:creationId xmlns:p14="http://schemas.microsoft.com/office/powerpoint/2010/main" val="379516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normAutofit lnSpcReduction="10000"/>
          </a:bodyPr>
          <a:lstStyle/>
          <a:p>
            <a:r>
              <a:rPr lang="en-US" dirty="0"/>
              <a:t>COVID-19 and Vaccine Basics</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40" y="2112179"/>
            <a:ext cx="2124245" cy="1574811"/>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721295" y="3940930"/>
            <a:ext cx="2194560" cy="1077218"/>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46" y="1912291"/>
            <a:ext cx="1028756" cy="1629896"/>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3554344" y="3894713"/>
            <a:ext cx="2194560" cy="1323439"/>
          </a:xfrm>
          <a:prstGeom prst="rect">
            <a:avLst/>
          </a:prstGeom>
          <a:noFill/>
        </p:spPr>
        <p:txBody>
          <a:bodyPr wrap="square" rtlCol="0">
            <a:spAutoFit/>
          </a:bodyPr>
          <a:lstStyle/>
          <a:p>
            <a:pPr algn="ctr" eaLnBrk="1" fontAlgn="auto" hangingPunct="1"/>
            <a:r>
              <a:rPr lang="en-US" sz="16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202" y="2021224"/>
            <a:ext cx="1047865" cy="1574811"/>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6368457" y="3939087"/>
            <a:ext cx="2194560" cy="830997"/>
          </a:xfrm>
          <a:prstGeom prst="rect">
            <a:avLst/>
          </a:prstGeom>
          <a:noFill/>
        </p:spPr>
        <p:txBody>
          <a:bodyPr wrap="square" rtlCol="0">
            <a:spAutoFit/>
          </a:bodyPr>
          <a:lstStyle/>
          <a:p>
            <a:pPr algn="ctr"/>
            <a:r>
              <a:rPr lang="en-US" sz="1600" b="1" dirty="0">
                <a:solidFill>
                  <a:srgbClr val="1D624D"/>
                </a:solidFill>
                <a:latin typeface="Arial" panose="020B0604020202020204" pitchFamily="34" charset="0"/>
                <a:cs typeface="Arial" panose="020B0604020202020204" pitchFamily="34" charset="0"/>
              </a:rPr>
              <a:t>COVID-19 vaccines </a:t>
            </a:r>
            <a:r>
              <a:rPr lang="en-US" sz="1600" b="1" u="sng" dirty="0">
                <a:solidFill>
                  <a:srgbClr val="1D624D"/>
                </a:solidFill>
                <a:latin typeface="Arial" panose="020B0604020202020204" pitchFamily="34" charset="0"/>
                <a:cs typeface="Arial" panose="020B0604020202020204" pitchFamily="34" charset="0"/>
              </a:rPr>
              <a:t>cannot</a:t>
            </a:r>
            <a:r>
              <a:rPr lang="en-US" sz="16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1953" y="2061310"/>
            <a:ext cx="1674115" cy="149464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9182573" y="3894712"/>
            <a:ext cx="2194560" cy="1323439"/>
          </a:xfrm>
          <a:prstGeom prst="rect">
            <a:avLst/>
          </a:prstGeom>
          <a:noFill/>
        </p:spPr>
        <p:txBody>
          <a:bodyPr wrap="square" rtlCol="0">
            <a:spAutoFit/>
          </a:bodyPr>
          <a:lstStyle/>
          <a:p>
            <a:pPr algn="ctr" defTabSz="1219140">
              <a:defRPr/>
            </a:pPr>
            <a:r>
              <a:rPr lang="en-US" sz="16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600" b="1" u="sng" dirty="0">
                <a:solidFill>
                  <a:srgbClr val="1D624D"/>
                </a:solidFill>
                <a:latin typeface="Arial" panose="020B0604020202020204" pitchFamily="34" charset="0"/>
                <a:cs typeface="Arial" panose="020B0604020202020204" pitchFamily="34" charset="0"/>
              </a:rPr>
              <a:t>viral</a:t>
            </a:r>
            <a:r>
              <a:rPr lang="en-US" sz="1600" b="1" dirty="0">
                <a:solidFill>
                  <a:srgbClr val="1D624D"/>
                </a:solidFill>
                <a:latin typeface="Arial" panose="020B0604020202020204" pitchFamily="34" charset="0"/>
                <a:cs typeface="Arial" panose="020B0604020202020204" pitchFamily="34" charset="0"/>
              </a:rPr>
              <a:t> tests*</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740229" y="5537237"/>
            <a:ext cx="10711543" cy="379656"/>
          </a:xfrm>
          <a:prstGeom prst="rect">
            <a:avLst/>
          </a:prstGeom>
          <a:noFill/>
        </p:spPr>
        <p:txBody>
          <a:bodyPr wrap="square" rtlCol="0">
            <a:spAutoFit/>
          </a:bodyPr>
          <a:lstStyle/>
          <a:p>
            <a:pPr algn="ct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https://</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www.cdc.gov</a:t>
            </a:r>
            <a:r>
              <a:rPr lang="en-US" sz="1867" b="1" dirty="0">
                <a:solidFill>
                  <a:srgbClr val="3A7AB6"/>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/coronavirus/2019-ncov/vaccines/about-vaccines/vaccine-</a:t>
            </a:r>
            <a:r>
              <a:rPr lang="en-US" sz="1867" b="1" dirty="0" err="1">
                <a:solidFill>
                  <a:srgbClr val="3A7AB6"/>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myths.html</a:t>
            </a:r>
            <a:endParaRPr lang="en-US" sz="1867" b="1" dirty="0">
              <a:solidFill>
                <a:srgbClr val="3A7AB6"/>
              </a:solidFill>
              <a:latin typeface="Arial" panose="020B0604020202020204" pitchFamily="34" charset="0"/>
              <a:cs typeface="Arial" panose="020B0604020202020204" pitchFamily="34" charset="0"/>
            </a:endParaRPr>
          </a:p>
        </p:txBody>
      </p:sp>
      <p:sp>
        <p:nvSpPr>
          <p:cNvPr id="18" name="TextBox">
            <a:extLst>
              <a:ext uri="{FF2B5EF4-FFF2-40B4-BE49-F238E27FC236}">
                <a16:creationId xmlns:a16="http://schemas.microsoft.com/office/drawing/2014/main" id="{C9EF0F3B-3A19-5F45-9CD2-6B1E4EBECE83}"/>
              </a:ext>
            </a:extLst>
          </p:cNvPr>
          <p:cNvSpPr txBox="1"/>
          <p:nvPr/>
        </p:nvSpPr>
        <p:spPr>
          <a:xfrm>
            <a:off x="609600" y="6167571"/>
            <a:ext cx="11582400" cy="297454"/>
          </a:xfrm>
          <a:prstGeom prst="rect">
            <a:avLst/>
          </a:prstGeom>
          <a:noFill/>
        </p:spPr>
        <p:txBody>
          <a:bodyPr wrap="square" rtlCol="0">
            <a:spAutoFit/>
          </a:bodyPr>
          <a:lstStyle/>
          <a:p>
            <a:r>
              <a:rPr lang="en-US" sz="1333" dirty="0">
                <a:solidFill>
                  <a:srgbClr val="000000"/>
                </a:solidFill>
                <a:latin typeface="Arial" panose="020B0604020202020204" pitchFamily="34" charset="0"/>
                <a:cs typeface="Arial" panose="020B0604020202020204" pitchFamily="34" charset="0"/>
              </a:rPr>
              <a:t>*</a:t>
            </a:r>
            <a:r>
              <a:rPr lang="en-US" sz="1333" dirty="0">
                <a:solidFill>
                  <a:srgbClr val="000000"/>
                </a:solidFill>
                <a:latin typeface="Arial" panose="020B0604020202020204" pitchFamily="34" charset="0"/>
                <a:cs typeface="Arial" panose="020B0604020202020204" pitchFamily="34" charset="0"/>
                <a:hlinkClick r:id="rId8"/>
              </a:rPr>
              <a:t>https://</a:t>
            </a:r>
            <a:r>
              <a:rPr lang="en-US" sz="1333" dirty="0" err="1">
                <a:solidFill>
                  <a:srgbClr val="000000"/>
                </a:solidFill>
                <a:latin typeface="Arial" panose="020B0604020202020204" pitchFamily="34" charset="0"/>
                <a:cs typeface="Arial" panose="020B0604020202020204" pitchFamily="34" charset="0"/>
                <a:hlinkClick r:id="rId8"/>
              </a:rPr>
              <a:t>www.cdc.gov</a:t>
            </a:r>
            <a:r>
              <a:rPr lang="en-US" sz="1333" dirty="0">
                <a:solidFill>
                  <a:srgbClr val="000000"/>
                </a:solidFill>
                <a:latin typeface="Arial" panose="020B0604020202020204" pitchFamily="34" charset="0"/>
                <a:cs typeface="Arial" panose="020B0604020202020204" pitchFamily="34" charset="0"/>
                <a:hlinkClick r:id="rId8"/>
              </a:rPr>
              <a:t>/coronavirus/2019-ncov/hcp/testing-</a:t>
            </a:r>
            <a:r>
              <a:rPr lang="en-US" sz="1333" dirty="0" err="1">
                <a:solidFill>
                  <a:srgbClr val="000000"/>
                </a:solidFill>
                <a:latin typeface="Arial" panose="020B0604020202020204" pitchFamily="34" charset="0"/>
                <a:cs typeface="Arial" panose="020B0604020202020204" pitchFamily="34" charset="0"/>
                <a:hlinkClick r:id="rId8"/>
              </a:rPr>
              <a:t>overview.html</a:t>
            </a:r>
            <a:endParaRPr lang="en-US" sz="1333"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 xmlns:adec="http://schemas.microsoft.com/office/drawing/2017/decorative" val="1"/>
              </a:ext>
            </a:extLst>
          </p:cNvPr>
          <p:cNvSpPr/>
          <p:nvPr/>
        </p:nvSpPr>
        <p:spPr>
          <a:xfrm>
            <a:off x="3178123"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6" name="Divider">
            <a:extLst>
              <a:ext uri="{FF2B5EF4-FFF2-40B4-BE49-F238E27FC236}">
                <a16:creationId xmlns:a16="http://schemas.microsoft.com/office/drawing/2014/main" id="{06519528-EC15-2B42-AD3E-3B99BFE14F09}"/>
              </a:ext>
              <a:ext uri="{C183D7F6-B498-43B3-948B-1728B52AA6E4}">
                <adec:decorative xmlns="" xmlns:adec="http://schemas.microsoft.com/office/drawing/2017/decorative" val="1"/>
              </a:ext>
            </a:extLst>
          </p:cNvPr>
          <p:cNvSpPr/>
          <p:nvPr/>
        </p:nvSpPr>
        <p:spPr>
          <a:xfrm>
            <a:off x="5992239"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37" name="Divider">
            <a:extLst>
              <a:ext uri="{FF2B5EF4-FFF2-40B4-BE49-F238E27FC236}">
                <a16:creationId xmlns:a16="http://schemas.microsoft.com/office/drawing/2014/main" id="{44C75C16-3DBB-804B-8225-3A29EF1341C6}"/>
              </a:ext>
              <a:ext uri="{C183D7F6-B498-43B3-948B-1728B52AA6E4}">
                <adec:decorative xmlns="" xmlns:adec="http://schemas.microsoft.com/office/drawing/2017/decorative" val="1"/>
              </a:ext>
            </a:extLst>
          </p:cNvPr>
          <p:cNvSpPr/>
          <p:nvPr/>
        </p:nvSpPr>
        <p:spPr>
          <a:xfrm>
            <a:off x="8806355" y="1819124"/>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2400"/>
          </a:p>
        </p:txBody>
      </p:sp>
      <p:sp>
        <p:nvSpPr>
          <p:cNvPr id="40" name="Rectangle">
            <a:extLst>
              <a:ext uri="{FF2B5EF4-FFF2-40B4-BE49-F238E27FC236}">
                <a16:creationId xmlns:a16="http://schemas.microsoft.com/office/drawing/2014/main" id="{D36EC754-B4F1-454E-8D96-A34E9971619A}"/>
              </a:ext>
              <a:ext uri="{C183D7F6-B498-43B3-948B-1728B52AA6E4}">
                <adec:decorative xmlns="" xmlns:adec="http://schemas.microsoft.com/office/drawing/2017/decorative" val="1"/>
              </a:ext>
            </a:extLst>
          </p:cNvPr>
          <p:cNvSpPr/>
          <p:nvPr/>
        </p:nvSpPr>
        <p:spPr>
          <a:xfrm>
            <a:off x="740229" y="5345919"/>
            <a:ext cx="10711543" cy="134112"/>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B48B72C5-DA07-D347-868B-9A01030B54D7}"/>
              </a:ext>
            </a:extLst>
          </p:cNvPr>
          <p:cNvSpPr/>
          <p:nvPr/>
        </p:nvSpPr>
        <p:spPr>
          <a:xfrm>
            <a:off x="0" y="-45779"/>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a:extLst>
              <a:ext uri="{FF2B5EF4-FFF2-40B4-BE49-F238E27FC236}">
                <a16:creationId xmlns:a16="http://schemas.microsoft.com/office/drawing/2014/main" id="{0B1BB198-3041-DE4D-9D6A-092B9AC227FC}"/>
              </a:ext>
            </a:extLst>
          </p:cNvPr>
          <p:cNvSpPr txBox="1">
            <a:spLocks/>
          </p:cNvSpPr>
          <p:nvPr/>
        </p:nvSpPr>
        <p:spPr>
          <a:xfrm>
            <a:off x="163551" y="84319"/>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21" name="Picture 20">
            <a:extLst>
              <a:ext uri="{FF2B5EF4-FFF2-40B4-BE49-F238E27FC236}">
                <a16:creationId xmlns:a16="http://schemas.microsoft.com/office/drawing/2014/main" id="{FAE51C38-E2AC-4DBB-96DD-BC65B64AD5AB}"/>
              </a:ext>
            </a:extLst>
          </p:cNvPr>
          <p:cNvPicPr>
            <a:picLocks noChangeAspect="1"/>
          </p:cNvPicPr>
          <p:nvPr/>
        </p:nvPicPr>
        <p:blipFill>
          <a:blip r:embed="rId9"/>
          <a:stretch>
            <a:fillRect/>
          </a:stretch>
        </p:blipFill>
        <p:spPr>
          <a:xfrm>
            <a:off x="6932923" y="5786786"/>
            <a:ext cx="960855" cy="960855"/>
          </a:xfrm>
          <a:prstGeom prst="rect">
            <a:avLst/>
          </a:prstGeom>
        </p:spPr>
      </p:pic>
      <p:pic>
        <p:nvPicPr>
          <p:cNvPr id="22" name="Picture 21"/>
          <p:cNvPicPr>
            <a:picLocks noChangeAspect="1"/>
          </p:cNvPicPr>
          <p:nvPr/>
        </p:nvPicPr>
        <p:blipFill>
          <a:blip r:embed="rId10"/>
          <a:stretch>
            <a:fillRect/>
          </a:stretch>
        </p:blipFill>
        <p:spPr>
          <a:xfrm>
            <a:off x="9547989" y="5912991"/>
            <a:ext cx="2465335" cy="834650"/>
          </a:xfrm>
          <a:prstGeom prst="rect">
            <a:avLst/>
          </a:prstGeom>
        </p:spPr>
      </p:pic>
      <p:pic>
        <p:nvPicPr>
          <p:cNvPr id="23" name="Picture 22" descr="Gallery"/>
          <p:cNvPicPr/>
          <p:nvPr/>
        </p:nvPicPr>
        <p:blipFill>
          <a:blip r:embed="rId11">
            <a:extLst>
              <a:ext uri="{28A0092B-C50C-407E-A947-70E740481C1C}">
                <a14:useLocalDpi xmlns:a14="http://schemas.microsoft.com/office/drawing/2010/main" val="0"/>
              </a:ext>
            </a:extLst>
          </a:blip>
          <a:srcRect/>
          <a:stretch>
            <a:fillRect/>
          </a:stretch>
        </p:blipFill>
        <p:spPr bwMode="auto">
          <a:xfrm>
            <a:off x="7893778" y="5807802"/>
            <a:ext cx="1654211" cy="959071"/>
          </a:xfrm>
          <a:prstGeom prst="rect">
            <a:avLst/>
          </a:prstGeom>
          <a:noFill/>
          <a:ln>
            <a:noFill/>
          </a:ln>
        </p:spPr>
      </p:pic>
    </p:spTree>
    <p:extLst>
      <p:ext uri="{BB962C8B-B14F-4D97-AF65-F5344CB8AC3E}">
        <p14:creationId xmlns:p14="http://schemas.microsoft.com/office/powerpoint/2010/main" val="42755464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1C1917-4E26-5349-B9A6-AE449E5B00BA}"/>
              </a:ext>
            </a:extLst>
          </p:cNvPr>
          <p:cNvSpPr>
            <a:spLocks noGrp="1"/>
          </p:cNvSpPr>
          <p:nvPr>
            <p:ph type="title"/>
          </p:nvPr>
        </p:nvSpPr>
        <p:spPr>
          <a:xfrm>
            <a:off x="609600" y="752540"/>
            <a:ext cx="10972800" cy="1143000"/>
          </a:xfrm>
        </p:spPr>
        <p:txBody>
          <a:bodyPr/>
          <a:lstStyle/>
          <a:p>
            <a:r>
              <a:rPr lang="en-US" dirty="0">
                <a:solidFill>
                  <a:srgbClr val="1D624D"/>
                </a:solidFill>
              </a:rPr>
              <a:t>COVID-19 vaccination will help protect </a:t>
            </a:r>
            <a:br>
              <a:rPr lang="en-US" dirty="0">
                <a:solidFill>
                  <a:srgbClr val="1D624D"/>
                </a:solidFill>
              </a:rPr>
            </a:br>
            <a:r>
              <a:rPr lang="en-US" dirty="0">
                <a:solidFill>
                  <a:srgbClr val="1D624D"/>
                </a:solidFill>
              </a:rPr>
              <a:t>you from COVID-19</a:t>
            </a:r>
          </a:p>
        </p:txBody>
      </p:sp>
      <p:sp>
        <p:nvSpPr>
          <p:cNvPr id="6" name="Subtitle">
            <a:extLst>
              <a:ext uri="{FF2B5EF4-FFF2-40B4-BE49-F238E27FC236}">
                <a16:creationId xmlns:a16="http://schemas.microsoft.com/office/drawing/2014/main" id="{3E54D59F-5CAF-CF49-9ECE-C23763CEAECF}"/>
              </a:ext>
            </a:extLst>
          </p:cNvPr>
          <p:cNvSpPr>
            <a:spLocks noGrp="1"/>
          </p:cNvSpPr>
          <p:nvPr>
            <p:ph type="subTitle" idx="1"/>
          </p:nvPr>
        </p:nvSpPr>
        <p:spPr/>
        <p:txBody>
          <a:bodyPr>
            <a:normAutofit lnSpcReduction="10000"/>
          </a:bodyPr>
          <a:lstStyle/>
          <a:p>
            <a:r>
              <a:rPr lang="en-US" dirty="0"/>
              <a:t>COVID-19 and Vaccine Basics</a:t>
            </a:r>
          </a:p>
        </p:txBody>
      </p:sp>
      <p:sp>
        <p:nvSpPr>
          <p:cNvPr id="8" name="TextBox">
            <a:extLst>
              <a:ext uri="{FF2B5EF4-FFF2-40B4-BE49-F238E27FC236}">
                <a16:creationId xmlns:a16="http://schemas.microsoft.com/office/drawing/2014/main" id="{07FD7443-FCEB-0B4A-A71D-A7538FD5ACCC}"/>
              </a:ext>
            </a:extLst>
          </p:cNvPr>
          <p:cNvSpPr txBox="1"/>
          <p:nvPr/>
        </p:nvSpPr>
        <p:spPr>
          <a:xfrm>
            <a:off x="625619" y="1901755"/>
            <a:ext cx="4972836" cy="502766"/>
          </a:xfrm>
          <a:prstGeom prst="rect">
            <a:avLst/>
          </a:prstGeom>
          <a:noFill/>
        </p:spPr>
        <p:txBody>
          <a:bodyPr wrap="none" rtlCol="0">
            <a:spAutoFit/>
          </a:bodyPr>
          <a:lstStyle/>
          <a:p>
            <a:r>
              <a:rPr lang="en-US" sz="2667" b="1" dirty="0">
                <a:solidFill>
                  <a:srgbClr val="3A7AB6"/>
                </a:solidFill>
                <a:latin typeface="Arial" panose="020B0604020202020204" pitchFamily="34" charset="0"/>
                <a:cs typeface="Arial" panose="020B0604020202020204" pitchFamily="34" charset="0"/>
              </a:rPr>
              <a:t>Getting a COVID-19 vaccine...</a:t>
            </a:r>
          </a:p>
        </p:txBody>
      </p:sp>
      <p:pic>
        <p:nvPicPr>
          <p:cNvPr id="26" name="Picture" descr="Illustration of a molecular structure that appears next to a vaccine vial.">
            <a:extLst>
              <a:ext uri="{FF2B5EF4-FFF2-40B4-BE49-F238E27FC236}">
                <a16:creationId xmlns:a16="http://schemas.microsoft.com/office/drawing/2014/main" id="{689CACB7-7686-4217-A5FE-40B157515FD5}"/>
              </a:ext>
              <a:ext uri="{C183D7F6-B498-43B3-948B-1728B52AA6E4}">
                <adec:decorative xmlns=""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102" y="2759683"/>
            <a:ext cx="1501292" cy="1829339"/>
          </a:xfrm>
          <a:prstGeom prst="rect">
            <a:avLst/>
          </a:prstGeom>
        </p:spPr>
      </p:pic>
      <p:sp>
        <p:nvSpPr>
          <p:cNvPr id="23" name="Rectangle">
            <a:extLst>
              <a:ext uri="{FF2B5EF4-FFF2-40B4-BE49-F238E27FC236}">
                <a16:creationId xmlns:a16="http://schemas.microsoft.com/office/drawing/2014/main" id="{2C87396F-33C1-425D-B878-5614F9AA9A78}"/>
              </a:ext>
            </a:extLst>
          </p:cNvPr>
          <p:cNvSpPr/>
          <p:nvPr/>
        </p:nvSpPr>
        <p:spPr>
          <a:xfrm>
            <a:off x="2687248" y="4922588"/>
            <a:ext cx="2743200" cy="1272400"/>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pic>
        <p:nvPicPr>
          <p:cNvPr id="27" name="Picture" descr="Illustration of a person coughing, creating airborne droplets.">
            <a:extLst>
              <a:ext uri="{FF2B5EF4-FFF2-40B4-BE49-F238E27FC236}">
                <a16:creationId xmlns:a16="http://schemas.microsoft.com/office/drawing/2014/main" id="{40A36B83-48DA-47EB-B0A8-39F60065F4AC}"/>
              </a:ext>
              <a:ext uri="{C183D7F6-B498-43B3-948B-1728B52AA6E4}">
                <adec:decorative xmlns=""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663" y="2736613"/>
            <a:ext cx="1914475" cy="1852409"/>
          </a:xfrm>
          <a:prstGeom prst="rect">
            <a:avLst/>
          </a:prstGeom>
        </p:spPr>
      </p:pic>
      <p:sp>
        <p:nvSpPr>
          <p:cNvPr id="25" name="Rectangle">
            <a:extLst>
              <a:ext uri="{FF2B5EF4-FFF2-40B4-BE49-F238E27FC236}">
                <a16:creationId xmlns:a16="http://schemas.microsoft.com/office/drawing/2014/main" id="{5CEA61D6-C78D-4C75-A544-6D072A55BF01}"/>
              </a:ext>
            </a:extLst>
          </p:cNvPr>
          <p:cNvSpPr/>
          <p:nvPr/>
        </p:nvSpPr>
        <p:spPr>
          <a:xfrm>
            <a:off x="6324495" y="4922587"/>
            <a:ext cx="2743200" cy="1559722"/>
          </a:xfrm>
          <a:prstGeom prst="rect">
            <a:avLst/>
          </a:prstGeom>
        </p:spPr>
        <p:txBody>
          <a:bodyPr wrap="square" lIns="121920" tIns="60960" rIns="121920" bIns="60960" anchor="t">
            <a:spAutoFit/>
          </a:bodyPr>
          <a:lstStyle/>
          <a:p>
            <a:pPr marL="304792" lvl="1" indent="-304792">
              <a:spcBef>
                <a:spcPts val="1333"/>
              </a:spcBef>
              <a:buClr>
                <a:srgbClr val="F7931F"/>
              </a:buClr>
              <a:buFont typeface="Wingdings" pitchFamily="2" charset="2"/>
              <a:buChar char="§"/>
            </a:pPr>
            <a:r>
              <a:rPr lang="en-US" sz="1867"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sp>
        <p:nvSpPr>
          <p:cNvPr id="28" name="Divider">
            <a:extLst>
              <a:ext uri="{FF2B5EF4-FFF2-40B4-BE49-F238E27FC236}">
                <a16:creationId xmlns:a16="http://schemas.microsoft.com/office/drawing/2014/main" id="{A5CD13D4-AB47-4431-A8C5-77B3686F574F}"/>
              </a:ext>
              <a:ext uri="{C183D7F6-B498-43B3-948B-1728B52AA6E4}">
                <adec:decorative xmlns="" xmlns:adec="http://schemas.microsoft.com/office/drawing/2017/decorative" val="1"/>
              </a:ext>
            </a:extLst>
          </p:cNvPr>
          <p:cNvSpPr/>
          <p:nvPr/>
        </p:nvSpPr>
        <p:spPr>
          <a:xfrm>
            <a:off x="5867507" y="2691432"/>
            <a:ext cx="132887" cy="343504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3A5FA517-EAE7-7548-9218-C65C020F03CA}"/>
              </a:ext>
            </a:extLst>
          </p:cNvPr>
          <p:cNvSpPr/>
          <p:nvPr/>
        </p:nvSpPr>
        <p:spPr>
          <a:xfrm>
            <a:off x="0" y="-166244"/>
            <a:ext cx="12192000" cy="543966"/>
          </a:xfrm>
          <a:prstGeom prst="rect">
            <a:avLst/>
          </a:prstGeom>
          <a:solidFill>
            <a:srgbClr val="3A7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a:extLst>
              <a:ext uri="{FF2B5EF4-FFF2-40B4-BE49-F238E27FC236}">
                <a16:creationId xmlns:a16="http://schemas.microsoft.com/office/drawing/2014/main" id="{F4F924FA-C3BE-C94F-AA53-C338AE0F5C9A}"/>
              </a:ext>
            </a:extLst>
          </p:cNvPr>
          <p:cNvSpPr txBox="1">
            <a:spLocks/>
          </p:cNvSpPr>
          <p:nvPr/>
        </p:nvSpPr>
        <p:spPr>
          <a:xfrm>
            <a:off x="163551" y="-36146"/>
            <a:ext cx="9144000" cy="349309"/>
          </a:xfrm>
          <a:solidFill>
            <a:srgbClr val="3A7AB6"/>
          </a:solidFill>
        </p:spPr>
        <p:txBody>
          <a:bodyPr lIns="365760" rIns="365760" anchor="ct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COVID-19 and Vaccine Basics</a:t>
            </a:r>
          </a:p>
        </p:txBody>
      </p:sp>
      <p:pic>
        <p:nvPicPr>
          <p:cNvPr id="12" name="Picture 11">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7111599" y="-276853"/>
            <a:ext cx="960855" cy="960855"/>
          </a:xfrm>
          <a:prstGeom prst="rect">
            <a:avLst/>
          </a:prstGeom>
        </p:spPr>
      </p:pic>
      <p:pic>
        <p:nvPicPr>
          <p:cNvPr id="13" name="Picture 12"/>
          <p:cNvPicPr>
            <a:picLocks noChangeAspect="1"/>
          </p:cNvPicPr>
          <p:nvPr/>
        </p:nvPicPr>
        <p:blipFill>
          <a:blip r:embed="rId6"/>
          <a:stretch>
            <a:fillRect/>
          </a:stretch>
        </p:blipFill>
        <p:spPr>
          <a:xfrm>
            <a:off x="9726665" y="-150648"/>
            <a:ext cx="2465335" cy="834650"/>
          </a:xfrm>
          <a:prstGeom prst="rect">
            <a:avLst/>
          </a:prstGeom>
        </p:spPr>
      </p:pic>
      <p:pic>
        <p:nvPicPr>
          <p:cNvPr id="14" name="Picture 13"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8072454" y="-255837"/>
            <a:ext cx="1654211" cy="959071"/>
          </a:xfrm>
          <a:prstGeom prst="rect">
            <a:avLst/>
          </a:prstGeom>
          <a:noFill/>
          <a:ln>
            <a:noFill/>
          </a:ln>
        </p:spPr>
      </p:pic>
    </p:spTree>
    <p:extLst>
      <p:ext uri="{BB962C8B-B14F-4D97-AF65-F5344CB8AC3E}">
        <p14:creationId xmlns:p14="http://schemas.microsoft.com/office/powerpoint/2010/main" val="31574663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b="0" dirty="0"/>
              <a:t>COVID-19 VACCINATION SAVES LIVES</a:t>
            </a:r>
            <a:r>
              <a:rPr lang="en-US" sz="3200" dirty="0"/>
              <a:t> </a:t>
            </a:r>
            <a:br>
              <a:rPr lang="en-US" sz="3200" dirty="0"/>
            </a:b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504499" y="1377720"/>
            <a:ext cx="6643554" cy="2031325"/>
          </a:xfrm>
          <a:prstGeom prst="rect">
            <a:avLst/>
          </a:prstGeom>
        </p:spPr>
        <p:txBody>
          <a:bodyPr wrap="square">
            <a:spAutoFit/>
          </a:bodyPr>
          <a:lstStyle/>
          <a:p>
            <a:pPr marL="342900" indent="-342900">
              <a:buFont typeface="Arial" panose="020B0604020202020204" pitchFamily="34" charset="0"/>
              <a:buChar char="•"/>
            </a:pPr>
            <a:r>
              <a:rPr lang="en-US" dirty="0"/>
              <a:t>Vaccination reduces the risks of infection, </a:t>
            </a:r>
            <a:r>
              <a:rPr lang="en-US" dirty="0" smtClean="0"/>
              <a:t>especially severe </a:t>
            </a:r>
            <a:r>
              <a:rPr lang="en-US" dirty="0"/>
              <a:t>infection that leads to </a:t>
            </a:r>
            <a:r>
              <a:rPr lang="en-US" dirty="0" smtClean="0"/>
              <a:t>hospitalization</a:t>
            </a:r>
          </a:p>
          <a:p>
            <a:pPr marL="342900" indent="-342900">
              <a:buFont typeface="Arial" panose="020B0604020202020204" pitchFamily="34" charset="0"/>
              <a:buChar char="•"/>
            </a:pPr>
            <a:r>
              <a:rPr lang="en-US" dirty="0"/>
              <a:t>This will help keep our hospitals </a:t>
            </a:r>
            <a:r>
              <a:rPr lang="en-US" dirty="0" smtClean="0"/>
              <a:t>and healthcare </a:t>
            </a:r>
            <a:r>
              <a:rPr lang="en-US" dirty="0"/>
              <a:t>facilities from being overwhelmed</a:t>
            </a:r>
            <a:r>
              <a:rPr lang="en-US" sz="2400" dirty="0"/>
              <a:t> </a:t>
            </a:r>
            <a:br>
              <a:rPr lang="en-US" sz="2400" dirty="0"/>
            </a:br>
            <a:r>
              <a:rPr lang="en-US" sz="2400" dirty="0"/>
              <a:t> </a:t>
            </a:r>
            <a:br>
              <a:rPr lang="en-US" sz="2400" dirty="0"/>
            </a:b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78625" y="3844414"/>
            <a:ext cx="11829895" cy="1973872"/>
          </a:xfrm>
          <a:prstGeom prst="rect">
            <a:avLst/>
          </a:prstGeom>
        </p:spPr>
      </p:pic>
      <p:pic>
        <p:nvPicPr>
          <p:cNvPr id="6" name="Picture 5"/>
          <p:cNvPicPr>
            <a:picLocks noChangeAspect="1"/>
          </p:cNvPicPr>
          <p:nvPr/>
        </p:nvPicPr>
        <p:blipFill>
          <a:blip r:embed="rId4"/>
          <a:stretch>
            <a:fillRect/>
          </a:stretch>
        </p:blipFill>
        <p:spPr>
          <a:xfrm>
            <a:off x="8150942" y="1159702"/>
            <a:ext cx="4041058" cy="2576556"/>
          </a:xfrm>
          <a:prstGeom prst="rect">
            <a:avLst/>
          </a:prstGeom>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5"/>
          <a:stretch>
            <a:fillRect/>
          </a:stretch>
        </p:blipFill>
        <p:spPr>
          <a:xfrm>
            <a:off x="0" y="5897145"/>
            <a:ext cx="960855" cy="960855"/>
          </a:xfrm>
          <a:prstGeom prst="rect">
            <a:avLst/>
          </a:prstGeom>
        </p:spPr>
      </p:pic>
      <p:pic>
        <p:nvPicPr>
          <p:cNvPr id="8" name="Picture 7"/>
          <p:cNvPicPr>
            <a:picLocks noChangeAspect="1"/>
          </p:cNvPicPr>
          <p:nvPr/>
        </p:nvPicPr>
        <p:blipFill>
          <a:blip r:embed="rId6"/>
          <a:stretch>
            <a:fillRect/>
          </a:stretch>
        </p:blipFill>
        <p:spPr>
          <a:xfrm>
            <a:off x="2615066" y="6023350"/>
            <a:ext cx="2465335" cy="834650"/>
          </a:xfrm>
          <a:prstGeom prst="rect">
            <a:avLst/>
          </a:prstGeom>
        </p:spPr>
      </p:pic>
      <p:pic>
        <p:nvPicPr>
          <p:cNvPr id="9" name="Picture 8" descr="Gallery"/>
          <p:cNvPicPr/>
          <p:nvPr/>
        </p:nvPicPr>
        <p:blipFill>
          <a:blip r:embed="rId7">
            <a:extLst>
              <a:ext uri="{28A0092B-C50C-407E-A947-70E740481C1C}">
                <a14:useLocalDpi xmlns:a14="http://schemas.microsoft.com/office/drawing/2010/main" val="0"/>
              </a:ext>
            </a:extLst>
          </a:blip>
          <a:srcRect/>
          <a:stretch>
            <a:fillRect/>
          </a:stretch>
        </p:blipFill>
        <p:spPr bwMode="auto">
          <a:xfrm>
            <a:off x="960855" y="5898036"/>
            <a:ext cx="1654211" cy="959071"/>
          </a:xfrm>
          <a:prstGeom prst="rect">
            <a:avLst/>
          </a:prstGeom>
          <a:noFill/>
          <a:ln>
            <a:noFill/>
          </a:ln>
        </p:spPr>
      </p:pic>
    </p:spTree>
    <p:extLst>
      <p:ext uri="{BB962C8B-B14F-4D97-AF65-F5344CB8AC3E}">
        <p14:creationId xmlns:p14="http://schemas.microsoft.com/office/powerpoint/2010/main" val="152272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is a vaccine and how does it work?</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prevent diseases that can be dangerous, or even deadly. They work with your body’s natural defenses to safely develop protection from a disease.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 vaccine helps your immune system to produce antibodies, just like it would if you were exposed to the disease. After getting vaccinated, you have protection from that disease, without having to get the disease first.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is what makes vaccines such powerful medicine. Unlike most medicines, which treat or cure diseases, vaccines </a:t>
            </a:r>
            <a:r>
              <a:rPr lang="en-US" sz="2400" i="1" dirty="0"/>
              <a:t>prevent</a:t>
            </a:r>
            <a:r>
              <a:rPr lang="en-US" sz="2400" dirty="0"/>
              <a:t> them.</a:t>
            </a:r>
          </a:p>
          <a:p>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E51C38-E2AC-4DBB-96DD-BC65B64AD5AB}"/>
              </a:ext>
            </a:extLst>
          </p:cNvPr>
          <p:cNvPicPr>
            <a:picLocks noChangeAspect="1"/>
          </p:cNvPicPr>
          <p:nvPr/>
        </p:nvPicPr>
        <p:blipFill>
          <a:blip r:embed="rId3"/>
          <a:stretch>
            <a:fillRect/>
          </a:stretch>
        </p:blipFill>
        <p:spPr>
          <a:xfrm>
            <a:off x="85083" y="5512417"/>
            <a:ext cx="960855" cy="960855"/>
          </a:xfrm>
          <a:prstGeom prst="rect">
            <a:avLst/>
          </a:prstGeom>
        </p:spPr>
      </p:pic>
      <p:pic>
        <p:nvPicPr>
          <p:cNvPr id="6" name="Picture 5"/>
          <p:cNvPicPr>
            <a:picLocks noChangeAspect="1"/>
          </p:cNvPicPr>
          <p:nvPr/>
        </p:nvPicPr>
        <p:blipFill>
          <a:blip r:embed="rId4"/>
          <a:stretch>
            <a:fillRect/>
          </a:stretch>
        </p:blipFill>
        <p:spPr>
          <a:xfrm>
            <a:off x="2700149" y="5638622"/>
            <a:ext cx="2465335" cy="834650"/>
          </a:xfrm>
          <a:prstGeom prst="rect">
            <a:avLst/>
          </a:prstGeom>
        </p:spPr>
      </p:pic>
      <p:pic>
        <p:nvPicPr>
          <p:cNvPr id="7" name="Picture 6" descr="Gallery"/>
          <p:cNvPicPr/>
          <p:nvPr/>
        </p:nvPicPr>
        <p:blipFill>
          <a:blip r:embed="rId5">
            <a:extLst>
              <a:ext uri="{28A0092B-C50C-407E-A947-70E740481C1C}">
                <a14:useLocalDpi xmlns:a14="http://schemas.microsoft.com/office/drawing/2010/main" val="0"/>
              </a:ext>
            </a:extLst>
          </a:blip>
          <a:srcRect/>
          <a:stretch>
            <a:fillRect/>
          </a:stretch>
        </p:blipFill>
        <p:spPr bwMode="auto">
          <a:xfrm>
            <a:off x="1045938" y="5533433"/>
            <a:ext cx="1654211" cy="959071"/>
          </a:xfrm>
          <a:prstGeom prst="rect">
            <a:avLst/>
          </a:prstGeom>
          <a:noFill/>
          <a:ln>
            <a:noFill/>
          </a:ln>
        </p:spPr>
      </p:pic>
    </p:spTree>
    <p:extLst>
      <p:ext uri="{BB962C8B-B14F-4D97-AF65-F5344CB8AC3E}">
        <p14:creationId xmlns:p14="http://schemas.microsoft.com/office/powerpoint/2010/main" val="122125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are the benefits of getting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06990" cy="3801041"/>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COVID-19 vaccination will help keep you from getting sick from </a:t>
            </a:r>
            <a:r>
              <a:rPr lang="en-US" sz="2400" dirty="0" smtClean="0">
                <a:latin typeface="Calibri" panose="020F0502020204030204" pitchFamily="34" charset="0"/>
                <a:cs typeface="Calibri" panose="020F0502020204030204" pitchFamily="34" charset="0"/>
              </a:rPr>
              <a:t>COVID-19</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All COVID-19 vaccines available </a:t>
            </a:r>
            <a:r>
              <a:rPr lang="en-US" sz="2400" dirty="0" smtClean="0">
                <a:latin typeface="Calibri" panose="020F0502020204030204" pitchFamily="34" charset="0"/>
                <a:cs typeface="Calibri" panose="020F0502020204030204" pitchFamily="34" charset="0"/>
              </a:rPr>
              <a:t>have </a:t>
            </a:r>
            <a:r>
              <a:rPr lang="en-US" sz="2400" dirty="0">
                <a:latin typeface="Calibri" panose="020F0502020204030204" pitchFamily="34" charset="0"/>
                <a:cs typeface="Calibri" panose="020F0502020204030204" pitchFamily="34" charset="0"/>
              </a:rPr>
              <a:t>been shown to be very </a:t>
            </a:r>
            <a:r>
              <a:rPr lang="en-US" sz="2400" dirty="0" smtClean="0">
                <a:latin typeface="Calibri" panose="020F0502020204030204" pitchFamily="34" charset="0"/>
                <a:cs typeface="Calibri" panose="020F0502020204030204" pitchFamily="34" charset="0"/>
              </a:rPr>
              <a:t>effective</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combination of getting vaccinated and following </a:t>
            </a:r>
            <a:r>
              <a:rPr lang="en-US" sz="2400" dirty="0" smtClean="0">
                <a:latin typeface="Calibri" panose="020F0502020204030204" pitchFamily="34" charset="0"/>
                <a:cs typeface="Calibri" panose="020F0502020204030204" pitchFamily="34" charset="0"/>
              </a:rPr>
              <a:t>WHO </a:t>
            </a:r>
            <a:r>
              <a:rPr lang="en-US" sz="2400" dirty="0">
                <a:latin typeface="Calibri" panose="020F0502020204030204" pitchFamily="34" charset="0"/>
                <a:cs typeface="Calibri" panose="020F0502020204030204" pitchFamily="34" charset="0"/>
              </a:rPr>
              <a:t>recommendations to protect yourself and others will offer the best protection from </a:t>
            </a:r>
            <a:r>
              <a:rPr lang="en-US" sz="2400" dirty="0" smtClean="0">
                <a:latin typeface="Calibri" panose="020F0502020204030204" pitchFamily="34" charset="0"/>
                <a:cs typeface="Calibri" panose="020F0502020204030204" pitchFamily="34" charset="0"/>
              </a:rPr>
              <a:t>COVID-19</a:t>
            </a: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The more people who get vaccinated, the faster we can get back to our normal </a:t>
            </a:r>
            <a:r>
              <a:rPr lang="en-US" sz="2400" dirty="0" smtClean="0">
                <a:latin typeface="Calibri" panose="020F0502020204030204" pitchFamily="34" charset="0"/>
                <a:cs typeface="Calibri" panose="020F0502020204030204" pitchFamily="34" charset="0"/>
              </a:rPr>
              <a:t>lives</a:t>
            </a:r>
            <a:endParaRPr lang="en-US" sz="2400" dirty="0">
              <a:latin typeface="Calibri" panose="020F0502020204030204" pitchFamily="34" charset="0"/>
              <a:cs typeface="Calibri" panose="020F0502020204030204" pitchFamily="34" charset="0"/>
            </a:endParaRP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pic>
        <p:nvPicPr>
          <p:cNvPr id="7" name="Picture 6">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0" y="5502663"/>
            <a:ext cx="960855" cy="960855"/>
          </a:xfrm>
          <a:prstGeom prst="rect">
            <a:avLst/>
          </a:prstGeom>
        </p:spPr>
      </p:pic>
      <p:pic>
        <p:nvPicPr>
          <p:cNvPr id="8" name="Picture 7"/>
          <p:cNvPicPr>
            <a:picLocks noChangeAspect="1"/>
          </p:cNvPicPr>
          <p:nvPr/>
        </p:nvPicPr>
        <p:blipFill>
          <a:blip r:embed="rId5"/>
          <a:stretch>
            <a:fillRect/>
          </a:stretch>
        </p:blipFill>
        <p:spPr>
          <a:xfrm>
            <a:off x="2615066" y="5628868"/>
            <a:ext cx="2465335" cy="834650"/>
          </a:xfrm>
          <a:prstGeom prst="rect">
            <a:avLst/>
          </a:prstGeom>
        </p:spPr>
      </p:pic>
      <p:pic>
        <p:nvPicPr>
          <p:cNvPr id="9" name="Picture 8"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60855" y="5523679"/>
            <a:ext cx="1654211" cy="959071"/>
          </a:xfrm>
          <a:prstGeom prst="rect">
            <a:avLst/>
          </a:prstGeom>
          <a:noFill/>
          <a:ln>
            <a:noFill/>
          </a:ln>
        </p:spPr>
      </p:pic>
    </p:spTree>
    <p:extLst>
      <p:ext uri="{BB962C8B-B14F-4D97-AF65-F5344CB8AC3E}">
        <p14:creationId xmlns:p14="http://schemas.microsoft.com/office/powerpoint/2010/main" val="3956458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vaccines are available?</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178195"/>
            <a:ext cx="8832701" cy="3600986"/>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All </a:t>
            </a:r>
            <a:r>
              <a:rPr lang="en-US" sz="2400" dirty="0" smtClean="0"/>
              <a:t>the </a:t>
            </a:r>
            <a:r>
              <a:rPr lang="en-US" sz="2400" dirty="0"/>
              <a:t>COVID-19 vaccines are safe and highly effective against serious illness, hospitalization, and </a:t>
            </a:r>
            <a:r>
              <a:rPr lang="en-US" sz="2400" dirty="0" smtClean="0"/>
              <a:t>death</a:t>
            </a:r>
            <a:endParaRPr lang="en-US" sz="2400" dirty="0"/>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t>People </a:t>
            </a:r>
            <a:r>
              <a:rPr lang="en-US" sz="2400" dirty="0"/>
              <a:t>should get both doses to be fully vaccinated in order to be effective.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smtClean="0"/>
              <a:t>Pakvac</a:t>
            </a:r>
            <a:r>
              <a:rPr lang="en-US" sz="2400" dirty="0" smtClean="0"/>
              <a:t> and </a:t>
            </a:r>
            <a:r>
              <a:rPr lang="en-US" sz="2400" dirty="0" err="1" smtClean="0"/>
              <a:t>Cansino</a:t>
            </a:r>
            <a:r>
              <a:rPr lang="en-US" sz="2400" dirty="0" smtClean="0"/>
              <a:t> has only </a:t>
            </a:r>
            <a:r>
              <a:rPr lang="en-US" sz="2400" dirty="0"/>
              <a:t>1 </a:t>
            </a:r>
            <a:r>
              <a:rPr lang="en-US" sz="2400" dirty="0" smtClean="0"/>
              <a:t>dose</a:t>
            </a:r>
            <a:endParaRPr lang="en-US" sz="2400" dirty="0"/>
          </a:p>
          <a:p>
            <a:endParaRPr lang="en-US"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pic>
        <p:nvPicPr>
          <p:cNvPr id="6" name="Picture 5">
            <a:extLst>
              <a:ext uri="{FF2B5EF4-FFF2-40B4-BE49-F238E27FC236}">
                <a16:creationId xmlns:a16="http://schemas.microsoft.com/office/drawing/2014/main" id="{FAE51C38-E2AC-4DBB-96DD-BC65B64AD5AB}"/>
              </a:ext>
            </a:extLst>
          </p:cNvPr>
          <p:cNvPicPr>
            <a:picLocks noChangeAspect="1"/>
          </p:cNvPicPr>
          <p:nvPr/>
        </p:nvPicPr>
        <p:blipFill>
          <a:blip r:embed="rId4"/>
          <a:stretch>
            <a:fillRect/>
          </a:stretch>
        </p:blipFill>
        <p:spPr>
          <a:xfrm>
            <a:off x="0" y="5502663"/>
            <a:ext cx="960855" cy="960855"/>
          </a:xfrm>
          <a:prstGeom prst="rect">
            <a:avLst/>
          </a:prstGeom>
        </p:spPr>
      </p:pic>
      <p:pic>
        <p:nvPicPr>
          <p:cNvPr id="7" name="Picture 6"/>
          <p:cNvPicPr>
            <a:picLocks noChangeAspect="1"/>
          </p:cNvPicPr>
          <p:nvPr/>
        </p:nvPicPr>
        <p:blipFill>
          <a:blip r:embed="rId5"/>
          <a:stretch>
            <a:fillRect/>
          </a:stretch>
        </p:blipFill>
        <p:spPr>
          <a:xfrm>
            <a:off x="2615066" y="5628868"/>
            <a:ext cx="2465335" cy="834650"/>
          </a:xfrm>
          <a:prstGeom prst="rect">
            <a:avLst/>
          </a:prstGeom>
        </p:spPr>
      </p:pic>
      <p:pic>
        <p:nvPicPr>
          <p:cNvPr id="8" name="Picture 7" descr="Gallery"/>
          <p:cNvPicPr/>
          <p:nvPr/>
        </p:nvPicPr>
        <p:blipFill>
          <a:blip r:embed="rId6">
            <a:extLst>
              <a:ext uri="{28A0092B-C50C-407E-A947-70E740481C1C}">
                <a14:useLocalDpi xmlns:a14="http://schemas.microsoft.com/office/drawing/2010/main" val="0"/>
              </a:ext>
            </a:extLst>
          </a:blip>
          <a:srcRect/>
          <a:stretch>
            <a:fillRect/>
          </a:stretch>
        </p:blipFill>
        <p:spPr bwMode="auto">
          <a:xfrm>
            <a:off x="960855" y="5523679"/>
            <a:ext cx="1654211" cy="959071"/>
          </a:xfrm>
          <a:prstGeom prst="rect">
            <a:avLst/>
          </a:prstGeom>
          <a:noFill/>
          <a:ln>
            <a:noFill/>
          </a:ln>
        </p:spPr>
      </p:pic>
    </p:spTree>
    <p:extLst>
      <p:ext uri="{BB962C8B-B14F-4D97-AF65-F5344CB8AC3E}">
        <p14:creationId xmlns:p14="http://schemas.microsoft.com/office/powerpoint/2010/main" val="1150806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5685</TotalTime>
  <Words>4238</Words>
  <Application>Microsoft Office PowerPoint</Application>
  <PresentationFormat>Widescreen</PresentationFormat>
  <Paragraphs>430</Paragraphs>
  <Slides>37</Slides>
  <Notes>33</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1" baseType="lpstr">
      <vt:lpstr>Arial</vt:lpstr>
      <vt:lpstr>Arial Black</vt:lpstr>
      <vt:lpstr>Calibri</vt:lpstr>
      <vt:lpstr>Calibri Light</vt:lpstr>
      <vt:lpstr>Courier New</vt:lpstr>
      <vt:lpstr>Noto Sans VF</vt:lpstr>
      <vt:lpstr>Open Sans</vt:lpstr>
      <vt:lpstr>Segoe UI</vt:lpstr>
      <vt:lpstr>Symbol</vt:lpstr>
      <vt:lpstr>Times New Roman</vt:lpstr>
      <vt:lpstr>Wingdings</vt:lpstr>
      <vt:lpstr>1_Office Theme</vt:lpstr>
      <vt:lpstr>White</vt:lpstr>
      <vt:lpstr>think-cell Slide</vt:lpstr>
      <vt:lpstr>FAQs Covid Vaccination</vt:lpstr>
      <vt:lpstr>PowerPoint Presentation</vt:lpstr>
      <vt:lpstr>COVID-19 vaccination is a safer  way to build protection </vt:lpstr>
      <vt:lpstr>Key facts about COVID-19 vaccination</vt:lpstr>
      <vt:lpstr>COVID-19 vaccination will help protect  you from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Vaccination is one measure to help stop the pandemic </vt:lpstr>
      <vt:lpstr>PowerPoint Presentation</vt:lpstr>
      <vt:lpstr>PowerPoint Presentation</vt:lpstr>
      <vt:lpstr>After Vaccination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lenovo</cp:lastModifiedBy>
  <cp:revision>549</cp:revision>
  <dcterms:created xsi:type="dcterms:W3CDTF">2021-01-16T16:40:21Z</dcterms:created>
  <dcterms:modified xsi:type="dcterms:W3CDTF">2021-10-20T09:07:29Z</dcterms:modified>
</cp:coreProperties>
</file>