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7" r:id="rId2"/>
    <p:sldId id="305" r:id="rId3"/>
    <p:sldId id="274" r:id="rId4"/>
    <p:sldId id="280" r:id="rId5"/>
    <p:sldId id="282" r:id="rId6"/>
    <p:sldId id="281" r:id="rId7"/>
    <p:sldId id="288" r:id="rId8"/>
    <p:sldId id="283" r:id="rId9"/>
    <p:sldId id="287" r:id="rId10"/>
    <p:sldId id="285" r:id="rId11"/>
    <p:sldId id="286" r:id="rId12"/>
    <p:sldId id="304" r:id="rId13"/>
    <p:sldId id="262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10" r:id="rId27"/>
    <p:sldId id="333" r:id="rId28"/>
    <p:sldId id="335" r:id="rId29"/>
    <p:sldId id="337" r:id="rId30"/>
    <p:sldId id="338" r:id="rId31"/>
    <p:sldId id="339" r:id="rId32"/>
    <p:sldId id="33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00"/>
    <a:srgbClr val="D9D9D9"/>
    <a:srgbClr val="FFFFFF"/>
    <a:srgbClr val="100B6B"/>
    <a:srgbClr val="298604"/>
    <a:srgbClr val="1C88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32" y="-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3AF90-27CA-423E-94E4-D3C41A4D6A66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84708-F213-400C-BB72-8FFFF2E7D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1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C3F02F-5129-4A52-9467-2D7B3FF942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6113" y="795338"/>
            <a:ext cx="5299075" cy="39751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85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927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6132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0028DE7-C66B-42BC-9052-4FCBBCC494AA}" type="slidenum">
              <a:rPr lang="en-US" altLang="en-US" smtClean="0">
                <a:latin typeface="Calibri" panose="020F0502020204030204" pitchFamily="34" charset="0"/>
              </a:rPr>
              <a:pPr/>
              <a:t>10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3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EEA937-96D9-4281-91C2-F9C330FECCC9}" type="slidenum">
              <a:rPr lang="en-US" altLang="en-US" smtClean="0">
                <a:latin typeface="Calibri" panose="020F0502020204030204" pitchFamily="34" charset="0"/>
              </a:rPr>
              <a:pPr/>
              <a:t>11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205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C3F02F-5129-4A52-9467-2D7B3FF942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6113" y="795338"/>
            <a:ext cx="5299075" cy="39751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800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E44D-F160-48B2-8921-F5EAD14135F7}" type="datetime1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2CBD3-BBAD-46FB-8458-4B15E3E92B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5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80185-20D9-4803-AB56-8FA842CA9366}" type="datetime1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52A9C-1194-4B71-AD6A-E59316180E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C75F7-E309-40B6-B997-6A267AF75545}" type="datetime1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797D4-916F-44AC-8842-9F65BC136E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0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4120D-C451-4647-873A-D06DC1C2F905}" type="datetime1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9516-6E55-4E77-9DC8-EB213FCDE7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3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1705F-DD80-4465-B17A-2E3F2EAEDC1C}" type="datetime1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CE89A-DE2F-4BF1-9662-D7698B642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0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4F109-5472-49DA-8BCD-73E3F2657B87}" type="datetime1">
              <a:rPr lang="en-US" smtClean="0"/>
              <a:t>1/2/2019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13DB-6DAF-4026-8147-EFFAD37FD2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6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C5A1E-77A1-4E6A-991E-67387A72BEEB}" type="datetime1">
              <a:rPr lang="en-US" smtClean="0"/>
              <a:t>1/2/2019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0C0-77A9-4F73-A227-51EA64C960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6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AC084-83B6-4EFD-B9CA-8252A4B0E8B1}" type="datetime1">
              <a:rPr lang="en-US" smtClean="0"/>
              <a:t>1/2/2019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96521-92A5-40CE-9739-FE23BFECFB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8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0E07C-1742-47F7-A658-D8039CF54A5F}" type="datetime1">
              <a:rPr lang="en-US" smtClean="0"/>
              <a:t>1/2/2019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/>
            </a:lvl1pPr>
          </a:lstStyle>
          <a:p>
            <a:pPr>
              <a:defRPr/>
            </a:pPr>
            <a:fld id="{976E4788-EF44-4071-BF35-B2B473D4A2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3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9404-47E3-4C34-A751-2200347BE011}" type="datetime1">
              <a:rPr lang="en-US" smtClean="0"/>
              <a:t>1/2/2019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4FE51-E754-4D98-8442-72C60595B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34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F49FB-2CE8-4573-B022-2649FBDD05C7}" type="datetime1">
              <a:rPr lang="en-US" smtClean="0"/>
              <a:t>1/2/2019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A5FC-876D-4983-A8B2-07E3F71DF1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2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1D04FF-A593-422E-B420-2E950D529111}" type="datetime1">
              <a:rPr lang="en-US" smtClean="0"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50" b="1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C2501D1-4788-4185-9047-24A577599C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20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8" y="1116115"/>
            <a:ext cx="9144448" cy="5746689"/>
          </a:xfrm>
          <a:prstGeom prst="rect">
            <a:avLst/>
          </a:prstGeom>
        </p:spPr>
      </p:pic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0CF5ACE3-F775-4D1E-940B-A7F49B99D82C}" type="slidenum"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057900" y="5624514"/>
            <a:ext cx="1600200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F8FA3FC3-6B5C-46EA-B0B4-C05D79B3F718}" type="slidenum">
              <a:rPr lang="en-US" sz="900" b="1">
                <a:solidFill>
                  <a:srgbClr val="898989"/>
                </a:solidFill>
                <a:latin typeface="Calibri" pitchFamily="34" charset="0"/>
                <a:cs typeface="Arial" panose="020B0604020202020204" pitchFamily="34" charset="0"/>
              </a:rPr>
              <a:pPr algn="r"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z="900" b="1" dirty="0">
              <a:solidFill>
                <a:srgbClr val="898989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4101" name="Rectangle 2"/>
          <p:cNvSpPr>
            <a:spLocks noGrp="1"/>
          </p:cNvSpPr>
          <p:nvPr>
            <p:ph type="ctrTitle" idx="4294967295"/>
          </p:nvPr>
        </p:nvSpPr>
        <p:spPr>
          <a:xfrm>
            <a:off x="0" y="1116115"/>
            <a:ext cx="9144000" cy="5737068"/>
          </a:xfrm>
          <a:solidFill>
            <a:srgbClr val="D9D9D9">
              <a:alpha val="54902"/>
            </a:srgbClr>
          </a:solidFill>
        </p:spPr>
        <p:txBody>
          <a:bodyPr anchor="ctr"/>
          <a:lstStyle/>
          <a:p>
            <a:pPr>
              <a:lnSpc>
                <a:spcPts val="7000"/>
              </a:lnSpc>
            </a:pPr>
            <a:r>
              <a:rPr lang="en-GB" sz="4800" b="1" dirty="0">
                <a:latin typeface="+mn-lt"/>
                <a:cs typeface="Arial" pitchFamily="34" charset="0"/>
              </a:rPr>
              <a:t>Host Nation Support </a:t>
            </a:r>
            <a:r>
              <a:rPr lang="en-GB" sz="4800" b="1" dirty="0" smtClean="0">
                <a:latin typeface="+mn-lt"/>
                <a:cs typeface="Arial" pitchFamily="34" charset="0"/>
              </a:rPr>
              <a:t>Guidelines</a:t>
            </a:r>
            <a:br>
              <a:rPr lang="en-GB" sz="4800" b="1" dirty="0" smtClean="0">
                <a:latin typeface="+mn-lt"/>
                <a:cs typeface="Arial" pitchFamily="34" charset="0"/>
              </a:rPr>
            </a:br>
            <a:r>
              <a:rPr lang="en-GB" sz="4800" b="1" dirty="0" smtClean="0">
                <a:latin typeface="+mn-lt"/>
                <a:cs typeface="Arial" pitchFamily="34" charset="0"/>
              </a:rPr>
              <a:t>f</a:t>
            </a:r>
            <a:r>
              <a:rPr lang="en-US" sz="4800" b="1" dirty="0" smtClean="0">
                <a:latin typeface="+mn-lt"/>
                <a:cs typeface="Arial" pitchFamily="34" charset="0"/>
              </a:rPr>
              <a:t>or </a:t>
            </a:r>
            <a:r>
              <a:rPr lang="en-US" sz="4800" b="1" dirty="0">
                <a:latin typeface="+mn-lt"/>
                <a:cs typeface="Arial" pitchFamily="34" charset="0"/>
              </a:rPr>
              <a:t>Foreign Assistance to Pakistan</a:t>
            </a:r>
            <a:br>
              <a:rPr lang="en-US" sz="4800" b="1" dirty="0">
                <a:latin typeface="+mn-lt"/>
                <a:cs typeface="Arial" pitchFamily="34" charset="0"/>
              </a:rPr>
            </a:br>
            <a:r>
              <a:rPr lang="en-US" sz="4800" b="1" dirty="0">
                <a:latin typeface="+mn-lt"/>
                <a:cs typeface="Arial" pitchFamily="34" charset="0"/>
              </a:rPr>
              <a:t>During Disasters</a:t>
            </a:r>
            <a:endParaRPr lang="en-GB" sz="4800" b="1" dirty="0">
              <a:latin typeface="+mn-lt"/>
              <a:cs typeface="Arial" pitchFamily="34" charset="0"/>
            </a:endParaRPr>
          </a:p>
        </p:txBody>
      </p:sp>
      <p:pic>
        <p:nvPicPr>
          <p:cNvPr id="6" name="Picture 2" descr="G:\NDMA 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126157" cy="108724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39" y="161290"/>
            <a:ext cx="2122371" cy="82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5970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Necessity of Formulating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7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788748"/>
              </p:ext>
            </p:extLst>
          </p:nvPr>
        </p:nvGraphicFramePr>
        <p:xfrm>
          <a:off x="19255" y="638363"/>
          <a:ext cx="9047743" cy="6116757"/>
        </p:xfrm>
        <a:graphic>
          <a:graphicData uri="http://schemas.openxmlformats.org/drawingml/2006/table">
            <a:tbl>
              <a:tblPr/>
              <a:tblGrid>
                <a:gridCol w="3457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8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917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Consignment Received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766424"/>
                  </a:ext>
                </a:extLst>
              </a:tr>
              <a:tr h="770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  Mode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Tonnage (metric tons)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183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Cargo Flights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183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NATO Flights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859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Commercial Airlines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183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Ships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190,000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183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Trains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913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GB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Tonnage Handled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265,300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8723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Necessity of Formulating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9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079379"/>
              </p:ext>
            </p:extLst>
          </p:nvPr>
        </p:nvGraphicFramePr>
        <p:xfrm>
          <a:off x="24721" y="636075"/>
          <a:ext cx="9051902" cy="6159361"/>
        </p:xfrm>
        <a:graphic>
          <a:graphicData uri="http://schemas.openxmlformats.org/drawingml/2006/table">
            <a:tbl>
              <a:tblPr/>
              <a:tblGrid>
                <a:gridCol w="4909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306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Consignment Dispatched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65098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6509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53363"/>
                  </a:ext>
                </a:extLst>
              </a:tr>
              <a:tr h="6830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Province\Region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Arial" charset="0"/>
                        </a:rPr>
                        <a:t>Aircraft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Arial" charset="0"/>
                        </a:rPr>
                        <a:t>Trucks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065">
                <a:tc>
                  <a:txBody>
                    <a:bodyPr/>
                    <a:lstStyle/>
                    <a:p>
                      <a:pPr marL="173038" marR="0" lvl="0" indent="-173038" algn="l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Balochistan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065">
                <a:tc>
                  <a:txBody>
                    <a:bodyPr/>
                    <a:lstStyle/>
                    <a:p>
                      <a:pPr marL="115888" marR="0" lvl="0" indent="-115888" algn="l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 Khyber Pakhtunkhwa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065">
                <a:tc>
                  <a:txBody>
                    <a:bodyPr/>
                    <a:lstStyle/>
                    <a:p>
                      <a:pPr marL="115888" marR="0" lvl="0" indent="-115888" algn="l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 Punjab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841">
                <a:tc>
                  <a:txBody>
                    <a:bodyPr/>
                    <a:lstStyle/>
                    <a:p>
                      <a:pPr marL="115888" marR="0" lvl="0" indent="-115888" algn="l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 Sindh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3065">
                <a:tc>
                  <a:txBody>
                    <a:bodyPr/>
                    <a:lstStyle/>
                    <a:p>
                      <a:pPr marL="115888" marR="0" lvl="0" indent="-115888" algn="l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 Azad Jammu &amp; Kashmir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3065">
                <a:tc>
                  <a:txBody>
                    <a:bodyPr/>
                    <a:lstStyle/>
                    <a:p>
                      <a:pPr marL="115888" marR="0" lvl="0" indent="-115888" algn="l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 Gilgit-Baltistan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30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954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1878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Necessity of Formulating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756" y="758156"/>
            <a:ext cx="8884116" cy="2495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algn="just" eaLnBrk="0" fontAlgn="base" hangingPunct="0">
              <a:lnSpc>
                <a:spcPts val="48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Super </a:t>
            </a:r>
            <a:r>
              <a:rPr lang="en-US" sz="2800" b="1" dirty="0">
                <a:cs typeface="Times New Roman" panose="02020603050405020304" pitchFamily="18" charset="0"/>
              </a:rPr>
              <a:t>Floods 2010 highlighted need for enhanced understanding of the complexities of massive logistics </a:t>
            </a:r>
            <a:r>
              <a:rPr lang="en-US" sz="2800" b="1" dirty="0" smtClean="0">
                <a:cs typeface="Times New Roman" panose="02020603050405020304" pitchFamily="18" charset="0"/>
              </a:rPr>
              <a:t>and coordination </a:t>
            </a:r>
            <a:r>
              <a:rPr lang="en-US" sz="2800" b="1" dirty="0">
                <a:cs typeface="Times New Roman" panose="02020603050405020304" pitchFamily="18" charset="0"/>
              </a:rPr>
              <a:t>efforts required including those for managing foreign </a:t>
            </a:r>
            <a:r>
              <a:rPr lang="en-US" sz="2800" b="1" dirty="0" smtClean="0">
                <a:cs typeface="Times New Roman" panose="02020603050405020304" pitchFamily="18" charset="0"/>
              </a:rPr>
              <a:t>assistance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691" y="611652"/>
            <a:ext cx="4331367" cy="6246347"/>
          </a:xfrm>
          <a:prstGeom prst="rect">
            <a:avLst/>
          </a:prstGeom>
          <a:ln w="38100"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5835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942" y="690779"/>
            <a:ext cx="8884116" cy="586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lnSpc>
                <a:spcPts val="50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Section 1	-	Introduction</a:t>
            </a:r>
          </a:p>
          <a:p>
            <a:pPr marL="346075" indent="-346075" algn="just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Country profile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346075" indent="-346075" algn="just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Aim of formulating the guidelines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346075" indent="-346075" algn="just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Contribution to </a:t>
            </a:r>
            <a:r>
              <a:rPr lang="en-US" sz="2800" b="1" dirty="0" smtClean="0">
                <a:cs typeface="Times New Roman" panose="02020603050405020304" pitchFamily="18" charset="0"/>
              </a:rPr>
              <a:t>regional knowledge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346075" indent="-346075" algn="just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Formulation methodology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346075" indent="-346075" algn="just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Necessity </a:t>
            </a:r>
            <a:r>
              <a:rPr lang="en-US" sz="2800" b="1" dirty="0" smtClean="0">
                <a:cs typeface="Times New Roman" panose="02020603050405020304" pitchFamily="18" charset="0"/>
              </a:rPr>
              <a:t>of formulating the guidelines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346075" indent="-346075" algn="just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How to using </a:t>
            </a:r>
            <a:r>
              <a:rPr lang="en-US" sz="2800" b="1" dirty="0">
                <a:cs typeface="Times New Roman" panose="02020603050405020304" pitchFamily="18" charset="0"/>
              </a:rPr>
              <a:t>the </a:t>
            </a:r>
            <a:r>
              <a:rPr lang="en-US" sz="2800" b="1" dirty="0" smtClean="0">
                <a:cs typeface="Times New Roman" panose="02020603050405020304" pitchFamily="18" charset="0"/>
              </a:rPr>
              <a:t>guidelines</a:t>
            </a:r>
          </a:p>
          <a:p>
            <a:pPr marL="346075" indent="-346075" algn="just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Challenges </a:t>
            </a:r>
            <a:r>
              <a:rPr lang="en-US" sz="2800" b="1" dirty="0">
                <a:cs typeface="Times New Roman" panose="02020603050405020304" pitchFamily="18" charset="0"/>
              </a:rPr>
              <a:t>in </a:t>
            </a:r>
            <a:r>
              <a:rPr lang="en-US" sz="2800" b="1" dirty="0" smtClean="0">
                <a:cs typeface="Times New Roman" panose="02020603050405020304" pitchFamily="18" charset="0"/>
              </a:rPr>
              <a:t>foreign assistance </a:t>
            </a:r>
            <a:r>
              <a:rPr lang="en-US" sz="2800" b="1" dirty="0">
                <a:cs typeface="Times New Roman" panose="02020603050405020304" pitchFamily="18" charset="0"/>
              </a:rPr>
              <a:t>in </a:t>
            </a:r>
            <a:r>
              <a:rPr lang="en-US" sz="2800" b="1" dirty="0" smtClean="0">
                <a:cs typeface="Times New Roman" panose="02020603050405020304" pitchFamily="18" charset="0"/>
              </a:rPr>
              <a:t>response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346075" indent="-346075" algn="just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Definitions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13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125" y="989159"/>
            <a:ext cx="888411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lnSpc>
                <a:spcPts val="55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Section 2	-	Host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Nation Coordination </a:t>
            </a:r>
          </a:p>
          <a:p>
            <a:pPr marL="346075" indent="-346075" algn="just">
              <a:lnSpc>
                <a:spcPts val="55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National </a:t>
            </a:r>
            <a:r>
              <a:rPr lang="en-US" sz="2800" b="1" dirty="0">
                <a:cs typeface="Times New Roman" panose="02020603050405020304" pitchFamily="18" charset="0"/>
              </a:rPr>
              <a:t>Disaster Management Act </a:t>
            </a:r>
            <a:r>
              <a:rPr lang="en-US" sz="2800" b="1" dirty="0" smtClean="0">
                <a:cs typeface="Times New Roman" panose="02020603050405020304" pitchFamily="18" charset="0"/>
              </a:rPr>
              <a:t>2010 and its linkage with activities </a:t>
            </a:r>
            <a:r>
              <a:rPr lang="en-US" sz="2800" b="1" dirty="0">
                <a:cs typeface="Times New Roman" panose="02020603050405020304" pitchFamily="18" charset="0"/>
              </a:rPr>
              <a:t>on </a:t>
            </a:r>
            <a:r>
              <a:rPr lang="en-US" sz="2800" b="1" dirty="0" smtClean="0">
                <a:cs typeface="Times New Roman" panose="02020603050405020304" pitchFamily="18" charset="0"/>
              </a:rPr>
              <a:t>accepting foreign assistance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346075" indent="-346075" algn="just">
              <a:lnSpc>
                <a:spcPts val="55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NDMA’s mandate in emergency response</a:t>
            </a:r>
          </a:p>
          <a:p>
            <a:pPr marL="346075" indent="-346075" algn="just">
              <a:lnSpc>
                <a:spcPts val="55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Needs assessments - Process and timeline</a:t>
            </a:r>
          </a:p>
          <a:p>
            <a:pPr marL="346075" indent="-346075" algn="just">
              <a:lnSpc>
                <a:spcPts val="55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Call for foreign assistance and process</a:t>
            </a:r>
          </a:p>
          <a:p>
            <a:pPr marL="346075" indent="-346075" algn="just">
              <a:lnSpc>
                <a:spcPts val="55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Pakistan’s response hierarchy</a:t>
            </a:r>
          </a:p>
        </p:txBody>
      </p:sp>
    </p:spTree>
    <p:extLst>
      <p:ext uri="{BB962C8B-B14F-4D97-AF65-F5344CB8AC3E}">
        <p14:creationId xmlns:p14="http://schemas.microsoft.com/office/powerpoint/2010/main" val="11423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942" y="680598"/>
            <a:ext cx="8884116" cy="6081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 algn="just" eaLnBrk="0" fontAlgn="base" hangingPunct="0">
              <a:lnSpc>
                <a:spcPts val="33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Section 3      -	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Overarching Principles for Foreign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Assistance</a:t>
            </a:r>
            <a:endParaRPr lang="en-US" sz="28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  <a:p>
            <a:pPr marL="346075" indent="-34607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S</a:t>
            </a:r>
            <a:r>
              <a:rPr lang="en-US" sz="2800" b="1" dirty="0" smtClean="0">
                <a:cs typeface="Times New Roman" panose="02020603050405020304" pitchFamily="18" charset="0"/>
              </a:rPr>
              <a:t>overeignty </a:t>
            </a:r>
            <a:r>
              <a:rPr lang="en-US" sz="2800" b="1" dirty="0">
                <a:cs typeface="Times New Roman" panose="02020603050405020304" pitchFamily="18" charset="0"/>
              </a:rPr>
              <a:t>of the </a:t>
            </a:r>
            <a:r>
              <a:rPr lang="en-US" sz="2800" b="1" dirty="0" smtClean="0">
                <a:cs typeface="Times New Roman" panose="02020603050405020304" pitchFamily="18" charset="0"/>
              </a:rPr>
              <a:t>of </a:t>
            </a:r>
            <a:r>
              <a:rPr lang="en-US" sz="2800" b="1" dirty="0">
                <a:cs typeface="Times New Roman" panose="02020603050405020304" pitchFamily="18" charset="0"/>
              </a:rPr>
              <a:t>Pakistan must </a:t>
            </a:r>
            <a:r>
              <a:rPr lang="en-US" sz="2800" b="1" dirty="0" smtClean="0">
                <a:cs typeface="Times New Roman" panose="02020603050405020304" pitchFamily="18" charset="0"/>
              </a:rPr>
              <a:t>be respected being </a:t>
            </a:r>
            <a:r>
              <a:rPr lang="en-US" sz="2800" b="1" dirty="0">
                <a:cs typeface="Times New Roman" panose="02020603050405020304" pitchFamily="18" charset="0"/>
              </a:rPr>
              <a:t>h</a:t>
            </a:r>
            <a:r>
              <a:rPr lang="en-US" sz="2800" b="1" dirty="0" smtClean="0">
                <a:cs typeface="Times New Roman" panose="02020603050405020304" pitchFamily="18" charset="0"/>
              </a:rPr>
              <a:t>ost nation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346075" indent="-34607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Foreign aid </a:t>
            </a:r>
            <a:r>
              <a:rPr lang="en-US" sz="2800" b="1" dirty="0">
                <a:cs typeface="Times New Roman" panose="02020603050405020304" pitchFamily="18" charset="0"/>
              </a:rPr>
              <a:t>workers, especially armed forces personnel, must be kept to </a:t>
            </a:r>
            <a:r>
              <a:rPr lang="en-US" sz="2800" b="1" dirty="0" smtClean="0">
                <a:cs typeface="Times New Roman" panose="02020603050405020304" pitchFamily="18" charset="0"/>
              </a:rPr>
              <a:t>minimum</a:t>
            </a:r>
          </a:p>
          <a:p>
            <a:pPr marL="346075" indent="-34607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Core </a:t>
            </a:r>
            <a:r>
              <a:rPr lang="en-US" sz="2800" b="1" dirty="0">
                <a:cs typeface="Times New Roman" panose="02020603050405020304" pitchFamily="18" charset="0"/>
              </a:rPr>
              <a:t>skills and qualifications of </a:t>
            </a:r>
            <a:r>
              <a:rPr lang="en-US" sz="2800" b="1" dirty="0" smtClean="0">
                <a:cs typeface="Times New Roman" panose="02020603050405020304" pitchFamily="18" charset="0"/>
              </a:rPr>
              <a:t>worker be </a:t>
            </a:r>
            <a:r>
              <a:rPr lang="en-US" sz="2800" b="1" dirty="0">
                <a:cs typeface="Times New Roman" panose="02020603050405020304" pitchFamily="18" charset="0"/>
              </a:rPr>
              <a:t>notified to </a:t>
            </a:r>
            <a:r>
              <a:rPr lang="en-US" sz="2800" b="1" dirty="0" smtClean="0">
                <a:cs typeface="Times New Roman" panose="02020603050405020304" pitchFamily="18" charset="0"/>
              </a:rPr>
              <a:t>NDMA</a:t>
            </a:r>
          </a:p>
          <a:p>
            <a:pPr marL="346075" indent="-34607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Clearness of </a:t>
            </a:r>
            <a:r>
              <a:rPr lang="en-US" sz="2800" b="1" dirty="0">
                <a:cs typeface="Times New Roman" panose="02020603050405020304" pitchFamily="18" charset="0"/>
              </a:rPr>
              <a:t>dual purpose technical equipment </a:t>
            </a:r>
            <a:r>
              <a:rPr lang="en-US" sz="2800" b="1" dirty="0" smtClean="0">
                <a:cs typeface="Times New Roman" panose="02020603050405020304" pitchFamily="18" charset="0"/>
              </a:rPr>
              <a:t>is essential</a:t>
            </a:r>
          </a:p>
          <a:p>
            <a:pPr marL="346075" indent="-34607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Weapons are </a:t>
            </a:r>
            <a:r>
              <a:rPr lang="en-US" sz="2800" b="1" dirty="0">
                <a:cs typeface="Times New Roman" panose="02020603050405020304" pitchFamily="18" charset="0"/>
              </a:rPr>
              <a:t>prohibited from being brought into the </a:t>
            </a:r>
            <a:r>
              <a:rPr lang="en-US" sz="2800" b="1" dirty="0" smtClean="0">
                <a:cs typeface="Times New Roman" panose="02020603050405020304" pitchFamily="18" charset="0"/>
              </a:rPr>
              <a:t>country</a:t>
            </a:r>
          </a:p>
          <a:p>
            <a:pPr marL="346075" indent="-34607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INGOs </a:t>
            </a:r>
            <a:r>
              <a:rPr lang="en-US" sz="2800" b="1" dirty="0">
                <a:cs typeface="Times New Roman" panose="02020603050405020304" pitchFamily="18" charset="0"/>
              </a:rPr>
              <a:t>must be registered with the </a:t>
            </a:r>
            <a:r>
              <a:rPr lang="en-US" sz="2800" b="1" dirty="0" smtClean="0">
                <a:cs typeface="Times New Roman" panose="02020603050405020304" pitchFamily="18" charset="0"/>
              </a:rPr>
              <a:t>MOI and NOC be obtained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6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942" y="767781"/>
            <a:ext cx="8884116" cy="5977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 algn="just" eaLnBrk="0" fontAlgn="base" hangingPunct="0">
              <a:lnSpc>
                <a:spcPts val="38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Section 3      -	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Overarching Principles for Foreign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Assistance</a:t>
            </a:r>
            <a:endParaRPr lang="en-US" sz="28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  <a:p>
            <a:pPr marL="346075" indent="-34607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Security </a:t>
            </a:r>
            <a:r>
              <a:rPr lang="en-US" sz="2800" b="1" dirty="0">
                <a:cs typeface="Times New Roman" panose="02020603050405020304" pitchFamily="18" charset="0"/>
              </a:rPr>
              <a:t>clearances </a:t>
            </a:r>
            <a:r>
              <a:rPr lang="en-US" sz="2800" b="1" dirty="0" smtClean="0">
                <a:cs typeface="Times New Roman" panose="02020603050405020304" pitchFamily="18" charset="0"/>
              </a:rPr>
              <a:t>from </a:t>
            </a:r>
            <a:r>
              <a:rPr lang="en-US" sz="2800" b="1" dirty="0">
                <a:cs typeface="Times New Roman" panose="02020603050405020304" pitchFamily="18" charset="0"/>
              </a:rPr>
              <a:t>relevant authorities prior to </a:t>
            </a:r>
            <a:r>
              <a:rPr lang="en-US" sz="2800" b="1" dirty="0" smtClean="0">
                <a:cs typeface="Times New Roman" panose="02020603050405020304" pitchFamily="18" charset="0"/>
              </a:rPr>
              <a:t>deployment</a:t>
            </a:r>
          </a:p>
          <a:p>
            <a:pPr marL="346075" indent="-34607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Clearance of communication equipment </a:t>
            </a:r>
            <a:r>
              <a:rPr lang="en-US" sz="2800" b="1" dirty="0">
                <a:cs typeface="Times New Roman" panose="02020603050405020304" pitchFamily="18" charset="0"/>
              </a:rPr>
              <a:t>Ministry </a:t>
            </a:r>
            <a:r>
              <a:rPr lang="en-US" sz="2800" b="1" dirty="0" smtClean="0">
                <a:cs typeface="Times New Roman" panose="02020603050405020304" pitchFamily="18" charset="0"/>
              </a:rPr>
              <a:t>of Information </a:t>
            </a:r>
            <a:r>
              <a:rPr lang="en-US" sz="2800" b="1" dirty="0">
                <a:cs typeface="Times New Roman" panose="02020603050405020304" pitchFamily="18" charset="0"/>
              </a:rPr>
              <a:t>Technology and </a:t>
            </a:r>
            <a:r>
              <a:rPr lang="en-US" sz="2800" b="1" dirty="0" smtClean="0">
                <a:cs typeface="Times New Roman" panose="02020603050405020304" pitchFamily="18" charset="0"/>
              </a:rPr>
              <a:t>Telecom </a:t>
            </a:r>
            <a:r>
              <a:rPr lang="en-US" sz="2800" b="1" dirty="0"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cs typeface="Times New Roman" panose="02020603050405020304" pitchFamily="18" charset="0"/>
              </a:rPr>
              <a:t>PTA</a:t>
            </a:r>
          </a:p>
          <a:p>
            <a:pPr marL="346075" indent="-34607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Detail briefing by NDMA upon </a:t>
            </a:r>
            <a:r>
              <a:rPr lang="en-US" sz="2800" b="1" dirty="0">
                <a:cs typeface="Times New Roman" panose="02020603050405020304" pitchFamily="18" charset="0"/>
              </a:rPr>
              <a:t>arrival in </a:t>
            </a:r>
            <a:r>
              <a:rPr lang="en-US" sz="2800" b="1" dirty="0" smtClean="0">
                <a:cs typeface="Times New Roman" panose="02020603050405020304" pitchFamily="18" charset="0"/>
              </a:rPr>
              <a:t>Pakistan</a:t>
            </a:r>
          </a:p>
          <a:p>
            <a:pPr marL="346075" indent="-34607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Clearance for </a:t>
            </a:r>
            <a:r>
              <a:rPr lang="en-US" sz="2800" b="1" dirty="0">
                <a:cs typeface="Times New Roman" panose="02020603050405020304" pitchFamily="18" charset="0"/>
              </a:rPr>
              <a:t>the conduct of operations in restricted areas and </a:t>
            </a:r>
            <a:r>
              <a:rPr lang="en-US" sz="2800" b="1" dirty="0" smtClean="0">
                <a:cs typeface="Times New Roman" panose="02020603050405020304" pitchFamily="18" charset="0"/>
              </a:rPr>
              <a:t>installations</a:t>
            </a:r>
          </a:p>
          <a:p>
            <a:pPr marL="346075" indent="-34607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Restriction of Halal food and expiry date/period</a:t>
            </a:r>
          </a:p>
          <a:p>
            <a:pPr marL="346075" indent="-34607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Procurement of relief </a:t>
            </a:r>
            <a:r>
              <a:rPr lang="en-US" sz="2800" b="1" dirty="0">
                <a:cs typeface="Times New Roman" panose="02020603050405020304" pitchFamily="18" charset="0"/>
              </a:rPr>
              <a:t>goods </a:t>
            </a:r>
            <a:r>
              <a:rPr lang="en-US" sz="2800" b="1" dirty="0" smtClean="0">
                <a:cs typeface="Times New Roman" panose="02020603050405020304" pitchFamily="18" charset="0"/>
              </a:rPr>
              <a:t>from within Pakistan </a:t>
            </a:r>
            <a:r>
              <a:rPr lang="en-US" sz="2800" b="1" dirty="0">
                <a:cs typeface="Times New Roman" panose="02020603050405020304" pitchFamily="18" charset="0"/>
              </a:rPr>
              <a:t>to support the recovery of the local </a:t>
            </a:r>
            <a:r>
              <a:rPr lang="en-US" sz="2800" b="1" dirty="0" smtClean="0">
                <a:cs typeface="Times New Roman" panose="02020603050405020304" pitchFamily="18" charset="0"/>
              </a:rPr>
              <a:t>economy</a:t>
            </a:r>
          </a:p>
        </p:txBody>
      </p:sp>
    </p:spTree>
    <p:extLst>
      <p:ext uri="{BB962C8B-B14F-4D97-AF65-F5344CB8AC3E}">
        <p14:creationId xmlns:p14="http://schemas.microsoft.com/office/powerpoint/2010/main" val="351907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506" y="864031"/>
            <a:ext cx="8884116" cy="3540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 algn="just" eaLnBrk="0" fontAlgn="base" hangingPunct="0">
              <a:lnSpc>
                <a:spcPts val="38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Section 3      -	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Overarching Principles for Foreign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Assistance</a:t>
            </a:r>
            <a:endParaRPr lang="en-US" sz="28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  <a:p>
            <a:pPr marL="404813" indent="-404813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Approval for providing </a:t>
            </a:r>
            <a:r>
              <a:rPr lang="en-US" sz="2800" b="1" dirty="0">
                <a:cs typeface="Times New Roman" panose="02020603050405020304" pitchFamily="18" charset="0"/>
              </a:rPr>
              <a:t>cash or voucher support to affected </a:t>
            </a:r>
            <a:r>
              <a:rPr lang="en-US" sz="2800" b="1" dirty="0" smtClean="0">
                <a:cs typeface="Times New Roman" panose="02020603050405020304" pitchFamily="18" charset="0"/>
              </a:rPr>
              <a:t>communities instead </a:t>
            </a:r>
            <a:r>
              <a:rPr lang="en-US" sz="2800" b="1" dirty="0">
                <a:cs typeface="Times New Roman" panose="02020603050405020304" pitchFamily="18" charset="0"/>
              </a:rPr>
              <a:t>of relief </a:t>
            </a:r>
            <a:r>
              <a:rPr lang="en-US" sz="2800" b="1" dirty="0" smtClean="0">
                <a:cs typeface="Times New Roman" panose="02020603050405020304" pitchFamily="18" charset="0"/>
              </a:rPr>
              <a:t>goods</a:t>
            </a:r>
          </a:p>
          <a:p>
            <a:pPr marL="346075" indent="-34607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Respect for religious</a:t>
            </a:r>
            <a:r>
              <a:rPr lang="en-US" sz="2800" b="1" dirty="0">
                <a:cs typeface="Times New Roman" panose="02020603050405020304" pitchFamily="18" charset="0"/>
              </a:rPr>
              <a:t>, cultural, and other local </a:t>
            </a:r>
            <a:r>
              <a:rPr lang="en-US" sz="2800" b="1" dirty="0" smtClean="0">
                <a:cs typeface="Times New Roman" panose="02020603050405020304" pitchFamily="18" charset="0"/>
              </a:rPr>
              <a:t>sensitivities</a:t>
            </a:r>
          </a:p>
          <a:p>
            <a:pPr marL="346075" indent="-34607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Adherence of sphere standards and local laws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46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506" y="738906"/>
            <a:ext cx="8884116" cy="5977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 algn="just" eaLnBrk="0" fontAlgn="base" hangingPunct="0">
              <a:lnSpc>
                <a:spcPts val="38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Section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4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      -	Guide for Government of Pakistan Stakeholders</a:t>
            </a:r>
            <a:endParaRPr lang="en-US" sz="2800" b="1" dirty="0" smtClean="0">
              <a:cs typeface="Times New Roman" panose="02020603050405020304" pitchFamily="18" charset="0"/>
            </a:endParaRPr>
          </a:p>
          <a:p>
            <a:pPr marL="346075" indent="-34607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Section describe set of action and procedures to be followed by concern Government stakeholder during</a:t>
            </a:r>
          </a:p>
          <a:p>
            <a:pPr marL="625475" indent="-279400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Preparedness</a:t>
            </a:r>
          </a:p>
          <a:p>
            <a:pPr marL="625475" indent="-279400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When the disaster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strikes</a:t>
            </a:r>
          </a:p>
          <a:p>
            <a:pPr marL="914400" indent="-28892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Monitoring, assessment </a:t>
            </a:r>
            <a:r>
              <a:rPr 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implement</a:t>
            </a:r>
          </a:p>
          <a:p>
            <a:pPr marL="914400" indent="-28892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Communication of information</a:t>
            </a:r>
          </a:p>
          <a:p>
            <a:pPr marL="625475" indent="-279400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Respond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to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offers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of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assistance</a:t>
            </a:r>
          </a:p>
          <a:p>
            <a:pPr marL="914400" indent="-28892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Receiving the assistance</a:t>
            </a:r>
            <a:endParaRPr lang="en-US" sz="2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914400" indent="-28892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Managing the assistance</a:t>
            </a:r>
          </a:p>
          <a:p>
            <a:pPr marL="914400" indent="-28892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Termination of assistance</a:t>
            </a:r>
          </a:p>
        </p:txBody>
      </p:sp>
    </p:spTree>
    <p:extLst>
      <p:ext uri="{BB962C8B-B14F-4D97-AF65-F5344CB8AC3E}">
        <p14:creationId xmlns:p14="http://schemas.microsoft.com/office/powerpoint/2010/main" val="33646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Aim 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942" y="1638308"/>
            <a:ext cx="8884116" cy="3841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lnSpc>
                <a:spcPts val="6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800" b="1" dirty="0" smtClean="0">
                <a:cs typeface="Times New Roman" panose="02020603050405020304" pitchFamily="18" charset="0"/>
              </a:rPr>
              <a:t>To acquaint the participants  with the </a:t>
            </a:r>
            <a:r>
              <a:rPr lang="en-GB" altLang="en-US" sz="2800" b="1" dirty="0">
                <a:cs typeface="Times New Roman" panose="02020603050405020304" pitchFamily="18" charset="0"/>
              </a:rPr>
              <a:t>Host Nation Support Guidelines (HNSG</a:t>
            </a:r>
            <a:r>
              <a:rPr lang="en-GB" altLang="en-US" sz="2800" b="1" dirty="0" smtClean="0">
                <a:cs typeface="Times New Roman" panose="02020603050405020304" pitchFamily="18" charset="0"/>
              </a:rPr>
              <a:t>), developed for clear </a:t>
            </a:r>
            <a:r>
              <a:rPr lang="en-GB" altLang="en-US" sz="2800" b="1" dirty="0">
                <a:cs typeface="Times New Roman" panose="02020603050405020304" pitchFamily="18" charset="0"/>
              </a:rPr>
              <a:t>understanding of the rules, </a:t>
            </a:r>
            <a:r>
              <a:rPr lang="en-GB" altLang="en-US" sz="2800" b="1" dirty="0" smtClean="0">
                <a:cs typeface="Times New Roman" panose="02020603050405020304" pitchFamily="18" charset="0"/>
              </a:rPr>
              <a:t>roles, responsibilities &amp; procedures </a:t>
            </a:r>
            <a:r>
              <a:rPr lang="en-GB" altLang="en-US" sz="2800" b="1" dirty="0">
                <a:cs typeface="Times New Roman" panose="02020603050405020304" pitchFamily="18" charset="0"/>
              </a:rPr>
              <a:t>for all stakeholders, to expedite assistance and </a:t>
            </a:r>
            <a:r>
              <a:rPr lang="en-GB" altLang="en-US" sz="2800" b="1" dirty="0" smtClean="0">
                <a:cs typeface="Times New Roman" panose="02020603050405020304" pitchFamily="18" charset="0"/>
              </a:rPr>
              <a:t>timely deployment </a:t>
            </a:r>
            <a:r>
              <a:rPr lang="en-GB" altLang="en-US" sz="2800" b="1" dirty="0">
                <a:cs typeface="Times New Roman" panose="02020603050405020304" pitchFamily="18" charset="0"/>
              </a:rPr>
              <a:t>of </a:t>
            </a:r>
            <a:r>
              <a:rPr lang="en-GB" altLang="en-US" sz="2800" b="1" dirty="0" smtClean="0">
                <a:cs typeface="Times New Roman" panose="02020603050405020304" pitchFamily="18" charset="0"/>
              </a:rPr>
              <a:t>international </a:t>
            </a:r>
            <a:r>
              <a:rPr lang="en-GB" altLang="en-US" sz="2800" b="1" dirty="0">
                <a:cs typeface="Times New Roman" panose="02020603050405020304" pitchFamily="18" charset="0"/>
              </a:rPr>
              <a:t>disaster response resources  </a:t>
            </a:r>
          </a:p>
        </p:txBody>
      </p:sp>
    </p:spTree>
    <p:extLst>
      <p:ext uri="{BB962C8B-B14F-4D97-AF65-F5344CB8AC3E}">
        <p14:creationId xmlns:p14="http://schemas.microsoft.com/office/powerpoint/2010/main" val="803213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506" y="787031"/>
            <a:ext cx="8884116" cy="586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 algn="just" eaLnBrk="0" fontAlgn="base" hangingPunct="0">
              <a:lnSpc>
                <a:spcPts val="50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Section 5      -	Government Key Stakeholders</a:t>
            </a:r>
            <a:endParaRPr lang="en-US" sz="2800" b="1" dirty="0" smtClean="0"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Number </a:t>
            </a:r>
            <a:r>
              <a:rPr lang="en-US" sz="2800" b="1" dirty="0">
                <a:cs typeface="Times New Roman" panose="02020603050405020304" pitchFamily="18" charset="0"/>
              </a:rPr>
              <a:t>of </a:t>
            </a:r>
            <a:r>
              <a:rPr lang="en-US" sz="2800" b="1" dirty="0" smtClean="0">
                <a:cs typeface="Times New Roman" panose="02020603050405020304" pitchFamily="18" charset="0"/>
              </a:rPr>
              <a:t>ministries </a:t>
            </a:r>
            <a:r>
              <a:rPr lang="en-US" sz="2800" b="1" dirty="0"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cs typeface="Times New Roman" panose="02020603050405020304" pitchFamily="18" charset="0"/>
              </a:rPr>
              <a:t>departments </a:t>
            </a:r>
            <a:r>
              <a:rPr lang="en-US" sz="2800" b="1" dirty="0">
                <a:cs typeface="Times New Roman" panose="02020603050405020304" pitchFamily="18" charset="0"/>
              </a:rPr>
              <a:t>play important roles in facilitating </a:t>
            </a:r>
            <a:r>
              <a:rPr lang="en-US" sz="2800" b="1" dirty="0" smtClean="0">
                <a:cs typeface="Times New Roman" panose="02020603050405020304" pitchFamily="18" charset="0"/>
              </a:rPr>
              <a:t>foreign assistance</a:t>
            </a:r>
          </a:p>
          <a:p>
            <a:pPr marL="457200" indent="-457200" algn="just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Most of them do </a:t>
            </a:r>
            <a:r>
              <a:rPr lang="en-US" sz="2800" b="1" dirty="0">
                <a:cs typeface="Times New Roman" panose="02020603050405020304" pitchFamily="18" charset="0"/>
              </a:rPr>
              <a:t>not have </a:t>
            </a:r>
            <a:r>
              <a:rPr lang="en-US" sz="2800" b="1" dirty="0" smtClean="0">
                <a:cs typeface="Times New Roman" panose="02020603050405020304" pitchFamily="18" charset="0"/>
              </a:rPr>
              <a:t>specific SOPs</a:t>
            </a:r>
          </a:p>
          <a:p>
            <a:pPr marL="457200" indent="-457200" algn="just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The section covers some recommendations for consideration to </a:t>
            </a:r>
            <a:r>
              <a:rPr lang="en-US" sz="2800" b="1" dirty="0">
                <a:cs typeface="Times New Roman" panose="02020603050405020304" pitchFamily="18" charset="0"/>
              </a:rPr>
              <a:t>assist in addressing any </a:t>
            </a:r>
            <a:r>
              <a:rPr lang="en-US" sz="2800" b="1" dirty="0" smtClean="0">
                <a:cs typeface="Times New Roman" panose="02020603050405020304" pitchFamily="18" charset="0"/>
              </a:rPr>
              <a:t>gaps</a:t>
            </a:r>
          </a:p>
          <a:p>
            <a:pPr marL="457200" indent="-457200" algn="just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The ministries and departments includes: -</a:t>
            </a:r>
          </a:p>
          <a:p>
            <a:pPr marL="625475" indent="-279400" algn="just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Ministry of Finance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-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Economic Affairs Division (EAD)</a:t>
            </a:r>
          </a:p>
          <a:p>
            <a:pPr marL="625475" indent="-279400" algn="just">
              <a:lnSpc>
                <a:spcPts val="5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Ministry of Foreign Affairs (MoFA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95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506" y="671531"/>
            <a:ext cx="8884116" cy="597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 algn="just" eaLnBrk="0" fontAlgn="base" hangingPunct="0">
              <a:lnSpc>
                <a:spcPts val="35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Section 5      -	Government Key Stakeholders</a:t>
            </a:r>
            <a:endParaRPr lang="en-US" sz="2800" b="1" dirty="0" smtClean="0">
              <a:cs typeface="Times New Roman" panose="02020603050405020304" pitchFamily="18" charset="0"/>
            </a:endParaRPr>
          </a:p>
          <a:p>
            <a:pPr marL="625475" indent="-279400" algn="just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Ministry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of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Interior</a:t>
            </a:r>
          </a:p>
          <a:p>
            <a:pPr marL="914400" indent="-288925" algn="just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Visas </a:t>
            </a:r>
            <a:r>
              <a:rPr lang="en-US" sz="2800" b="1" dirty="0">
                <a:cs typeface="Times New Roman" panose="02020603050405020304" pitchFamily="18" charset="0"/>
              </a:rPr>
              <a:t>for </a:t>
            </a:r>
            <a:r>
              <a:rPr lang="en-US" sz="2800" b="1" dirty="0" smtClean="0">
                <a:cs typeface="Times New Roman" panose="02020603050405020304" pitchFamily="18" charset="0"/>
              </a:rPr>
              <a:t>foreigners</a:t>
            </a:r>
          </a:p>
          <a:p>
            <a:pPr marL="914400" indent="-288925" algn="just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INGO registration</a:t>
            </a:r>
          </a:p>
          <a:p>
            <a:pPr marL="914400" indent="-288925" algn="just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Visits </a:t>
            </a:r>
            <a:r>
              <a:rPr lang="en-US" sz="2800" b="1" dirty="0">
                <a:cs typeface="Times New Roman" panose="02020603050405020304" pitchFamily="18" charset="0"/>
              </a:rPr>
              <a:t>to restricted </a:t>
            </a:r>
            <a:r>
              <a:rPr lang="en-US" sz="2800" b="1" dirty="0" smtClean="0">
                <a:cs typeface="Times New Roman" panose="02020603050405020304" pitchFamily="18" charset="0"/>
              </a:rPr>
              <a:t>areas</a:t>
            </a:r>
          </a:p>
          <a:p>
            <a:pPr marL="914400" indent="-288925" algn="just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Funding approvals</a:t>
            </a:r>
          </a:p>
          <a:p>
            <a:pPr marL="682625" indent="-336550" algn="just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Federal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Board of Revenue (FBR)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-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Customs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Wing</a:t>
            </a:r>
          </a:p>
          <a:p>
            <a:pPr marL="914400" indent="-288925" algn="just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Role of Custom’s Wing in facilitation of disaster response (Annex 1)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682625" indent="-336550" algn="just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Ministry of Maritime Affairs</a:t>
            </a:r>
          </a:p>
          <a:p>
            <a:pPr marL="682625" indent="-336550" algn="just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Pakistan International Airlines (PIA)</a:t>
            </a:r>
          </a:p>
          <a:p>
            <a:pPr marL="682625" indent="-336550" algn="just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Pakistan Meteorological Department (PMD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)</a:t>
            </a:r>
          </a:p>
          <a:p>
            <a:pPr marL="914400" indent="-288925" algn="just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Objectives and services of PMD </a:t>
            </a:r>
            <a:r>
              <a:rPr lang="en-US" sz="2800" b="1" dirty="0">
                <a:cs typeface="Times New Roman" panose="02020603050405020304" pitchFamily="18" charset="0"/>
              </a:rPr>
              <a:t>(Annex </a:t>
            </a:r>
            <a:r>
              <a:rPr lang="en-US" sz="2800" b="1" dirty="0" smtClean="0">
                <a:cs typeface="Times New Roman" panose="02020603050405020304" pitchFamily="18" charset="0"/>
              </a:rPr>
              <a:t>2)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6" y="671519"/>
            <a:ext cx="8884116" cy="6081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 algn="just" eaLnBrk="0" fontAlgn="base" hangingPunct="0">
              <a:lnSpc>
                <a:spcPts val="33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Section 5      -	Government Key Stakeholders</a:t>
            </a:r>
          </a:p>
          <a:p>
            <a:pPr marL="625475" indent="-279400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Ministry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of Information Technology and Telecom (MOIT)</a:t>
            </a:r>
          </a:p>
          <a:p>
            <a:pPr marL="625475" indent="-279400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Pakistan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Telecommunications Authority (PTA)</a:t>
            </a:r>
          </a:p>
          <a:p>
            <a:pPr marL="914400" indent="-28892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Approval </a:t>
            </a:r>
            <a:r>
              <a:rPr lang="en-US" sz="2800" b="1" dirty="0">
                <a:cs typeface="Times New Roman" panose="02020603050405020304" pitchFamily="18" charset="0"/>
              </a:rPr>
              <a:t>for </a:t>
            </a:r>
            <a:r>
              <a:rPr lang="en-US" sz="2800" b="1" dirty="0" smtClean="0">
                <a:cs typeface="Times New Roman" panose="02020603050405020304" pitchFamily="18" charset="0"/>
              </a:rPr>
              <a:t>import </a:t>
            </a:r>
            <a:r>
              <a:rPr lang="en-US" sz="2800" b="1" dirty="0"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cs typeface="Times New Roman" panose="02020603050405020304" pitchFamily="18" charset="0"/>
              </a:rPr>
              <a:t>use </a:t>
            </a:r>
            <a:r>
              <a:rPr lang="en-US" sz="2800" b="1" dirty="0">
                <a:cs typeface="Times New Roman" panose="02020603050405020304" pitchFamily="18" charset="0"/>
              </a:rPr>
              <a:t>of ICT </a:t>
            </a:r>
            <a:r>
              <a:rPr lang="en-US" sz="2800" b="1" dirty="0" smtClean="0">
                <a:cs typeface="Times New Roman" panose="02020603050405020304" pitchFamily="18" charset="0"/>
              </a:rPr>
              <a:t>equipment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914400" indent="-28892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Procedure for </a:t>
            </a:r>
            <a:r>
              <a:rPr lang="en-US" sz="2800" b="1" dirty="0" smtClean="0">
                <a:cs typeface="Times New Roman" panose="02020603050405020304" pitchFamily="18" charset="0"/>
              </a:rPr>
              <a:t>encryption/inbuilt ciphering devices certification</a:t>
            </a:r>
          </a:p>
          <a:p>
            <a:pPr marL="914400" indent="-28892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Requirements </a:t>
            </a:r>
            <a:r>
              <a:rPr lang="en-US" sz="2800" b="1" dirty="0">
                <a:cs typeface="Times New Roman" panose="02020603050405020304" pitchFamily="18" charset="0"/>
              </a:rPr>
              <a:t>for </a:t>
            </a:r>
            <a:r>
              <a:rPr lang="en-US" sz="2800" b="1" dirty="0" smtClean="0">
                <a:cs typeface="Times New Roman" panose="02020603050405020304" pitchFamily="18" charset="0"/>
              </a:rPr>
              <a:t>evaluation </a:t>
            </a:r>
            <a:r>
              <a:rPr lang="en-US" sz="2800" b="1" dirty="0">
                <a:cs typeface="Times New Roman" panose="02020603050405020304" pitchFamily="18" charset="0"/>
              </a:rPr>
              <a:t>of </a:t>
            </a:r>
            <a:r>
              <a:rPr lang="en-US" sz="2800" b="1" dirty="0" smtClean="0">
                <a:cs typeface="Times New Roman" panose="02020603050405020304" pitchFamily="18" charset="0"/>
              </a:rPr>
              <a:t>equipment using cypher </a:t>
            </a:r>
            <a:r>
              <a:rPr lang="en-US" sz="2800" b="1" dirty="0"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cs typeface="Times New Roman" panose="02020603050405020304" pitchFamily="18" charset="0"/>
              </a:rPr>
              <a:t>coding protocols</a:t>
            </a:r>
          </a:p>
          <a:p>
            <a:pPr marL="914400" indent="-28892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Prevention </a:t>
            </a:r>
            <a:r>
              <a:rPr lang="en-US" sz="2800" b="1" dirty="0">
                <a:cs typeface="Times New Roman" panose="02020603050405020304" pitchFamily="18" charset="0"/>
              </a:rPr>
              <a:t>of </a:t>
            </a:r>
            <a:r>
              <a:rPr lang="en-US" sz="2800" b="1" dirty="0" smtClean="0">
                <a:cs typeface="Times New Roman" panose="02020603050405020304" pitchFamily="18" charset="0"/>
              </a:rPr>
              <a:t>electronic crimes </a:t>
            </a:r>
            <a:r>
              <a:rPr lang="en-US" sz="2800" b="1" dirty="0">
                <a:cs typeface="Times New Roman" panose="02020603050405020304" pitchFamily="18" charset="0"/>
              </a:rPr>
              <a:t>Act 2016</a:t>
            </a:r>
          </a:p>
          <a:p>
            <a:pPr marL="625475" indent="-279400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Ministry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of Information, Broadcasting, and National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Heritage</a:t>
            </a:r>
          </a:p>
          <a:p>
            <a:pPr marL="914400" indent="-28892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Press Information Department (PID)</a:t>
            </a:r>
          </a:p>
          <a:p>
            <a:pPr marL="914400" indent="-28892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Cyber Wing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04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506" y="738906"/>
            <a:ext cx="8884116" cy="5977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 algn="just" eaLnBrk="0" fontAlgn="base" hangingPunct="0">
              <a:lnSpc>
                <a:spcPts val="38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Section 5      -	Government Key Stakeholders</a:t>
            </a:r>
            <a:endParaRPr lang="en-US" sz="2800" b="1" dirty="0" smtClean="0">
              <a:cs typeface="Times New Roman" panose="02020603050405020304" pitchFamily="18" charset="0"/>
            </a:endParaRPr>
          </a:p>
          <a:p>
            <a:pPr marL="914400" indent="-28892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External </a:t>
            </a:r>
            <a:r>
              <a:rPr lang="en-US" sz="2800" b="1" dirty="0">
                <a:cs typeface="Times New Roman" panose="02020603050405020304" pitchFamily="18" charset="0"/>
              </a:rPr>
              <a:t>Publicity </a:t>
            </a:r>
            <a:r>
              <a:rPr lang="en-US" sz="2800" b="1" dirty="0" smtClean="0">
                <a:cs typeface="Times New Roman" panose="02020603050405020304" pitchFamily="18" charset="0"/>
              </a:rPr>
              <a:t>Wing</a:t>
            </a:r>
          </a:p>
          <a:p>
            <a:pPr marL="914400" indent="-28892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Media </a:t>
            </a:r>
            <a:r>
              <a:rPr lang="en-US" sz="2800" b="1" dirty="0" smtClean="0">
                <a:cs typeface="Times New Roman" panose="02020603050405020304" pitchFamily="18" charset="0"/>
              </a:rPr>
              <a:t>Cell - NDMA</a:t>
            </a:r>
          </a:p>
          <a:p>
            <a:pPr marL="914400" indent="-28892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ISPR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914400" indent="-288925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PEMRA - </a:t>
            </a:r>
            <a:r>
              <a:rPr lang="en-US" sz="2800" b="1" dirty="0">
                <a:cs typeface="Times New Roman" panose="02020603050405020304" pitchFamily="18" charset="0"/>
              </a:rPr>
              <a:t>Laws on Disaster </a:t>
            </a:r>
            <a:r>
              <a:rPr lang="en-US" sz="2800" b="1" dirty="0" smtClean="0">
                <a:cs typeface="Times New Roman" panose="02020603050405020304" pitchFamily="18" charset="0"/>
              </a:rPr>
              <a:t>Reporting</a:t>
            </a:r>
          </a:p>
          <a:p>
            <a:pPr marL="625475" indent="-279400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Ministry of National Health Services, Regulation and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Coordination</a:t>
            </a:r>
          </a:p>
          <a:p>
            <a:pPr marL="625475" indent="-279400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National Health Emergency Preparedness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&amp; Response Network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(NHEPRN)</a:t>
            </a:r>
          </a:p>
          <a:p>
            <a:pPr marL="625475" indent="-279400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Ministry of Food Security and Research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-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Animal Quarantine Department (AQD)</a:t>
            </a:r>
          </a:p>
          <a:p>
            <a:pPr marL="625475" indent="-279400" algn="just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Survey of Pakistan - Mapping</a:t>
            </a:r>
          </a:p>
        </p:txBody>
      </p:sp>
    </p:spTree>
    <p:extLst>
      <p:ext uri="{BB962C8B-B14F-4D97-AF65-F5344CB8AC3E}">
        <p14:creationId xmlns:p14="http://schemas.microsoft.com/office/powerpoint/2010/main" val="127398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506" y="806281"/>
            <a:ext cx="8884116" cy="3200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 algn="just" eaLnBrk="0" fontAlgn="base" hangingPunct="0">
              <a:lnSpc>
                <a:spcPts val="40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Section 5      -	Government Key Stakeholders</a:t>
            </a:r>
            <a:endParaRPr lang="en-US" sz="2800" b="1" dirty="0" smtClean="0">
              <a:cs typeface="Times New Roman" panose="02020603050405020304" pitchFamily="18" charset="0"/>
            </a:endParaRPr>
          </a:p>
          <a:p>
            <a:pPr marL="625475" indent="-279400" algn="just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Funding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Appeals</a:t>
            </a:r>
          </a:p>
          <a:p>
            <a:pPr marL="914400" indent="-288925" algn="just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MOFA</a:t>
            </a:r>
          </a:p>
          <a:p>
            <a:pPr marL="914400" indent="-288925" algn="just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EAD</a:t>
            </a:r>
          </a:p>
          <a:p>
            <a:pPr marL="914400" indent="-288925" algn="just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DMAs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625475" indent="-279400" algn="just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Provincial Emergency Services</a:t>
            </a:r>
          </a:p>
        </p:txBody>
      </p:sp>
    </p:spTree>
    <p:extLst>
      <p:ext uri="{BB962C8B-B14F-4D97-AF65-F5344CB8AC3E}">
        <p14:creationId xmlns:p14="http://schemas.microsoft.com/office/powerpoint/2010/main" val="292017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506" y="806281"/>
            <a:ext cx="8884116" cy="5877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 algn="just" eaLnBrk="0" fontAlgn="base" hangingPunct="0">
              <a:lnSpc>
                <a:spcPts val="45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Section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6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      -	Military</a:t>
            </a:r>
            <a:endParaRPr lang="en-US" sz="2800" b="1" dirty="0" smtClean="0">
              <a:cs typeface="Times New Roman" panose="02020603050405020304" pitchFamily="18" charset="0"/>
            </a:endParaRPr>
          </a:p>
          <a:p>
            <a:pPr marL="231775" indent="-231775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The section covers </a:t>
            </a:r>
            <a:r>
              <a:rPr lang="en-US" sz="2800" b="1" dirty="0" smtClean="0">
                <a:cs typeface="Times New Roman" panose="02020603050405020304" pitchFamily="18" charset="0"/>
              </a:rPr>
              <a:t>recommendations/guidelines  for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461963" indent="-230188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Pakistan Armed Forces</a:t>
            </a:r>
          </a:p>
          <a:p>
            <a:pPr marL="461963" indent="-230188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Foreign Militaries</a:t>
            </a:r>
          </a:p>
          <a:p>
            <a:pPr marL="461963" indent="-230188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fr-FR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Joint Aviation Coordination Cell (JACC</a:t>
            </a:r>
            <a:r>
              <a:rPr lang="fr-FR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)</a:t>
            </a:r>
          </a:p>
          <a:p>
            <a:pPr marL="798513" indent="-336550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Organization </a:t>
            </a:r>
            <a:r>
              <a:rPr lang="en-US" sz="2800" b="1" dirty="0">
                <a:cs typeface="Times New Roman" panose="02020603050405020304" pitchFamily="18" charset="0"/>
              </a:rPr>
              <a:t>of </a:t>
            </a:r>
            <a:r>
              <a:rPr lang="en-US" sz="2800" b="1" dirty="0" smtClean="0">
                <a:cs typeface="Times New Roman" panose="02020603050405020304" pitchFamily="18" charset="0"/>
              </a:rPr>
              <a:t>JACC</a:t>
            </a:r>
            <a:endParaRPr lang="fr-FR" sz="2800" b="1" dirty="0">
              <a:cs typeface="Times New Roman" panose="02020603050405020304" pitchFamily="18" charset="0"/>
            </a:endParaRPr>
          </a:p>
          <a:p>
            <a:pPr marL="461963" indent="-230188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Pakistan Air Force - Air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Headquarters</a:t>
            </a:r>
            <a:endParaRPr lang="en-US" sz="28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  <a:p>
            <a:pPr marL="461963" indent="-230188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UN and Humanitarian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Organizations</a:t>
            </a:r>
          </a:p>
          <a:p>
            <a:pPr marL="461963" indent="-230188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Civil-Military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Coordination with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Humanitarian Community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CMCoord)</a:t>
            </a:r>
            <a:endParaRPr lang="en-US" sz="28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6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0475" y="754387"/>
            <a:ext cx="8771020" cy="6029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 algn="just" eaLnBrk="0" fontAlgn="base" hangingPunct="0">
              <a:lnSpc>
                <a:spcPts val="32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Section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7     -	</a:t>
            </a: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Guide for Assisting Countries &amp; Humanitarian Community</a:t>
            </a:r>
            <a:endParaRPr lang="en-GB" altLang="en-US" sz="28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  <a:p>
            <a:pPr marL="231775" indent="-231775" algn="just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The section covers</a:t>
            </a:r>
            <a:r>
              <a:rPr lang="en-GB" altLang="en-US" sz="2800" b="1" dirty="0">
                <a:cs typeface="Times New Roman" panose="02020603050405020304" pitchFamily="18" charset="0"/>
              </a:rPr>
              <a:t> follows aspects:- </a:t>
            </a:r>
          </a:p>
          <a:p>
            <a:pPr marL="600075" lvl="1" indent="-257175" algn="just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Special </a:t>
            </a: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policies </a:t>
            </a: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for INGOs in Pakistan</a:t>
            </a:r>
          </a:p>
          <a:p>
            <a:pPr marL="600075" lvl="1" indent="-257175" algn="just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Government of Pakistan </a:t>
            </a: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focal persons </a:t>
            </a: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for </a:t>
            </a: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donor organisations</a:t>
            </a:r>
            <a:endParaRPr lang="en-GB" altLang="en-US" sz="28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  <a:p>
            <a:pPr marL="600075" lvl="1" indent="-257175" algn="just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Formal </a:t>
            </a: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offers </a:t>
            </a: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for </a:t>
            </a: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assistance</a:t>
            </a:r>
            <a:endParaRPr lang="en-GB" altLang="en-US" sz="28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  <a:p>
            <a:pPr marL="600075" lvl="1" indent="-257175" algn="just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Requirements for </a:t>
            </a: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entry </a:t>
            </a: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into Pakistan and </a:t>
            </a: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visa approval</a:t>
            </a:r>
            <a:endParaRPr lang="en-GB" altLang="en-US" sz="28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  <a:p>
            <a:pPr marL="600075" lvl="1" indent="-257175" algn="just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Arrival</a:t>
            </a:r>
          </a:p>
          <a:p>
            <a:pPr marL="600075" lvl="1" indent="-257175" algn="just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Coordination</a:t>
            </a:r>
          </a:p>
          <a:p>
            <a:pPr marL="600075" lvl="1" indent="-257175" algn="just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Cluster </a:t>
            </a: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management</a:t>
            </a:r>
          </a:p>
          <a:p>
            <a:pPr marL="600075" lvl="1" indent="-257175" algn="just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Exist and handing over</a:t>
            </a:r>
            <a:endParaRPr lang="en-GB" altLang="en-US" sz="28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30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0475" y="773637"/>
            <a:ext cx="8771020" cy="5927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 algn="just" eaLnBrk="0" fontAlgn="base" hangingPunct="0">
              <a:lnSpc>
                <a:spcPts val="45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Section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8     -	</a:t>
            </a: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Guidance for Foreign Responders</a:t>
            </a:r>
            <a:endParaRPr lang="en-GB" altLang="en-US" sz="28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  <a:p>
            <a:pPr marL="257175" indent="-257175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 smtClean="0">
                <a:cs typeface="Times New Roman" panose="02020603050405020304" pitchFamily="18" charset="0"/>
              </a:rPr>
              <a:t>Breakdown </a:t>
            </a:r>
            <a:r>
              <a:rPr lang="en-GB" altLang="en-US" sz="2800" b="1" dirty="0">
                <a:cs typeface="Times New Roman" panose="02020603050405020304" pitchFamily="18" charset="0"/>
              </a:rPr>
              <a:t>of </a:t>
            </a:r>
            <a:r>
              <a:rPr lang="en-GB" altLang="en-US" sz="2800" b="1" dirty="0" smtClean="0">
                <a:cs typeface="Times New Roman" panose="02020603050405020304" pitchFamily="18" charset="0"/>
              </a:rPr>
              <a:t>section </a:t>
            </a:r>
            <a:r>
              <a:rPr lang="en-GB" altLang="en-US" sz="2800" b="1" dirty="0">
                <a:cs typeface="Times New Roman" panose="02020603050405020304" pitchFamily="18" charset="0"/>
              </a:rPr>
              <a:t>8 is as follows:- </a:t>
            </a:r>
          </a:p>
          <a:p>
            <a:pPr marL="600075" lvl="1" indent="-257175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Assisting </a:t>
            </a: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countries</a:t>
            </a:r>
          </a:p>
          <a:p>
            <a:pPr marL="914400" lvl="1" indent="-346075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 smtClean="0">
                <a:cs typeface="Times New Roman" panose="02020603050405020304" pitchFamily="18" charset="0"/>
              </a:rPr>
              <a:t>Integrated/multi-agency missions</a:t>
            </a:r>
            <a:endParaRPr lang="en-GB" altLang="en-US" sz="2800" b="1" dirty="0">
              <a:cs typeface="Times New Roman" panose="02020603050405020304" pitchFamily="18" charset="0"/>
            </a:endParaRPr>
          </a:p>
          <a:p>
            <a:pPr marL="600075" lvl="1" indent="-257175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Humanitarian community </a:t>
            </a:r>
            <a:endParaRPr lang="en-GB" altLang="en-US" sz="28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  <a:p>
            <a:pPr marL="600075" lvl="1" indent="-257175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International Red Cross and Red Crescent Movement</a:t>
            </a:r>
            <a:endParaRPr lang="en-GB" altLang="en-US" sz="28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  <a:p>
            <a:pPr marL="600075" lvl="1" indent="-257175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Selection as implementer</a:t>
            </a:r>
          </a:p>
          <a:p>
            <a:pPr marL="914400" lvl="1" indent="-346075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INGOs and NGOs </a:t>
            </a:r>
            <a:r>
              <a:rPr lang="en-US" sz="2800" b="1" dirty="0" smtClean="0">
                <a:cs typeface="Times New Roman" panose="02020603050405020304" pitchFamily="18" charset="0"/>
              </a:rPr>
              <a:t>and their policy </a:t>
            </a:r>
            <a:r>
              <a:rPr lang="en-US" sz="2800" b="1" dirty="0"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cs typeface="Times New Roman" panose="02020603050405020304" pitchFamily="18" charset="0"/>
              </a:rPr>
              <a:t>rules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914400" lvl="1" indent="-346075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Pakistan </a:t>
            </a:r>
            <a:r>
              <a:rPr lang="en-US" sz="2800" b="1" dirty="0" smtClean="0">
                <a:cs typeface="Times New Roman" panose="02020603050405020304" pitchFamily="18" charset="0"/>
              </a:rPr>
              <a:t>humanitarian organizations </a:t>
            </a:r>
            <a:r>
              <a:rPr lang="en-US" sz="2800" b="1" dirty="0"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cs typeface="Times New Roman" panose="02020603050405020304" pitchFamily="18" charset="0"/>
              </a:rPr>
              <a:t>networks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914400" lvl="1" indent="-346075" algn="just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Private </a:t>
            </a:r>
            <a:r>
              <a:rPr lang="en-US" sz="2800" b="1" dirty="0" smtClean="0">
                <a:cs typeface="Times New Roman" panose="02020603050405020304" pitchFamily="18" charset="0"/>
              </a:rPr>
              <a:t>sector</a:t>
            </a:r>
            <a:endParaRPr lang="en-GB" alt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79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0475" y="946887"/>
            <a:ext cx="8771020" cy="5657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 algn="just" eaLnBrk="0" fontAlgn="base" hangingPunct="0">
              <a:lnSpc>
                <a:spcPts val="33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Section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9     -	</a:t>
            </a: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Health Response - </a:t>
            </a: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Foreign</a:t>
            </a: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 Medical Teams (</a:t>
            </a: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FMTs) </a:t>
            </a:r>
          </a:p>
          <a:p>
            <a:pPr marL="257175" indent="-25717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The section covers</a:t>
            </a:r>
            <a:r>
              <a:rPr lang="en-GB" altLang="en-US" sz="2800" b="1" dirty="0">
                <a:cs typeface="Times New Roman" panose="02020603050405020304" pitchFamily="18" charset="0"/>
              </a:rPr>
              <a:t> follows aspects:- </a:t>
            </a:r>
          </a:p>
          <a:p>
            <a:pPr marL="600075" lvl="1" indent="-25717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Foreign medical teams </a:t>
            </a: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(FMT)</a:t>
            </a:r>
          </a:p>
          <a:p>
            <a:pPr marL="600075" lvl="1" indent="-25717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Classification of </a:t>
            </a: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FMTs</a:t>
            </a:r>
          </a:p>
          <a:p>
            <a:pPr marL="914400" lvl="1" indent="-34607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/>
              <a:t>Mission</a:t>
            </a:r>
          </a:p>
          <a:p>
            <a:pPr marL="914400" lvl="1" indent="-34607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Minimum </a:t>
            </a:r>
            <a:r>
              <a:rPr lang="en-US" sz="2800" b="1" dirty="0" smtClean="0"/>
              <a:t>benchmark</a:t>
            </a:r>
          </a:p>
          <a:p>
            <a:pPr marL="914400" lvl="1" indent="-34607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Key </a:t>
            </a:r>
            <a:r>
              <a:rPr lang="en-US" sz="2800" b="1" dirty="0" smtClean="0"/>
              <a:t>services</a:t>
            </a:r>
          </a:p>
          <a:p>
            <a:pPr marL="914400" lvl="1" indent="-34607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Staffing</a:t>
            </a:r>
            <a:endParaRPr lang="en-GB" altLang="en-US" sz="28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  <a:p>
            <a:pPr marL="600075" lvl="1" indent="-25717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Core </a:t>
            </a: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standards </a:t>
            </a:r>
            <a:r>
              <a:rPr lang="en-GB" alt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for </a:t>
            </a:r>
            <a:r>
              <a:rPr lang="en-GB" alt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FMTs</a:t>
            </a:r>
          </a:p>
          <a:p>
            <a:pPr marL="914400" lvl="1" indent="-34607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Terminologies</a:t>
            </a:r>
          </a:p>
          <a:p>
            <a:pPr marL="914400" lvl="1" indent="-346075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/>
              <a:t>Disaster response timeline and needs chart and role of FMTs &amp; Red Cross/</a:t>
            </a:r>
            <a:r>
              <a:rPr lang="en-US" sz="2800" b="1" dirty="0" smtClean="0">
                <a:cs typeface="Times New Roman" panose="02020603050405020304" pitchFamily="18" charset="0"/>
              </a:rPr>
              <a:t>Crescent</a:t>
            </a:r>
            <a:endParaRPr lang="en-GB" alt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51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942" y="758154"/>
            <a:ext cx="8884116" cy="3465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lnSpc>
                <a:spcPts val="43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Section 10	-	Civil-Military Coordination (CMCoord)</a:t>
            </a:r>
          </a:p>
          <a:p>
            <a:pPr marL="346075" indent="-346075" algn="just">
              <a:lnSpc>
                <a:spcPts val="43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International </a:t>
            </a:r>
            <a:r>
              <a:rPr lang="en-US" sz="2800" b="1" dirty="0" smtClean="0">
                <a:cs typeface="Times New Roman" panose="02020603050405020304" pitchFamily="18" charset="0"/>
              </a:rPr>
              <a:t>principles </a:t>
            </a:r>
            <a:r>
              <a:rPr lang="en-US" sz="2800" b="1" dirty="0">
                <a:cs typeface="Times New Roman" panose="02020603050405020304" pitchFamily="18" charset="0"/>
              </a:rPr>
              <a:t>on </a:t>
            </a:r>
            <a:r>
              <a:rPr lang="en-US" sz="2800" b="1" dirty="0" smtClean="0">
                <a:cs typeface="Times New Roman" panose="02020603050405020304" pitchFamily="18" charset="0"/>
              </a:rPr>
              <a:t>CMcoord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346075" indent="-346075" algn="just">
              <a:lnSpc>
                <a:spcPts val="43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UN </a:t>
            </a:r>
            <a:r>
              <a:rPr lang="en-US" sz="2800" b="1" dirty="0" smtClean="0">
                <a:cs typeface="Times New Roman" panose="02020603050405020304" pitchFamily="18" charset="0"/>
              </a:rPr>
              <a:t>humanitarian CMcoord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346075" indent="-346075" algn="just">
              <a:lnSpc>
                <a:spcPts val="43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Civil-Military guidelines</a:t>
            </a:r>
            <a:r>
              <a:rPr lang="en-US" sz="2800" b="1" dirty="0">
                <a:cs typeface="Times New Roman" panose="02020603050405020304" pitchFamily="18" charset="0"/>
              </a:rPr>
              <a:t>: UNOCHA - Oslo </a:t>
            </a:r>
            <a:r>
              <a:rPr lang="en-US" sz="2800" b="1" dirty="0" smtClean="0">
                <a:cs typeface="Times New Roman" panose="02020603050405020304" pitchFamily="18" charset="0"/>
              </a:rPr>
              <a:t>Guidelines on </a:t>
            </a:r>
            <a:r>
              <a:rPr lang="en-US" sz="2800" b="1" dirty="0">
                <a:cs typeface="Times New Roman" panose="02020603050405020304" pitchFamily="18" charset="0"/>
              </a:rPr>
              <a:t>the </a:t>
            </a:r>
            <a:r>
              <a:rPr lang="en-US" sz="2800" b="1" dirty="0" smtClean="0">
                <a:cs typeface="Times New Roman" panose="02020603050405020304" pitchFamily="18" charset="0"/>
              </a:rPr>
              <a:t>use </a:t>
            </a:r>
            <a:r>
              <a:rPr lang="en-US" sz="2800" b="1" dirty="0">
                <a:cs typeface="Times New Roman" panose="02020603050405020304" pitchFamily="18" charset="0"/>
              </a:rPr>
              <a:t>of </a:t>
            </a:r>
            <a:r>
              <a:rPr lang="en-US" sz="2800" b="1" dirty="0" smtClean="0">
                <a:cs typeface="Times New Roman" panose="02020603050405020304" pitchFamily="18" charset="0"/>
              </a:rPr>
              <a:t>foreign military </a:t>
            </a:r>
            <a:r>
              <a:rPr lang="en-US" sz="2800" b="1" dirty="0"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cs typeface="Times New Roman" panose="02020603050405020304" pitchFamily="18" charset="0"/>
              </a:rPr>
              <a:t>civil </a:t>
            </a:r>
            <a:r>
              <a:rPr lang="en-US" sz="2800" b="1" dirty="0" err="1" smtClean="0">
                <a:cs typeface="Times New Roman" panose="02020603050405020304" pitchFamily="18" charset="0"/>
              </a:rPr>
              <a:t>defence</a:t>
            </a:r>
            <a:r>
              <a:rPr lang="en-US" sz="2800" b="1" dirty="0" smtClean="0">
                <a:cs typeface="Times New Roman" panose="02020603050405020304" pitchFamily="18" charset="0"/>
              </a:rPr>
              <a:t> assets </a:t>
            </a:r>
            <a:r>
              <a:rPr lang="en-US" sz="2800" b="1" dirty="0">
                <a:cs typeface="Times New Roman" panose="02020603050405020304" pitchFamily="18" charset="0"/>
              </a:rPr>
              <a:t>in </a:t>
            </a:r>
            <a:r>
              <a:rPr lang="en-US" sz="2800" b="1" dirty="0" smtClean="0">
                <a:cs typeface="Times New Roman" panose="02020603050405020304" pitchFamily="18" charset="0"/>
              </a:rPr>
              <a:t>disaster relief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942" y="4319499"/>
            <a:ext cx="88841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2800" b="1" dirty="0" smtClean="0">
                <a:solidFill>
                  <a:srgbClr val="0033CC"/>
                </a:solidFill>
              </a:rPr>
              <a:t>Lessons </a:t>
            </a:r>
            <a:r>
              <a:rPr lang="en-US" sz="2800" b="1" dirty="0">
                <a:solidFill>
                  <a:srgbClr val="0033CC"/>
                </a:solidFill>
              </a:rPr>
              <a:t>Learned from </a:t>
            </a:r>
            <a:r>
              <a:rPr lang="en-US" sz="2800" b="1" dirty="0" smtClean="0">
                <a:solidFill>
                  <a:srgbClr val="0033CC"/>
                </a:solidFill>
              </a:rPr>
              <a:t>2010 super floods </a:t>
            </a:r>
            <a:r>
              <a:rPr lang="en-US" sz="2800" b="1" dirty="0">
                <a:solidFill>
                  <a:srgbClr val="0033CC"/>
                </a:solidFill>
              </a:rPr>
              <a:t>highlight how different the opinions </a:t>
            </a:r>
            <a:r>
              <a:rPr lang="en-US" sz="2800" b="1" dirty="0" smtClean="0">
                <a:solidFill>
                  <a:srgbClr val="0033CC"/>
                </a:solidFill>
              </a:rPr>
              <a:t>and interpretations </a:t>
            </a:r>
            <a:r>
              <a:rPr lang="en-US" sz="2800" b="1" dirty="0">
                <a:solidFill>
                  <a:srgbClr val="0033CC"/>
                </a:solidFill>
              </a:rPr>
              <a:t>can be between the humanitarian community and the military and can be a point </a:t>
            </a:r>
            <a:r>
              <a:rPr lang="en-US" sz="2800" b="1" dirty="0" smtClean="0">
                <a:solidFill>
                  <a:srgbClr val="0033CC"/>
                </a:solidFill>
              </a:rPr>
              <a:t>of friction</a:t>
            </a:r>
            <a:r>
              <a:rPr lang="en-US" sz="2800" b="1" dirty="0">
                <a:solidFill>
                  <a:srgbClr val="0033CC"/>
                </a:solidFill>
              </a:rPr>
              <a:t>. To avoid delays, advice should be sought from NDMA to ensure a local </a:t>
            </a:r>
            <a:r>
              <a:rPr lang="en-US" sz="2800" b="1" dirty="0" smtClean="0">
                <a:solidFill>
                  <a:srgbClr val="0033CC"/>
                </a:solidFill>
              </a:rPr>
              <a:t>understanding of </a:t>
            </a:r>
            <a:r>
              <a:rPr lang="en-US" sz="2800" b="1" dirty="0">
                <a:solidFill>
                  <a:srgbClr val="0033CC"/>
                </a:solidFill>
              </a:rPr>
              <a:t>the ground situation to assist in making a </a:t>
            </a:r>
            <a:r>
              <a:rPr lang="en-US" sz="2800" b="1" dirty="0" smtClean="0">
                <a:solidFill>
                  <a:srgbClr val="0033CC"/>
                </a:solidFill>
              </a:rPr>
              <a:t>determination</a:t>
            </a:r>
            <a:endParaRPr lang="en-US" sz="32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19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Background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942" y="695034"/>
            <a:ext cx="8884116" cy="5989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algn="just" eaLnBrk="0" fontAlgn="base" hangingPunct="0">
              <a:lnSpc>
                <a:spcPts val="5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cs typeface="Times New Roman" panose="02020603050405020304" pitchFamily="18" charset="0"/>
              </a:rPr>
              <a:t>In recent </a:t>
            </a:r>
            <a:r>
              <a:rPr lang="en-US" sz="2800" b="1" dirty="0" smtClean="0">
                <a:cs typeface="Times New Roman" panose="02020603050405020304" pitchFamily="18" charset="0"/>
              </a:rPr>
              <a:t>past </a:t>
            </a:r>
            <a:r>
              <a:rPr lang="en-US" sz="2800" b="1" dirty="0">
                <a:cs typeface="Times New Roman" panose="02020603050405020304" pitchFamily="18" charset="0"/>
              </a:rPr>
              <a:t>Pakistan has been struck by </a:t>
            </a:r>
            <a:r>
              <a:rPr lang="en-US" sz="2800" b="1" dirty="0" smtClean="0">
                <a:cs typeface="Times New Roman" panose="02020603050405020304" pitchFamily="18" charset="0"/>
              </a:rPr>
              <a:t>number </a:t>
            </a:r>
            <a:r>
              <a:rPr lang="en-US" sz="2800" b="1" dirty="0">
                <a:cs typeface="Times New Roman" panose="02020603050405020304" pitchFamily="18" charset="0"/>
              </a:rPr>
              <a:t>massive </a:t>
            </a:r>
            <a:r>
              <a:rPr lang="en-US" sz="2800" b="1" dirty="0" smtClean="0">
                <a:cs typeface="Times New Roman" panose="02020603050405020304" pitchFamily="18" charset="0"/>
              </a:rPr>
              <a:t>disasters</a:t>
            </a:r>
          </a:p>
          <a:p>
            <a:pPr marL="257175" indent="-257175" algn="just" eaLnBrk="0" fontAlgn="base" hangingPunct="0">
              <a:lnSpc>
                <a:spcPts val="5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800" b="1" dirty="0" smtClean="0">
                <a:cs typeface="Times New Roman" panose="02020603050405020304" pitchFamily="18" charset="0"/>
              </a:rPr>
              <a:t>Frequent and extreme events likely to increase which warrants enhanced coordination and effective  procedures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257175" indent="-257175" algn="just" eaLnBrk="0" fontAlgn="base" hangingPunct="0">
              <a:lnSpc>
                <a:spcPts val="5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International assistance has been and will remain a reality during mega disaster</a:t>
            </a:r>
          </a:p>
          <a:p>
            <a:pPr marL="257175" indent="-257175" algn="just" eaLnBrk="0" fontAlgn="base" hangingPunct="0">
              <a:lnSpc>
                <a:spcPts val="5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800" b="1" dirty="0">
                <a:cs typeface="Times New Roman" panose="02020603050405020304" pitchFamily="18" charset="0"/>
              </a:rPr>
              <a:t>In </a:t>
            </a:r>
            <a:r>
              <a:rPr lang="en-GB" altLang="en-US" sz="2800" b="1" dirty="0" smtClean="0">
                <a:cs typeface="Times New Roman" panose="02020603050405020304" pitchFamily="18" charset="0"/>
              </a:rPr>
              <a:t>absence </a:t>
            </a:r>
            <a:r>
              <a:rPr lang="en-GB" altLang="en-US" sz="2800" b="1" dirty="0">
                <a:cs typeface="Times New Roman" panose="02020603050405020304" pitchFamily="18" charset="0"/>
              </a:rPr>
              <a:t>of proper </a:t>
            </a:r>
            <a:r>
              <a:rPr lang="en-GB" altLang="en-US" sz="2800" b="1" dirty="0" smtClean="0">
                <a:cs typeface="Times New Roman" panose="02020603050405020304" pitchFamily="18" charset="0"/>
              </a:rPr>
              <a:t>procedures, d</a:t>
            </a:r>
            <a:r>
              <a:rPr lang="en-US" altLang="en-US" sz="2800" b="1" dirty="0" smtClean="0">
                <a:cs typeface="Times New Roman" panose="02020603050405020304" pitchFamily="18" charset="0"/>
              </a:rPr>
              <a:t>uring </a:t>
            </a:r>
            <a:r>
              <a:rPr lang="en-US" altLang="en-US" sz="2800" b="1" dirty="0">
                <a:cs typeface="Times New Roman" panose="02020603050405020304" pitchFamily="18" charset="0"/>
              </a:rPr>
              <a:t>2010 super </a:t>
            </a:r>
            <a:r>
              <a:rPr lang="en-US" altLang="en-US" sz="2800" b="1" dirty="0" smtClean="0">
                <a:cs typeface="Times New Roman" panose="02020603050405020304" pitchFamily="18" charset="0"/>
              </a:rPr>
              <a:t>floods, flow of international assistance got hampered</a:t>
            </a:r>
            <a:endParaRPr lang="en-GB" altLang="en-US" sz="2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3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125" y="767784"/>
            <a:ext cx="8884116" cy="6041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0163" indent="-2570163" algn="just" eaLnBrk="0" fontAlgn="base" hangingPunct="0">
              <a:lnSpc>
                <a:spcPts val="42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Section 11 - Humanitarian Principles &amp; Minimum Standards</a:t>
            </a:r>
          </a:p>
          <a:p>
            <a:pPr marL="346075" indent="-346075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Consideration on gender</a:t>
            </a:r>
            <a:r>
              <a:rPr lang="en-US" sz="2800" b="1" dirty="0">
                <a:cs typeface="Times New Roman" panose="02020603050405020304" pitchFamily="18" charset="0"/>
              </a:rPr>
              <a:t>, </a:t>
            </a:r>
            <a:r>
              <a:rPr lang="en-US" sz="2800" b="1" dirty="0" smtClean="0">
                <a:cs typeface="Times New Roman" panose="02020603050405020304" pitchFamily="18" charset="0"/>
              </a:rPr>
              <a:t>children</a:t>
            </a:r>
            <a:r>
              <a:rPr lang="en-US" sz="2800" b="1" dirty="0">
                <a:cs typeface="Times New Roman" panose="02020603050405020304" pitchFamily="18" charset="0"/>
              </a:rPr>
              <a:t>, and </a:t>
            </a:r>
            <a:r>
              <a:rPr lang="en-US" sz="2800" b="1" dirty="0" smtClean="0">
                <a:cs typeface="Times New Roman" panose="02020603050405020304" pitchFamily="18" charset="0"/>
              </a:rPr>
              <a:t>most vulnerable</a:t>
            </a:r>
          </a:p>
          <a:p>
            <a:pPr marL="346075" indent="-346075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National Guidelines on vulnerable groups </a:t>
            </a:r>
            <a:r>
              <a:rPr lang="en-US" sz="2800" b="1" dirty="0">
                <a:cs typeface="Times New Roman" panose="02020603050405020304" pitchFamily="18" charset="0"/>
              </a:rPr>
              <a:t>in </a:t>
            </a:r>
            <a:r>
              <a:rPr lang="en-US" sz="2800" b="1" dirty="0" smtClean="0">
                <a:cs typeface="Times New Roman" panose="02020603050405020304" pitchFamily="18" charset="0"/>
              </a:rPr>
              <a:t>Disasters</a:t>
            </a:r>
          </a:p>
          <a:p>
            <a:pPr marL="682625" indent="-33655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</a:rPr>
              <a:t>Overarching National </a:t>
            </a:r>
            <a:r>
              <a:rPr lang="en-US" sz="2800" b="1" dirty="0" smtClean="0">
                <a:solidFill>
                  <a:srgbClr val="0033CC"/>
                </a:solidFill>
              </a:rPr>
              <a:t>guidelines </a:t>
            </a:r>
            <a:r>
              <a:rPr lang="en-US" sz="2800" b="1" dirty="0">
                <a:solidFill>
                  <a:srgbClr val="0033CC"/>
                </a:solidFill>
              </a:rPr>
              <a:t>on </a:t>
            </a:r>
            <a:r>
              <a:rPr lang="en-US" sz="2800" b="1" dirty="0" smtClean="0">
                <a:solidFill>
                  <a:srgbClr val="0033CC"/>
                </a:solidFill>
              </a:rPr>
              <a:t>vulnerable groups</a:t>
            </a:r>
          </a:p>
          <a:p>
            <a:pPr marL="682625" indent="-33655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Involvement </a:t>
            </a:r>
            <a:r>
              <a:rPr lang="en-US" sz="2800" b="1" dirty="0" smtClean="0">
                <a:solidFill>
                  <a:srgbClr val="0033CC"/>
                </a:solidFill>
              </a:rPr>
              <a:t>in various disaster phases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 </a:t>
            </a:r>
          </a:p>
          <a:p>
            <a:pPr marL="346075" indent="-346075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cs typeface="Times New Roman" panose="02020603050405020304" pitchFamily="18" charset="0"/>
              </a:rPr>
              <a:t>International humanitarian standards</a:t>
            </a:r>
          </a:p>
          <a:p>
            <a:pPr marL="682625" indent="-33655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</a:rPr>
              <a:t>Core </a:t>
            </a:r>
            <a:r>
              <a:rPr lang="en-US" sz="2800" b="1" dirty="0" smtClean="0">
                <a:solidFill>
                  <a:srgbClr val="0033CC"/>
                </a:solidFill>
              </a:rPr>
              <a:t>humanitarian standard</a:t>
            </a:r>
            <a:endParaRPr lang="en-US" sz="2800" b="1" dirty="0">
              <a:solidFill>
                <a:srgbClr val="0033CC"/>
              </a:solidFill>
            </a:endParaRPr>
          </a:p>
          <a:p>
            <a:pPr marL="682625" indent="-33655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</a:rPr>
              <a:t>Humanitarian </a:t>
            </a:r>
            <a:r>
              <a:rPr lang="en-US" sz="2800" b="1" dirty="0" smtClean="0">
                <a:solidFill>
                  <a:srgbClr val="0033CC"/>
                </a:solidFill>
              </a:rPr>
              <a:t>charter </a:t>
            </a:r>
            <a:r>
              <a:rPr lang="en-US" sz="2800" b="1" dirty="0">
                <a:solidFill>
                  <a:srgbClr val="0033CC"/>
                </a:solidFill>
              </a:rPr>
              <a:t>and </a:t>
            </a:r>
            <a:r>
              <a:rPr lang="en-US" sz="2800" b="1" dirty="0" smtClean="0">
                <a:solidFill>
                  <a:srgbClr val="0033CC"/>
                </a:solidFill>
              </a:rPr>
              <a:t>minimum standards </a:t>
            </a:r>
            <a:r>
              <a:rPr lang="en-US" sz="2800" b="1" dirty="0">
                <a:solidFill>
                  <a:srgbClr val="0033CC"/>
                </a:solidFill>
              </a:rPr>
              <a:t>in </a:t>
            </a:r>
            <a:r>
              <a:rPr lang="en-US" sz="2800" b="1" dirty="0" smtClean="0">
                <a:solidFill>
                  <a:srgbClr val="0033CC"/>
                </a:solidFill>
              </a:rPr>
              <a:t>humanitarian response</a:t>
            </a:r>
            <a:endParaRPr lang="en-US" sz="2800" b="1" dirty="0">
              <a:solidFill>
                <a:srgbClr val="0033CC"/>
              </a:solidFill>
            </a:endParaRPr>
          </a:p>
          <a:p>
            <a:pPr marL="682625" indent="-336550" algn="just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</a:rPr>
              <a:t>Common </a:t>
            </a:r>
            <a:r>
              <a:rPr lang="en-US" sz="2800" b="1" dirty="0" smtClean="0">
                <a:solidFill>
                  <a:srgbClr val="0033CC"/>
                </a:solidFill>
              </a:rPr>
              <a:t>principles</a:t>
            </a:r>
            <a:r>
              <a:rPr lang="en-US" sz="2800" b="1" dirty="0">
                <a:solidFill>
                  <a:srgbClr val="0033CC"/>
                </a:solidFill>
              </a:rPr>
              <a:t>, </a:t>
            </a:r>
            <a:r>
              <a:rPr lang="en-US" sz="2800" b="1" dirty="0" smtClean="0">
                <a:solidFill>
                  <a:srgbClr val="0033CC"/>
                </a:solidFill>
              </a:rPr>
              <a:t>rights </a:t>
            </a:r>
            <a:r>
              <a:rPr lang="en-US" sz="2800" b="1" dirty="0">
                <a:solidFill>
                  <a:srgbClr val="0033CC"/>
                </a:solidFill>
              </a:rPr>
              <a:t>and </a:t>
            </a:r>
            <a:r>
              <a:rPr lang="en-US" sz="2800" b="1" dirty="0" smtClean="0">
                <a:solidFill>
                  <a:srgbClr val="0033CC"/>
                </a:solidFill>
              </a:rPr>
              <a:t>duties</a:t>
            </a:r>
            <a:endParaRPr lang="en-US" sz="28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3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Highlights of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125" y="844784"/>
            <a:ext cx="8884116" cy="576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0163" indent="-2570163" algn="just" eaLnBrk="0" fontAlgn="base" hangingPunct="0">
              <a:lnSpc>
                <a:spcPts val="40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Section 11 - Humanitarian Principles &amp; Minimum Standards</a:t>
            </a:r>
          </a:p>
          <a:p>
            <a:pPr marL="346075" indent="-346075" algn="just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Do no harm - Unintended consequences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(Sphere Protection Principle 1)</a:t>
            </a:r>
          </a:p>
          <a:p>
            <a:pPr marL="346075" indent="-346075" algn="just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Principles and </a:t>
            </a:r>
            <a:r>
              <a:rPr lang="en-US" sz="2800" b="1" dirty="0" smtClean="0">
                <a:cs typeface="Times New Roman" panose="02020603050405020304" pitchFamily="18" charset="0"/>
              </a:rPr>
              <a:t>rules </a:t>
            </a:r>
            <a:r>
              <a:rPr lang="en-US" sz="2800" b="1" dirty="0">
                <a:cs typeface="Times New Roman" panose="02020603050405020304" pitchFamily="18" charset="0"/>
              </a:rPr>
              <a:t>for Red Cross and </a:t>
            </a:r>
            <a:r>
              <a:rPr lang="en-US" sz="2800" b="1" dirty="0" smtClean="0">
                <a:cs typeface="Times New Roman" panose="02020603050405020304" pitchFamily="18" charset="0"/>
              </a:rPr>
              <a:t>Red Crescent humanitarian response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346075" indent="-346075" algn="just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Linking response to recovery</a:t>
            </a:r>
          </a:p>
          <a:p>
            <a:pPr marL="346075" indent="-346075" algn="just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cs typeface="Times New Roman" panose="02020603050405020304" pitchFamily="18" charset="0"/>
              </a:rPr>
              <a:t>Time to </a:t>
            </a:r>
            <a:r>
              <a:rPr lang="en-US" sz="2800" b="1" dirty="0" smtClean="0">
                <a:cs typeface="Times New Roman" panose="02020603050405020304" pitchFamily="18" charset="0"/>
              </a:rPr>
              <a:t>leave - </a:t>
            </a:r>
            <a:r>
              <a:rPr lang="en-US" sz="2800" b="1" dirty="0">
                <a:cs typeface="Times New Roman" panose="02020603050405020304" pitchFamily="18" charset="0"/>
              </a:rPr>
              <a:t>Termination of </a:t>
            </a:r>
            <a:r>
              <a:rPr lang="en-US" sz="2800" b="1" dirty="0" smtClean="0">
                <a:cs typeface="Times New Roman" panose="02020603050405020304" pitchFamily="18" charset="0"/>
              </a:rPr>
              <a:t>response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682625" indent="-336550" algn="just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</a:rPr>
              <a:t>Handing </a:t>
            </a:r>
            <a:r>
              <a:rPr lang="en-US" sz="2800" b="1" dirty="0" smtClean="0">
                <a:solidFill>
                  <a:srgbClr val="0033CC"/>
                </a:solidFill>
              </a:rPr>
              <a:t>over</a:t>
            </a:r>
            <a:endParaRPr lang="en-US" sz="2800" b="1" dirty="0">
              <a:solidFill>
                <a:srgbClr val="0033CC"/>
              </a:solidFill>
            </a:endParaRPr>
          </a:p>
          <a:p>
            <a:pPr marL="682625" indent="-336550" algn="just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</a:rPr>
              <a:t>Reporting</a:t>
            </a:r>
          </a:p>
          <a:p>
            <a:pPr marL="682625" indent="-336550" algn="just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3CC"/>
                </a:solidFill>
              </a:rPr>
              <a:t>Gifting of </a:t>
            </a:r>
            <a:r>
              <a:rPr lang="en-US" sz="2800" b="1" dirty="0" smtClean="0">
                <a:solidFill>
                  <a:srgbClr val="0033CC"/>
                </a:solidFill>
              </a:rPr>
              <a:t>equipment </a:t>
            </a:r>
            <a:r>
              <a:rPr lang="en-US" sz="2800" b="1" dirty="0">
                <a:solidFill>
                  <a:srgbClr val="0033CC"/>
                </a:solidFill>
              </a:rPr>
              <a:t>and </a:t>
            </a:r>
            <a:r>
              <a:rPr lang="en-US" sz="2800" b="1" dirty="0" smtClean="0">
                <a:solidFill>
                  <a:srgbClr val="0033CC"/>
                </a:solidFill>
              </a:rPr>
              <a:t>goods</a:t>
            </a:r>
            <a:endParaRPr lang="en-US" sz="28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/>
          </p:cNvSpPr>
          <p:nvPr>
            <p:ph type="ctrTitle" idx="4294967295"/>
          </p:nvPr>
        </p:nvSpPr>
        <p:spPr>
          <a:xfrm>
            <a:off x="173259" y="1337494"/>
            <a:ext cx="8778238" cy="5240236"/>
          </a:xfrm>
          <a:noFill/>
        </p:spPr>
        <p:txBody>
          <a:bodyPr anchor="ctr"/>
          <a:lstStyle/>
          <a:p>
            <a:pPr>
              <a:lnSpc>
                <a:spcPts val="7000"/>
              </a:lnSpc>
            </a:pPr>
            <a:r>
              <a:rPr lang="en-US" sz="7200" b="1" dirty="0" smtClean="0">
                <a:latin typeface="Algerian" panose="04020705040A02060702" pitchFamily="82" charset="0"/>
                <a:cs typeface="Arial" pitchFamily="34" charset="0"/>
              </a:rPr>
              <a:t>Thank You</a:t>
            </a:r>
            <a:endParaRPr lang="en-GB" sz="7200" b="1" dirty="0">
              <a:latin typeface="Algerian" panose="04020705040A02060702" pitchFamily="82" charset="0"/>
              <a:cs typeface="Arial" pitchFamily="34" charset="0"/>
            </a:endParaRPr>
          </a:p>
        </p:txBody>
      </p:sp>
      <p:pic>
        <p:nvPicPr>
          <p:cNvPr id="6" name="Picture 2" descr="G:\NDMA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26157" cy="108724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939" y="182881"/>
            <a:ext cx="2122371" cy="78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746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HNSGs Formulation &amp; Methodology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756" y="738906"/>
            <a:ext cx="8884116" cy="5893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algn="just" eaLnBrk="0" fontAlgn="base" hangingPunct="0">
              <a:lnSpc>
                <a:spcPts val="4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Formulated by team of expert led by Ms. Jennifer </a:t>
            </a:r>
            <a:r>
              <a:rPr lang="en-US" sz="2800" b="1" dirty="0" err="1" smtClean="0">
                <a:solidFill>
                  <a:srgbClr val="0033CC"/>
                </a:solidFill>
                <a:cs typeface="Times New Roman" panose="02020603050405020304" pitchFamily="18" charset="0"/>
              </a:rPr>
              <a:t>Mckay</a:t>
            </a:r>
            <a:endParaRPr lang="en-US" sz="2800" b="1" dirty="0" smtClean="0">
              <a:solidFill>
                <a:srgbClr val="0033CC"/>
              </a:solidFill>
              <a:cs typeface="Times New Roman" panose="02020603050405020304" pitchFamily="18" charset="0"/>
            </a:endParaRPr>
          </a:p>
          <a:p>
            <a:pPr marL="257175" indent="-257175" algn="just" eaLnBrk="0" fontAlgn="base" hangingPunct="0">
              <a:lnSpc>
                <a:spcPts val="4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800" b="1" dirty="0" smtClean="0">
                <a:cs typeface="Times New Roman" panose="02020603050405020304" pitchFamily="18" charset="0"/>
              </a:rPr>
              <a:t>Developed under NDMA guidance in </a:t>
            </a:r>
            <a:r>
              <a:rPr lang="en-GB" altLang="en-US" sz="2800" b="1" dirty="0">
                <a:cs typeface="Times New Roman" panose="02020603050405020304" pitchFamily="18" charset="0"/>
              </a:rPr>
              <a:t>collaboration with </a:t>
            </a:r>
            <a:r>
              <a:rPr lang="en-GB" altLang="en-US" sz="2800" b="1" dirty="0" smtClean="0">
                <a:cs typeface="Times New Roman" panose="02020603050405020304" pitchFamily="18" charset="0"/>
              </a:rPr>
              <a:t>ADPC and with support </a:t>
            </a:r>
            <a:r>
              <a:rPr lang="en-GB" altLang="en-US" sz="2800" b="1" dirty="0">
                <a:cs typeface="Times New Roman" panose="02020603050405020304" pitchFamily="18" charset="0"/>
              </a:rPr>
              <a:t>of the Australian High </a:t>
            </a:r>
            <a:r>
              <a:rPr lang="en-GB" altLang="en-US" sz="2800" b="1" dirty="0" smtClean="0">
                <a:cs typeface="Times New Roman" panose="02020603050405020304" pitchFamily="18" charset="0"/>
              </a:rPr>
              <a:t>Commission</a:t>
            </a:r>
          </a:p>
          <a:p>
            <a:pPr marL="257175" indent="-257175" algn="just" eaLnBrk="0" fontAlgn="base" hangingPunct="0">
              <a:lnSpc>
                <a:spcPts val="4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Guidelines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provide useful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information both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for decisions-makers in Pakistan and for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responders</a:t>
            </a:r>
          </a:p>
          <a:p>
            <a:pPr marL="257175" indent="-257175" algn="just" eaLnBrk="0" fontAlgn="base" hangingPunct="0">
              <a:lnSpc>
                <a:spcPts val="4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Focuses </a:t>
            </a:r>
            <a:r>
              <a:rPr lang="en-US" sz="2800" b="1" dirty="0">
                <a:cs typeface="Times New Roman" panose="02020603050405020304" pitchFamily="18" charset="0"/>
              </a:rPr>
              <a:t>on actions to reduce the response </a:t>
            </a:r>
            <a:r>
              <a:rPr lang="en-US" sz="2800" b="1" dirty="0" smtClean="0">
                <a:cs typeface="Times New Roman" panose="02020603050405020304" pitchFamily="18" charset="0"/>
              </a:rPr>
              <a:t>time and are </a:t>
            </a:r>
            <a:r>
              <a:rPr lang="en-US" sz="2800" b="1" dirty="0">
                <a:cs typeface="Times New Roman" panose="02020603050405020304" pitchFamily="18" charset="0"/>
              </a:rPr>
              <a:t>designed to identify the mandates</a:t>
            </a:r>
            <a:r>
              <a:rPr lang="en-US" sz="2800" b="1" dirty="0" smtClean="0">
                <a:cs typeface="Times New Roman" panose="02020603050405020304" pitchFamily="18" charset="0"/>
              </a:rPr>
              <a:t>, roles </a:t>
            </a:r>
            <a:r>
              <a:rPr lang="en-US" sz="2800" b="1" dirty="0">
                <a:cs typeface="Times New Roman" panose="02020603050405020304" pitchFamily="18" charset="0"/>
              </a:rPr>
              <a:t>and responsibilities, processes, clearance requirements, and coordination procedures to </a:t>
            </a:r>
            <a:r>
              <a:rPr lang="en-US" sz="2800" b="1" dirty="0" smtClean="0">
                <a:cs typeface="Times New Roman" panose="02020603050405020304" pitchFamily="18" charset="0"/>
              </a:rPr>
              <a:t>provide common </a:t>
            </a:r>
            <a:r>
              <a:rPr lang="en-US" sz="2800" b="1" dirty="0">
                <a:cs typeface="Times New Roman" panose="02020603050405020304" pitchFamily="18" charset="0"/>
              </a:rPr>
              <a:t>operating picture for all </a:t>
            </a:r>
            <a:r>
              <a:rPr lang="en-US" sz="2800" b="1" dirty="0" smtClean="0">
                <a:cs typeface="Times New Roman" panose="02020603050405020304" pitchFamily="18" charset="0"/>
              </a:rPr>
              <a:t>stakeholders</a:t>
            </a:r>
            <a:endParaRPr lang="en-GB" altLang="en-US" sz="2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8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HNSGs Formulation &amp; Methodology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756" y="681156"/>
            <a:ext cx="8884116" cy="5068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algn="just" eaLnBrk="0" fontAlgn="base" hangingPunct="0">
              <a:lnSpc>
                <a:spcPts val="42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Developed through extensive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literature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review and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lessons learned from previous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mega-disasters</a:t>
            </a:r>
          </a:p>
          <a:p>
            <a:pPr marL="257175" indent="-257175" algn="just" eaLnBrk="0" fontAlgn="base" hangingPunct="0">
              <a:lnSpc>
                <a:spcPts val="42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Process also included consultations with </a:t>
            </a:r>
            <a:r>
              <a:rPr lang="en-US" sz="2800" b="1" dirty="0">
                <a:cs typeface="Times New Roman" panose="02020603050405020304" pitchFamily="18" charset="0"/>
              </a:rPr>
              <a:t>key stakeholders </a:t>
            </a:r>
            <a:r>
              <a:rPr lang="en-US" sz="2800" b="1" dirty="0" smtClean="0">
                <a:cs typeface="Times New Roman" panose="02020603050405020304" pitchFamily="18" charset="0"/>
              </a:rPr>
              <a:t>from Government </a:t>
            </a:r>
            <a:r>
              <a:rPr lang="en-US" sz="2800" b="1" dirty="0">
                <a:cs typeface="Times New Roman" panose="02020603050405020304" pitchFamily="18" charset="0"/>
              </a:rPr>
              <a:t>Ministries, Departments </a:t>
            </a:r>
            <a:r>
              <a:rPr lang="en-US" sz="2800" b="1" dirty="0" smtClean="0">
                <a:cs typeface="Times New Roman" panose="02020603050405020304" pitchFamily="18" charset="0"/>
              </a:rPr>
              <a:t>Organizations, </a:t>
            </a:r>
            <a:r>
              <a:rPr lang="en-US" sz="2800" b="1" dirty="0">
                <a:cs typeface="Times New Roman" panose="02020603050405020304" pitchFamily="18" charset="0"/>
              </a:rPr>
              <a:t>the Pakistan Armed Forces, United </a:t>
            </a:r>
            <a:r>
              <a:rPr lang="en-US" sz="2800" b="1" dirty="0" smtClean="0">
                <a:cs typeface="Times New Roman" panose="02020603050405020304" pitchFamily="18" charset="0"/>
              </a:rPr>
              <a:t>Nations (</a:t>
            </a:r>
            <a:r>
              <a:rPr lang="en-US" sz="2800" b="1" dirty="0">
                <a:cs typeface="Times New Roman" panose="02020603050405020304" pitchFamily="18" charset="0"/>
              </a:rPr>
              <a:t>UN) agencies, humanitarian </a:t>
            </a:r>
            <a:r>
              <a:rPr lang="en-US" sz="2800" b="1" dirty="0" smtClean="0">
                <a:cs typeface="Times New Roman" panose="02020603050405020304" pitchFamily="18" charset="0"/>
              </a:rPr>
              <a:t>organizations, </a:t>
            </a:r>
            <a:r>
              <a:rPr lang="en-US" sz="2800" b="1" dirty="0">
                <a:cs typeface="Times New Roman" panose="02020603050405020304" pitchFamily="18" charset="0"/>
              </a:rPr>
              <a:t>foreign missions and donors, and the private </a:t>
            </a:r>
            <a:r>
              <a:rPr lang="en-US" sz="2800" b="1" dirty="0" smtClean="0">
                <a:cs typeface="Times New Roman" panose="02020603050405020304" pitchFamily="18" charset="0"/>
              </a:rPr>
              <a:t>sector</a:t>
            </a:r>
          </a:p>
          <a:p>
            <a:pPr marL="257175" indent="-257175" algn="just" eaLnBrk="0" fontAlgn="base" hangingPunct="0">
              <a:lnSpc>
                <a:spcPts val="42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Guidelines consist of eleven sections and annexes to provide guidance for all stakeholders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563537"/>
              </p:ext>
            </p:extLst>
          </p:nvPr>
        </p:nvGraphicFramePr>
        <p:xfrm>
          <a:off x="375382" y="5670616"/>
          <a:ext cx="864348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302">
                  <a:extLst>
                    <a:ext uri="{9D8B030D-6E8A-4147-A177-3AD203B41FA5}">
                      <a16:colId xmlns:a16="http://schemas.microsoft.com/office/drawing/2014/main" val="2273076654"/>
                    </a:ext>
                  </a:extLst>
                </a:gridCol>
                <a:gridCol w="317634">
                  <a:extLst>
                    <a:ext uri="{9D8B030D-6E8A-4147-A177-3AD203B41FA5}">
                      <a16:colId xmlns:a16="http://schemas.microsoft.com/office/drawing/2014/main" val="4246470752"/>
                    </a:ext>
                  </a:extLst>
                </a:gridCol>
                <a:gridCol w="6458551">
                  <a:extLst>
                    <a:ext uri="{9D8B030D-6E8A-4147-A177-3AD203B41FA5}">
                      <a16:colId xmlns:a16="http://schemas.microsoft.com/office/drawing/2014/main" val="2598591870"/>
                    </a:ext>
                  </a:extLst>
                </a:gridCol>
              </a:tblGrid>
              <a:tr h="441428">
                <a:tc>
                  <a:txBody>
                    <a:bodyPr/>
                    <a:lstStyle/>
                    <a:p>
                      <a:pPr marL="231775" marR="0" indent="-23177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Section 1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Introduction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682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31775" marR="0" indent="-23177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Section 2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Host Nation Coordination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160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5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HNSGs Formulation &amp; Methodology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935665"/>
              </p:ext>
            </p:extLst>
          </p:nvPr>
        </p:nvGraphicFramePr>
        <p:xfrm>
          <a:off x="298382" y="877232"/>
          <a:ext cx="8643487" cy="606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302">
                  <a:extLst>
                    <a:ext uri="{9D8B030D-6E8A-4147-A177-3AD203B41FA5}">
                      <a16:colId xmlns:a16="http://schemas.microsoft.com/office/drawing/2014/main" val="2273076654"/>
                    </a:ext>
                  </a:extLst>
                </a:gridCol>
                <a:gridCol w="317634">
                  <a:extLst>
                    <a:ext uri="{9D8B030D-6E8A-4147-A177-3AD203B41FA5}">
                      <a16:colId xmlns:a16="http://schemas.microsoft.com/office/drawing/2014/main" val="4246470752"/>
                    </a:ext>
                  </a:extLst>
                </a:gridCol>
                <a:gridCol w="6458551">
                  <a:extLst>
                    <a:ext uri="{9D8B030D-6E8A-4147-A177-3AD203B41FA5}">
                      <a16:colId xmlns:a16="http://schemas.microsoft.com/office/drawing/2014/main" val="2598591870"/>
                    </a:ext>
                  </a:extLst>
                </a:gridCol>
              </a:tblGrid>
              <a:tr h="542773">
                <a:tc>
                  <a:txBody>
                    <a:bodyPr/>
                    <a:lstStyle/>
                    <a:p>
                      <a:pPr marL="231775" marR="0" indent="-231775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Section 3</a:t>
                      </a:r>
                      <a:endParaRPr lang="en-US" sz="2400" b="1" kern="1200" dirty="0">
                        <a:solidFill>
                          <a:srgbClr val="0033CC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noProof="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 b="1" kern="1200" noProof="0" dirty="0">
                        <a:solidFill>
                          <a:srgbClr val="0033CC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Overarching Principles for Foreign Assistance</a:t>
                      </a:r>
                      <a:endParaRPr lang="en-US" sz="2400" b="1" kern="1200" dirty="0">
                        <a:solidFill>
                          <a:srgbClr val="0033CC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07391"/>
                  </a:ext>
                </a:extLst>
              </a:tr>
              <a:tr h="542773">
                <a:tc>
                  <a:txBody>
                    <a:bodyPr/>
                    <a:lstStyle/>
                    <a:p>
                      <a:pPr marL="231775" indent="-231775" algn="just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Section 4</a:t>
                      </a:r>
                      <a:endParaRPr lang="en-US" sz="2400" b="1" kern="1200" dirty="0">
                        <a:solidFill>
                          <a:srgbClr val="0033CC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Guide for Government of Pakistan Stakeholders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33809"/>
                  </a:ext>
                </a:extLst>
              </a:tr>
              <a:tr h="542773">
                <a:tc>
                  <a:txBody>
                    <a:bodyPr/>
                    <a:lstStyle/>
                    <a:p>
                      <a:pPr marL="231775" indent="-231775" algn="just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Section 5</a:t>
                      </a:r>
                      <a:endParaRPr lang="en-US" sz="2400" b="1" kern="1200" dirty="0">
                        <a:solidFill>
                          <a:srgbClr val="0033CC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Government Key Stakeholders</a:t>
                      </a:r>
                      <a:endParaRPr lang="en-US" sz="2400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234204"/>
                  </a:ext>
                </a:extLst>
              </a:tr>
              <a:tr h="542773">
                <a:tc>
                  <a:txBody>
                    <a:bodyPr/>
                    <a:lstStyle/>
                    <a:p>
                      <a:pPr marL="231775" indent="-231775" algn="just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Section 6</a:t>
                      </a:r>
                      <a:endParaRPr lang="en-US" sz="2400" b="1" kern="1200" dirty="0">
                        <a:solidFill>
                          <a:srgbClr val="0033CC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Military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241946"/>
                  </a:ext>
                </a:extLst>
              </a:tr>
              <a:tr h="976993">
                <a:tc>
                  <a:txBody>
                    <a:bodyPr/>
                    <a:lstStyle/>
                    <a:p>
                      <a:pPr marL="231775" indent="-231775" algn="just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Section 7</a:t>
                      </a:r>
                      <a:endParaRPr lang="en-US" sz="2400" b="1" kern="1200" dirty="0">
                        <a:solidFill>
                          <a:srgbClr val="0033CC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Guide for Assisting Countries and Humanitarian Community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803148"/>
                  </a:ext>
                </a:extLst>
              </a:tr>
              <a:tr h="542773">
                <a:tc>
                  <a:txBody>
                    <a:bodyPr/>
                    <a:lstStyle/>
                    <a:p>
                      <a:pPr marL="231775" indent="-231775" algn="just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Section 8</a:t>
                      </a:r>
                      <a:endParaRPr lang="en-US" sz="2400" b="1" kern="1200" dirty="0">
                        <a:solidFill>
                          <a:srgbClr val="0033CC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Guidance for Foreign Responders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4643062"/>
                  </a:ext>
                </a:extLst>
              </a:tr>
              <a:tr h="542773">
                <a:tc>
                  <a:txBody>
                    <a:bodyPr/>
                    <a:lstStyle/>
                    <a:p>
                      <a:pPr marL="231775" indent="-231775" algn="just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Section 9</a:t>
                      </a:r>
                      <a:endParaRPr lang="en-US" sz="2400" b="1" kern="1200" dirty="0">
                        <a:solidFill>
                          <a:srgbClr val="0033CC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Health Response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039367"/>
                  </a:ext>
                </a:extLst>
              </a:tr>
              <a:tr h="542773">
                <a:tc>
                  <a:txBody>
                    <a:bodyPr/>
                    <a:lstStyle/>
                    <a:p>
                      <a:pPr marL="231775" indent="-231775" algn="just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Section 10 </a:t>
                      </a:r>
                      <a:endParaRPr lang="en-US" sz="2400" b="1" kern="1200" dirty="0">
                        <a:solidFill>
                          <a:srgbClr val="0033CC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Civil-Military Coordination (CMCOORD)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881460"/>
                  </a:ext>
                </a:extLst>
              </a:tr>
              <a:tr h="506532">
                <a:tc>
                  <a:txBody>
                    <a:bodyPr/>
                    <a:lstStyle/>
                    <a:p>
                      <a:pPr marL="231775" marR="0" indent="-231775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Section </a:t>
                      </a:r>
                      <a:r>
                        <a:rPr lang="en-US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Humanitarian Principles and Minimum </a:t>
                      </a: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Standards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293815"/>
                  </a:ext>
                </a:extLst>
              </a:tr>
              <a:tr h="785663">
                <a:tc>
                  <a:txBody>
                    <a:bodyPr/>
                    <a:lstStyle/>
                    <a:p>
                      <a:pPr marL="231775" marR="0" indent="-231775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Annexes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>
                          <a:solidFill>
                            <a:srgbClr val="0033CC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1" dirty="0" smtClean="0">
                        <a:solidFill>
                          <a:srgbClr val="0033CC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99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6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Necessity of Formulating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756" y="758156"/>
            <a:ext cx="8884116" cy="576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algn="just" eaLnBrk="0" fontAlgn="base" hangingPunct="0">
              <a:lnSpc>
                <a:spcPts val="48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cs typeface="Times New Roman" panose="02020603050405020304" pitchFamily="18" charset="0"/>
              </a:rPr>
              <a:t>Requesting international </a:t>
            </a:r>
            <a:r>
              <a:rPr lang="en-US" sz="2800" b="1" dirty="0" smtClean="0">
                <a:cs typeface="Times New Roman" panose="02020603050405020304" pitchFamily="18" charset="0"/>
              </a:rPr>
              <a:t>assistance and deployment </a:t>
            </a:r>
            <a:r>
              <a:rPr lang="en-US" sz="2800" b="1" dirty="0">
                <a:cs typeface="Times New Roman" panose="02020603050405020304" pitchFamily="18" charset="0"/>
              </a:rPr>
              <a:t>of </a:t>
            </a:r>
            <a:r>
              <a:rPr lang="en-US" sz="2800" b="1" dirty="0" smtClean="0">
                <a:cs typeface="Times New Roman" panose="02020603050405020304" pitchFamily="18" charset="0"/>
              </a:rPr>
              <a:t>assets </a:t>
            </a:r>
            <a:r>
              <a:rPr lang="en-US" sz="2800" b="1" dirty="0">
                <a:cs typeface="Times New Roman" panose="02020603050405020304" pitchFamily="18" charset="0"/>
              </a:rPr>
              <a:t>is a major decision for any </a:t>
            </a:r>
            <a:r>
              <a:rPr lang="en-US" sz="2800" b="1" dirty="0" smtClean="0">
                <a:cs typeface="Times New Roman" panose="02020603050405020304" pitchFamily="18" charset="0"/>
              </a:rPr>
              <a:t>government</a:t>
            </a:r>
          </a:p>
          <a:p>
            <a:pPr marL="257175" indent="-257175" algn="just" eaLnBrk="0" fontAlgn="base" hangingPunct="0">
              <a:lnSpc>
                <a:spcPts val="48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Foreign assistance brings together a complex array of inter and intra-government and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civil-military cooperation issues - the need for comprehensive guidelines </a:t>
            </a:r>
            <a:r>
              <a:rPr lang="en-US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SOPs</a:t>
            </a:r>
          </a:p>
          <a:p>
            <a:pPr marL="257175" indent="-257175" algn="just" eaLnBrk="0" fontAlgn="base" hangingPunct="0">
              <a:lnSpc>
                <a:spcPts val="48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cs typeface="Times New Roman" panose="02020603050405020304" pitchFamily="18" charset="0"/>
              </a:rPr>
              <a:t>During </a:t>
            </a:r>
            <a:r>
              <a:rPr lang="en-US" sz="2800" b="1" dirty="0" smtClean="0">
                <a:cs typeface="Times New Roman" panose="02020603050405020304" pitchFamily="18" charset="0"/>
              </a:rPr>
              <a:t>2010 Super </a:t>
            </a:r>
            <a:r>
              <a:rPr lang="en-US" sz="2800" b="1" dirty="0">
                <a:cs typeface="Times New Roman" panose="02020603050405020304" pitchFamily="18" charset="0"/>
              </a:rPr>
              <a:t>Floods </a:t>
            </a:r>
            <a:r>
              <a:rPr lang="en-US" sz="2800" b="1" dirty="0" smtClean="0">
                <a:cs typeface="Times New Roman" panose="02020603050405020304" pitchFamily="18" charset="0"/>
              </a:rPr>
              <a:t>massive human, logistic and </a:t>
            </a:r>
            <a:r>
              <a:rPr lang="en-US" sz="2800" b="1" dirty="0">
                <a:cs typeface="Times New Roman" panose="02020603050405020304" pitchFamily="18" charset="0"/>
              </a:rPr>
              <a:t>air  </a:t>
            </a:r>
            <a:r>
              <a:rPr lang="en-US" sz="2800" b="1" dirty="0" smtClean="0">
                <a:cs typeface="Times New Roman" panose="02020603050405020304" pitchFamily="18" charset="0"/>
              </a:rPr>
              <a:t>support including foreign assistance was received, which necessitated need for elaborate procedure of engagement/employment 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95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240632" y="717242"/>
            <a:ext cx="8655518" cy="580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lnSpc>
                <a:spcPts val="4000"/>
              </a:lnSpc>
              <a:buClr>
                <a:schemeClr val="tx1"/>
              </a:buClr>
              <a:buNone/>
              <a:defRPr/>
            </a:pPr>
            <a:r>
              <a:rPr lang="en-GB" altLang="zh-CN" sz="2800" b="1" u="sng" dirty="0">
                <a:solidFill>
                  <a:srgbClr val="0000FF"/>
                </a:solidFill>
                <a:latin typeface="+mn-lt"/>
                <a:cs typeface="Calibri" pitchFamily="34" charset="0"/>
              </a:rPr>
              <a:t>Relief Workers / </a:t>
            </a:r>
            <a:r>
              <a:rPr lang="en-GB" altLang="zh-CN" sz="2800" b="1" u="sng" dirty="0" smtClean="0">
                <a:solidFill>
                  <a:srgbClr val="0000FF"/>
                </a:solidFill>
                <a:latin typeface="+mn-lt"/>
                <a:cs typeface="Calibri" pitchFamily="34" charset="0"/>
              </a:rPr>
              <a:t>Participants - Flood 2010</a:t>
            </a:r>
            <a:endParaRPr lang="en-US" sz="2800" b="1" dirty="0" smtClean="0">
              <a:latin typeface="+mn-lt"/>
            </a:endParaRPr>
          </a:p>
          <a:p>
            <a:pPr algn="just">
              <a:lnSpc>
                <a:spcPts val="4000"/>
              </a:lnSpc>
              <a:buClr>
                <a:schemeClr val="tx1"/>
              </a:buClr>
              <a:defRPr/>
            </a:pPr>
            <a:r>
              <a:rPr lang="en-US" sz="2800" b="1" dirty="0" smtClean="0">
                <a:latin typeface="+mn-lt"/>
              </a:rPr>
              <a:t>Federal and Provincial Government ministries and department</a:t>
            </a:r>
          </a:p>
          <a:p>
            <a:pPr algn="just">
              <a:lnSpc>
                <a:spcPts val="4000"/>
              </a:lnSpc>
              <a:buClr>
                <a:schemeClr val="tx1"/>
              </a:buClr>
              <a:defRPr/>
            </a:pPr>
            <a:r>
              <a:rPr lang="en-US" sz="2800" b="1" dirty="0" smtClean="0">
                <a:latin typeface="+mn-lt"/>
              </a:rPr>
              <a:t>Armed Forces			-	90,000 (approx.)</a:t>
            </a:r>
          </a:p>
          <a:p>
            <a:pPr algn="just">
              <a:lnSpc>
                <a:spcPts val="4000"/>
              </a:lnSpc>
              <a:buClr>
                <a:schemeClr val="tx1"/>
              </a:buClr>
              <a:defRPr/>
            </a:pPr>
            <a:r>
              <a:rPr lang="en-US" sz="2800" b="1" dirty="0" smtClean="0">
                <a:latin typeface="+mn-lt"/>
              </a:rPr>
              <a:t>UN Organizations		-	All</a:t>
            </a:r>
          </a:p>
          <a:p>
            <a:pPr algn="just">
              <a:lnSpc>
                <a:spcPts val="4000"/>
              </a:lnSpc>
              <a:buClr>
                <a:schemeClr val="tx1"/>
              </a:buClr>
              <a:defRPr/>
            </a:pPr>
            <a:r>
              <a:rPr lang="en-US" sz="2800" b="1" dirty="0" smtClean="0">
                <a:latin typeface="+mn-lt"/>
              </a:rPr>
              <a:t>INGOs				-	over 100</a:t>
            </a:r>
          </a:p>
          <a:p>
            <a:pPr algn="just">
              <a:lnSpc>
                <a:spcPts val="4000"/>
              </a:lnSpc>
              <a:buClr>
                <a:schemeClr val="tx1"/>
              </a:buClr>
              <a:defRPr/>
            </a:pPr>
            <a:r>
              <a:rPr lang="en-US" sz="2800" b="1" dirty="0" smtClean="0">
                <a:latin typeface="+mn-lt"/>
              </a:rPr>
              <a:t>NGOs				-	over 1000</a:t>
            </a:r>
          </a:p>
          <a:p>
            <a:pPr algn="just">
              <a:lnSpc>
                <a:spcPts val="4000"/>
              </a:lnSpc>
              <a:buClr>
                <a:schemeClr val="tx1"/>
              </a:buClr>
              <a:defRPr/>
            </a:pPr>
            <a:r>
              <a:rPr lang="en-US" sz="2800" b="1" dirty="0">
                <a:latin typeface="+mn-lt"/>
              </a:rPr>
              <a:t>Foreign Hospital			-	15 (500 members)</a:t>
            </a:r>
          </a:p>
          <a:p>
            <a:pPr algn="just">
              <a:lnSpc>
                <a:spcPts val="4000"/>
              </a:lnSpc>
              <a:buClr>
                <a:schemeClr val="tx1"/>
              </a:buClr>
              <a:defRPr/>
            </a:pPr>
            <a:r>
              <a:rPr lang="en-US" sz="2800" b="1" dirty="0">
                <a:latin typeface="+mn-lt"/>
              </a:rPr>
              <a:t>Foreign Medical Teams	-	21 (800 members)</a:t>
            </a:r>
          </a:p>
          <a:p>
            <a:pPr algn="just">
              <a:lnSpc>
                <a:spcPts val="4000"/>
              </a:lnSpc>
              <a:buClr>
                <a:schemeClr val="tx1"/>
              </a:buClr>
              <a:defRPr/>
            </a:pPr>
            <a:r>
              <a:rPr lang="en-US" sz="2800" b="1" dirty="0">
                <a:latin typeface="+mn-lt"/>
              </a:rPr>
              <a:t>NATO Coordination Team	-	5 </a:t>
            </a:r>
            <a:r>
              <a:rPr lang="en-US" sz="2800" b="1" dirty="0" smtClean="0">
                <a:latin typeface="+mn-lt"/>
              </a:rPr>
              <a:t>members</a:t>
            </a:r>
            <a:endParaRPr lang="en-US" sz="28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Necessity of Formulating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9648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513"/>
            <a:ext cx="9144000" cy="579646"/>
          </a:xfrm>
          <a:prstGeom prst="rect">
            <a:avLst/>
          </a:prstGeom>
          <a:solidFill>
            <a:srgbClr val="0781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>
            <a:spAutoFit/>
          </a:bodyPr>
          <a:lstStyle/>
          <a:p>
            <a:pPr algn="ctr" defTabSz="68580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Necessity of Formulating Guidelines</a:t>
            </a:r>
            <a:endParaRPr lang="en-US" sz="3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589661"/>
              </p:ext>
            </p:extLst>
          </p:nvPr>
        </p:nvGraphicFramePr>
        <p:xfrm>
          <a:off x="105880" y="1223754"/>
          <a:ext cx="8807112" cy="5634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706">
                  <a:extLst>
                    <a:ext uri="{9D8B030D-6E8A-4147-A177-3AD203B41FA5}">
                      <a16:colId xmlns:a16="http://schemas.microsoft.com/office/drawing/2014/main" val="2216443855"/>
                    </a:ext>
                  </a:extLst>
                </a:gridCol>
                <a:gridCol w="781201">
                  <a:extLst>
                    <a:ext uri="{9D8B030D-6E8A-4147-A177-3AD203B41FA5}">
                      <a16:colId xmlns:a16="http://schemas.microsoft.com/office/drawing/2014/main" val="1389205894"/>
                    </a:ext>
                  </a:extLst>
                </a:gridCol>
                <a:gridCol w="2259902">
                  <a:extLst>
                    <a:ext uri="{9D8B030D-6E8A-4147-A177-3AD203B41FA5}">
                      <a16:colId xmlns:a16="http://schemas.microsoft.com/office/drawing/2014/main" val="3233715375"/>
                    </a:ext>
                  </a:extLst>
                </a:gridCol>
                <a:gridCol w="1794901">
                  <a:extLst>
                    <a:ext uri="{9D8B030D-6E8A-4147-A177-3AD203B41FA5}">
                      <a16:colId xmlns:a16="http://schemas.microsoft.com/office/drawing/2014/main" val="2350757956"/>
                    </a:ext>
                  </a:extLst>
                </a:gridCol>
                <a:gridCol w="623101">
                  <a:extLst>
                    <a:ext uri="{9D8B030D-6E8A-4147-A177-3AD203B41FA5}">
                      <a16:colId xmlns:a16="http://schemas.microsoft.com/office/drawing/2014/main" val="3406786689"/>
                    </a:ext>
                  </a:extLst>
                </a:gridCol>
                <a:gridCol w="1590301">
                  <a:extLst>
                    <a:ext uri="{9D8B030D-6E8A-4147-A177-3AD203B41FA5}">
                      <a16:colId xmlns:a16="http://schemas.microsoft.com/office/drawing/2014/main" val="3962523643"/>
                    </a:ext>
                  </a:extLst>
                </a:gridCol>
              </a:tblGrid>
              <a:tr h="619281">
                <a:tc gridSpan="3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u="none" dirty="0" smtClean="0">
                          <a:solidFill>
                            <a:srgbClr val="0033CC"/>
                          </a:solidFill>
                          <a:latin typeface="+mn-lt"/>
                        </a:rPr>
                        <a:t>     </a:t>
                      </a:r>
                      <a:r>
                        <a:rPr lang="en-US" altLang="zh-CN" sz="2800" b="1" u="sng" dirty="0" smtClean="0">
                          <a:solidFill>
                            <a:srgbClr val="0033CC"/>
                          </a:solidFill>
                          <a:latin typeface="+mn-lt"/>
                        </a:rPr>
                        <a:t>Helicopters (96)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u="none" dirty="0" smtClean="0">
                          <a:solidFill>
                            <a:srgbClr val="0033CC"/>
                          </a:solidFill>
                          <a:latin typeface="+mn-lt"/>
                        </a:rPr>
                        <a:t>       </a:t>
                      </a:r>
                      <a:r>
                        <a:rPr lang="en-US" altLang="zh-CN" sz="2800" b="1" u="sng" dirty="0" smtClean="0">
                          <a:solidFill>
                            <a:srgbClr val="0033CC"/>
                          </a:solidFill>
                          <a:latin typeface="+mn-lt"/>
                        </a:rPr>
                        <a:t>Aircrafts (23)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2800" b="1" u="sng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13853"/>
                  </a:ext>
                </a:extLst>
              </a:tr>
              <a:tr h="716424">
                <a:tc>
                  <a:txBody>
                    <a:bodyPr/>
                    <a:lstStyle/>
                    <a:p>
                      <a:pPr marL="231775" indent="-231775">
                        <a:lnSpc>
                          <a:spcPts val="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Pakistan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</a:pP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1" indent="-231775" algn="l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PAF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741840"/>
                  </a:ext>
                </a:extLst>
              </a:tr>
              <a:tr h="716424">
                <a:tc>
                  <a:txBody>
                    <a:bodyPr/>
                    <a:lstStyle/>
                    <a:p>
                      <a:pPr marL="231775" indent="-231775">
                        <a:lnSpc>
                          <a:spcPts val="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USA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1" indent="-231775" algn="l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USA	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351704"/>
                  </a:ext>
                </a:extLst>
              </a:tr>
              <a:tr h="716424">
                <a:tc>
                  <a:txBody>
                    <a:bodyPr/>
                    <a:lstStyle/>
                    <a:p>
                      <a:pPr marL="231775" indent="-231775" algn="l" defTabSz="685800" rtl="0" eaLnBrk="1" latinLnBrk="0" hangingPunct="1">
                        <a:lnSpc>
                          <a:spcPts val="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	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1" indent="-231775" algn="l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Turkey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471019"/>
                  </a:ext>
                </a:extLst>
              </a:tr>
              <a:tr h="716424">
                <a:tc>
                  <a:txBody>
                    <a:bodyPr/>
                    <a:lstStyle/>
                    <a:p>
                      <a:pPr marL="231775" indent="-231775" algn="l" defTabSz="685800" rtl="0" eaLnBrk="1" latinLnBrk="0" hangingPunct="1">
                        <a:lnSpc>
                          <a:spcPts val="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UAE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1" indent="-231775" algn="l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Egypt	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4454944"/>
                  </a:ext>
                </a:extLst>
              </a:tr>
              <a:tr h="716424">
                <a:tc>
                  <a:txBody>
                    <a:bodyPr/>
                    <a:lstStyle/>
                    <a:p>
                      <a:pPr marL="231775" indent="-231775" algn="l" defTabSz="685800" rtl="0" eaLnBrk="1" latinLnBrk="0" hangingPunct="1">
                        <a:lnSpc>
                          <a:spcPts val="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Japan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</a:pPr>
                      <a:endParaRPr lang="en-US" sz="280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</a:pPr>
                      <a:endParaRPr lang="en-US" sz="280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</a:pPr>
                      <a:endParaRPr lang="en-US" sz="2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18119"/>
                  </a:ext>
                </a:extLst>
              </a:tr>
              <a:tr h="716424">
                <a:tc>
                  <a:txBody>
                    <a:bodyPr/>
                    <a:lstStyle/>
                    <a:p>
                      <a:pPr marL="231775" indent="-231775" algn="l" defTabSz="685800" rtl="0" eaLnBrk="1" latinLnBrk="0" hangingPunct="1">
                        <a:lnSpc>
                          <a:spcPts val="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China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</a:pPr>
                      <a:endParaRPr lang="en-US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</a:pPr>
                      <a:endParaRPr lang="en-US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169565"/>
                  </a:ext>
                </a:extLst>
              </a:tr>
              <a:tr h="716424">
                <a:tc>
                  <a:txBody>
                    <a:bodyPr/>
                    <a:lstStyle/>
                    <a:p>
                      <a:pPr marL="231775" marR="0" lvl="1" indent="-231775" algn="l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UNHA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</a:pPr>
                      <a:endParaRPr lang="en-US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</a:pPr>
                      <a:endParaRPr lang="en-US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049586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607206"/>
              </p:ext>
            </p:extLst>
          </p:nvPr>
        </p:nvGraphicFramePr>
        <p:xfrm>
          <a:off x="96247" y="636607"/>
          <a:ext cx="888412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4120">
                  <a:extLst>
                    <a:ext uri="{9D8B030D-6E8A-4147-A177-3AD203B41FA5}">
                      <a16:colId xmlns:a16="http://schemas.microsoft.com/office/drawing/2014/main" val="22164438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Air Machines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940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3950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7961</TotalTime>
  <Words>846</Words>
  <Application>Microsoft Office PowerPoint</Application>
  <PresentationFormat>On-screen Show (4:3)</PresentationFormat>
  <Paragraphs>330</Paragraphs>
  <Slides>32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宋体</vt:lpstr>
      <vt:lpstr>Algerian</vt:lpstr>
      <vt:lpstr>Arial</vt:lpstr>
      <vt:lpstr>Calibri</vt:lpstr>
      <vt:lpstr>Times New Roman</vt:lpstr>
      <vt:lpstr>1_Office Theme</vt:lpstr>
      <vt:lpstr>Host Nation Support Guidelines for Foreign Assistance to Pakistan During Disasters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Host Nation Support Guidelines</dc:title>
  <dc:creator>Kaz -</dc:creator>
  <cp:lastModifiedBy>Lenovo</cp:lastModifiedBy>
  <cp:revision>175</cp:revision>
  <dcterms:created xsi:type="dcterms:W3CDTF">2018-03-27T14:37:40Z</dcterms:created>
  <dcterms:modified xsi:type="dcterms:W3CDTF">2019-01-02T16:53:04Z</dcterms:modified>
</cp:coreProperties>
</file>