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8A73CF-F434-4142-ACA0-EA9891A5A0F3}"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A2085-36A6-45B4-A7C8-4DAACE292C51}" type="slidenum">
              <a:rPr lang="en-US" smtClean="0"/>
              <a:t>‹#›</a:t>
            </a:fld>
            <a:endParaRPr lang="en-US"/>
          </a:p>
        </p:txBody>
      </p:sp>
    </p:spTree>
    <p:extLst>
      <p:ext uri="{BB962C8B-B14F-4D97-AF65-F5344CB8AC3E}">
        <p14:creationId xmlns:p14="http://schemas.microsoft.com/office/powerpoint/2010/main" val="2116952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8A73CF-F434-4142-ACA0-EA9891A5A0F3}"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A2085-36A6-45B4-A7C8-4DAACE292C51}" type="slidenum">
              <a:rPr lang="en-US" smtClean="0"/>
              <a:t>‹#›</a:t>
            </a:fld>
            <a:endParaRPr lang="en-US"/>
          </a:p>
        </p:txBody>
      </p:sp>
    </p:spTree>
    <p:extLst>
      <p:ext uri="{BB962C8B-B14F-4D97-AF65-F5344CB8AC3E}">
        <p14:creationId xmlns:p14="http://schemas.microsoft.com/office/powerpoint/2010/main" val="3353468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8A73CF-F434-4142-ACA0-EA9891A5A0F3}"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A2085-36A6-45B4-A7C8-4DAACE292C51}" type="slidenum">
              <a:rPr lang="en-US" smtClean="0"/>
              <a:t>‹#›</a:t>
            </a:fld>
            <a:endParaRPr lang="en-US"/>
          </a:p>
        </p:txBody>
      </p:sp>
    </p:spTree>
    <p:extLst>
      <p:ext uri="{BB962C8B-B14F-4D97-AF65-F5344CB8AC3E}">
        <p14:creationId xmlns:p14="http://schemas.microsoft.com/office/powerpoint/2010/main" val="2397015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8A73CF-F434-4142-ACA0-EA9891A5A0F3}"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A2085-36A6-45B4-A7C8-4DAACE292C51}" type="slidenum">
              <a:rPr lang="en-US" smtClean="0"/>
              <a:t>‹#›</a:t>
            </a:fld>
            <a:endParaRPr lang="en-US"/>
          </a:p>
        </p:txBody>
      </p:sp>
    </p:spTree>
    <p:extLst>
      <p:ext uri="{BB962C8B-B14F-4D97-AF65-F5344CB8AC3E}">
        <p14:creationId xmlns:p14="http://schemas.microsoft.com/office/powerpoint/2010/main" val="813076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68A73CF-F434-4142-ACA0-EA9891A5A0F3}"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A2085-36A6-45B4-A7C8-4DAACE292C51}" type="slidenum">
              <a:rPr lang="en-US" smtClean="0"/>
              <a:t>‹#›</a:t>
            </a:fld>
            <a:endParaRPr lang="en-US"/>
          </a:p>
        </p:txBody>
      </p:sp>
    </p:spTree>
    <p:extLst>
      <p:ext uri="{BB962C8B-B14F-4D97-AF65-F5344CB8AC3E}">
        <p14:creationId xmlns:p14="http://schemas.microsoft.com/office/powerpoint/2010/main" val="1815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8A73CF-F434-4142-ACA0-EA9891A5A0F3}" type="datetimeFigureOut">
              <a:rPr lang="en-US" smtClean="0"/>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A2085-36A6-45B4-A7C8-4DAACE292C51}" type="slidenum">
              <a:rPr lang="en-US" smtClean="0"/>
              <a:t>‹#›</a:t>
            </a:fld>
            <a:endParaRPr lang="en-US"/>
          </a:p>
        </p:txBody>
      </p:sp>
    </p:spTree>
    <p:extLst>
      <p:ext uri="{BB962C8B-B14F-4D97-AF65-F5344CB8AC3E}">
        <p14:creationId xmlns:p14="http://schemas.microsoft.com/office/powerpoint/2010/main" val="3051983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8A73CF-F434-4142-ACA0-EA9891A5A0F3}" type="datetimeFigureOut">
              <a:rPr lang="en-US" smtClean="0"/>
              <a:t>7/21/2020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3A2085-36A6-45B4-A7C8-4DAACE292C51}" type="slidenum">
              <a:rPr lang="en-US" smtClean="0"/>
              <a:t>‹#›</a:t>
            </a:fld>
            <a:endParaRPr lang="en-US"/>
          </a:p>
        </p:txBody>
      </p:sp>
    </p:spTree>
    <p:extLst>
      <p:ext uri="{BB962C8B-B14F-4D97-AF65-F5344CB8AC3E}">
        <p14:creationId xmlns:p14="http://schemas.microsoft.com/office/powerpoint/2010/main" val="4177038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8A73CF-F434-4142-ACA0-EA9891A5A0F3}" type="datetimeFigureOut">
              <a:rPr lang="en-US" smtClean="0"/>
              <a:t>7/21/2020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3A2085-36A6-45B4-A7C8-4DAACE292C51}" type="slidenum">
              <a:rPr lang="en-US" smtClean="0"/>
              <a:t>‹#›</a:t>
            </a:fld>
            <a:endParaRPr lang="en-US"/>
          </a:p>
        </p:txBody>
      </p:sp>
    </p:spTree>
    <p:extLst>
      <p:ext uri="{BB962C8B-B14F-4D97-AF65-F5344CB8AC3E}">
        <p14:creationId xmlns:p14="http://schemas.microsoft.com/office/powerpoint/2010/main" val="261977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8A73CF-F434-4142-ACA0-EA9891A5A0F3}" type="datetimeFigureOut">
              <a:rPr lang="en-US" smtClean="0"/>
              <a:t>7/21/2020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3A2085-36A6-45B4-A7C8-4DAACE292C51}" type="slidenum">
              <a:rPr lang="en-US" smtClean="0"/>
              <a:t>‹#›</a:t>
            </a:fld>
            <a:endParaRPr lang="en-US"/>
          </a:p>
        </p:txBody>
      </p:sp>
    </p:spTree>
    <p:extLst>
      <p:ext uri="{BB962C8B-B14F-4D97-AF65-F5344CB8AC3E}">
        <p14:creationId xmlns:p14="http://schemas.microsoft.com/office/powerpoint/2010/main" val="1235835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68A73CF-F434-4142-ACA0-EA9891A5A0F3}" type="datetimeFigureOut">
              <a:rPr lang="en-US" smtClean="0"/>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A2085-36A6-45B4-A7C8-4DAACE292C51}" type="slidenum">
              <a:rPr lang="en-US" smtClean="0"/>
              <a:t>‹#›</a:t>
            </a:fld>
            <a:endParaRPr lang="en-US"/>
          </a:p>
        </p:txBody>
      </p:sp>
    </p:spTree>
    <p:extLst>
      <p:ext uri="{BB962C8B-B14F-4D97-AF65-F5344CB8AC3E}">
        <p14:creationId xmlns:p14="http://schemas.microsoft.com/office/powerpoint/2010/main" val="3703724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68A73CF-F434-4142-ACA0-EA9891A5A0F3}" type="datetimeFigureOut">
              <a:rPr lang="en-US" smtClean="0"/>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A2085-36A6-45B4-A7C8-4DAACE292C51}" type="slidenum">
              <a:rPr lang="en-US" smtClean="0"/>
              <a:t>‹#›</a:t>
            </a:fld>
            <a:endParaRPr lang="en-US"/>
          </a:p>
        </p:txBody>
      </p:sp>
    </p:spTree>
    <p:extLst>
      <p:ext uri="{BB962C8B-B14F-4D97-AF65-F5344CB8AC3E}">
        <p14:creationId xmlns:p14="http://schemas.microsoft.com/office/powerpoint/2010/main" val="3588836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8A73CF-F434-4142-ACA0-EA9891A5A0F3}" type="datetimeFigureOut">
              <a:rPr lang="en-US" smtClean="0"/>
              <a:t>7/21/2020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3A2085-36A6-45B4-A7C8-4DAACE292C51}" type="slidenum">
              <a:rPr lang="en-US" smtClean="0"/>
              <a:t>‹#›</a:t>
            </a:fld>
            <a:endParaRPr lang="en-US"/>
          </a:p>
        </p:txBody>
      </p:sp>
    </p:spTree>
    <p:extLst>
      <p:ext uri="{BB962C8B-B14F-4D97-AF65-F5344CB8AC3E}">
        <p14:creationId xmlns:p14="http://schemas.microsoft.com/office/powerpoint/2010/main" val="2648539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a:t>
            </a:r>
            <a:r>
              <a:rPr lang="en-US" dirty="0" smtClean="0"/>
              <a:t>umanitarian </a:t>
            </a:r>
            <a:r>
              <a:rPr lang="en-US" dirty="0"/>
              <a:t>F</a:t>
            </a:r>
            <a:r>
              <a:rPr lang="en-US" dirty="0" smtClean="0"/>
              <a:t>inancing for Local </a:t>
            </a:r>
            <a:r>
              <a:rPr lang="en-US" dirty="0"/>
              <a:t>A</a:t>
            </a:r>
            <a:r>
              <a:rPr lang="en-US" dirty="0" smtClean="0"/>
              <a:t>ctors </a:t>
            </a:r>
            <a:endParaRPr lang="en-US" dirty="0"/>
          </a:p>
        </p:txBody>
      </p:sp>
      <p:sp>
        <p:nvSpPr>
          <p:cNvPr id="3" name="Subtitle 2"/>
          <p:cNvSpPr>
            <a:spLocks noGrp="1"/>
          </p:cNvSpPr>
          <p:nvPr>
            <p:ph type="subTitle" idx="1"/>
          </p:nvPr>
        </p:nvSpPr>
        <p:spPr/>
        <p:txBody>
          <a:bodyPr/>
          <a:lstStyle/>
          <a:p>
            <a:pPr algn="r"/>
            <a:r>
              <a:rPr lang="en-US" dirty="0" smtClean="0"/>
              <a:t>By: Muhamad Amad</a:t>
            </a:r>
          </a:p>
          <a:p>
            <a:pPr algn="r"/>
            <a:r>
              <a:rPr lang="en-US" dirty="0" smtClean="0"/>
              <a:t>21 July 2020</a:t>
            </a:r>
            <a:endParaRPr lang="en-US" dirty="0"/>
          </a:p>
        </p:txBody>
      </p:sp>
      <p:grpSp>
        <p:nvGrpSpPr>
          <p:cNvPr id="6" name="Group 5"/>
          <p:cNvGrpSpPr/>
          <p:nvPr/>
        </p:nvGrpSpPr>
        <p:grpSpPr>
          <a:xfrm>
            <a:off x="1030214" y="4161324"/>
            <a:ext cx="7228491" cy="2487669"/>
            <a:chOff x="1030214" y="4161324"/>
            <a:chExt cx="7228491" cy="2487669"/>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0214" y="4728754"/>
              <a:ext cx="2635874" cy="1409923"/>
            </a:xfrm>
            <a:prstGeom prst="rect">
              <a:avLst/>
            </a:prstGeom>
          </p:spPr>
        </p:pic>
        <p:pic>
          <p:nvPicPr>
            <p:cNvPr id="1028" name="Picture 4" descr="See the source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6088" y="4161324"/>
              <a:ext cx="4592617" cy="248766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0666683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and sharing risks</a:t>
            </a:r>
            <a:endParaRPr lang="en-US" dirty="0"/>
          </a:p>
        </p:txBody>
      </p:sp>
      <p:grpSp>
        <p:nvGrpSpPr>
          <p:cNvPr id="4" name="Group 3"/>
          <p:cNvGrpSpPr/>
          <p:nvPr/>
        </p:nvGrpSpPr>
        <p:grpSpPr>
          <a:xfrm>
            <a:off x="7304740" y="4999899"/>
            <a:ext cx="4560689" cy="1658982"/>
            <a:chOff x="1030214" y="4161324"/>
            <a:chExt cx="7228491" cy="2487669"/>
          </a:xfrm>
        </p:grpSpPr>
        <p:pic>
          <p:nvPicPr>
            <p:cNvPr id="5" name="Picture 4"/>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1030214" y="4728754"/>
              <a:ext cx="2635874" cy="1409923"/>
            </a:xfrm>
            <a:prstGeom prst="rect">
              <a:avLst/>
            </a:prstGeom>
          </p:spPr>
        </p:pic>
        <p:pic>
          <p:nvPicPr>
            <p:cNvPr id="6" name="Picture 4" descr="See the source image"/>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3666088" y="4161324"/>
              <a:ext cx="4592617" cy="2487669"/>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Content Placeholder 2"/>
          <p:cNvSpPr>
            <a:spLocks noGrp="1"/>
          </p:cNvSpPr>
          <p:nvPr>
            <p:ph idx="1"/>
          </p:nvPr>
        </p:nvSpPr>
        <p:spPr>
          <a:xfrm>
            <a:off x="394063" y="1577430"/>
            <a:ext cx="11403873" cy="4862558"/>
          </a:xfrm>
        </p:spPr>
        <p:txBody>
          <a:bodyPr/>
          <a:lstStyle/>
          <a:p>
            <a:pPr marL="0" indent="0">
              <a:buNone/>
            </a:pPr>
            <a:r>
              <a:rPr lang="en-US" b="1" dirty="0">
                <a:solidFill>
                  <a:srgbClr val="FF0000"/>
                </a:solidFill>
              </a:rPr>
              <a:t>C</a:t>
            </a:r>
            <a:r>
              <a:rPr lang="en-US" b="1" dirty="0" smtClean="0">
                <a:solidFill>
                  <a:srgbClr val="FF0000"/>
                </a:solidFill>
              </a:rPr>
              <a:t>ommon </a:t>
            </a:r>
            <a:r>
              <a:rPr lang="en-US" b="1" dirty="0">
                <a:solidFill>
                  <a:srgbClr val="FF0000"/>
                </a:solidFill>
              </a:rPr>
              <a:t>A</a:t>
            </a:r>
            <a:r>
              <a:rPr lang="en-US" b="1" dirty="0" smtClean="0">
                <a:solidFill>
                  <a:srgbClr val="FF0000"/>
                </a:solidFill>
              </a:rPr>
              <a:t>ssessment </a:t>
            </a:r>
            <a:r>
              <a:rPr lang="en-US" b="1" dirty="0">
                <a:solidFill>
                  <a:srgbClr val="FF0000"/>
                </a:solidFill>
              </a:rPr>
              <a:t>R</a:t>
            </a:r>
            <a:r>
              <a:rPr lang="en-US" b="1" dirty="0" smtClean="0">
                <a:solidFill>
                  <a:srgbClr val="FF0000"/>
                </a:solidFill>
              </a:rPr>
              <a:t>eview </a:t>
            </a:r>
            <a:r>
              <a:rPr lang="en-US" b="1" dirty="0">
                <a:solidFill>
                  <a:srgbClr val="FF0000"/>
                </a:solidFill>
              </a:rPr>
              <a:t>P</a:t>
            </a:r>
            <a:r>
              <a:rPr lang="en-US" b="1" dirty="0" smtClean="0">
                <a:solidFill>
                  <a:srgbClr val="FF0000"/>
                </a:solidFill>
              </a:rPr>
              <a:t>rocess for Local Actors</a:t>
            </a:r>
          </a:p>
          <a:p>
            <a:r>
              <a:rPr lang="en-US" dirty="0" smtClean="0"/>
              <a:t>Donors and international actors are encouraged to develop a </a:t>
            </a:r>
            <a:r>
              <a:rPr lang="en-US" dirty="0" smtClean="0">
                <a:solidFill>
                  <a:schemeClr val="accent4">
                    <a:lumMod val="75000"/>
                  </a:schemeClr>
                </a:solidFill>
              </a:rPr>
              <a:t>common assessment review process </a:t>
            </a:r>
            <a:r>
              <a:rPr lang="en-US" dirty="0" smtClean="0"/>
              <a:t>for local actors at the country level, including, at minimum, arrangements for assessments conducted by one of them to be accepted by as many others as possible</a:t>
            </a:r>
          </a:p>
          <a:p>
            <a:endParaRPr lang="en-US" dirty="0"/>
          </a:p>
          <a:p>
            <a:r>
              <a:rPr lang="en-US" dirty="0" smtClean="0"/>
              <a:t>This may include a </a:t>
            </a:r>
            <a:r>
              <a:rPr lang="en-US" dirty="0" smtClean="0">
                <a:solidFill>
                  <a:srgbClr val="00B050"/>
                </a:solidFill>
              </a:rPr>
              <a:t>tiered due diligence model </a:t>
            </a:r>
            <a:r>
              <a:rPr lang="en-US" dirty="0" smtClean="0"/>
              <a:t>related to various levels of support and or framework for strengthening compliance and quality assurance. </a:t>
            </a:r>
            <a:endParaRPr lang="en-US" dirty="0"/>
          </a:p>
        </p:txBody>
      </p:sp>
    </p:spTree>
    <p:extLst>
      <p:ext uri="{BB962C8B-B14F-4D97-AF65-F5344CB8AC3E}">
        <p14:creationId xmlns:p14="http://schemas.microsoft.com/office/powerpoint/2010/main" val="2450814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304740" y="4999899"/>
            <a:ext cx="4560689" cy="1658982"/>
            <a:chOff x="1030214" y="4161324"/>
            <a:chExt cx="7228491" cy="2487669"/>
          </a:xfrm>
        </p:grpSpPr>
        <p:pic>
          <p:nvPicPr>
            <p:cNvPr id="5" name="Picture 4"/>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1030214" y="4728754"/>
              <a:ext cx="2635874" cy="1409923"/>
            </a:xfrm>
            <a:prstGeom prst="rect">
              <a:avLst/>
            </a:prstGeom>
          </p:spPr>
        </p:pic>
        <p:pic>
          <p:nvPicPr>
            <p:cNvPr id="6" name="Picture 4" descr="See the source image"/>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3666088" y="4161324"/>
              <a:ext cx="4592617" cy="2487669"/>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Content Placeholder 2"/>
          <p:cNvSpPr>
            <a:spLocks noGrp="1"/>
          </p:cNvSpPr>
          <p:nvPr>
            <p:ph idx="1"/>
          </p:nvPr>
        </p:nvSpPr>
        <p:spPr>
          <a:xfrm>
            <a:off x="328749" y="349521"/>
            <a:ext cx="11388634" cy="6312536"/>
          </a:xfrm>
        </p:spPr>
        <p:txBody>
          <a:bodyPr>
            <a:normAutofit fontScale="92500"/>
          </a:bodyPr>
          <a:lstStyle/>
          <a:p>
            <a:pPr marL="0" indent="0">
              <a:buNone/>
            </a:pPr>
            <a:r>
              <a:rPr lang="en-US" b="1" dirty="0" smtClean="0">
                <a:solidFill>
                  <a:srgbClr val="FF0000"/>
                </a:solidFill>
              </a:rPr>
              <a:t>Regular Conversation about Fiduciary </a:t>
            </a:r>
            <a:r>
              <a:rPr lang="en-US" b="1" dirty="0">
                <a:solidFill>
                  <a:srgbClr val="FF0000"/>
                </a:solidFill>
              </a:rPr>
              <a:t>R</a:t>
            </a:r>
            <a:r>
              <a:rPr lang="en-US" b="1" dirty="0" smtClean="0">
                <a:solidFill>
                  <a:srgbClr val="FF0000"/>
                </a:solidFill>
              </a:rPr>
              <a:t>isks </a:t>
            </a:r>
          </a:p>
          <a:p>
            <a:r>
              <a:rPr lang="en-US" dirty="0" smtClean="0"/>
              <a:t>Donors, international actors and local actors are encouraged to </a:t>
            </a:r>
            <a:r>
              <a:rPr lang="en-US" dirty="0" smtClean="0">
                <a:solidFill>
                  <a:schemeClr val="accent4">
                    <a:lumMod val="75000"/>
                  </a:schemeClr>
                </a:solidFill>
              </a:rPr>
              <a:t>hold regular conversations</a:t>
            </a:r>
            <a:r>
              <a:rPr lang="en-US" dirty="0" smtClean="0"/>
              <a:t> at the country level about how </a:t>
            </a:r>
            <a:r>
              <a:rPr lang="en-US" dirty="0" smtClean="0">
                <a:solidFill>
                  <a:schemeClr val="accent4">
                    <a:lumMod val="75000"/>
                  </a:schemeClr>
                </a:solidFill>
              </a:rPr>
              <a:t>fiduciary risks </a:t>
            </a:r>
            <a:r>
              <a:rPr lang="en-US" dirty="0" smtClean="0"/>
              <a:t>are being managed and shared with regard to humanitarian funding, without neglecting other risks such as security, compliance, quality assurance and reputational risks</a:t>
            </a:r>
          </a:p>
          <a:p>
            <a:endParaRPr lang="en-US" dirty="0"/>
          </a:p>
          <a:p>
            <a:r>
              <a:rPr lang="en-US" dirty="0" smtClean="0">
                <a:solidFill>
                  <a:srgbClr val="00B050"/>
                </a:solidFill>
              </a:rPr>
              <a:t>Management risk </a:t>
            </a:r>
            <a:r>
              <a:rPr lang="en-US" dirty="0" smtClean="0"/>
              <a:t>in all of its dimensions should be embedded in the </a:t>
            </a:r>
            <a:r>
              <a:rPr lang="en-US" dirty="0" err="1" smtClean="0"/>
              <a:t>programme</a:t>
            </a:r>
            <a:r>
              <a:rPr lang="en-US" dirty="0" smtClean="0"/>
              <a:t> design, implementation and reporting</a:t>
            </a:r>
          </a:p>
          <a:p>
            <a:pPr marL="0" indent="0">
              <a:buNone/>
            </a:pPr>
            <a:endParaRPr lang="en-US" dirty="0" smtClean="0"/>
          </a:p>
          <a:p>
            <a:r>
              <a:rPr lang="en-US" b="1" dirty="0">
                <a:solidFill>
                  <a:srgbClr val="FF0000"/>
                </a:solidFill>
              </a:rPr>
              <a:t>E</a:t>
            </a:r>
            <a:r>
              <a:rPr lang="en-US" b="1" dirty="0" smtClean="0">
                <a:solidFill>
                  <a:srgbClr val="FF0000"/>
                </a:solidFill>
              </a:rPr>
              <a:t>xamine Legal or Policy </a:t>
            </a:r>
            <a:r>
              <a:rPr lang="en-US" b="1" dirty="0">
                <a:solidFill>
                  <a:srgbClr val="FF0000"/>
                </a:solidFill>
              </a:rPr>
              <a:t>B</a:t>
            </a:r>
            <a:r>
              <a:rPr lang="en-US" b="1" dirty="0" smtClean="0">
                <a:solidFill>
                  <a:srgbClr val="FF0000"/>
                </a:solidFill>
              </a:rPr>
              <a:t>arriers for International Funding </a:t>
            </a:r>
          </a:p>
          <a:p>
            <a:r>
              <a:rPr lang="en-US" dirty="0" smtClean="0"/>
              <a:t>Donor and affected state governments are encouraged to </a:t>
            </a:r>
            <a:r>
              <a:rPr lang="en-US" dirty="0" smtClean="0">
                <a:solidFill>
                  <a:schemeClr val="accent4">
                    <a:lumMod val="75000"/>
                  </a:schemeClr>
                </a:solidFill>
              </a:rPr>
              <a:t>examine legal or policy barriers </a:t>
            </a:r>
            <a:r>
              <a:rPr lang="en-US" dirty="0" smtClean="0"/>
              <a:t>that may hamper international funding for local humanitarian responders (such as rules on the impact of sanctions on banking, counter-terrorism, nationality preferences for receipt of funds, and currency rules and regulations) with an eye to potential exceptions or reforms</a:t>
            </a:r>
            <a:endParaRPr lang="en-US" dirty="0"/>
          </a:p>
        </p:txBody>
      </p:sp>
    </p:spTree>
    <p:extLst>
      <p:ext uri="{BB962C8B-B14F-4D97-AF65-F5344CB8AC3E}">
        <p14:creationId xmlns:p14="http://schemas.microsoft.com/office/powerpoint/2010/main" val="32709211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634" y="375648"/>
            <a:ext cx="11521440" cy="3164386"/>
          </a:xfrm>
        </p:spPr>
        <p:txBody>
          <a:bodyPr/>
          <a:lstStyle/>
          <a:p>
            <a:pPr marL="0" indent="0">
              <a:buNone/>
            </a:pPr>
            <a:r>
              <a:rPr lang="en-US" b="1" dirty="0" smtClean="0">
                <a:solidFill>
                  <a:srgbClr val="FF0000"/>
                </a:solidFill>
              </a:rPr>
              <a:t>Greater Flexibility for Local Actors</a:t>
            </a:r>
          </a:p>
          <a:p>
            <a:r>
              <a:rPr lang="en-US" dirty="0" smtClean="0"/>
              <a:t>Donors and international actors are encouraged to </a:t>
            </a:r>
            <a:r>
              <a:rPr lang="en-US" dirty="0" smtClean="0">
                <a:solidFill>
                  <a:schemeClr val="accent4">
                    <a:lumMod val="75000"/>
                  </a:schemeClr>
                </a:solidFill>
              </a:rPr>
              <a:t>explore greater flexibility </a:t>
            </a:r>
            <a:r>
              <a:rPr lang="en-US" dirty="0" smtClean="0"/>
              <a:t>in terms of </a:t>
            </a:r>
            <a:r>
              <a:rPr lang="en-US" dirty="0" smtClean="0">
                <a:solidFill>
                  <a:schemeClr val="accent4">
                    <a:lumMod val="75000"/>
                  </a:schemeClr>
                </a:solidFill>
              </a:rPr>
              <a:t>reporting requirements </a:t>
            </a:r>
            <a:r>
              <a:rPr lang="en-US" dirty="0" smtClean="0"/>
              <a:t>for local actors (e.g., more flexible deadlines, simplifying language in proposals and reporting templates, potentially through use of the Grand Bargain Reporting </a:t>
            </a:r>
            <a:r>
              <a:rPr lang="en-US" dirty="0" err="1" smtClean="0"/>
              <a:t>Workstream’s</a:t>
            </a:r>
            <a:r>
              <a:rPr lang="en-US" dirty="0" smtClean="0"/>
              <a:t> “8+3” reporting template). </a:t>
            </a:r>
            <a:endParaRPr lang="en-US" dirty="0"/>
          </a:p>
        </p:txBody>
      </p:sp>
      <p:grpSp>
        <p:nvGrpSpPr>
          <p:cNvPr id="5" name="Group 4"/>
          <p:cNvGrpSpPr/>
          <p:nvPr/>
        </p:nvGrpSpPr>
        <p:grpSpPr>
          <a:xfrm>
            <a:off x="7304740" y="4999899"/>
            <a:ext cx="4560689" cy="1658982"/>
            <a:chOff x="1030214" y="4161324"/>
            <a:chExt cx="7228491" cy="2487669"/>
          </a:xfrm>
        </p:grpSpPr>
        <p:pic>
          <p:nvPicPr>
            <p:cNvPr id="6" name="Picture 5"/>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1030214" y="4728754"/>
              <a:ext cx="2635874" cy="1409923"/>
            </a:xfrm>
            <a:prstGeom prst="rect">
              <a:avLst/>
            </a:prstGeom>
          </p:spPr>
        </p:pic>
        <p:pic>
          <p:nvPicPr>
            <p:cNvPr id="7" name="Picture 4" descr="See the source image"/>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3666088" y="4161324"/>
              <a:ext cx="4592617" cy="2487669"/>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Title 1"/>
          <p:cNvSpPr>
            <a:spLocks noGrp="1"/>
          </p:cNvSpPr>
          <p:nvPr>
            <p:ph type="title"/>
          </p:nvPr>
        </p:nvSpPr>
        <p:spPr>
          <a:xfrm>
            <a:off x="1517468" y="5159194"/>
            <a:ext cx="10515600" cy="1325563"/>
          </a:xfrm>
        </p:spPr>
        <p:txBody>
          <a:bodyPr>
            <a:normAutofit fontScale="90000"/>
          </a:bodyPr>
          <a:lstStyle/>
          <a:p>
            <a:r>
              <a:rPr lang="en-US" sz="1800" b="1" dirty="0" smtClean="0"/>
              <a:t>Disclaimer</a:t>
            </a:r>
            <a:r>
              <a:rPr lang="en-US" sz="1800" dirty="0" smtClean="0"/>
              <a:t>: Presentation is prepared from the Guidance note on humanitarian financing for local actors that is developed on best practices identified in consultations in three regional conferences on localization conducted by the Grand Bargain Localization Work stream in 2019, as well as from a research project commissioned by the IFRC with support from ECHO. This guidance note is a product of the Grand Bargain Localization Work stream but does not necessarily represent the official position of work stream members and Co-Conveners</a:t>
            </a:r>
            <a:endParaRPr lang="en-US" sz="1800" dirty="0"/>
          </a:p>
        </p:txBody>
      </p:sp>
    </p:spTree>
    <p:extLst>
      <p:ext uri="{BB962C8B-B14F-4D97-AF65-F5344CB8AC3E}">
        <p14:creationId xmlns:p14="http://schemas.microsoft.com/office/powerpoint/2010/main" val="132469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t>
            </a:r>
            <a:endParaRPr lang="en-US" dirty="0"/>
          </a:p>
        </p:txBody>
      </p:sp>
      <p:sp>
        <p:nvSpPr>
          <p:cNvPr id="3" name="Content Placeholder 2"/>
          <p:cNvSpPr>
            <a:spLocks noGrp="1"/>
          </p:cNvSpPr>
          <p:nvPr>
            <p:ph idx="1"/>
          </p:nvPr>
        </p:nvSpPr>
        <p:spPr/>
        <p:txBody>
          <a:bodyPr/>
          <a:lstStyle/>
          <a:p>
            <a:endParaRPr lang="en-US"/>
          </a:p>
        </p:txBody>
      </p:sp>
      <p:grpSp>
        <p:nvGrpSpPr>
          <p:cNvPr id="4" name="Group 3"/>
          <p:cNvGrpSpPr/>
          <p:nvPr/>
        </p:nvGrpSpPr>
        <p:grpSpPr>
          <a:xfrm>
            <a:off x="7304740" y="4999899"/>
            <a:ext cx="4560689" cy="1658982"/>
            <a:chOff x="1030214" y="4161324"/>
            <a:chExt cx="7228491" cy="2487669"/>
          </a:xfrm>
        </p:grpSpPr>
        <p:pic>
          <p:nvPicPr>
            <p:cNvPr id="5" name="Picture 4"/>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1030214" y="4728754"/>
              <a:ext cx="2635874" cy="1409923"/>
            </a:xfrm>
            <a:prstGeom prst="rect">
              <a:avLst/>
            </a:prstGeom>
          </p:spPr>
        </p:pic>
        <p:pic>
          <p:nvPicPr>
            <p:cNvPr id="6" name="Picture 4" descr="See the source image"/>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3666088" y="4161324"/>
              <a:ext cx="4592617" cy="248766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938172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Presenter </a:t>
            </a:r>
            <a:endParaRPr lang="en-US" dirty="0"/>
          </a:p>
        </p:txBody>
      </p:sp>
      <p:sp>
        <p:nvSpPr>
          <p:cNvPr id="3" name="Content Placeholder 2"/>
          <p:cNvSpPr>
            <a:spLocks noGrp="1"/>
          </p:cNvSpPr>
          <p:nvPr>
            <p:ph idx="1"/>
          </p:nvPr>
        </p:nvSpPr>
        <p:spPr>
          <a:xfrm>
            <a:off x="3226526" y="1841863"/>
            <a:ext cx="8127274" cy="4335100"/>
          </a:xfrm>
        </p:spPr>
        <p:txBody>
          <a:bodyPr>
            <a:normAutofit fontScale="92500" lnSpcReduction="10000"/>
          </a:bodyPr>
          <a:lstStyle/>
          <a:p>
            <a:pPr marL="0" indent="0" algn="just">
              <a:buNone/>
            </a:pPr>
            <a:r>
              <a:rPr lang="en-US" dirty="0"/>
              <a:t>Mr. Mohammad Amad is a renowned development professional since 16 years. He had been a volunteer social worker in community since graduation and initiated social reform organization. He is an advocate of localization of humanitarian action. He is in the advisory board of Pakistan Humanitarian Pool fund and a regular contributor to UN strategic policies and plans. He is a member of realization team for START Hub in Pakistan. He contributed to the civil military protocols in complex emergency. Furthermore, he is endorsee of C4Cs and member of GNDR and PHAP.  Since 8 years he is working as Executive Director of Initiative for Development and Empowerment Axis (IDEA) and since 3 years he is National Chair of NHN. </a:t>
            </a:r>
          </a:p>
          <a:p>
            <a:endParaRPr lang="en-US" dirty="0"/>
          </a:p>
        </p:txBody>
      </p:sp>
      <p:pic>
        <p:nvPicPr>
          <p:cNvPr id="1030" name="Picture 6" descr="Muhamad Am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462" y="2449286"/>
            <a:ext cx="251460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1328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304740" y="4999899"/>
            <a:ext cx="4560689" cy="1658982"/>
            <a:chOff x="1030214" y="4161324"/>
            <a:chExt cx="7228491" cy="2487669"/>
          </a:xfrm>
        </p:grpSpPr>
        <p:pic>
          <p:nvPicPr>
            <p:cNvPr id="5" name="Picture 4"/>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1030214" y="4728754"/>
              <a:ext cx="2635874" cy="1409923"/>
            </a:xfrm>
            <a:prstGeom prst="rect">
              <a:avLst/>
            </a:prstGeom>
          </p:spPr>
        </p:pic>
        <p:pic>
          <p:nvPicPr>
            <p:cNvPr id="6" name="Picture 4" descr="See the source image"/>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3666088" y="4161324"/>
              <a:ext cx="4592617" cy="2487669"/>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Title 1"/>
          <p:cNvSpPr>
            <a:spLocks noGrp="1"/>
          </p:cNvSpPr>
          <p:nvPr>
            <p:ph type="title"/>
          </p:nvPr>
        </p:nvSpPr>
        <p:spPr/>
        <p:txBody>
          <a:bodyPr/>
          <a:lstStyle/>
          <a:p>
            <a:r>
              <a:rPr lang="en-US" dirty="0" smtClean="0"/>
              <a:t>Definition </a:t>
            </a:r>
            <a:endParaRPr lang="en-US" dirty="0"/>
          </a:p>
        </p:txBody>
      </p:sp>
      <p:sp>
        <p:nvSpPr>
          <p:cNvPr id="3" name="Content Placeholder 2"/>
          <p:cNvSpPr>
            <a:spLocks noGrp="1"/>
          </p:cNvSpPr>
          <p:nvPr>
            <p:ph idx="1"/>
          </p:nvPr>
        </p:nvSpPr>
        <p:spPr/>
        <p:txBody>
          <a:bodyPr/>
          <a:lstStyle/>
          <a:p>
            <a:r>
              <a:rPr lang="en-US" dirty="0" smtClean="0"/>
              <a:t>Localization – </a:t>
            </a:r>
          </a:p>
          <a:p>
            <a:endParaRPr lang="en-US" dirty="0" smtClean="0"/>
          </a:p>
          <a:p>
            <a:r>
              <a:rPr lang="en-US" dirty="0" smtClean="0"/>
              <a:t>Local Actors – </a:t>
            </a:r>
          </a:p>
          <a:p>
            <a:endParaRPr lang="en-US" dirty="0" smtClean="0"/>
          </a:p>
          <a:p>
            <a:r>
              <a:rPr lang="en-US" dirty="0" smtClean="0"/>
              <a:t>Humanitarian Financing – </a:t>
            </a:r>
          </a:p>
          <a:p>
            <a:endParaRPr lang="en-US" dirty="0" smtClean="0"/>
          </a:p>
          <a:p>
            <a:r>
              <a:rPr lang="en-US" dirty="0" smtClean="0"/>
              <a:t>Grand Bargain - </a:t>
            </a:r>
            <a:endParaRPr lang="en-US" dirty="0"/>
          </a:p>
        </p:txBody>
      </p:sp>
    </p:spTree>
    <p:extLst>
      <p:ext uri="{BB962C8B-B14F-4D97-AF65-F5344CB8AC3E}">
        <p14:creationId xmlns:p14="http://schemas.microsoft.com/office/powerpoint/2010/main" val="2363091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Better Quality Financing for Local </a:t>
            </a:r>
            <a:r>
              <a:rPr lang="en-US" dirty="0"/>
              <a:t>A</a:t>
            </a:r>
            <a:r>
              <a:rPr lang="en-US" dirty="0" smtClean="0"/>
              <a:t>ctors</a:t>
            </a:r>
            <a:endParaRPr lang="en-US" dirty="0"/>
          </a:p>
        </p:txBody>
      </p:sp>
      <p:grpSp>
        <p:nvGrpSpPr>
          <p:cNvPr id="4" name="Group 3"/>
          <p:cNvGrpSpPr/>
          <p:nvPr/>
        </p:nvGrpSpPr>
        <p:grpSpPr>
          <a:xfrm>
            <a:off x="7304740" y="4999899"/>
            <a:ext cx="4560689" cy="1658982"/>
            <a:chOff x="1030214" y="4161324"/>
            <a:chExt cx="7228491" cy="2487669"/>
          </a:xfrm>
        </p:grpSpPr>
        <p:pic>
          <p:nvPicPr>
            <p:cNvPr id="5" name="Picture 4"/>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1030214" y="4728754"/>
              <a:ext cx="2635874" cy="1409923"/>
            </a:xfrm>
            <a:prstGeom prst="rect">
              <a:avLst/>
            </a:prstGeom>
          </p:spPr>
        </p:pic>
        <p:pic>
          <p:nvPicPr>
            <p:cNvPr id="6" name="Picture 4" descr="See the source image"/>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3666088" y="4161324"/>
              <a:ext cx="4592617" cy="2487669"/>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Content Placeholder 2"/>
          <p:cNvSpPr>
            <a:spLocks noGrp="1"/>
          </p:cNvSpPr>
          <p:nvPr>
            <p:ph idx="1"/>
          </p:nvPr>
        </p:nvSpPr>
        <p:spPr>
          <a:xfrm>
            <a:off x="418011" y="1410788"/>
            <a:ext cx="11299371" cy="5172891"/>
          </a:xfrm>
        </p:spPr>
        <p:txBody>
          <a:bodyPr>
            <a:normAutofit lnSpcReduction="10000"/>
          </a:bodyPr>
          <a:lstStyle/>
          <a:p>
            <a:pPr marL="0" indent="0">
              <a:buNone/>
            </a:pPr>
            <a:r>
              <a:rPr lang="en-US" b="1" dirty="0" smtClean="0">
                <a:solidFill>
                  <a:srgbClr val="FF0000"/>
                </a:solidFill>
              </a:rPr>
              <a:t>Humanitarian – Development Nexus </a:t>
            </a:r>
          </a:p>
          <a:p>
            <a:r>
              <a:rPr lang="en-US" dirty="0" smtClean="0"/>
              <a:t>Donors are encouraged to </a:t>
            </a:r>
            <a:r>
              <a:rPr lang="en-US" dirty="0" smtClean="0">
                <a:solidFill>
                  <a:schemeClr val="accent4">
                    <a:lumMod val="75000"/>
                  </a:schemeClr>
                </a:solidFill>
              </a:rPr>
              <a:t>draw on lessons </a:t>
            </a:r>
            <a:r>
              <a:rPr lang="en-US" dirty="0" smtClean="0"/>
              <a:t>specifically around </a:t>
            </a:r>
            <a:r>
              <a:rPr lang="en-US" dirty="0" smtClean="0">
                <a:solidFill>
                  <a:schemeClr val="accent4">
                    <a:lumMod val="75000"/>
                  </a:schemeClr>
                </a:solidFill>
              </a:rPr>
              <a:t>addressing compliance issues </a:t>
            </a:r>
            <a:r>
              <a:rPr lang="en-US" dirty="0" smtClean="0"/>
              <a:t>and </a:t>
            </a:r>
            <a:r>
              <a:rPr lang="en-US" dirty="0" smtClean="0">
                <a:solidFill>
                  <a:schemeClr val="accent4">
                    <a:lumMod val="75000"/>
                  </a:schemeClr>
                </a:solidFill>
              </a:rPr>
              <a:t>administrative burden </a:t>
            </a:r>
            <a:r>
              <a:rPr lang="en-US" dirty="0" smtClean="0"/>
              <a:t>from the development context</a:t>
            </a:r>
          </a:p>
          <a:p>
            <a:endParaRPr lang="en-US" dirty="0" smtClean="0"/>
          </a:p>
          <a:p>
            <a:r>
              <a:rPr lang="en-US" dirty="0"/>
              <a:t>M</a:t>
            </a:r>
            <a:r>
              <a:rPr lang="en-US" dirty="0" smtClean="0"/>
              <a:t>any local civil society actors are </a:t>
            </a:r>
            <a:r>
              <a:rPr lang="en-US" dirty="0" smtClean="0">
                <a:solidFill>
                  <a:srgbClr val="00B050"/>
                </a:solidFill>
              </a:rPr>
              <a:t>both development and humanitarian actors</a:t>
            </a:r>
            <a:r>
              <a:rPr lang="en-US" dirty="0" smtClean="0"/>
              <a:t>, they are also encouraged to explore how project </a:t>
            </a:r>
            <a:r>
              <a:rPr lang="en-US" dirty="0" smtClean="0">
                <a:solidFill>
                  <a:srgbClr val="00B050"/>
                </a:solidFill>
              </a:rPr>
              <a:t>funding streams </a:t>
            </a:r>
            <a:r>
              <a:rPr lang="en-US" dirty="0" smtClean="0"/>
              <a:t>might be </a:t>
            </a:r>
            <a:r>
              <a:rPr lang="en-US" dirty="0" smtClean="0">
                <a:solidFill>
                  <a:srgbClr val="00B050"/>
                </a:solidFill>
              </a:rPr>
              <a:t>brought together </a:t>
            </a:r>
            <a:r>
              <a:rPr lang="en-US" dirty="0" smtClean="0"/>
              <a:t>to more </a:t>
            </a:r>
            <a:r>
              <a:rPr lang="en-US" dirty="0" smtClean="0">
                <a:solidFill>
                  <a:srgbClr val="00B050"/>
                </a:solidFill>
              </a:rPr>
              <a:t>flexibly support </a:t>
            </a:r>
            <a:r>
              <a:rPr lang="en-US" dirty="0" smtClean="0"/>
              <a:t>these two areas of work</a:t>
            </a:r>
          </a:p>
          <a:p>
            <a:endParaRPr lang="en-US" dirty="0" smtClean="0"/>
          </a:p>
          <a:p>
            <a:r>
              <a:rPr lang="en-US" dirty="0"/>
              <a:t>E</a:t>
            </a:r>
            <a:r>
              <a:rPr lang="en-US" dirty="0" smtClean="0"/>
              <a:t>nsuring </a:t>
            </a:r>
            <a:r>
              <a:rPr lang="en-US" dirty="0">
                <a:solidFill>
                  <a:schemeClr val="accent4">
                    <a:lumMod val="75000"/>
                  </a:schemeClr>
                </a:solidFill>
              </a:rPr>
              <a:t>funding opportunities </a:t>
            </a:r>
            <a:r>
              <a:rPr lang="en-US" dirty="0" smtClean="0"/>
              <a:t>for </a:t>
            </a:r>
            <a:r>
              <a:rPr lang="en-US" dirty="0">
                <a:solidFill>
                  <a:schemeClr val="accent4">
                    <a:lumMod val="75000"/>
                  </a:schemeClr>
                </a:solidFill>
              </a:rPr>
              <a:t>women’s rights organizations </a:t>
            </a:r>
            <a:r>
              <a:rPr lang="en-US" dirty="0" smtClean="0"/>
              <a:t>and </a:t>
            </a:r>
            <a:r>
              <a:rPr lang="en-US" dirty="0">
                <a:solidFill>
                  <a:schemeClr val="accent4">
                    <a:lumMod val="75000"/>
                  </a:schemeClr>
                </a:solidFill>
              </a:rPr>
              <a:t>women-led organizations </a:t>
            </a:r>
            <a:r>
              <a:rPr lang="en-US" dirty="0" smtClean="0"/>
              <a:t>working on humanitarian response</a:t>
            </a:r>
            <a:endParaRPr lang="en-US" dirty="0"/>
          </a:p>
        </p:txBody>
      </p:sp>
    </p:spTree>
    <p:extLst>
      <p:ext uri="{BB962C8B-B14F-4D97-AF65-F5344CB8AC3E}">
        <p14:creationId xmlns:p14="http://schemas.microsoft.com/office/powerpoint/2010/main" val="1037227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304740" y="4999899"/>
            <a:ext cx="4560689" cy="1658982"/>
            <a:chOff x="1030214" y="4161324"/>
            <a:chExt cx="7228491" cy="2487669"/>
          </a:xfrm>
        </p:grpSpPr>
        <p:pic>
          <p:nvPicPr>
            <p:cNvPr id="5" name="Picture 4"/>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1030214" y="4728754"/>
              <a:ext cx="2635874" cy="1409923"/>
            </a:xfrm>
            <a:prstGeom prst="rect">
              <a:avLst/>
            </a:prstGeom>
          </p:spPr>
        </p:pic>
        <p:pic>
          <p:nvPicPr>
            <p:cNvPr id="6" name="Picture 4" descr="See the source image"/>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3666088" y="4161324"/>
              <a:ext cx="4592617" cy="2487669"/>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Content Placeholder 2"/>
          <p:cNvSpPr>
            <a:spLocks noGrp="1"/>
          </p:cNvSpPr>
          <p:nvPr>
            <p:ph idx="1"/>
          </p:nvPr>
        </p:nvSpPr>
        <p:spPr>
          <a:xfrm>
            <a:off x="339634" y="258081"/>
            <a:ext cx="11547566" cy="6430102"/>
          </a:xfrm>
        </p:spPr>
        <p:txBody>
          <a:bodyPr>
            <a:normAutofit fontScale="77500" lnSpcReduction="20000"/>
          </a:bodyPr>
          <a:lstStyle/>
          <a:p>
            <a:pPr marL="0" indent="0">
              <a:buNone/>
            </a:pPr>
            <a:r>
              <a:rPr lang="en-US" sz="3100" b="1" dirty="0" smtClean="0">
                <a:solidFill>
                  <a:srgbClr val="FF0000"/>
                </a:solidFill>
              </a:rPr>
              <a:t>Consortia Arrangements </a:t>
            </a:r>
            <a:endParaRPr lang="en-US" sz="3100" b="1" dirty="0">
              <a:solidFill>
                <a:srgbClr val="FF0000"/>
              </a:solidFill>
            </a:endParaRPr>
          </a:p>
          <a:p>
            <a:r>
              <a:rPr lang="en-US" sz="3000" dirty="0" smtClean="0">
                <a:solidFill>
                  <a:schemeClr val="accent4">
                    <a:lumMod val="75000"/>
                  </a:schemeClr>
                </a:solidFill>
              </a:rPr>
              <a:t>International actors </a:t>
            </a:r>
            <a:r>
              <a:rPr lang="en-US" sz="3000" dirty="0" smtClean="0"/>
              <a:t>should consider </a:t>
            </a:r>
            <a:r>
              <a:rPr lang="en-US" sz="3000" dirty="0" smtClean="0">
                <a:solidFill>
                  <a:schemeClr val="accent4">
                    <a:lumMod val="75000"/>
                  </a:schemeClr>
                </a:solidFill>
              </a:rPr>
              <a:t>consortium arrangements </a:t>
            </a:r>
            <a:r>
              <a:rPr lang="en-US" sz="3000" dirty="0" smtClean="0"/>
              <a:t>with local actors, with </a:t>
            </a:r>
            <a:r>
              <a:rPr lang="en-US" sz="3000" dirty="0" smtClean="0">
                <a:solidFill>
                  <a:schemeClr val="accent4">
                    <a:lumMod val="75000"/>
                  </a:schemeClr>
                </a:solidFill>
              </a:rPr>
              <a:t>joint reporting</a:t>
            </a:r>
          </a:p>
          <a:p>
            <a:pPr marL="0" indent="0">
              <a:buNone/>
            </a:pPr>
            <a:endParaRPr lang="en-US" sz="3000" dirty="0" smtClean="0"/>
          </a:p>
          <a:p>
            <a:r>
              <a:rPr lang="en-US" sz="3000" dirty="0" smtClean="0">
                <a:solidFill>
                  <a:srgbClr val="00B050"/>
                </a:solidFill>
              </a:rPr>
              <a:t>International actors </a:t>
            </a:r>
            <a:r>
              <a:rPr lang="en-US" sz="3000" dirty="0" smtClean="0"/>
              <a:t>are e encouraged to </a:t>
            </a:r>
            <a:r>
              <a:rPr lang="en-US" sz="3000" dirty="0" smtClean="0">
                <a:solidFill>
                  <a:srgbClr val="00B050"/>
                </a:solidFill>
              </a:rPr>
              <a:t>develop</a:t>
            </a:r>
            <a:r>
              <a:rPr lang="en-US" sz="3000" dirty="0" smtClean="0"/>
              <a:t> and/or </a:t>
            </a:r>
            <a:r>
              <a:rPr lang="en-US" sz="3000" dirty="0" smtClean="0">
                <a:solidFill>
                  <a:srgbClr val="00B050"/>
                </a:solidFill>
              </a:rPr>
              <a:t>expand</a:t>
            </a:r>
            <a:r>
              <a:rPr lang="en-US" sz="3000" dirty="0" smtClean="0"/>
              <a:t> </a:t>
            </a:r>
            <a:r>
              <a:rPr lang="en-US" sz="3000" dirty="0" smtClean="0">
                <a:solidFill>
                  <a:srgbClr val="00B050"/>
                </a:solidFill>
              </a:rPr>
              <a:t>rapid response fund facilities </a:t>
            </a:r>
            <a:r>
              <a:rPr lang="en-US" sz="3000" dirty="0" smtClean="0"/>
              <a:t>for local actor</a:t>
            </a:r>
          </a:p>
          <a:p>
            <a:pPr marL="0" indent="0">
              <a:buNone/>
            </a:pPr>
            <a:endParaRPr lang="en-US" sz="3000" dirty="0" smtClean="0"/>
          </a:p>
          <a:p>
            <a:r>
              <a:rPr lang="en-US" sz="3000" dirty="0" smtClean="0">
                <a:solidFill>
                  <a:schemeClr val="accent4">
                    <a:lumMod val="75000"/>
                  </a:schemeClr>
                </a:solidFill>
              </a:rPr>
              <a:t>Local actors </a:t>
            </a:r>
            <a:r>
              <a:rPr lang="en-US" sz="3000" dirty="0" smtClean="0"/>
              <a:t>are also </a:t>
            </a:r>
            <a:r>
              <a:rPr lang="en-US" sz="3000" dirty="0" smtClean="0">
                <a:solidFill>
                  <a:schemeClr val="accent4">
                    <a:lumMod val="75000"/>
                  </a:schemeClr>
                </a:solidFill>
              </a:rPr>
              <a:t>encouraged</a:t>
            </a:r>
            <a:r>
              <a:rPr lang="en-US" sz="3000" dirty="0" smtClean="0"/>
              <a:t> to consider </a:t>
            </a:r>
            <a:r>
              <a:rPr lang="en-US" sz="3000" dirty="0" smtClean="0">
                <a:solidFill>
                  <a:schemeClr val="accent4">
                    <a:lumMod val="75000"/>
                  </a:schemeClr>
                </a:solidFill>
              </a:rPr>
              <a:t>consortia</a:t>
            </a:r>
            <a:r>
              <a:rPr lang="en-US" sz="3000" dirty="0" smtClean="0"/>
              <a:t> with </a:t>
            </a:r>
            <a:r>
              <a:rPr lang="en-US" sz="3000" dirty="0" smtClean="0">
                <a:solidFill>
                  <a:schemeClr val="accent4">
                    <a:lumMod val="75000"/>
                  </a:schemeClr>
                </a:solidFill>
              </a:rPr>
              <a:t>each other</a:t>
            </a:r>
          </a:p>
          <a:p>
            <a:pPr marL="0" indent="0">
              <a:buNone/>
            </a:pPr>
            <a:endParaRPr lang="en-US" sz="3100" dirty="0"/>
          </a:p>
          <a:p>
            <a:pPr marL="0" indent="0">
              <a:buNone/>
            </a:pPr>
            <a:r>
              <a:rPr lang="en-US" b="1" dirty="0" smtClean="0">
                <a:solidFill>
                  <a:srgbClr val="FF0000"/>
                </a:solidFill>
              </a:rPr>
              <a:t>Overhead/Indirect Allowances</a:t>
            </a:r>
          </a:p>
          <a:p>
            <a:r>
              <a:rPr lang="en-US" sz="3000" dirty="0" smtClean="0">
                <a:solidFill>
                  <a:srgbClr val="00B050"/>
                </a:solidFill>
              </a:rPr>
              <a:t>Donors</a:t>
            </a:r>
            <a:r>
              <a:rPr lang="en-US" sz="3000" dirty="0" smtClean="0"/>
              <a:t> and </a:t>
            </a:r>
            <a:r>
              <a:rPr lang="en-US" sz="3000" dirty="0" smtClean="0">
                <a:solidFill>
                  <a:srgbClr val="00B050"/>
                </a:solidFill>
              </a:rPr>
              <a:t>international actors </a:t>
            </a:r>
            <a:r>
              <a:rPr lang="en-US" sz="3000" dirty="0" smtClean="0"/>
              <a:t>should ensure that </a:t>
            </a:r>
            <a:r>
              <a:rPr lang="en-US" sz="3000" dirty="0" smtClean="0">
                <a:solidFill>
                  <a:srgbClr val="00B050"/>
                </a:solidFill>
              </a:rPr>
              <a:t>adequate overhead/indirect allowances </a:t>
            </a:r>
            <a:r>
              <a:rPr lang="en-US" sz="3000" dirty="0" smtClean="0"/>
              <a:t>are </a:t>
            </a:r>
            <a:r>
              <a:rPr lang="en-US" sz="3000" dirty="0" smtClean="0">
                <a:solidFill>
                  <a:srgbClr val="00B050"/>
                </a:solidFill>
              </a:rPr>
              <a:t>provided</a:t>
            </a:r>
            <a:r>
              <a:rPr lang="en-US" sz="3000" dirty="0" smtClean="0"/>
              <a:t> to local actors receiving funding for humanitarian project delivery</a:t>
            </a:r>
          </a:p>
          <a:p>
            <a:pPr marL="0" indent="0">
              <a:buNone/>
            </a:pPr>
            <a:endParaRPr lang="en-US" sz="3000" dirty="0" smtClean="0"/>
          </a:p>
          <a:p>
            <a:r>
              <a:rPr lang="en-US" sz="3000" dirty="0" smtClean="0"/>
              <a:t>There should be </a:t>
            </a:r>
            <a:r>
              <a:rPr lang="en-US" sz="3000" dirty="0" smtClean="0">
                <a:solidFill>
                  <a:schemeClr val="accent4">
                    <a:lumMod val="75000"/>
                  </a:schemeClr>
                </a:solidFill>
              </a:rPr>
              <a:t>transparency</a:t>
            </a:r>
            <a:r>
              <a:rPr lang="en-US" sz="3000" dirty="0" smtClean="0"/>
              <a:t> on the </a:t>
            </a:r>
            <a:r>
              <a:rPr lang="en-US" sz="3000" dirty="0" smtClean="0">
                <a:solidFill>
                  <a:schemeClr val="accent4">
                    <a:lumMod val="75000"/>
                  </a:schemeClr>
                </a:solidFill>
              </a:rPr>
              <a:t>criteria</a:t>
            </a:r>
            <a:r>
              <a:rPr lang="en-US" sz="3000" dirty="0" smtClean="0"/>
              <a:t> for and or the </a:t>
            </a:r>
            <a:r>
              <a:rPr lang="en-US" sz="3000" dirty="0" smtClean="0">
                <a:solidFill>
                  <a:schemeClr val="accent4">
                    <a:lumMod val="75000"/>
                  </a:schemeClr>
                </a:solidFill>
              </a:rPr>
              <a:t>percentage</a:t>
            </a:r>
            <a:r>
              <a:rPr lang="en-US" sz="3000" dirty="0" smtClean="0"/>
              <a:t> of </a:t>
            </a:r>
            <a:r>
              <a:rPr lang="en-US" sz="3000" dirty="0" smtClean="0">
                <a:solidFill>
                  <a:schemeClr val="accent4">
                    <a:lumMod val="75000"/>
                  </a:schemeClr>
                </a:solidFill>
              </a:rPr>
              <a:t>overhead/indirect funding </a:t>
            </a:r>
            <a:r>
              <a:rPr lang="en-US" sz="3000" dirty="0" smtClean="0"/>
              <a:t>for </a:t>
            </a:r>
            <a:r>
              <a:rPr lang="en-US" sz="3000" dirty="0" smtClean="0">
                <a:solidFill>
                  <a:schemeClr val="accent4">
                    <a:lumMod val="75000"/>
                  </a:schemeClr>
                </a:solidFill>
              </a:rPr>
              <a:t>both</a:t>
            </a:r>
            <a:r>
              <a:rPr lang="en-US" sz="3000" dirty="0" smtClean="0"/>
              <a:t> international and local actors</a:t>
            </a:r>
          </a:p>
          <a:p>
            <a:pPr marL="0" indent="0">
              <a:buNone/>
            </a:pPr>
            <a:endParaRPr lang="en-US" sz="3000" dirty="0" smtClean="0"/>
          </a:p>
          <a:p>
            <a:r>
              <a:rPr lang="en-US" sz="3000" dirty="0" smtClean="0"/>
              <a:t>This should </a:t>
            </a:r>
            <a:r>
              <a:rPr lang="en-US" sz="3000" dirty="0" smtClean="0">
                <a:solidFill>
                  <a:srgbClr val="00B050"/>
                </a:solidFill>
              </a:rPr>
              <a:t>adequately</a:t>
            </a:r>
            <a:r>
              <a:rPr lang="en-US" sz="3000" dirty="0" smtClean="0"/>
              <a:t> cover </a:t>
            </a:r>
            <a:r>
              <a:rPr lang="en-US" sz="3000" dirty="0" smtClean="0">
                <a:solidFill>
                  <a:srgbClr val="00B050"/>
                </a:solidFill>
              </a:rPr>
              <a:t>costs of risk management </a:t>
            </a:r>
            <a:r>
              <a:rPr lang="en-US" sz="3000" dirty="0" smtClean="0"/>
              <a:t>and </a:t>
            </a:r>
            <a:r>
              <a:rPr lang="en-US" sz="3000" dirty="0" smtClean="0">
                <a:solidFill>
                  <a:srgbClr val="00B050"/>
                </a:solidFill>
              </a:rPr>
              <a:t>compliance requirements </a:t>
            </a:r>
            <a:r>
              <a:rPr lang="en-US" sz="3000" dirty="0" smtClean="0"/>
              <a:t>for </a:t>
            </a:r>
            <a:r>
              <a:rPr lang="en-US" sz="3000" dirty="0" smtClean="0">
                <a:solidFill>
                  <a:srgbClr val="00B050"/>
                </a:solidFill>
              </a:rPr>
              <a:t>both</a:t>
            </a:r>
            <a:r>
              <a:rPr lang="en-US" sz="3000" dirty="0" smtClean="0"/>
              <a:t> international and local actors (partners)</a:t>
            </a:r>
            <a:br>
              <a:rPr lang="en-US" sz="3000" dirty="0" smtClean="0"/>
            </a:br>
            <a:endParaRPr lang="en-US" sz="3000" dirty="0"/>
          </a:p>
        </p:txBody>
      </p:sp>
    </p:spTree>
    <p:extLst>
      <p:ext uri="{BB962C8B-B14F-4D97-AF65-F5344CB8AC3E}">
        <p14:creationId xmlns:p14="http://schemas.microsoft.com/office/powerpoint/2010/main" val="39683869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304740" y="4999899"/>
            <a:ext cx="4560689" cy="1658982"/>
            <a:chOff x="1030214" y="4161324"/>
            <a:chExt cx="7228491" cy="2487669"/>
          </a:xfrm>
        </p:grpSpPr>
        <p:pic>
          <p:nvPicPr>
            <p:cNvPr id="5" name="Picture 4"/>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1030214" y="4728754"/>
              <a:ext cx="2635874" cy="1409923"/>
            </a:xfrm>
            <a:prstGeom prst="rect">
              <a:avLst/>
            </a:prstGeom>
          </p:spPr>
        </p:pic>
        <p:pic>
          <p:nvPicPr>
            <p:cNvPr id="6" name="Picture 4" descr="See the source image"/>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3666088" y="4161324"/>
              <a:ext cx="4592617" cy="2487669"/>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Content Placeholder 2"/>
          <p:cNvSpPr>
            <a:spLocks noGrp="1"/>
          </p:cNvSpPr>
          <p:nvPr>
            <p:ph idx="1"/>
          </p:nvPr>
        </p:nvSpPr>
        <p:spPr>
          <a:xfrm>
            <a:off x="222070" y="258080"/>
            <a:ext cx="11678194" cy="6312537"/>
          </a:xfrm>
        </p:spPr>
        <p:txBody>
          <a:bodyPr>
            <a:normAutofit fontScale="92500" lnSpcReduction="20000"/>
          </a:bodyPr>
          <a:lstStyle/>
          <a:p>
            <a:pPr marL="0" indent="0">
              <a:buNone/>
            </a:pPr>
            <a:r>
              <a:rPr lang="en-US" b="1" dirty="0" smtClean="0">
                <a:solidFill>
                  <a:srgbClr val="FF0000"/>
                </a:solidFill>
              </a:rPr>
              <a:t>Organizational Strengthening &amp; Sustainability Support by Internationals for Locals </a:t>
            </a:r>
          </a:p>
          <a:p>
            <a:r>
              <a:rPr lang="en-US" dirty="0" smtClean="0"/>
              <a:t>International actors’ </a:t>
            </a:r>
            <a:r>
              <a:rPr lang="en-US" dirty="0" smtClean="0">
                <a:solidFill>
                  <a:schemeClr val="accent4">
                    <a:lumMod val="75000"/>
                  </a:schemeClr>
                </a:solidFill>
              </a:rPr>
              <a:t>project budgets </a:t>
            </a:r>
            <a:r>
              <a:rPr lang="en-US" dirty="0" smtClean="0"/>
              <a:t>for local actors should also include </a:t>
            </a:r>
            <a:r>
              <a:rPr lang="en-US" dirty="0" smtClean="0">
                <a:solidFill>
                  <a:schemeClr val="accent4">
                    <a:lumMod val="75000"/>
                  </a:schemeClr>
                </a:solidFill>
              </a:rPr>
              <a:t>assets </a:t>
            </a:r>
            <a:r>
              <a:rPr lang="en-US" dirty="0" smtClean="0"/>
              <a:t>vital for project implementation, </a:t>
            </a:r>
            <a:r>
              <a:rPr lang="en-US" dirty="0" smtClean="0">
                <a:solidFill>
                  <a:schemeClr val="accent4">
                    <a:lumMod val="75000"/>
                  </a:schemeClr>
                </a:solidFill>
              </a:rPr>
              <a:t>safety</a:t>
            </a:r>
            <a:r>
              <a:rPr lang="en-US" dirty="0" smtClean="0"/>
              <a:t> and/or </a:t>
            </a:r>
            <a:r>
              <a:rPr lang="en-US" dirty="0" smtClean="0">
                <a:solidFill>
                  <a:schemeClr val="accent4">
                    <a:lumMod val="75000"/>
                  </a:schemeClr>
                </a:solidFill>
              </a:rPr>
              <a:t>organizational financial sustainability </a:t>
            </a:r>
            <a:r>
              <a:rPr lang="en-US" dirty="0" smtClean="0"/>
              <a:t>(e.g., laptops, vehicles, salaries for interim periods, insurance for staff and volunteers) and </a:t>
            </a:r>
            <a:r>
              <a:rPr lang="en-US" dirty="0" smtClean="0">
                <a:solidFill>
                  <a:schemeClr val="accent4">
                    <a:lumMod val="75000"/>
                  </a:schemeClr>
                </a:solidFill>
              </a:rPr>
              <a:t>organizational strengthening </a:t>
            </a:r>
            <a:r>
              <a:rPr lang="en-US" dirty="0" smtClean="0"/>
              <a:t>(e.g., staff training, development of policies)</a:t>
            </a:r>
          </a:p>
          <a:p>
            <a:pPr marL="0" indent="0">
              <a:buNone/>
            </a:pPr>
            <a:endParaRPr lang="en-US" dirty="0" smtClean="0"/>
          </a:p>
          <a:p>
            <a:r>
              <a:rPr lang="en-US" dirty="0" smtClean="0"/>
              <a:t>These </a:t>
            </a:r>
            <a:r>
              <a:rPr lang="en-US" dirty="0" smtClean="0">
                <a:solidFill>
                  <a:srgbClr val="00B050"/>
                </a:solidFill>
              </a:rPr>
              <a:t>budgets </a:t>
            </a:r>
            <a:r>
              <a:rPr lang="en-US" dirty="0" smtClean="0"/>
              <a:t>should be </a:t>
            </a:r>
            <a:r>
              <a:rPr lang="en-US" dirty="0" smtClean="0">
                <a:solidFill>
                  <a:srgbClr val="00B050"/>
                </a:solidFill>
              </a:rPr>
              <a:t>transparent</a:t>
            </a:r>
            <a:r>
              <a:rPr lang="en-US" dirty="0" smtClean="0"/>
              <a:t> in showing what international partners receive to support the project (e.g., % admin fees)</a:t>
            </a:r>
          </a:p>
          <a:p>
            <a:endParaRPr lang="en-US" dirty="0" smtClean="0"/>
          </a:p>
          <a:p>
            <a:pPr marL="0" indent="0">
              <a:buNone/>
            </a:pPr>
            <a:r>
              <a:rPr lang="en-US" b="1" dirty="0">
                <a:solidFill>
                  <a:srgbClr val="FF0000"/>
                </a:solidFill>
              </a:rPr>
              <a:t>Local Actors Capacity &amp;b Transparency</a:t>
            </a:r>
          </a:p>
          <a:p>
            <a:r>
              <a:rPr lang="en-US" dirty="0" smtClean="0">
                <a:solidFill>
                  <a:schemeClr val="accent4">
                    <a:lumMod val="75000"/>
                  </a:schemeClr>
                </a:solidFill>
              </a:rPr>
              <a:t>Local actors </a:t>
            </a:r>
            <a:r>
              <a:rPr lang="en-US" dirty="0" smtClean="0"/>
              <a:t>should take the </a:t>
            </a:r>
            <a:r>
              <a:rPr lang="en-US" dirty="0" smtClean="0">
                <a:solidFill>
                  <a:schemeClr val="accent4">
                    <a:lumMod val="75000"/>
                  </a:schemeClr>
                </a:solidFill>
              </a:rPr>
              <a:t>necessary steps </a:t>
            </a:r>
            <a:r>
              <a:rPr lang="en-US" dirty="0" smtClean="0"/>
              <a:t>to ensure their </a:t>
            </a:r>
            <a:r>
              <a:rPr lang="en-US" dirty="0" smtClean="0">
                <a:solidFill>
                  <a:schemeClr val="accent4">
                    <a:lumMod val="75000"/>
                  </a:schemeClr>
                </a:solidFill>
              </a:rPr>
              <a:t>capacity</a:t>
            </a:r>
            <a:r>
              <a:rPr lang="en-US" dirty="0" smtClean="0"/>
              <a:t> to </a:t>
            </a:r>
            <a:r>
              <a:rPr lang="en-US" dirty="0" smtClean="0">
                <a:solidFill>
                  <a:schemeClr val="accent4">
                    <a:lumMod val="75000"/>
                  </a:schemeClr>
                </a:solidFill>
              </a:rPr>
              <a:t>transparently</a:t>
            </a:r>
            <a:r>
              <a:rPr lang="en-US" dirty="0" smtClean="0"/>
              <a:t> and </a:t>
            </a:r>
            <a:r>
              <a:rPr lang="en-US" dirty="0" smtClean="0">
                <a:solidFill>
                  <a:schemeClr val="accent4">
                    <a:lumMod val="75000"/>
                  </a:schemeClr>
                </a:solidFill>
              </a:rPr>
              <a:t>accountably manage </a:t>
            </a:r>
            <a:r>
              <a:rPr lang="en-US" dirty="0" smtClean="0"/>
              <a:t>and </a:t>
            </a:r>
            <a:r>
              <a:rPr lang="en-US" dirty="0" smtClean="0">
                <a:solidFill>
                  <a:schemeClr val="accent4">
                    <a:lumMod val="75000"/>
                  </a:schemeClr>
                </a:solidFill>
              </a:rPr>
              <a:t>report on donated funds</a:t>
            </a:r>
            <a:r>
              <a:rPr lang="en-US" dirty="0" smtClean="0"/>
              <a:t>, requesting outside capacity strengthening support as needed </a:t>
            </a:r>
          </a:p>
          <a:p>
            <a:endParaRPr lang="en-US" dirty="0" smtClean="0"/>
          </a:p>
          <a:p>
            <a:r>
              <a:rPr lang="en-US" dirty="0" smtClean="0"/>
              <a:t>They are encouraged to </a:t>
            </a:r>
            <a:r>
              <a:rPr lang="en-US" dirty="0" smtClean="0">
                <a:solidFill>
                  <a:srgbClr val="00B050"/>
                </a:solidFill>
              </a:rPr>
              <a:t>fully explore domestic resource mobilization opportunities </a:t>
            </a:r>
            <a:r>
              <a:rPr lang="en-US" dirty="0" smtClean="0"/>
              <a:t>including with the </a:t>
            </a:r>
            <a:r>
              <a:rPr lang="en-US" dirty="0" smtClean="0">
                <a:solidFill>
                  <a:srgbClr val="00B050"/>
                </a:solidFill>
              </a:rPr>
              <a:t>private sector </a:t>
            </a:r>
            <a:r>
              <a:rPr lang="en-US" dirty="0" smtClean="0"/>
              <a:t>in order to </a:t>
            </a:r>
            <a:r>
              <a:rPr lang="en-US" dirty="0" smtClean="0">
                <a:solidFill>
                  <a:srgbClr val="00B050"/>
                </a:solidFill>
              </a:rPr>
              <a:t>reduce reliance </a:t>
            </a:r>
            <a:r>
              <a:rPr lang="en-US" dirty="0" smtClean="0"/>
              <a:t>on international support</a:t>
            </a:r>
          </a:p>
          <a:p>
            <a:endParaRPr lang="en-US" dirty="0"/>
          </a:p>
        </p:txBody>
      </p:sp>
    </p:spTree>
    <p:extLst>
      <p:ext uri="{BB962C8B-B14F-4D97-AF65-F5344CB8AC3E}">
        <p14:creationId xmlns:p14="http://schemas.microsoft.com/office/powerpoint/2010/main" val="16677169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304740" y="4999899"/>
            <a:ext cx="4560689" cy="1658982"/>
            <a:chOff x="1030214" y="4161324"/>
            <a:chExt cx="7228491" cy="2487669"/>
          </a:xfrm>
        </p:grpSpPr>
        <p:pic>
          <p:nvPicPr>
            <p:cNvPr id="5" name="Picture 4"/>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1030214" y="4728754"/>
              <a:ext cx="2635874" cy="1409923"/>
            </a:xfrm>
            <a:prstGeom prst="rect">
              <a:avLst/>
            </a:prstGeom>
          </p:spPr>
        </p:pic>
        <p:pic>
          <p:nvPicPr>
            <p:cNvPr id="6" name="Picture 4" descr="See the source image"/>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3666088" y="4161324"/>
              <a:ext cx="4592617" cy="2487669"/>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Content Placeholder 2"/>
          <p:cNvSpPr>
            <a:spLocks noGrp="1"/>
          </p:cNvSpPr>
          <p:nvPr>
            <p:ph idx="1"/>
          </p:nvPr>
        </p:nvSpPr>
        <p:spPr>
          <a:xfrm>
            <a:off x="365760" y="336459"/>
            <a:ext cx="11508377" cy="6299472"/>
          </a:xfrm>
        </p:spPr>
        <p:txBody>
          <a:bodyPr>
            <a:normAutofit/>
          </a:bodyPr>
          <a:lstStyle/>
          <a:p>
            <a:pPr marL="0" indent="0">
              <a:buNone/>
            </a:pPr>
            <a:r>
              <a:rPr lang="en-US" b="1" dirty="0" smtClean="0">
                <a:solidFill>
                  <a:srgbClr val="FF0000"/>
                </a:solidFill>
              </a:rPr>
              <a:t>Move beyond Short-Term </a:t>
            </a:r>
            <a:r>
              <a:rPr lang="en-US" b="1" dirty="0">
                <a:solidFill>
                  <a:srgbClr val="FF0000"/>
                </a:solidFill>
              </a:rPr>
              <a:t>P</a:t>
            </a:r>
            <a:r>
              <a:rPr lang="en-US" b="1" dirty="0" smtClean="0">
                <a:solidFill>
                  <a:srgbClr val="FF0000"/>
                </a:solidFill>
              </a:rPr>
              <a:t>roject </a:t>
            </a:r>
            <a:r>
              <a:rPr lang="en-US" b="1" dirty="0">
                <a:solidFill>
                  <a:srgbClr val="FF0000"/>
                </a:solidFill>
              </a:rPr>
              <a:t>F</a:t>
            </a:r>
            <a:r>
              <a:rPr lang="en-US" b="1" dirty="0" smtClean="0">
                <a:solidFill>
                  <a:srgbClr val="FF0000"/>
                </a:solidFill>
              </a:rPr>
              <a:t>unding towards Longer-Term Arrangements for Local Actors </a:t>
            </a:r>
          </a:p>
          <a:p>
            <a:r>
              <a:rPr lang="en-US" dirty="0" smtClean="0"/>
              <a:t>Donors and international actors are encouraged to </a:t>
            </a:r>
            <a:r>
              <a:rPr lang="en-US" dirty="0" smtClean="0">
                <a:solidFill>
                  <a:schemeClr val="accent4">
                    <a:lumMod val="75000"/>
                  </a:schemeClr>
                </a:solidFill>
              </a:rPr>
              <a:t>move beyond short-term project funding </a:t>
            </a:r>
            <a:r>
              <a:rPr lang="en-US" dirty="0" smtClean="0"/>
              <a:t>for local actors </a:t>
            </a:r>
            <a:r>
              <a:rPr lang="en-US" dirty="0" smtClean="0">
                <a:solidFill>
                  <a:schemeClr val="accent4">
                    <a:lumMod val="75000"/>
                  </a:schemeClr>
                </a:solidFill>
              </a:rPr>
              <a:t>towards longer-term arrangements </a:t>
            </a:r>
            <a:r>
              <a:rPr lang="en-US" dirty="0" smtClean="0"/>
              <a:t>that also include support for capacity strengthening, as needed, with an eye to future sustainability</a:t>
            </a:r>
          </a:p>
          <a:p>
            <a:endParaRPr lang="en-US" dirty="0" smtClean="0"/>
          </a:p>
          <a:p>
            <a:r>
              <a:rPr lang="en-US" dirty="0" smtClean="0"/>
              <a:t>The </a:t>
            </a:r>
            <a:r>
              <a:rPr lang="en-US" dirty="0" smtClean="0">
                <a:solidFill>
                  <a:srgbClr val="00B050"/>
                </a:solidFill>
              </a:rPr>
              <a:t>viability</a:t>
            </a:r>
            <a:r>
              <a:rPr lang="en-US" dirty="0" smtClean="0"/>
              <a:t> of developing </a:t>
            </a:r>
            <a:r>
              <a:rPr lang="en-US" dirty="0" smtClean="0">
                <a:solidFill>
                  <a:srgbClr val="00B050"/>
                </a:solidFill>
              </a:rPr>
              <a:t>multiyear Humanitarian Response Plans </a:t>
            </a:r>
            <a:r>
              <a:rPr lang="en-US" dirty="0" smtClean="0"/>
              <a:t>should be </a:t>
            </a:r>
            <a:r>
              <a:rPr lang="en-US" dirty="0" smtClean="0">
                <a:solidFill>
                  <a:srgbClr val="00B050"/>
                </a:solidFill>
              </a:rPr>
              <a:t>analyzed</a:t>
            </a:r>
            <a:r>
              <a:rPr lang="en-US" dirty="0" smtClean="0"/>
              <a:t> as and when appropriate</a:t>
            </a:r>
          </a:p>
          <a:p>
            <a:endParaRPr lang="en-US" dirty="0"/>
          </a:p>
          <a:p>
            <a:r>
              <a:rPr lang="en-US" dirty="0" smtClean="0">
                <a:solidFill>
                  <a:schemeClr val="accent4">
                    <a:lumMod val="75000"/>
                  </a:schemeClr>
                </a:solidFill>
              </a:rPr>
              <a:t>International partners receiving multi-year funding </a:t>
            </a:r>
            <a:r>
              <a:rPr lang="en-US" dirty="0" smtClean="0"/>
              <a:t>for humanitarian work in a particular setting </a:t>
            </a:r>
            <a:r>
              <a:rPr lang="en-US" dirty="0" smtClean="0">
                <a:solidFill>
                  <a:schemeClr val="accent4">
                    <a:lumMod val="75000"/>
                  </a:schemeClr>
                </a:solidFill>
              </a:rPr>
              <a:t>should seek to pass along </a:t>
            </a:r>
            <a:r>
              <a:rPr lang="en-US" dirty="0" smtClean="0"/>
              <a:t>multi-year funding arrangements to their </a:t>
            </a:r>
            <a:r>
              <a:rPr lang="en-US" dirty="0" smtClean="0">
                <a:solidFill>
                  <a:schemeClr val="accent4">
                    <a:lumMod val="75000"/>
                  </a:schemeClr>
                </a:solidFill>
              </a:rPr>
              <a:t>local partners</a:t>
            </a:r>
            <a:r>
              <a:rPr lang="en-US" dirty="0" smtClean="0"/>
              <a:t>. </a:t>
            </a:r>
            <a:endParaRPr lang="en-US" dirty="0"/>
          </a:p>
        </p:txBody>
      </p:sp>
    </p:spTree>
    <p:extLst>
      <p:ext uri="{BB962C8B-B14F-4D97-AF65-F5344CB8AC3E}">
        <p14:creationId xmlns:p14="http://schemas.microsoft.com/office/powerpoint/2010/main" val="42678990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Strengthening the impact of pooled funds for meeting localization goals</a:t>
            </a:r>
            <a:endParaRPr lang="en-US" dirty="0"/>
          </a:p>
        </p:txBody>
      </p:sp>
      <p:grpSp>
        <p:nvGrpSpPr>
          <p:cNvPr id="4" name="Group 3"/>
          <p:cNvGrpSpPr/>
          <p:nvPr/>
        </p:nvGrpSpPr>
        <p:grpSpPr>
          <a:xfrm>
            <a:off x="7304740" y="4999899"/>
            <a:ext cx="4560689" cy="1658982"/>
            <a:chOff x="1030214" y="4161324"/>
            <a:chExt cx="7228491" cy="2487669"/>
          </a:xfrm>
        </p:grpSpPr>
        <p:pic>
          <p:nvPicPr>
            <p:cNvPr id="5" name="Picture 4"/>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1030214" y="4728754"/>
              <a:ext cx="2635874" cy="1409923"/>
            </a:xfrm>
            <a:prstGeom prst="rect">
              <a:avLst/>
            </a:prstGeom>
          </p:spPr>
        </p:pic>
        <p:pic>
          <p:nvPicPr>
            <p:cNvPr id="6" name="Picture 4" descr="See the source image"/>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3666088" y="4161324"/>
              <a:ext cx="4592617" cy="2487669"/>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Content Placeholder 2"/>
          <p:cNvSpPr>
            <a:spLocks noGrp="1"/>
          </p:cNvSpPr>
          <p:nvPr>
            <p:ph idx="1"/>
          </p:nvPr>
        </p:nvSpPr>
        <p:spPr>
          <a:xfrm>
            <a:off x="300447" y="1825624"/>
            <a:ext cx="11547564" cy="4653553"/>
          </a:xfrm>
        </p:spPr>
        <p:txBody>
          <a:bodyPr>
            <a:normAutofit/>
          </a:bodyPr>
          <a:lstStyle/>
          <a:p>
            <a:pPr marL="0" indent="0">
              <a:buNone/>
            </a:pPr>
            <a:r>
              <a:rPr lang="en-US" dirty="0" smtClean="0">
                <a:solidFill>
                  <a:schemeClr val="accent4">
                    <a:lumMod val="75000"/>
                  </a:schemeClr>
                </a:solidFill>
              </a:rPr>
              <a:t>Pooled funds</a:t>
            </a:r>
            <a:r>
              <a:rPr lang="en-US" dirty="0" smtClean="0"/>
              <a:t>, including the UN’s Country-Based Pooled Funds(UN CBPFs), have a proven </a:t>
            </a:r>
            <a:r>
              <a:rPr lang="en-US" dirty="0" smtClean="0">
                <a:solidFill>
                  <a:schemeClr val="accent4">
                    <a:lumMod val="75000"/>
                  </a:schemeClr>
                </a:solidFill>
              </a:rPr>
              <a:t>potential</a:t>
            </a:r>
            <a:r>
              <a:rPr lang="en-US" dirty="0" smtClean="0"/>
              <a:t> for supporting </a:t>
            </a:r>
            <a:r>
              <a:rPr lang="en-US" dirty="0" smtClean="0">
                <a:solidFill>
                  <a:schemeClr val="accent4">
                    <a:lumMod val="75000"/>
                  </a:schemeClr>
                </a:solidFill>
              </a:rPr>
              <a:t>localization goals</a:t>
            </a:r>
            <a:r>
              <a:rPr lang="en-US" dirty="0" smtClean="0"/>
              <a:t>. In order to strengthen this potential, the following steps are recommended:</a:t>
            </a:r>
          </a:p>
          <a:p>
            <a:pPr marL="0" indent="0">
              <a:buNone/>
            </a:pPr>
            <a:endParaRPr lang="en-US" dirty="0" smtClean="0"/>
          </a:p>
          <a:p>
            <a:pPr marL="514350" indent="-514350">
              <a:buFont typeface="+mj-lt"/>
              <a:buAutoNum type="arabicPeriod"/>
            </a:pPr>
            <a:r>
              <a:rPr lang="en-US" dirty="0" smtClean="0"/>
              <a:t>Ensure </a:t>
            </a:r>
            <a:r>
              <a:rPr lang="en-US" dirty="0" smtClean="0">
                <a:solidFill>
                  <a:srgbClr val="00B050"/>
                </a:solidFill>
              </a:rPr>
              <a:t>proactive outreach </a:t>
            </a:r>
            <a:r>
              <a:rPr lang="en-US" dirty="0" smtClean="0"/>
              <a:t>and </a:t>
            </a:r>
            <a:r>
              <a:rPr lang="en-US" dirty="0" smtClean="0">
                <a:solidFill>
                  <a:srgbClr val="00B050"/>
                </a:solidFill>
              </a:rPr>
              <a:t>effective communications </a:t>
            </a:r>
            <a:r>
              <a:rPr lang="en-US" dirty="0" smtClean="0"/>
              <a:t>with local actors, especially women-led/women rights organizations, including providing adequate application guidance in local languages</a:t>
            </a:r>
          </a:p>
          <a:p>
            <a:pPr marL="514350" indent="-514350">
              <a:buFont typeface="+mj-lt"/>
              <a:buAutoNum type="arabicPeriod"/>
            </a:pPr>
            <a:endParaRPr lang="en-US" dirty="0" smtClean="0"/>
          </a:p>
          <a:p>
            <a:pPr marL="514350" indent="-514350">
              <a:buFont typeface="+mj-lt"/>
              <a:buAutoNum type="arabicPeriod"/>
            </a:pPr>
            <a:r>
              <a:rPr lang="en-US" dirty="0" smtClean="0"/>
              <a:t>Consider </a:t>
            </a:r>
            <a:r>
              <a:rPr lang="en-US" dirty="0" smtClean="0">
                <a:solidFill>
                  <a:schemeClr val="accent4">
                    <a:lumMod val="75000"/>
                  </a:schemeClr>
                </a:solidFill>
              </a:rPr>
              <a:t>budget flexibility </a:t>
            </a:r>
            <a:r>
              <a:rPr lang="en-US" dirty="0" smtClean="0"/>
              <a:t>as to the proportion of allowable staff costs, with an eye to organizational sustainability</a:t>
            </a:r>
            <a:endParaRPr lang="en-US" dirty="0"/>
          </a:p>
        </p:txBody>
      </p:sp>
    </p:spTree>
    <p:extLst>
      <p:ext uri="{BB962C8B-B14F-4D97-AF65-F5344CB8AC3E}">
        <p14:creationId xmlns:p14="http://schemas.microsoft.com/office/powerpoint/2010/main" val="1807413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304740" y="4999899"/>
            <a:ext cx="4560689" cy="1658982"/>
            <a:chOff x="1030214" y="4161324"/>
            <a:chExt cx="7228491" cy="2487669"/>
          </a:xfrm>
        </p:grpSpPr>
        <p:pic>
          <p:nvPicPr>
            <p:cNvPr id="5" name="Picture 4"/>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1030214" y="4728754"/>
              <a:ext cx="2635874" cy="1409923"/>
            </a:xfrm>
            <a:prstGeom prst="rect">
              <a:avLst/>
            </a:prstGeom>
          </p:spPr>
        </p:pic>
        <p:pic>
          <p:nvPicPr>
            <p:cNvPr id="6" name="Picture 4" descr="See the source image"/>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3666088" y="4161324"/>
              <a:ext cx="4592617" cy="2487669"/>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Content Placeholder 2"/>
          <p:cNvSpPr>
            <a:spLocks noGrp="1"/>
          </p:cNvSpPr>
          <p:nvPr>
            <p:ph idx="1"/>
          </p:nvPr>
        </p:nvSpPr>
        <p:spPr>
          <a:xfrm>
            <a:off x="354874" y="310332"/>
            <a:ext cx="11558452" cy="6181907"/>
          </a:xfrm>
        </p:spPr>
        <p:txBody>
          <a:bodyPr>
            <a:normAutofit fontScale="92500"/>
          </a:bodyPr>
          <a:lstStyle/>
          <a:p>
            <a:r>
              <a:rPr lang="en-US" dirty="0" smtClean="0"/>
              <a:t>Ensure that </a:t>
            </a:r>
            <a:r>
              <a:rPr lang="en-US" dirty="0" smtClean="0">
                <a:solidFill>
                  <a:schemeClr val="accent4">
                    <a:lumMod val="75000"/>
                  </a:schemeClr>
                </a:solidFill>
              </a:rPr>
              <a:t>adequate indirect/overhead costs are passed </a:t>
            </a:r>
            <a:r>
              <a:rPr lang="en-US" dirty="0" smtClean="0"/>
              <a:t>on to local actors, including those acting as sub-grantees. UN CBPFs should continue to allow local actors to use up to 7% project support costs when they receive funding directly. In the case of sub grant arrangements, UN CBPFs should promote </a:t>
            </a:r>
            <a:r>
              <a:rPr lang="en-US" dirty="0" smtClean="0">
                <a:solidFill>
                  <a:schemeClr val="accent4">
                    <a:lumMod val="75000"/>
                  </a:schemeClr>
                </a:solidFill>
              </a:rPr>
              <a:t>fair distribution of project </a:t>
            </a:r>
            <a:r>
              <a:rPr lang="en-US" dirty="0" smtClean="0"/>
              <a:t>support costs proportional to the budget or activity they implement</a:t>
            </a:r>
          </a:p>
          <a:p>
            <a:endParaRPr lang="en-US" dirty="0"/>
          </a:p>
          <a:p>
            <a:r>
              <a:rPr lang="en-US" dirty="0" smtClean="0"/>
              <a:t>Reserve a </a:t>
            </a:r>
            <a:r>
              <a:rPr lang="en-US" dirty="0" smtClean="0">
                <a:solidFill>
                  <a:srgbClr val="00B050"/>
                </a:solidFill>
              </a:rPr>
              <a:t>minimum number of seats </a:t>
            </a:r>
            <a:r>
              <a:rPr lang="en-US" dirty="0" smtClean="0"/>
              <a:t>for local actors in </a:t>
            </a:r>
            <a:r>
              <a:rPr lang="en-US" dirty="0" smtClean="0">
                <a:solidFill>
                  <a:srgbClr val="00B050"/>
                </a:solidFill>
              </a:rPr>
              <a:t>advisory boards</a:t>
            </a:r>
            <a:r>
              <a:rPr lang="en-US" dirty="0" smtClean="0"/>
              <a:t>, </a:t>
            </a:r>
            <a:r>
              <a:rPr lang="en-US" dirty="0" smtClean="0">
                <a:solidFill>
                  <a:srgbClr val="00B050"/>
                </a:solidFill>
              </a:rPr>
              <a:t>strategic review committees </a:t>
            </a:r>
            <a:r>
              <a:rPr lang="en-US" dirty="0" smtClean="0"/>
              <a:t>and </a:t>
            </a:r>
            <a:r>
              <a:rPr lang="en-US" dirty="0" smtClean="0">
                <a:solidFill>
                  <a:srgbClr val="00B050"/>
                </a:solidFill>
              </a:rPr>
              <a:t>strategic advisory groups </a:t>
            </a:r>
          </a:p>
          <a:p>
            <a:endParaRPr lang="en-US" dirty="0"/>
          </a:p>
          <a:p>
            <a:r>
              <a:rPr lang="en-US" dirty="0" smtClean="0"/>
              <a:t>Encourage local actors to </a:t>
            </a:r>
            <a:r>
              <a:rPr lang="en-US" dirty="0" smtClean="0">
                <a:solidFill>
                  <a:schemeClr val="accent4">
                    <a:lumMod val="75000"/>
                  </a:schemeClr>
                </a:solidFill>
              </a:rPr>
              <a:t>design/co-design funding proposals </a:t>
            </a:r>
            <a:r>
              <a:rPr lang="en-US" dirty="0" smtClean="0"/>
              <a:t>around strategic humanitarian needs in a specific crisis rather than ad hoc funding proposals </a:t>
            </a:r>
          </a:p>
          <a:p>
            <a:endParaRPr lang="en-US" dirty="0"/>
          </a:p>
          <a:p>
            <a:r>
              <a:rPr lang="en-US" dirty="0" smtClean="0"/>
              <a:t>Take a </a:t>
            </a:r>
            <a:r>
              <a:rPr lang="en-US" dirty="0" smtClean="0">
                <a:solidFill>
                  <a:srgbClr val="00B050"/>
                </a:solidFill>
              </a:rPr>
              <a:t>long-term perspective </a:t>
            </a:r>
            <a:r>
              <a:rPr lang="en-US" dirty="0" smtClean="0"/>
              <a:t>and </a:t>
            </a:r>
            <a:r>
              <a:rPr lang="en-US" dirty="0" smtClean="0">
                <a:solidFill>
                  <a:srgbClr val="00B050"/>
                </a:solidFill>
              </a:rPr>
              <a:t>include exit strategies</a:t>
            </a:r>
            <a:r>
              <a:rPr lang="en-US" dirty="0" smtClean="0"/>
              <a:t>, in targeting and programming as and when appropriate</a:t>
            </a:r>
            <a:endParaRPr lang="en-US" dirty="0"/>
          </a:p>
        </p:txBody>
      </p:sp>
    </p:spTree>
    <p:extLst>
      <p:ext uri="{BB962C8B-B14F-4D97-AF65-F5344CB8AC3E}">
        <p14:creationId xmlns:p14="http://schemas.microsoft.com/office/powerpoint/2010/main" val="40986879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1130</Words>
  <Application>Microsoft Office PowerPoint</Application>
  <PresentationFormat>Widescreen</PresentationFormat>
  <Paragraphs>77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Humanitarian Financing for Local Actors </vt:lpstr>
      <vt:lpstr>Presenter </vt:lpstr>
      <vt:lpstr>Definition </vt:lpstr>
      <vt:lpstr>Better Quality Financing for Local Actors</vt:lpstr>
      <vt:lpstr>PowerPoint Presentation</vt:lpstr>
      <vt:lpstr>PowerPoint Presentation</vt:lpstr>
      <vt:lpstr>PowerPoint Presentation</vt:lpstr>
      <vt:lpstr>Strengthening the impact of pooled funds for meeting localization goals</vt:lpstr>
      <vt:lpstr>PowerPoint Presentation</vt:lpstr>
      <vt:lpstr>Managing and sharing risks</vt:lpstr>
      <vt:lpstr>PowerPoint Presentation</vt:lpstr>
      <vt:lpstr>Disclaimer: Presentation is prepared from the Guidance note on humanitarian financing for local actors that is developed on best practices identified in consultations in three regional conferences on localization conducted by the Grand Bargain Localization Work stream in 2019, as well as from a research project commissioned by the IFRC with support from ECHO. This guidance note is a product of the Grand Bargain Localization Work stream but does not necessarily represent the official position of work stream members and Co-Conveners</vt:lpstr>
      <vt:lpstr>Discussion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Humanitarian Financing for Local Actors</dc:title>
  <dc:creator>Sana Zulfiqar</dc:creator>
  <cp:lastModifiedBy>Sana Zulfiqar</cp:lastModifiedBy>
  <cp:revision>19</cp:revision>
  <dcterms:created xsi:type="dcterms:W3CDTF">2020-07-20T12:02:05Z</dcterms:created>
  <dcterms:modified xsi:type="dcterms:W3CDTF">2020-07-21T06:15:02Z</dcterms:modified>
</cp:coreProperties>
</file>