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59"/>
  </p:notesMasterIdLst>
  <p:sldIdLst>
    <p:sldId id="277" r:id="rId2"/>
    <p:sldId id="304" r:id="rId3"/>
    <p:sldId id="257" r:id="rId4"/>
    <p:sldId id="323" r:id="rId5"/>
    <p:sldId id="324" r:id="rId6"/>
    <p:sldId id="305" r:id="rId7"/>
    <p:sldId id="306" r:id="rId8"/>
    <p:sldId id="258" r:id="rId9"/>
    <p:sldId id="273" r:id="rId10"/>
    <p:sldId id="316" r:id="rId11"/>
    <p:sldId id="312" r:id="rId12"/>
    <p:sldId id="313" r:id="rId13"/>
    <p:sldId id="314" r:id="rId14"/>
    <p:sldId id="315" r:id="rId15"/>
    <p:sldId id="265" r:id="rId16"/>
    <p:sldId id="284" r:id="rId17"/>
    <p:sldId id="286" r:id="rId18"/>
    <p:sldId id="266" r:id="rId19"/>
    <p:sldId id="267" r:id="rId20"/>
    <p:sldId id="268" r:id="rId21"/>
    <p:sldId id="269" r:id="rId22"/>
    <p:sldId id="270" r:id="rId23"/>
    <p:sldId id="271" r:id="rId24"/>
    <p:sldId id="272" r:id="rId25"/>
    <p:sldId id="307" r:id="rId26"/>
    <p:sldId id="261" r:id="rId27"/>
    <p:sldId id="260" r:id="rId28"/>
    <p:sldId id="259" r:id="rId29"/>
    <p:sldId id="317" r:id="rId30"/>
    <p:sldId id="318" r:id="rId31"/>
    <p:sldId id="262" r:id="rId32"/>
    <p:sldId id="291" r:id="rId33"/>
    <p:sldId id="279" r:id="rId34"/>
    <p:sldId id="292" r:id="rId35"/>
    <p:sldId id="280" r:id="rId36"/>
    <p:sldId id="281" r:id="rId37"/>
    <p:sldId id="320" r:id="rId38"/>
    <p:sldId id="288" r:id="rId39"/>
    <p:sldId id="321" r:id="rId40"/>
    <p:sldId id="289" r:id="rId41"/>
    <p:sldId id="282" r:id="rId42"/>
    <p:sldId id="290" r:id="rId43"/>
    <p:sldId id="322" r:id="rId44"/>
    <p:sldId id="294" r:id="rId45"/>
    <p:sldId id="295" r:id="rId46"/>
    <p:sldId id="296" r:id="rId47"/>
    <p:sldId id="297" r:id="rId48"/>
    <p:sldId id="298" r:id="rId49"/>
    <p:sldId id="299" r:id="rId50"/>
    <p:sldId id="300" r:id="rId51"/>
    <p:sldId id="301" r:id="rId52"/>
    <p:sldId id="303" r:id="rId53"/>
    <p:sldId id="275" r:id="rId54"/>
    <p:sldId id="276" r:id="rId55"/>
    <p:sldId id="308" r:id="rId56"/>
    <p:sldId id="309" r:id="rId57"/>
    <p:sldId id="310"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39" autoAdjust="0"/>
  </p:normalViewPr>
  <p:slideViewPr>
    <p:cSldViewPr snapToGrid="0">
      <p:cViewPr varScale="1">
        <p:scale>
          <a:sx n="55" d="100"/>
          <a:sy n="55" d="100"/>
        </p:scale>
        <p:origin x="13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Lbl>
              <c:idx val="0"/>
              <c:layout>
                <c:manualLayout>
                  <c:x val="-0.18280785516451337"/>
                  <c:y val="-4.194381941352721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BC-4AB9-896F-8B8BD161DA00}"/>
                </c:ext>
              </c:extLst>
            </c:dLbl>
            <c:dLbl>
              <c:idx val="1"/>
              <c:layout>
                <c:manualLayout>
                  <c:x val="0.22222832470526824"/>
                  <c:y val="-2.574963601140698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BC-4AB9-896F-8B8BD161DA0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dLbls>
            <c:dLbl>
              <c:idx val="0"/>
              <c:layout>
                <c:manualLayout>
                  <c:x val="-0.27092788243241761"/>
                  <c:y val="-1.491459226203239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08-4A99-8389-5EF1A8C8390B}"/>
                </c:ext>
              </c:extLst>
            </c:dLbl>
            <c:dLbl>
              <c:idx val="1"/>
              <c:layout>
                <c:manualLayout>
                  <c:x val="0.2271552905394561"/>
                  <c:y val="1.934941459769151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505260418397066"/>
                      <c:h val="0.255363491587003"/>
                    </c:manualLayout>
                  </c15:layout>
                </c:ext>
                <c:ext xmlns:c16="http://schemas.microsoft.com/office/drawing/2014/chart" uri="{C3380CC4-5D6E-409C-BE32-E72D297353CC}">
                  <c16:uniqueId val="{00000003-8308-4A99-8389-5EF1A8C8390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CD16-45B3-9300-CC522C5B32A0}"/>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CD16-45B3-9300-CC522C5B32A0}"/>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BF59A1CB-F3D0-4FE8-8D42-553A586CE3DB}" type="CATEGORYNAME">
                      <a:rPr lang="en-US" sz="1600" b="1">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[CATEGORY NAME]</a:t>
                    </a:fld>
                    <a:r>
                      <a:rPr lang="en-US" sz="1600" b="1" baseline="0">
                        <a:latin typeface="Calibri" panose="020F0502020204030204" pitchFamily="34" charset="0"/>
                        <a:cs typeface="Calibri" panose="020F0502020204030204" pitchFamily="34" charset="0"/>
                      </a:rPr>
                      <a:t> </a:t>
                    </a:r>
                  </a:p>
                  <a:p>
                    <a:pPr>
                      <a:defRPr sz="1600" b="1">
                        <a:latin typeface="Calibri" panose="020F0502020204030204" pitchFamily="34" charset="0"/>
                        <a:cs typeface="Calibri" panose="020F0502020204030204" pitchFamily="34" charset="0"/>
                      </a:defRPr>
                    </a:pPr>
                    <a:fld id="{998EB5C0-BD7C-431B-B381-2F59B81BBF3D}" type="PERCENTAGE">
                      <a:rPr lang="en-US" sz="1600" b="1" baseline="0">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16-45B3-9300-CC522C5B32A0}"/>
                </c:ext>
              </c:extLst>
            </c:dLbl>
            <c:dLbl>
              <c:idx val="1"/>
              <c:layout>
                <c:manualLayout>
                  <c:x val="0.23969322005678315"/>
                  <c:y val="6.7553539268759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D16-45B3-9300-CC522C5B32A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CD16-45B3-9300-CC522C5B32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3AD01-3881-41A4-B065-D361F83CAC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EA6198-F56E-4980-AA83-051B1AB6168B}">
      <dgm:prSet phldrT="[Text]"/>
      <dgm:spPr/>
      <dgm:t>
        <a:bodyPr/>
        <a:lstStyle/>
        <a:p>
          <a:r>
            <a:rPr lang="en-US" dirty="0" smtClean="0"/>
            <a:t>COVID update</a:t>
          </a:r>
          <a:endParaRPr lang="en-US" dirty="0"/>
        </a:p>
      </dgm:t>
    </dgm:pt>
    <dgm:pt modelId="{F7DB4737-2DE9-4CBE-B383-905166E1587D}" type="parTrans" cxnId="{CE469C1B-6122-40AF-BF70-9DE7096A7A03}">
      <dgm:prSet/>
      <dgm:spPr/>
      <dgm:t>
        <a:bodyPr/>
        <a:lstStyle/>
        <a:p>
          <a:endParaRPr lang="en-US"/>
        </a:p>
      </dgm:t>
    </dgm:pt>
    <dgm:pt modelId="{B46559DE-7A89-4CAB-BF58-43C48DC57757}" type="sibTrans" cxnId="{CE469C1B-6122-40AF-BF70-9DE7096A7A03}">
      <dgm:prSet/>
      <dgm:spPr/>
      <dgm:t>
        <a:bodyPr/>
        <a:lstStyle/>
        <a:p>
          <a:endParaRPr lang="en-US"/>
        </a:p>
      </dgm:t>
    </dgm:pt>
    <dgm:pt modelId="{ED222249-E02A-4107-BF38-9A7058298709}">
      <dgm:prSet phldrT="[Text]"/>
      <dgm:spPr/>
      <dgm:t>
        <a:bodyPr/>
        <a:lstStyle/>
        <a:p>
          <a:r>
            <a:rPr lang="en-US" dirty="0" smtClean="0"/>
            <a:t>Vaccination update</a:t>
          </a:r>
          <a:endParaRPr lang="en-US" dirty="0"/>
        </a:p>
      </dgm:t>
    </dgm:pt>
    <dgm:pt modelId="{63F98C1D-FE96-4C89-9870-92CF7E19D90F}" type="parTrans" cxnId="{018AF0AB-ED48-4770-AF86-9EB9D2E01822}">
      <dgm:prSet/>
      <dgm:spPr/>
      <dgm:t>
        <a:bodyPr/>
        <a:lstStyle/>
        <a:p>
          <a:endParaRPr lang="en-US"/>
        </a:p>
      </dgm:t>
    </dgm:pt>
    <dgm:pt modelId="{1267703F-9AA7-4546-BACB-6D87D8B72E78}" type="sibTrans" cxnId="{018AF0AB-ED48-4770-AF86-9EB9D2E01822}">
      <dgm:prSet/>
      <dgm:spPr/>
      <dgm:t>
        <a:bodyPr/>
        <a:lstStyle/>
        <a:p>
          <a:endParaRPr lang="en-US"/>
        </a:p>
      </dgm:t>
    </dgm:pt>
    <dgm:pt modelId="{572845DF-4E21-4757-8762-3E2287FB4FAE}">
      <dgm:prSet phldrT="[Text]"/>
      <dgm:spPr/>
      <dgm:t>
        <a:bodyPr/>
        <a:lstStyle/>
        <a:p>
          <a:r>
            <a:rPr lang="en-US" dirty="0" smtClean="0"/>
            <a:t>Vaccine types</a:t>
          </a:r>
          <a:endParaRPr lang="en-US" dirty="0"/>
        </a:p>
      </dgm:t>
    </dgm:pt>
    <dgm:pt modelId="{6370D947-CB9F-44E1-A804-8F7E6D64D61E}" type="parTrans" cxnId="{8961763B-B561-4213-B5FC-6A3EB94FEF36}">
      <dgm:prSet/>
      <dgm:spPr/>
      <dgm:t>
        <a:bodyPr/>
        <a:lstStyle/>
        <a:p>
          <a:endParaRPr lang="en-US"/>
        </a:p>
      </dgm:t>
    </dgm:pt>
    <dgm:pt modelId="{530FDAF6-C66F-415B-8BC7-9AF15C8D5EA2}" type="sibTrans" cxnId="{8961763B-B561-4213-B5FC-6A3EB94FEF36}">
      <dgm:prSet/>
      <dgm:spPr/>
      <dgm:t>
        <a:bodyPr/>
        <a:lstStyle/>
        <a:p>
          <a:endParaRPr lang="en-US"/>
        </a:p>
      </dgm:t>
    </dgm:pt>
    <dgm:pt modelId="{1C4C27CB-9046-480A-A4A8-2FD14655E107}" type="pres">
      <dgm:prSet presAssocID="{0A93AD01-3881-41A4-B065-D361F83CAC69}" presName="Name0" presStyleCnt="0">
        <dgm:presLayoutVars>
          <dgm:chMax val="7"/>
          <dgm:chPref val="7"/>
          <dgm:dir/>
        </dgm:presLayoutVars>
      </dgm:prSet>
      <dgm:spPr/>
      <dgm:t>
        <a:bodyPr/>
        <a:lstStyle/>
        <a:p>
          <a:endParaRPr lang="en-US"/>
        </a:p>
      </dgm:t>
    </dgm:pt>
    <dgm:pt modelId="{A3BAD628-7768-453D-9DC4-AADD820CB9C8}" type="pres">
      <dgm:prSet presAssocID="{0A93AD01-3881-41A4-B065-D361F83CAC69}" presName="Name1" presStyleCnt="0"/>
      <dgm:spPr/>
    </dgm:pt>
    <dgm:pt modelId="{A381F4FA-E1BA-4013-8ECC-5EE57010B963}" type="pres">
      <dgm:prSet presAssocID="{0A93AD01-3881-41A4-B065-D361F83CAC69}" presName="cycle" presStyleCnt="0"/>
      <dgm:spPr/>
    </dgm:pt>
    <dgm:pt modelId="{22104B80-E91E-49CF-B705-F588B66CFE03}" type="pres">
      <dgm:prSet presAssocID="{0A93AD01-3881-41A4-B065-D361F83CAC69}" presName="srcNode" presStyleLbl="node1" presStyleIdx="0" presStyleCnt="3"/>
      <dgm:spPr/>
    </dgm:pt>
    <dgm:pt modelId="{E9872278-9E3A-44F1-8F8A-D7B86A047DF3}" type="pres">
      <dgm:prSet presAssocID="{0A93AD01-3881-41A4-B065-D361F83CAC69}" presName="conn" presStyleLbl="parChTrans1D2" presStyleIdx="0" presStyleCnt="1"/>
      <dgm:spPr/>
      <dgm:t>
        <a:bodyPr/>
        <a:lstStyle/>
        <a:p>
          <a:endParaRPr lang="en-US"/>
        </a:p>
      </dgm:t>
    </dgm:pt>
    <dgm:pt modelId="{67C6E1A3-6616-4116-A1E3-651C3F4D1E92}" type="pres">
      <dgm:prSet presAssocID="{0A93AD01-3881-41A4-B065-D361F83CAC69}" presName="extraNode" presStyleLbl="node1" presStyleIdx="0" presStyleCnt="3"/>
      <dgm:spPr/>
    </dgm:pt>
    <dgm:pt modelId="{60B5D5DA-3480-4FF5-96C1-8B5AF31A8D64}" type="pres">
      <dgm:prSet presAssocID="{0A93AD01-3881-41A4-B065-D361F83CAC69}" presName="dstNode" presStyleLbl="node1" presStyleIdx="0" presStyleCnt="3"/>
      <dgm:spPr/>
    </dgm:pt>
    <dgm:pt modelId="{9E787BFC-1B71-44C3-AC44-3DD707CB1088}" type="pres">
      <dgm:prSet presAssocID="{19EA6198-F56E-4980-AA83-051B1AB6168B}" presName="text_1" presStyleLbl="node1" presStyleIdx="0" presStyleCnt="3">
        <dgm:presLayoutVars>
          <dgm:bulletEnabled val="1"/>
        </dgm:presLayoutVars>
      </dgm:prSet>
      <dgm:spPr/>
      <dgm:t>
        <a:bodyPr/>
        <a:lstStyle/>
        <a:p>
          <a:endParaRPr lang="en-US"/>
        </a:p>
      </dgm:t>
    </dgm:pt>
    <dgm:pt modelId="{9ACD27C8-C925-4EA0-9381-952E0AD6DFCF}" type="pres">
      <dgm:prSet presAssocID="{19EA6198-F56E-4980-AA83-051B1AB6168B}" presName="accent_1" presStyleCnt="0"/>
      <dgm:spPr/>
    </dgm:pt>
    <dgm:pt modelId="{C4D23039-7647-4539-9A17-5B4A4A6F9C7B}" type="pres">
      <dgm:prSet presAssocID="{19EA6198-F56E-4980-AA83-051B1AB6168B}" presName="accentRepeatNode" presStyleLbl="solidFgAcc1" presStyleIdx="0" presStyleCnt="3"/>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96E0185-6DDD-4A11-B71D-F0A08D72717E}" type="pres">
      <dgm:prSet presAssocID="{ED222249-E02A-4107-BF38-9A7058298709}" presName="text_2" presStyleLbl="node1" presStyleIdx="1" presStyleCnt="3">
        <dgm:presLayoutVars>
          <dgm:bulletEnabled val="1"/>
        </dgm:presLayoutVars>
      </dgm:prSet>
      <dgm:spPr/>
      <dgm:t>
        <a:bodyPr/>
        <a:lstStyle/>
        <a:p>
          <a:endParaRPr lang="en-US"/>
        </a:p>
      </dgm:t>
    </dgm:pt>
    <dgm:pt modelId="{3E5845F8-6A85-4AD8-B7EA-395A46512179}" type="pres">
      <dgm:prSet presAssocID="{ED222249-E02A-4107-BF38-9A7058298709}" presName="accent_2" presStyleCnt="0"/>
      <dgm:spPr/>
    </dgm:pt>
    <dgm:pt modelId="{A1A01C26-085F-4F56-A461-0E087A1968CA}" type="pres">
      <dgm:prSet presAssocID="{ED222249-E02A-4107-BF38-9A7058298709}" presName="accentRepeatNode" presStyleLbl="solidFgAcc1" presStyleIdx="1" presStyleCnt="3"/>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B39BA95-05C5-43AB-B563-72E27E4C400C}" type="pres">
      <dgm:prSet presAssocID="{572845DF-4E21-4757-8762-3E2287FB4FAE}" presName="text_3" presStyleLbl="node1" presStyleIdx="2" presStyleCnt="3">
        <dgm:presLayoutVars>
          <dgm:bulletEnabled val="1"/>
        </dgm:presLayoutVars>
      </dgm:prSet>
      <dgm:spPr/>
      <dgm:t>
        <a:bodyPr/>
        <a:lstStyle/>
        <a:p>
          <a:endParaRPr lang="en-US"/>
        </a:p>
      </dgm:t>
    </dgm:pt>
    <dgm:pt modelId="{4F94F0E2-2E46-4C67-9116-4D58CE02E762}" type="pres">
      <dgm:prSet presAssocID="{572845DF-4E21-4757-8762-3E2287FB4FAE}" presName="accent_3" presStyleCnt="0"/>
      <dgm:spPr/>
    </dgm:pt>
    <dgm:pt modelId="{A5099976-5428-4635-965B-AD6A49BE7755}" type="pres">
      <dgm:prSet presAssocID="{572845DF-4E21-4757-8762-3E2287FB4FAE}" presName="accentRepeatNode" presStyleLbl="solidFgAcc1" presStyleIdx="2"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3BB501E3-4D9E-4136-A39B-C3BF694F9AD6}" type="presOf" srcId="{19EA6198-F56E-4980-AA83-051B1AB6168B}" destId="{9E787BFC-1B71-44C3-AC44-3DD707CB1088}" srcOrd="0" destOrd="0" presId="urn:microsoft.com/office/officeart/2008/layout/VerticalCurvedList"/>
    <dgm:cxn modelId="{50938416-5062-4F62-9E2B-19866D804016}" type="presOf" srcId="{0A93AD01-3881-41A4-B065-D361F83CAC69}" destId="{1C4C27CB-9046-480A-A4A8-2FD14655E107}" srcOrd="0" destOrd="0" presId="urn:microsoft.com/office/officeart/2008/layout/VerticalCurvedList"/>
    <dgm:cxn modelId="{20E35D13-AEAD-4DAF-8B12-6D4FE63F8830}" type="presOf" srcId="{ED222249-E02A-4107-BF38-9A7058298709}" destId="{996E0185-6DDD-4A11-B71D-F0A08D72717E}" srcOrd="0" destOrd="0" presId="urn:microsoft.com/office/officeart/2008/layout/VerticalCurvedList"/>
    <dgm:cxn modelId="{34F44DA5-476D-4331-A43A-854806DAF0F6}" type="presOf" srcId="{572845DF-4E21-4757-8762-3E2287FB4FAE}" destId="{5B39BA95-05C5-43AB-B563-72E27E4C400C}" srcOrd="0" destOrd="0" presId="urn:microsoft.com/office/officeart/2008/layout/VerticalCurvedList"/>
    <dgm:cxn modelId="{8961763B-B561-4213-B5FC-6A3EB94FEF36}" srcId="{0A93AD01-3881-41A4-B065-D361F83CAC69}" destId="{572845DF-4E21-4757-8762-3E2287FB4FAE}" srcOrd="2" destOrd="0" parTransId="{6370D947-CB9F-44E1-A804-8F7E6D64D61E}" sibTransId="{530FDAF6-C66F-415B-8BC7-9AF15C8D5EA2}"/>
    <dgm:cxn modelId="{018AF0AB-ED48-4770-AF86-9EB9D2E01822}" srcId="{0A93AD01-3881-41A4-B065-D361F83CAC69}" destId="{ED222249-E02A-4107-BF38-9A7058298709}" srcOrd="1" destOrd="0" parTransId="{63F98C1D-FE96-4C89-9870-92CF7E19D90F}" sibTransId="{1267703F-9AA7-4546-BACB-6D87D8B72E78}"/>
    <dgm:cxn modelId="{BEB0BD38-503F-41DC-8E4D-ED6804CBFFBD}" type="presOf" srcId="{B46559DE-7A89-4CAB-BF58-43C48DC57757}" destId="{E9872278-9E3A-44F1-8F8A-D7B86A047DF3}" srcOrd="0" destOrd="0" presId="urn:microsoft.com/office/officeart/2008/layout/VerticalCurvedList"/>
    <dgm:cxn modelId="{CE469C1B-6122-40AF-BF70-9DE7096A7A03}" srcId="{0A93AD01-3881-41A4-B065-D361F83CAC69}" destId="{19EA6198-F56E-4980-AA83-051B1AB6168B}" srcOrd="0" destOrd="0" parTransId="{F7DB4737-2DE9-4CBE-B383-905166E1587D}" sibTransId="{B46559DE-7A89-4CAB-BF58-43C48DC57757}"/>
    <dgm:cxn modelId="{D596E967-F105-4C84-915F-D451EF788AD5}" type="presParOf" srcId="{1C4C27CB-9046-480A-A4A8-2FD14655E107}" destId="{A3BAD628-7768-453D-9DC4-AADD820CB9C8}" srcOrd="0" destOrd="0" presId="urn:microsoft.com/office/officeart/2008/layout/VerticalCurvedList"/>
    <dgm:cxn modelId="{33AFB73E-4156-4FF4-93A5-2832DB15A775}" type="presParOf" srcId="{A3BAD628-7768-453D-9DC4-AADD820CB9C8}" destId="{A381F4FA-E1BA-4013-8ECC-5EE57010B963}" srcOrd="0" destOrd="0" presId="urn:microsoft.com/office/officeart/2008/layout/VerticalCurvedList"/>
    <dgm:cxn modelId="{AED39CFF-FEAB-4A15-81AC-DB0302FC7809}" type="presParOf" srcId="{A381F4FA-E1BA-4013-8ECC-5EE57010B963}" destId="{22104B80-E91E-49CF-B705-F588B66CFE03}" srcOrd="0" destOrd="0" presId="urn:microsoft.com/office/officeart/2008/layout/VerticalCurvedList"/>
    <dgm:cxn modelId="{3D671B3E-848C-4EC2-8F52-1F8AF1C86F80}" type="presParOf" srcId="{A381F4FA-E1BA-4013-8ECC-5EE57010B963}" destId="{E9872278-9E3A-44F1-8F8A-D7B86A047DF3}" srcOrd="1" destOrd="0" presId="urn:microsoft.com/office/officeart/2008/layout/VerticalCurvedList"/>
    <dgm:cxn modelId="{EE6B6FD9-9986-4118-8C6D-DFCD53E59E4D}" type="presParOf" srcId="{A381F4FA-E1BA-4013-8ECC-5EE57010B963}" destId="{67C6E1A3-6616-4116-A1E3-651C3F4D1E92}" srcOrd="2" destOrd="0" presId="urn:microsoft.com/office/officeart/2008/layout/VerticalCurvedList"/>
    <dgm:cxn modelId="{7EC46730-9300-4AF5-BC42-ED6DF7620166}" type="presParOf" srcId="{A381F4FA-E1BA-4013-8ECC-5EE57010B963}" destId="{60B5D5DA-3480-4FF5-96C1-8B5AF31A8D64}" srcOrd="3" destOrd="0" presId="urn:microsoft.com/office/officeart/2008/layout/VerticalCurvedList"/>
    <dgm:cxn modelId="{80C71D07-8A87-42DA-81A9-29952922C05A}" type="presParOf" srcId="{A3BAD628-7768-453D-9DC4-AADD820CB9C8}" destId="{9E787BFC-1B71-44C3-AC44-3DD707CB1088}" srcOrd="1" destOrd="0" presId="urn:microsoft.com/office/officeart/2008/layout/VerticalCurvedList"/>
    <dgm:cxn modelId="{3D92839D-6476-4364-88AA-66C100530548}" type="presParOf" srcId="{A3BAD628-7768-453D-9DC4-AADD820CB9C8}" destId="{9ACD27C8-C925-4EA0-9381-952E0AD6DFCF}" srcOrd="2" destOrd="0" presId="urn:microsoft.com/office/officeart/2008/layout/VerticalCurvedList"/>
    <dgm:cxn modelId="{23CDE1F2-F403-421B-A900-76CE8728CF02}" type="presParOf" srcId="{9ACD27C8-C925-4EA0-9381-952E0AD6DFCF}" destId="{C4D23039-7647-4539-9A17-5B4A4A6F9C7B}" srcOrd="0" destOrd="0" presId="urn:microsoft.com/office/officeart/2008/layout/VerticalCurvedList"/>
    <dgm:cxn modelId="{42732243-C180-44EB-8EB1-8003EA8CC006}" type="presParOf" srcId="{A3BAD628-7768-453D-9DC4-AADD820CB9C8}" destId="{996E0185-6DDD-4A11-B71D-F0A08D72717E}" srcOrd="3" destOrd="0" presId="urn:microsoft.com/office/officeart/2008/layout/VerticalCurvedList"/>
    <dgm:cxn modelId="{02BA2B45-B4AD-482A-AE8F-C1C4AD99E657}" type="presParOf" srcId="{A3BAD628-7768-453D-9DC4-AADD820CB9C8}" destId="{3E5845F8-6A85-4AD8-B7EA-395A46512179}" srcOrd="4" destOrd="0" presId="urn:microsoft.com/office/officeart/2008/layout/VerticalCurvedList"/>
    <dgm:cxn modelId="{380144D6-77FD-4665-A5D1-196C363C6EB4}" type="presParOf" srcId="{3E5845F8-6A85-4AD8-B7EA-395A46512179}" destId="{A1A01C26-085F-4F56-A461-0E087A1968CA}" srcOrd="0" destOrd="0" presId="urn:microsoft.com/office/officeart/2008/layout/VerticalCurvedList"/>
    <dgm:cxn modelId="{B5363178-CD55-4AB7-9E4E-7B533CF92F49}" type="presParOf" srcId="{A3BAD628-7768-453D-9DC4-AADD820CB9C8}" destId="{5B39BA95-05C5-43AB-B563-72E27E4C400C}" srcOrd="5" destOrd="0" presId="urn:microsoft.com/office/officeart/2008/layout/VerticalCurvedList"/>
    <dgm:cxn modelId="{0D67248D-7309-4690-8A04-C8F2DE9194B4}" type="presParOf" srcId="{A3BAD628-7768-453D-9DC4-AADD820CB9C8}" destId="{4F94F0E2-2E46-4C67-9116-4D58CE02E762}" srcOrd="6" destOrd="0" presId="urn:microsoft.com/office/officeart/2008/layout/VerticalCurvedList"/>
    <dgm:cxn modelId="{361DA8CA-919F-44EC-9DB6-B96418DA1324}" type="presParOf" srcId="{4F94F0E2-2E46-4C67-9116-4D58CE02E762}" destId="{A5099976-5428-4635-965B-AD6A49BE77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3AD01-3881-41A4-B065-D361F83CAC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EA6198-F56E-4980-AA83-051B1AB6168B}">
      <dgm:prSet phldrT="[Text]"/>
      <dgm:spPr/>
      <dgm:t>
        <a:bodyPr/>
        <a:lstStyle/>
        <a:p>
          <a:r>
            <a:rPr lang="en-US" dirty="0" smtClean="0">
              <a:solidFill>
                <a:schemeClr val="accent1">
                  <a:lumMod val="60000"/>
                  <a:lumOff val="40000"/>
                </a:schemeClr>
              </a:solidFill>
            </a:rPr>
            <a:t>COVID update</a:t>
          </a:r>
          <a:endParaRPr lang="en-US" dirty="0">
            <a:solidFill>
              <a:schemeClr val="accent1">
                <a:lumMod val="60000"/>
                <a:lumOff val="40000"/>
              </a:schemeClr>
            </a:solidFill>
          </a:endParaRPr>
        </a:p>
      </dgm:t>
    </dgm:pt>
    <dgm:pt modelId="{F7DB4737-2DE9-4CBE-B383-905166E1587D}" type="parTrans" cxnId="{CE469C1B-6122-40AF-BF70-9DE7096A7A03}">
      <dgm:prSet/>
      <dgm:spPr/>
      <dgm:t>
        <a:bodyPr/>
        <a:lstStyle/>
        <a:p>
          <a:endParaRPr lang="en-US"/>
        </a:p>
      </dgm:t>
    </dgm:pt>
    <dgm:pt modelId="{B46559DE-7A89-4CAB-BF58-43C48DC57757}" type="sibTrans" cxnId="{CE469C1B-6122-40AF-BF70-9DE7096A7A03}">
      <dgm:prSet/>
      <dgm:spPr/>
      <dgm:t>
        <a:bodyPr/>
        <a:lstStyle/>
        <a:p>
          <a:endParaRPr lang="en-US"/>
        </a:p>
      </dgm:t>
    </dgm:pt>
    <dgm:pt modelId="{ED222249-E02A-4107-BF38-9A7058298709}">
      <dgm:prSet phldrT="[Text]"/>
      <dgm:spPr/>
      <dgm:t>
        <a:bodyPr/>
        <a:lstStyle/>
        <a:p>
          <a:r>
            <a:rPr lang="en-US" dirty="0" smtClean="0"/>
            <a:t>COVID Vaccine</a:t>
          </a:r>
          <a:endParaRPr lang="en-US" dirty="0"/>
        </a:p>
      </dgm:t>
    </dgm:pt>
    <dgm:pt modelId="{63F98C1D-FE96-4C89-9870-92CF7E19D90F}" type="parTrans" cxnId="{018AF0AB-ED48-4770-AF86-9EB9D2E01822}">
      <dgm:prSet/>
      <dgm:spPr/>
      <dgm:t>
        <a:bodyPr/>
        <a:lstStyle/>
        <a:p>
          <a:endParaRPr lang="en-US"/>
        </a:p>
      </dgm:t>
    </dgm:pt>
    <dgm:pt modelId="{1267703F-9AA7-4546-BACB-6D87D8B72E78}" type="sibTrans" cxnId="{018AF0AB-ED48-4770-AF86-9EB9D2E01822}">
      <dgm:prSet/>
      <dgm:spPr/>
      <dgm:t>
        <a:bodyPr/>
        <a:lstStyle/>
        <a:p>
          <a:endParaRPr lang="en-US"/>
        </a:p>
      </dgm:t>
    </dgm:pt>
    <dgm:pt modelId="{572845DF-4E21-4757-8762-3E2287FB4FAE}">
      <dgm:prSet phldrT="[Text]"/>
      <dgm:spPr/>
      <dgm:t>
        <a:bodyPr/>
        <a:lstStyle/>
        <a:p>
          <a:r>
            <a:rPr lang="en-US" dirty="0" smtClean="0">
              <a:solidFill>
                <a:schemeClr val="accent1">
                  <a:lumMod val="60000"/>
                  <a:lumOff val="40000"/>
                </a:schemeClr>
              </a:solidFill>
            </a:rPr>
            <a:t>Vaccine types</a:t>
          </a:r>
          <a:endParaRPr lang="en-US" dirty="0">
            <a:solidFill>
              <a:schemeClr val="accent1">
                <a:lumMod val="60000"/>
                <a:lumOff val="40000"/>
              </a:schemeClr>
            </a:solidFill>
          </a:endParaRPr>
        </a:p>
      </dgm:t>
    </dgm:pt>
    <dgm:pt modelId="{6370D947-CB9F-44E1-A804-8F7E6D64D61E}" type="parTrans" cxnId="{8961763B-B561-4213-B5FC-6A3EB94FEF36}">
      <dgm:prSet/>
      <dgm:spPr/>
      <dgm:t>
        <a:bodyPr/>
        <a:lstStyle/>
        <a:p>
          <a:endParaRPr lang="en-US"/>
        </a:p>
      </dgm:t>
    </dgm:pt>
    <dgm:pt modelId="{530FDAF6-C66F-415B-8BC7-9AF15C8D5EA2}" type="sibTrans" cxnId="{8961763B-B561-4213-B5FC-6A3EB94FEF36}">
      <dgm:prSet/>
      <dgm:spPr/>
      <dgm:t>
        <a:bodyPr/>
        <a:lstStyle/>
        <a:p>
          <a:endParaRPr lang="en-US"/>
        </a:p>
      </dgm:t>
    </dgm:pt>
    <dgm:pt modelId="{1C4C27CB-9046-480A-A4A8-2FD14655E107}" type="pres">
      <dgm:prSet presAssocID="{0A93AD01-3881-41A4-B065-D361F83CAC69}" presName="Name0" presStyleCnt="0">
        <dgm:presLayoutVars>
          <dgm:chMax val="7"/>
          <dgm:chPref val="7"/>
          <dgm:dir/>
        </dgm:presLayoutVars>
      </dgm:prSet>
      <dgm:spPr/>
      <dgm:t>
        <a:bodyPr/>
        <a:lstStyle/>
        <a:p>
          <a:endParaRPr lang="en-US"/>
        </a:p>
      </dgm:t>
    </dgm:pt>
    <dgm:pt modelId="{A3BAD628-7768-453D-9DC4-AADD820CB9C8}" type="pres">
      <dgm:prSet presAssocID="{0A93AD01-3881-41A4-B065-D361F83CAC69}" presName="Name1" presStyleCnt="0"/>
      <dgm:spPr/>
    </dgm:pt>
    <dgm:pt modelId="{A381F4FA-E1BA-4013-8ECC-5EE57010B963}" type="pres">
      <dgm:prSet presAssocID="{0A93AD01-3881-41A4-B065-D361F83CAC69}" presName="cycle" presStyleCnt="0"/>
      <dgm:spPr/>
    </dgm:pt>
    <dgm:pt modelId="{22104B80-E91E-49CF-B705-F588B66CFE03}" type="pres">
      <dgm:prSet presAssocID="{0A93AD01-3881-41A4-B065-D361F83CAC69}" presName="srcNode" presStyleLbl="node1" presStyleIdx="0" presStyleCnt="3"/>
      <dgm:spPr/>
    </dgm:pt>
    <dgm:pt modelId="{E9872278-9E3A-44F1-8F8A-D7B86A047DF3}" type="pres">
      <dgm:prSet presAssocID="{0A93AD01-3881-41A4-B065-D361F83CAC69}" presName="conn" presStyleLbl="parChTrans1D2" presStyleIdx="0" presStyleCnt="1"/>
      <dgm:spPr/>
      <dgm:t>
        <a:bodyPr/>
        <a:lstStyle/>
        <a:p>
          <a:endParaRPr lang="en-US"/>
        </a:p>
      </dgm:t>
    </dgm:pt>
    <dgm:pt modelId="{67C6E1A3-6616-4116-A1E3-651C3F4D1E92}" type="pres">
      <dgm:prSet presAssocID="{0A93AD01-3881-41A4-B065-D361F83CAC69}" presName="extraNode" presStyleLbl="node1" presStyleIdx="0" presStyleCnt="3"/>
      <dgm:spPr/>
    </dgm:pt>
    <dgm:pt modelId="{60B5D5DA-3480-4FF5-96C1-8B5AF31A8D64}" type="pres">
      <dgm:prSet presAssocID="{0A93AD01-3881-41A4-B065-D361F83CAC69}" presName="dstNode" presStyleLbl="node1" presStyleIdx="0" presStyleCnt="3"/>
      <dgm:spPr/>
    </dgm:pt>
    <dgm:pt modelId="{9E787BFC-1B71-44C3-AC44-3DD707CB1088}" type="pres">
      <dgm:prSet presAssocID="{19EA6198-F56E-4980-AA83-051B1AB6168B}" presName="text_1" presStyleLbl="node1" presStyleIdx="0" presStyleCnt="3">
        <dgm:presLayoutVars>
          <dgm:bulletEnabled val="1"/>
        </dgm:presLayoutVars>
      </dgm:prSet>
      <dgm:spPr/>
      <dgm:t>
        <a:bodyPr/>
        <a:lstStyle/>
        <a:p>
          <a:endParaRPr lang="en-US"/>
        </a:p>
      </dgm:t>
    </dgm:pt>
    <dgm:pt modelId="{9ACD27C8-C925-4EA0-9381-952E0AD6DFCF}" type="pres">
      <dgm:prSet presAssocID="{19EA6198-F56E-4980-AA83-051B1AB6168B}" presName="accent_1" presStyleCnt="0"/>
      <dgm:spPr/>
    </dgm:pt>
    <dgm:pt modelId="{C4D23039-7647-4539-9A17-5B4A4A6F9C7B}" type="pres">
      <dgm:prSet presAssocID="{19EA6198-F56E-4980-AA83-051B1AB6168B}" presName="accentRepeatNode" presStyleLbl="solidFgAcc1" presStyleIdx="0" presStyleCnt="3"/>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96E0185-6DDD-4A11-B71D-F0A08D72717E}" type="pres">
      <dgm:prSet presAssocID="{ED222249-E02A-4107-BF38-9A7058298709}" presName="text_2" presStyleLbl="node1" presStyleIdx="1" presStyleCnt="3">
        <dgm:presLayoutVars>
          <dgm:bulletEnabled val="1"/>
        </dgm:presLayoutVars>
      </dgm:prSet>
      <dgm:spPr/>
      <dgm:t>
        <a:bodyPr/>
        <a:lstStyle/>
        <a:p>
          <a:endParaRPr lang="en-US"/>
        </a:p>
      </dgm:t>
    </dgm:pt>
    <dgm:pt modelId="{3E5845F8-6A85-4AD8-B7EA-395A46512179}" type="pres">
      <dgm:prSet presAssocID="{ED222249-E02A-4107-BF38-9A7058298709}" presName="accent_2" presStyleCnt="0"/>
      <dgm:spPr/>
    </dgm:pt>
    <dgm:pt modelId="{A1A01C26-085F-4F56-A461-0E087A1968CA}" type="pres">
      <dgm:prSet presAssocID="{ED222249-E02A-4107-BF38-9A7058298709}" presName="accentRepeatNode" presStyleLbl="solidFgAcc1" presStyleIdx="1" presStyleCnt="3"/>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B39BA95-05C5-43AB-B563-72E27E4C400C}" type="pres">
      <dgm:prSet presAssocID="{572845DF-4E21-4757-8762-3E2287FB4FAE}" presName="text_3" presStyleLbl="node1" presStyleIdx="2" presStyleCnt="3">
        <dgm:presLayoutVars>
          <dgm:bulletEnabled val="1"/>
        </dgm:presLayoutVars>
      </dgm:prSet>
      <dgm:spPr/>
      <dgm:t>
        <a:bodyPr/>
        <a:lstStyle/>
        <a:p>
          <a:endParaRPr lang="en-US"/>
        </a:p>
      </dgm:t>
    </dgm:pt>
    <dgm:pt modelId="{4F94F0E2-2E46-4C67-9116-4D58CE02E762}" type="pres">
      <dgm:prSet presAssocID="{572845DF-4E21-4757-8762-3E2287FB4FAE}" presName="accent_3" presStyleCnt="0"/>
      <dgm:spPr/>
    </dgm:pt>
    <dgm:pt modelId="{A5099976-5428-4635-965B-AD6A49BE7755}" type="pres">
      <dgm:prSet presAssocID="{572845DF-4E21-4757-8762-3E2287FB4FAE}" presName="accentRepeatNode" presStyleLbl="solidFgAcc1" presStyleIdx="2"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3BB501E3-4D9E-4136-A39B-C3BF694F9AD6}" type="presOf" srcId="{19EA6198-F56E-4980-AA83-051B1AB6168B}" destId="{9E787BFC-1B71-44C3-AC44-3DD707CB1088}" srcOrd="0" destOrd="0" presId="urn:microsoft.com/office/officeart/2008/layout/VerticalCurvedList"/>
    <dgm:cxn modelId="{50938416-5062-4F62-9E2B-19866D804016}" type="presOf" srcId="{0A93AD01-3881-41A4-B065-D361F83CAC69}" destId="{1C4C27CB-9046-480A-A4A8-2FD14655E107}" srcOrd="0" destOrd="0" presId="urn:microsoft.com/office/officeart/2008/layout/VerticalCurvedList"/>
    <dgm:cxn modelId="{20E35D13-AEAD-4DAF-8B12-6D4FE63F8830}" type="presOf" srcId="{ED222249-E02A-4107-BF38-9A7058298709}" destId="{996E0185-6DDD-4A11-B71D-F0A08D72717E}" srcOrd="0" destOrd="0" presId="urn:microsoft.com/office/officeart/2008/layout/VerticalCurvedList"/>
    <dgm:cxn modelId="{34F44DA5-476D-4331-A43A-854806DAF0F6}" type="presOf" srcId="{572845DF-4E21-4757-8762-3E2287FB4FAE}" destId="{5B39BA95-05C5-43AB-B563-72E27E4C400C}" srcOrd="0" destOrd="0" presId="urn:microsoft.com/office/officeart/2008/layout/VerticalCurvedList"/>
    <dgm:cxn modelId="{8961763B-B561-4213-B5FC-6A3EB94FEF36}" srcId="{0A93AD01-3881-41A4-B065-D361F83CAC69}" destId="{572845DF-4E21-4757-8762-3E2287FB4FAE}" srcOrd="2" destOrd="0" parTransId="{6370D947-CB9F-44E1-A804-8F7E6D64D61E}" sibTransId="{530FDAF6-C66F-415B-8BC7-9AF15C8D5EA2}"/>
    <dgm:cxn modelId="{018AF0AB-ED48-4770-AF86-9EB9D2E01822}" srcId="{0A93AD01-3881-41A4-B065-D361F83CAC69}" destId="{ED222249-E02A-4107-BF38-9A7058298709}" srcOrd="1" destOrd="0" parTransId="{63F98C1D-FE96-4C89-9870-92CF7E19D90F}" sibTransId="{1267703F-9AA7-4546-BACB-6D87D8B72E78}"/>
    <dgm:cxn modelId="{BEB0BD38-503F-41DC-8E4D-ED6804CBFFBD}" type="presOf" srcId="{B46559DE-7A89-4CAB-BF58-43C48DC57757}" destId="{E9872278-9E3A-44F1-8F8A-D7B86A047DF3}" srcOrd="0" destOrd="0" presId="urn:microsoft.com/office/officeart/2008/layout/VerticalCurvedList"/>
    <dgm:cxn modelId="{CE469C1B-6122-40AF-BF70-9DE7096A7A03}" srcId="{0A93AD01-3881-41A4-B065-D361F83CAC69}" destId="{19EA6198-F56E-4980-AA83-051B1AB6168B}" srcOrd="0" destOrd="0" parTransId="{F7DB4737-2DE9-4CBE-B383-905166E1587D}" sibTransId="{B46559DE-7A89-4CAB-BF58-43C48DC57757}"/>
    <dgm:cxn modelId="{D596E967-F105-4C84-915F-D451EF788AD5}" type="presParOf" srcId="{1C4C27CB-9046-480A-A4A8-2FD14655E107}" destId="{A3BAD628-7768-453D-9DC4-AADD820CB9C8}" srcOrd="0" destOrd="0" presId="urn:microsoft.com/office/officeart/2008/layout/VerticalCurvedList"/>
    <dgm:cxn modelId="{33AFB73E-4156-4FF4-93A5-2832DB15A775}" type="presParOf" srcId="{A3BAD628-7768-453D-9DC4-AADD820CB9C8}" destId="{A381F4FA-E1BA-4013-8ECC-5EE57010B963}" srcOrd="0" destOrd="0" presId="urn:microsoft.com/office/officeart/2008/layout/VerticalCurvedList"/>
    <dgm:cxn modelId="{AED39CFF-FEAB-4A15-81AC-DB0302FC7809}" type="presParOf" srcId="{A381F4FA-E1BA-4013-8ECC-5EE57010B963}" destId="{22104B80-E91E-49CF-B705-F588B66CFE03}" srcOrd="0" destOrd="0" presId="urn:microsoft.com/office/officeart/2008/layout/VerticalCurvedList"/>
    <dgm:cxn modelId="{3D671B3E-848C-4EC2-8F52-1F8AF1C86F80}" type="presParOf" srcId="{A381F4FA-E1BA-4013-8ECC-5EE57010B963}" destId="{E9872278-9E3A-44F1-8F8A-D7B86A047DF3}" srcOrd="1" destOrd="0" presId="urn:microsoft.com/office/officeart/2008/layout/VerticalCurvedList"/>
    <dgm:cxn modelId="{EE6B6FD9-9986-4118-8C6D-DFCD53E59E4D}" type="presParOf" srcId="{A381F4FA-E1BA-4013-8ECC-5EE57010B963}" destId="{67C6E1A3-6616-4116-A1E3-651C3F4D1E92}" srcOrd="2" destOrd="0" presId="urn:microsoft.com/office/officeart/2008/layout/VerticalCurvedList"/>
    <dgm:cxn modelId="{7EC46730-9300-4AF5-BC42-ED6DF7620166}" type="presParOf" srcId="{A381F4FA-E1BA-4013-8ECC-5EE57010B963}" destId="{60B5D5DA-3480-4FF5-96C1-8B5AF31A8D64}" srcOrd="3" destOrd="0" presId="urn:microsoft.com/office/officeart/2008/layout/VerticalCurvedList"/>
    <dgm:cxn modelId="{80C71D07-8A87-42DA-81A9-29952922C05A}" type="presParOf" srcId="{A3BAD628-7768-453D-9DC4-AADD820CB9C8}" destId="{9E787BFC-1B71-44C3-AC44-3DD707CB1088}" srcOrd="1" destOrd="0" presId="urn:microsoft.com/office/officeart/2008/layout/VerticalCurvedList"/>
    <dgm:cxn modelId="{3D92839D-6476-4364-88AA-66C100530548}" type="presParOf" srcId="{A3BAD628-7768-453D-9DC4-AADD820CB9C8}" destId="{9ACD27C8-C925-4EA0-9381-952E0AD6DFCF}" srcOrd="2" destOrd="0" presId="urn:microsoft.com/office/officeart/2008/layout/VerticalCurvedList"/>
    <dgm:cxn modelId="{23CDE1F2-F403-421B-A900-76CE8728CF02}" type="presParOf" srcId="{9ACD27C8-C925-4EA0-9381-952E0AD6DFCF}" destId="{C4D23039-7647-4539-9A17-5B4A4A6F9C7B}" srcOrd="0" destOrd="0" presId="urn:microsoft.com/office/officeart/2008/layout/VerticalCurvedList"/>
    <dgm:cxn modelId="{42732243-C180-44EB-8EB1-8003EA8CC006}" type="presParOf" srcId="{A3BAD628-7768-453D-9DC4-AADD820CB9C8}" destId="{996E0185-6DDD-4A11-B71D-F0A08D72717E}" srcOrd="3" destOrd="0" presId="urn:microsoft.com/office/officeart/2008/layout/VerticalCurvedList"/>
    <dgm:cxn modelId="{02BA2B45-B4AD-482A-AE8F-C1C4AD99E657}" type="presParOf" srcId="{A3BAD628-7768-453D-9DC4-AADD820CB9C8}" destId="{3E5845F8-6A85-4AD8-B7EA-395A46512179}" srcOrd="4" destOrd="0" presId="urn:microsoft.com/office/officeart/2008/layout/VerticalCurvedList"/>
    <dgm:cxn modelId="{380144D6-77FD-4665-A5D1-196C363C6EB4}" type="presParOf" srcId="{3E5845F8-6A85-4AD8-B7EA-395A46512179}" destId="{A1A01C26-085F-4F56-A461-0E087A1968CA}" srcOrd="0" destOrd="0" presId="urn:microsoft.com/office/officeart/2008/layout/VerticalCurvedList"/>
    <dgm:cxn modelId="{B5363178-CD55-4AB7-9E4E-7B533CF92F49}" type="presParOf" srcId="{A3BAD628-7768-453D-9DC4-AADD820CB9C8}" destId="{5B39BA95-05C5-43AB-B563-72E27E4C400C}" srcOrd="5" destOrd="0" presId="urn:microsoft.com/office/officeart/2008/layout/VerticalCurvedList"/>
    <dgm:cxn modelId="{0D67248D-7309-4690-8A04-C8F2DE9194B4}" type="presParOf" srcId="{A3BAD628-7768-453D-9DC4-AADD820CB9C8}" destId="{4F94F0E2-2E46-4C67-9116-4D58CE02E762}" srcOrd="6" destOrd="0" presId="urn:microsoft.com/office/officeart/2008/layout/VerticalCurvedList"/>
    <dgm:cxn modelId="{361DA8CA-919F-44EC-9DB6-B96418DA1324}" type="presParOf" srcId="{4F94F0E2-2E46-4C67-9116-4D58CE02E762}" destId="{A5099976-5428-4635-965B-AD6A49BE77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3AD01-3881-41A4-B065-D361F83CAC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EA6198-F56E-4980-AA83-051B1AB6168B}">
      <dgm:prSet phldrT="[Text]"/>
      <dgm:spPr/>
      <dgm:t>
        <a:bodyPr/>
        <a:lstStyle/>
        <a:p>
          <a:r>
            <a:rPr lang="en-US" dirty="0" smtClean="0">
              <a:solidFill>
                <a:schemeClr val="accent1">
                  <a:lumMod val="60000"/>
                  <a:lumOff val="40000"/>
                </a:schemeClr>
              </a:solidFill>
            </a:rPr>
            <a:t>COVID update</a:t>
          </a:r>
          <a:endParaRPr lang="en-US" dirty="0">
            <a:solidFill>
              <a:schemeClr val="accent1">
                <a:lumMod val="60000"/>
                <a:lumOff val="40000"/>
              </a:schemeClr>
            </a:solidFill>
          </a:endParaRPr>
        </a:p>
      </dgm:t>
    </dgm:pt>
    <dgm:pt modelId="{F7DB4737-2DE9-4CBE-B383-905166E1587D}" type="parTrans" cxnId="{CE469C1B-6122-40AF-BF70-9DE7096A7A03}">
      <dgm:prSet/>
      <dgm:spPr/>
      <dgm:t>
        <a:bodyPr/>
        <a:lstStyle/>
        <a:p>
          <a:endParaRPr lang="en-US"/>
        </a:p>
      </dgm:t>
    </dgm:pt>
    <dgm:pt modelId="{B46559DE-7A89-4CAB-BF58-43C48DC57757}" type="sibTrans" cxnId="{CE469C1B-6122-40AF-BF70-9DE7096A7A03}">
      <dgm:prSet/>
      <dgm:spPr/>
      <dgm:t>
        <a:bodyPr/>
        <a:lstStyle/>
        <a:p>
          <a:endParaRPr lang="en-US"/>
        </a:p>
      </dgm:t>
    </dgm:pt>
    <dgm:pt modelId="{ED222249-E02A-4107-BF38-9A7058298709}">
      <dgm:prSet phldrT="[Text]"/>
      <dgm:spPr/>
      <dgm:t>
        <a:bodyPr/>
        <a:lstStyle/>
        <a:p>
          <a:r>
            <a:rPr lang="en-US" dirty="0" smtClean="0">
              <a:solidFill>
                <a:schemeClr val="accent1">
                  <a:lumMod val="60000"/>
                  <a:lumOff val="40000"/>
                </a:schemeClr>
              </a:solidFill>
            </a:rPr>
            <a:t>COVID Vaccine</a:t>
          </a:r>
          <a:endParaRPr lang="en-US" dirty="0">
            <a:solidFill>
              <a:schemeClr val="accent1">
                <a:lumMod val="60000"/>
                <a:lumOff val="40000"/>
              </a:schemeClr>
            </a:solidFill>
          </a:endParaRPr>
        </a:p>
      </dgm:t>
    </dgm:pt>
    <dgm:pt modelId="{63F98C1D-FE96-4C89-9870-92CF7E19D90F}" type="parTrans" cxnId="{018AF0AB-ED48-4770-AF86-9EB9D2E01822}">
      <dgm:prSet/>
      <dgm:spPr/>
      <dgm:t>
        <a:bodyPr/>
        <a:lstStyle/>
        <a:p>
          <a:endParaRPr lang="en-US"/>
        </a:p>
      </dgm:t>
    </dgm:pt>
    <dgm:pt modelId="{1267703F-9AA7-4546-BACB-6D87D8B72E78}" type="sibTrans" cxnId="{018AF0AB-ED48-4770-AF86-9EB9D2E01822}">
      <dgm:prSet/>
      <dgm:spPr/>
      <dgm:t>
        <a:bodyPr/>
        <a:lstStyle/>
        <a:p>
          <a:endParaRPr lang="en-US"/>
        </a:p>
      </dgm:t>
    </dgm:pt>
    <dgm:pt modelId="{572845DF-4E21-4757-8762-3E2287FB4FAE}">
      <dgm:prSet phldrT="[Text]"/>
      <dgm:spPr/>
      <dgm:t>
        <a:bodyPr/>
        <a:lstStyle/>
        <a:p>
          <a:r>
            <a:rPr lang="en-US" dirty="0" smtClean="0">
              <a:solidFill>
                <a:schemeClr val="bg1"/>
              </a:solidFill>
            </a:rPr>
            <a:t>Vaccine types (available in Pakistan)</a:t>
          </a:r>
          <a:endParaRPr lang="en-US" dirty="0">
            <a:solidFill>
              <a:schemeClr val="bg1"/>
            </a:solidFill>
          </a:endParaRPr>
        </a:p>
      </dgm:t>
    </dgm:pt>
    <dgm:pt modelId="{6370D947-CB9F-44E1-A804-8F7E6D64D61E}" type="parTrans" cxnId="{8961763B-B561-4213-B5FC-6A3EB94FEF36}">
      <dgm:prSet/>
      <dgm:spPr/>
      <dgm:t>
        <a:bodyPr/>
        <a:lstStyle/>
        <a:p>
          <a:endParaRPr lang="en-US"/>
        </a:p>
      </dgm:t>
    </dgm:pt>
    <dgm:pt modelId="{530FDAF6-C66F-415B-8BC7-9AF15C8D5EA2}" type="sibTrans" cxnId="{8961763B-B561-4213-B5FC-6A3EB94FEF36}">
      <dgm:prSet/>
      <dgm:spPr/>
      <dgm:t>
        <a:bodyPr/>
        <a:lstStyle/>
        <a:p>
          <a:endParaRPr lang="en-US"/>
        </a:p>
      </dgm:t>
    </dgm:pt>
    <dgm:pt modelId="{1C4C27CB-9046-480A-A4A8-2FD14655E107}" type="pres">
      <dgm:prSet presAssocID="{0A93AD01-3881-41A4-B065-D361F83CAC69}" presName="Name0" presStyleCnt="0">
        <dgm:presLayoutVars>
          <dgm:chMax val="7"/>
          <dgm:chPref val="7"/>
          <dgm:dir/>
        </dgm:presLayoutVars>
      </dgm:prSet>
      <dgm:spPr/>
      <dgm:t>
        <a:bodyPr/>
        <a:lstStyle/>
        <a:p>
          <a:endParaRPr lang="en-US"/>
        </a:p>
      </dgm:t>
    </dgm:pt>
    <dgm:pt modelId="{A3BAD628-7768-453D-9DC4-AADD820CB9C8}" type="pres">
      <dgm:prSet presAssocID="{0A93AD01-3881-41A4-B065-D361F83CAC69}" presName="Name1" presStyleCnt="0"/>
      <dgm:spPr/>
    </dgm:pt>
    <dgm:pt modelId="{A381F4FA-E1BA-4013-8ECC-5EE57010B963}" type="pres">
      <dgm:prSet presAssocID="{0A93AD01-3881-41A4-B065-D361F83CAC69}" presName="cycle" presStyleCnt="0"/>
      <dgm:spPr/>
    </dgm:pt>
    <dgm:pt modelId="{22104B80-E91E-49CF-B705-F588B66CFE03}" type="pres">
      <dgm:prSet presAssocID="{0A93AD01-3881-41A4-B065-D361F83CAC69}" presName="srcNode" presStyleLbl="node1" presStyleIdx="0" presStyleCnt="3"/>
      <dgm:spPr/>
    </dgm:pt>
    <dgm:pt modelId="{E9872278-9E3A-44F1-8F8A-D7B86A047DF3}" type="pres">
      <dgm:prSet presAssocID="{0A93AD01-3881-41A4-B065-D361F83CAC69}" presName="conn" presStyleLbl="parChTrans1D2" presStyleIdx="0" presStyleCnt="1"/>
      <dgm:spPr/>
      <dgm:t>
        <a:bodyPr/>
        <a:lstStyle/>
        <a:p>
          <a:endParaRPr lang="en-US"/>
        </a:p>
      </dgm:t>
    </dgm:pt>
    <dgm:pt modelId="{67C6E1A3-6616-4116-A1E3-651C3F4D1E92}" type="pres">
      <dgm:prSet presAssocID="{0A93AD01-3881-41A4-B065-D361F83CAC69}" presName="extraNode" presStyleLbl="node1" presStyleIdx="0" presStyleCnt="3"/>
      <dgm:spPr/>
    </dgm:pt>
    <dgm:pt modelId="{60B5D5DA-3480-4FF5-96C1-8B5AF31A8D64}" type="pres">
      <dgm:prSet presAssocID="{0A93AD01-3881-41A4-B065-D361F83CAC69}" presName="dstNode" presStyleLbl="node1" presStyleIdx="0" presStyleCnt="3"/>
      <dgm:spPr/>
    </dgm:pt>
    <dgm:pt modelId="{9E787BFC-1B71-44C3-AC44-3DD707CB1088}" type="pres">
      <dgm:prSet presAssocID="{19EA6198-F56E-4980-AA83-051B1AB6168B}" presName="text_1" presStyleLbl="node1" presStyleIdx="0" presStyleCnt="3">
        <dgm:presLayoutVars>
          <dgm:bulletEnabled val="1"/>
        </dgm:presLayoutVars>
      </dgm:prSet>
      <dgm:spPr/>
      <dgm:t>
        <a:bodyPr/>
        <a:lstStyle/>
        <a:p>
          <a:endParaRPr lang="en-US"/>
        </a:p>
      </dgm:t>
    </dgm:pt>
    <dgm:pt modelId="{9ACD27C8-C925-4EA0-9381-952E0AD6DFCF}" type="pres">
      <dgm:prSet presAssocID="{19EA6198-F56E-4980-AA83-051B1AB6168B}" presName="accent_1" presStyleCnt="0"/>
      <dgm:spPr/>
    </dgm:pt>
    <dgm:pt modelId="{C4D23039-7647-4539-9A17-5B4A4A6F9C7B}" type="pres">
      <dgm:prSet presAssocID="{19EA6198-F56E-4980-AA83-051B1AB6168B}" presName="accentRepeatNode" presStyleLbl="solidFgAcc1" presStyleIdx="0" presStyleCnt="3"/>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96E0185-6DDD-4A11-B71D-F0A08D72717E}" type="pres">
      <dgm:prSet presAssocID="{ED222249-E02A-4107-BF38-9A7058298709}" presName="text_2" presStyleLbl="node1" presStyleIdx="1" presStyleCnt="3">
        <dgm:presLayoutVars>
          <dgm:bulletEnabled val="1"/>
        </dgm:presLayoutVars>
      </dgm:prSet>
      <dgm:spPr/>
      <dgm:t>
        <a:bodyPr/>
        <a:lstStyle/>
        <a:p>
          <a:endParaRPr lang="en-US"/>
        </a:p>
      </dgm:t>
    </dgm:pt>
    <dgm:pt modelId="{3E5845F8-6A85-4AD8-B7EA-395A46512179}" type="pres">
      <dgm:prSet presAssocID="{ED222249-E02A-4107-BF38-9A7058298709}" presName="accent_2" presStyleCnt="0"/>
      <dgm:spPr/>
    </dgm:pt>
    <dgm:pt modelId="{A1A01C26-085F-4F56-A461-0E087A1968CA}" type="pres">
      <dgm:prSet presAssocID="{ED222249-E02A-4107-BF38-9A7058298709}" presName="accentRepeatNode" presStyleLbl="solidFgAcc1" presStyleIdx="1" presStyleCnt="3"/>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B39BA95-05C5-43AB-B563-72E27E4C400C}" type="pres">
      <dgm:prSet presAssocID="{572845DF-4E21-4757-8762-3E2287FB4FAE}" presName="text_3" presStyleLbl="node1" presStyleIdx="2" presStyleCnt="3">
        <dgm:presLayoutVars>
          <dgm:bulletEnabled val="1"/>
        </dgm:presLayoutVars>
      </dgm:prSet>
      <dgm:spPr/>
      <dgm:t>
        <a:bodyPr/>
        <a:lstStyle/>
        <a:p>
          <a:endParaRPr lang="en-US"/>
        </a:p>
      </dgm:t>
    </dgm:pt>
    <dgm:pt modelId="{4F94F0E2-2E46-4C67-9116-4D58CE02E762}" type="pres">
      <dgm:prSet presAssocID="{572845DF-4E21-4757-8762-3E2287FB4FAE}" presName="accent_3" presStyleCnt="0"/>
      <dgm:spPr/>
    </dgm:pt>
    <dgm:pt modelId="{A5099976-5428-4635-965B-AD6A49BE7755}" type="pres">
      <dgm:prSet presAssocID="{572845DF-4E21-4757-8762-3E2287FB4FAE}" presName="accentRepeatNode" presStyleLbl="solidFgAcc1" presStyleIdx="2"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3BB501E3-4D9E-4136-A39B-C3BF694F9AD6}" type="presOf" srcId="{19EA6198-F56E-4980-AA83-051B1AB6168B}" destId="{9E787BFC-1B71-44C3-AC44-3DD707CB1088}" srcOrd="0" destOrd="0" presId="urn:microsoft.com/office/officeart/2008/layout/VerticalCurvedList"/>
    <dgm:cxn modelId="{50938416-5062-4F62-9E2B-19866D804016}" type="presOf" srcId="{0A93AD01-3881-41A4-B065-D361F83CAC69}" destId="{1C4C27CB-9046-480A-A4A8-2FD14655E107}" srcOrd="0" destOrd="0" presId="urn:microsoft.com/office/officeart/2008/layout/VerticalCurvedList"/>
    <dgm:cxn modelId="{20E35D13-AEAD-4DAF-8B12-6D4FE63F8830}" type="presOf" srcId="{ED222249-E02A-4107-BF38-9A7058298709}" destId="{996E0185-6DDD-4A11-B71D-F0A08D72717E}" srcOrd="0" destOrd="0" presId="urn:microsoft.com/office/officeart/2008/layout/VerticalCurvedList"/>
    <dgm:cxn modelId="{34F44DA5-476D-4331-A43A-854806DAF0F6}" type="presOf" srcId="{572845DF-4E21-4757-8762-3E2287FB4FAE}" destId="{5B39BA95-05C5-43AB-B563-72E27E4C400C}" srcOrd="0" destOrd="0" presId="urn:microsoft.com/office/officeart/2008/layout/VerticalCurvedList"/>
    <dgm:cxn modelId="{8961763B-B561-4213-B5FC-6A3EB94FEF36}" srcId="{0A93AD01-3881-41A4-B065-D361F83CAC69}" destId="{572845DF-4E21-4757-8762-3E2287FB4FAE}" srcOrd="2" destOrd="0" parTransId="{6370D947-CB9F-44E1-A804-8F7E6D64D61E}" sibTransId="{530FDAF6-C66F-415B-8BC7-9AF15C8D5EA2}"/>
    <dgm:cxn modelId="{018AF0AB-ED48-4770-AF86-9EB9D2E01822}" srcId="{0A93AD01-3881-41A4-B065-D361F83CAC69}" destId="{ED222249-E02A-4107-BF38-9A7058298709}" srcOrd="1" destOrd="0" parTransId="{63F98C1D-FE96-4C89-9870-92CF7E19D90F}" sibTransId="{1267703F-9AA7-4546-BACB-6D87D8B72E78}"/>
    <dgm:cxn modelId="{BEB0BD38-503F-41DC-8E4D-ED6804CBFFBD}" type="presOf" srcId="{B46559DE-7A89-4CAB-BF58-43C48DC57757}" destId="{E9872278-9E3A-44F1-8F8A-D7B86A047DF3}" srcOrd="0" destOrd="0" presId="urn:microsoft.com/office/officeart/2008/layout/VerticalCurvedList"/>
    <dgm:cxn modelId="{CE469C1B-6122-40AF-BF70-9DE7096A7A03}" srcId="{0A93AD01-3881-41A4-B065-D361F83CAC69}" destId="{19EA6198-F56E-4980-AA83-051B1AB6168B}" srcOrd="0" destOrd="0" parTransId="{F7DB4737-2DE9-4CBE-B383-905166E1587D}" sibTransId="{B46559DE-7A89-4CAB-BF58-43C48DC57757}"/>
    <dgm:cxn modelId="{D596E967-F105-4C84-915F-D451EF788AD5}" type="presParOf" srcId="{1C4C27CB-9046-480A-A4A8-2FD14655E107}" destId="{A3BAD628-7768-453D-9DC4-AADD820CB9C8}" srcOrd="0" destOrd="0" presId="urn:microsoft.com/office/officeart/2008/layout/VerticalCurvedList"/>
    <dgm:cxn modelId="{33AFB73E-4156-4FF4-93A5-2832DB15A775}" type="presParOf" srcId="{A3BAD628-7768-453D-9DC4-AADD820CB9C8}" destId="{A381F4FA-E1BA-4013-8ECC-5EE57010B963}" srcOrd="0" destOrd="0" presId="urn:microsoft.com/office/officeart/2008/layout/VerticalCurvedList"/>
    <dgm:cxn modelId="{AED39CFF-FEAB-4A15-81AC-DB0302FC7809}" type="presParOf" srcId="{A381F4FA-E1BA-4013-8ECC-5EE57010B963}" destId="{22104B80-E91E-49CF-B705-F588B66CFE03}" srcOrd="0" destOrd="0" presId="urn:microsoft.com/office/officeart/2008/layout/VerticalCurvedList"/>
    <dgm:cxn modelId="{3D671B3E-848C-4EC2-8F52-1F8AF1C86F80}" type="presParOf" srcId="{A381F4FA-E1BA-4013-8ECC-5EE57010B963}" destId="{E9872278-9E3A-44F1-8F8A-D7B86A047DF3}" srcOrd="1" destOrd="0" presId="urn:microsoft.com/office/officeart/2008/layout/VerticalCurvedList"/>
    <dgm:cxn modelId="{EE6B6FD9-9986-4118-8C6D-DFCD53E59E4D}" type="presParOf" srcId="{A381F4FA-E1BA-4013-8ECC-5EE57010B963}" destId="{67C6E1A3-6616-4116-A1E3-651C3F4D1E92}" srcOrd="2" destOrd="0" presId="urn:microsoft.com/office/officeart/2008/layout/VerticalCurvedList"/>
    <dgm:cxn modelId="{7EC46730-9300-4AF5-BC42-ED6DF7620166}" type="presParOf" srcId="{A381F4FA-E1BA-4013-8ECC-5EE57010B963}" destId="{60B5D5DA-3480-4FF5-96C1-8B5AF31A8D64}" srcOrd="3" destOrd="0" presId="urn:microsoft.com/office/officeart/2008/layout/VerticalCurvedList"/>
    <dgm:cxn modelId="{80C71D07-8A87-42DA-81A9-29952922C05A}" type="presParOf" srcId="{A3BAD628-7768-453D-9DC4-AADD820CB9C8}" destId="{9E787BFC-1B71-44C3-AC44-3DD707CB1088}" srcOrd="1" destOrd="0" presId="urn:microsoft.com/office/officeart/2008/layout/VerticalCurvedList"/>
    <dgm:cxn modelId="{3D92839D-6476-4364-88AA-66C100530548}" type="presParOf" srcId="{A3BAD628-7768-453D-9DC4-AADD820CB9C8}" destId="{9ACD27C8-C925-4EA0-9381-952E0AD6DFCF}" srcOrd="2" destOrd="0" presId="urn:microsoft.com/office/officeart/2008/layout/VerticalCurvedList"/>
    <dgm:cxn modelId="{23CDE1F2-F403-421B-A900-76CE8728CF02}" type="presParOf" srcId="{9ACD27C8-C925-4EA0-9381-952E0AD6DFCF}" destId="{C4D23039-7647-4539-9A17-5B4A4A6F9C7B}" srcOrd="0" destOrd="0" presId="urn:microsoft.com/office/officeart/2008/layout/VerticalCurvedList"/>
    <dgm:cxn modelId="{42732243-C180-44EB-8EB1-8003EA8CC006}" type="presParOf" srcId="{A3BAD628-7768-453D-9DC4-AADD820CB9C8}" destId="{996E0185-6DDD-4A11-B71D-F0A08D72717E}" srcOrd="3" destOrd="0" presId="urn:microsoft.com/office/officeart/2008/layout/VerticalCurvedList"/>
    <dgm:cxn modelId="{02BA2B45-B4AD-482A-AE8F-C1C4AD99E657}" type="presParOf" srcId="{A3BAD628-7768-453D-9DC4-AADD820CB9C8}" destId="{3E5845F8-6A85-4AD8-B7EA-395A46512179}" srcOrd="4" destOrd="0" presId="urn:microsoft.com/office/officeart/2008/layout/VerticalCurvedList"/>
    <dgm:cxn modelId="{380144D6-77FD-4665-A5D1-196C363C6EB4}" type="presParOf" srcId="{3E5845F8-6A85-4AD8-B7EA-395A46512179}" destId="{A1A01C26-085F-4F56-A461-0E087A1968CA}" srcOrd="0" destOrd="0" presId="urn:microsoft.com/office/officeart/2008/layout/VerticalCurvedList"/>
    <dgm:cxn modelId="{B5363178-CD55-4AB7-9E4E-7B533CF92F49}" type="presParOf" srcId="{A3BAD628-7768-453D-9DC4-AADD820CB9C8}" destId="{5B39BA95-05C5-43AB-B563-72E27E4C400C}" srcOrd="5" destOrd="0" presId="urn:microsoft.com/office/officeart/2008/layout/VerticalCurvedList"/>
    <dgm:cxn modelId="{0D67248D-7309-4690-8A04-C8F2DE9194B4}" type="presParOf" srcId="{A3BAD628-7768-453D-9DC4-AADD820CB9C8}" destId="{4F94F0E2-2E46-4C67-9116-4D58CE02E762}" srcOrd="6" destOrd="0" presId="urn:microsoft.com/office/officeart/2008/layout/VerticalCurvedList"/>
    <dgm:cxn modelId="{361DA8CA-919F-44EC-9DB6-B96418DA1324}" type="presParOf" srcId="{4F94F0E2-2E46-4C67-9116-4D58CE02E762}" destId="{A5099976-5428-4635-965B-AD6A49BE77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2278-9E3A-44F1-8F8A-D7B86A047DF3}">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87BFC-1B71-44C3-AC44-3DD707CB1088}">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COVID update</a:t>
          </a:r>
          <a:endParaRPr lang="en-US" sz="4500" kern="1200" dirty="0"/>
        </a:p>
      </dsp:txBody>
      <dsp:txXfrm>
        <a:off x="604289" y="435133"/>
        <a:ext cx="9851585" cy="870267"/>
      </dsp:txXfrm>
    </dsp:sp>
    <dsp:sp modelId="{C4D23039-7647-4539-9A17-5B4A4A6F9C7B}">
      <dsp:nvSpPr>
        <dsp:cNvPr id="0" name=""/>
        <dsp:cNvSpPr/>
      </dsp:nvSpPr>
      <dsp:spPr>
        <a:xfrm>
          <a:off x="60372" y="326350"/>
          <a:ext cx="1087834" cy="1087834"/>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E0185-6DDD-4A11-B71D-F0A08D72717E}">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Vaccination update</a:t>
          </a:r>
          <a:endParaRPr lang="en-US" sz="4500" kern="1200" dirty="0"/>
        </a:p>
      </dsp:txBody>
      <dsp:txXfrm>
        <a:off x="920631" y="1740535"/>
        <a:ext cx="9535243" cy="870267"/>
      </dsp:txXfrm>
    </dsp:sp>
    <dsp:sp modelId="{A1A01C26-085F-4F56-A461-0E087A1968CA}">
      <dsp:nvSpPr>
        <dsp:cNvPr id="0" name=""/>
        <dsp:cNvSpPr/>
      </dsp:nvSpPr>
      <dsp:spPr>
        <a:xfrm>
          <a:off x="376714" y="1631751"/>
          <a:ext cx="1087834" cy="1087834"/>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39BA95-05C5-43AB-B563-72E27E4C400C}">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Vaccine types</a:t>
          </a:r>
          <a:endParaRPr lang="en-US" sz="4500" kern="1200" dirty="0"/>
        </a:p>
      </dsp:txBody>
      <dsp:txXfrm>
        <a:off x="604289" y="3045936"/>
        <a:ext cx="9851585" cy="870267"/>
      </dsp:txXfrm>
    </dsp:sp>
    <dsp:sp modelId="{A5099976-5428-4635-965B-AD6A49BE7755}">
      <dsp:nvSpPr>
        <dsp:cNvPr id="0" name=""/>
        <dsp:cNvSpPr/>
      </dsp:nvSpPr>
      <dsp:spPr>
        <a:xfrm>
          <a:off x="60372" y="2937153"/>
          <a:ext cx="1087834" cy="1087834"/>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2278-9E3A-44F1-8F8A-D7B86A047DF3}">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87BFC-1B71-44C3-AC44-3DD707CB1088}">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solidFill>
                <a:schemeClr val="accent1">
                  <a:lumMod val="60000"/>
                  <a:lumOff val="40000"/>
                </a:schemeClr>
              </a:solidFill>
            </a:rPr>
            <a:t>COVID update</a:t>
          </a:r>
          <a:endParaRPr lang="en-US" sz="4500" kern="1200" dirty="0">
            <a:solidFill>
              <a:schemeClr val="accent1">
                <a:lumMod val="60000"/>
                <a:lumOff val="40000"/>
              </a:schemeClr>
            </a:solidFill>
          </a:endParaRPr>
        </a:p>
      </dsp:txBody>
      <dsp:txXfrm>
        <a:off x="604289" y="435133"/>
        <a:ext cx="9851585" cy="870267"/>
      </dsp:txXfrm>
    </dsp:sp>
    <dsp:sp modelId="{C4D23039-7647-4539-9A17-5B4A4A6F9C7B}">
      <dsp:nvSpPr>
        <dsp:cNvPr id="0" name=""/>
        <dsp:cNvSpPr/>
      </dsp:nvSpPr>
      <dsp:spPr>
        <a:xfrm>
          <a:off x="60372" y="326350"/>
          <a:ext cx="1087834" cy="1087834"/>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E0185-6DDD-4A11-B71D-F0A08D72717E}">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COVID Vaccine</a:t>
          </a:r>
          <a:endParaRPr lang="en-US" sz="4500" kern="1200" dirty="0"/>
        </a:p>
      </dsp:txBody>
      <dsp:txXfrm>
        <a:off x="920631" y="1740535"/>
        <a:ext cx="9535243" cy="870267"/>
      </dsp:txXfrm>
    </dsp:sp>
    <dsp:sp modelId="{A1A01C26-085F-4F56-A461-0E087A1968CA}">
      <dsp:nvSpPr>
        <dsp:cNvPr id="0" name=""/>
        <dsp:cNvSpPr/>
      </dsp:nvSpPr>
      <dsp:spPr>
        <a:xfrm>
          <a:off x="376714" y="1631751"/>
          <a:ext cx="1087834" cy="1087834"/>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39BA95-05C5-43AB-B563-72E27E4C400C}">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solidFill>
                <a:schemeClr val="accent1">
                  <a:lumMod val="60000"/>
                  <a:lumOff val="40000"/>
                </a:schemeClr>
              </a:solidFill>
            </a:rPr>
            <a:t>Vaccine types</a:t>
          </a:r>
          <a:endParaRPr lang="en-US" sz="4500" kern="1200" dirty="0">
            <a:solidFill>
              <a:schemeClr val="accent1">
                <a:lumMod val="60000"/>
                <a:lumOff val="40000"/>
              </a:schemeClr>
            </a:solidFill>
          </a:endParaRPr>
        </a:p>
      </dsp:txBody>
      <dsp:txXfrm>
        <a:off x="604289" y="3045936"/>
        <a:ext cx="9851585" cy="870267"/>
      </dsp:txXfrm>
    </dsp:sp>
    <dsp:sp modelId="{A5099976-5428-4635-965B-AD6A49BE7755}">
      <dsp:nvSpPr>
        <dsp:cNvPr id="0" name=""/>
        <dsp:cNvSpPr/>
      </dsp:nvSpPr>
      <dsp:spPr>
        <a:xfrm>
          <a:off x="60372" y="2937153"/>
          <a:ext cx="1087834" cy="1087834"/>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2278-9E3A-44F1-8F8A-D7B86A047DF3}">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87BFC-1B71-44C3-AC44-3DD707CB1088}">
      <dsp:nvSpPr>
        <dsp:cNvPr id="0" name=""/>
        <dsp:cNvSpPr/>
      </dsp:nvSpPr>
      <dsp:spPr>
        <a:xfrm>
          <a:off x="604289" y="435133"/>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solidFill>
                <a:schemeClr val="accent1">
                  <a:lumMod val="60000"/>
                  <a:lumOff val="40000"/>
                </a:schemeClr>
              </a:solidFill>
            </a:rPr>
            <a:t>COVID update</a:t>
          </a:r>
          <a:endParaRPr lang="en-US" sz="4500" kern="1200" dirty="0">
            <a:solidFill>
              <a:schemeClr val="accent1">
                <a:lumMod val="60000"/>
                <a:lumOff val="40000"/>
              </a:schemeClr>
            </a:solidFill>
          </a:endParaRPr>
        </a:p>
      </dsp:txBody>
      <dsp:txXfrm>
        <a:off x="604289" y="435133"/>
        <a:ext cx="9851585" cy="870267"/>
      </dsp:txXfrm>
    </dsp:sp>
    <dsp:sp modelId="{C4D23039-7647-4539-9A17-5B4A4A6F9C7B}">
      <dsp:nvSpPr>
        <dsp:cNvPr id="0" name=""/>
        <dsp:cNvSpPr/>
      </dsp:nvSpPr>
      <dsp:spPr>
        <a:xfrm>
          <a:off x="60372" y="326350"/>
          <a:ext cx="1087834" cy="1087834"/>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E0185-6DDD-4A11-B71D-F0A08D72717E}">
      <dsp:nvSpPr>
        <dsp:cNvPr id="0" name=""/>
        <dsp:cNvSpPr/>
      </dsp:nvSpPr>
      <dsp:spPr>
        <a:xfrm>
          <a:off x="920631" y="1740535"/>
          <a:ext cx="95352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solidFill>
                <a:schemeClr val="accent1">
                  <a:lumMod val="60000"/>
                  <a:lumOff val="40000"/>
                </a:schemeClr>
              </a:solidFill>
            </a:rPr>
            <a:t>COVID Vaccine</a:t>
          </a:r>
          <a:endParaRPr lang="en-US" sz="4500" kern="1200" dirty="0">
            <a:solidFill>
              <a:schemeClr val="accent1">
                <a:lumMod val="60000"/>
                <a:lumOff val="40000"/>
              </a:schemeClr>
            </a:solidFill>
          </a:endParaRPr>
        </a:p>
      </dsp:txBody>
      <dsp:txXfrm>
        <a:off x="920631" y="1740535"/>
        <a:ext cx="9535243" cy="870267"/>
      </dsp:txXfrm>
    </dsp:sp>
    <dsp:sp modelId="{A1A01C26-085F-4F56-A461-0E087A1968CA}">
      <dsp:nvSpPr>
        <dsp:cNvPr id="0" name=""/>
        <dsp:cNvSpPr/>
      </dsp:nvSpPr>
      <dsp:spPr>
        <a:xfrm>
          <a:off x="376714" y="1631751"/>
          <a:ext cx="1087834" cy="1087834"/>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39BA95-05C5-43AB-B563-72E27E4C400C}">
      <dsp:nvSpPr>
        <dsp:cNvPr id="0" name=""/>
        <dsp:cNvSpPr/>
      </dsp:nvSpPr>
      <dsp:spPr>
        <a:xfrm>
          <a:off x="604289" y="3045936"/>
          <a:ext cx="98515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solidFill>
                <a:schemeClr val="bg1"/>
              </a:solidFill>
            </a:rPr>
            <a:t>Vaccine types (available in Pakistan)</a:t>
          </a:r>
          <a:endParaRPr lang="en-US" sz="4500" kern="1200" dirty="0">
            <a:solidFill>
              <a:schemeClr val="bg1"/>
            </a:solidFill>
          </a:endParaRPr>
        </a:p>
      </dsp:txBody>
      <dsp:txXfrm>
        <a:off x="604289" y="3045936"/>
        <a:ext cx="9851585" cy="870267"/>
      </dsp:txXfrm>
    </dsp:sp>
    <dsp:sp modelId="{A5099976-5428-4635-965B-AD6A49BE7755}">
      <dsp:nvSpPr>
        <dsp:cNvPr id="0" name=""/>
        <dsp:cNvSpPr/>
      </dsp:nvSpPr>
      <dsp:spPr>
        <a:xfrm>
          <a:off x="60372" y="2937153"/>
          <a:ext cx="1087834" cy="1087834"/>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33AF26A4-A556-467A-B7B8-59FEAE922CD8}" type="datetimeFigureOut">
              <a:rPr lang="en-US" smtClean="0"/>
              <a:t>8/2/2021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E747249-CA43-4660-8A87-02D7182C5E45}" type="slidenum">
              <a:rPr lang="en-US" smtClean="0"/>
              <a:t>‹#›</a:t>
            </a:fld>
            <a:endParaRPr lang="en-US"/>
          </a:p>
        </p:txBody>
      </p:sp>
    </p:spTree>
    <p:extLst>
      <p:ext uri="{BB962C8B-B14F-4D97-AF65-F5344CB8AC3E}">
        <p14:creationId xmlns:p14="http://schemas.microsoft.com/office/powerpoint/2010/main" val="228427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1</a:t>
            </a:fld>
            <a:endParaRPr lang="en-US"/>
          </a:p>
        </p:txBody>
      </p:sp>
    </p:spTree>
    <p:extLst>
      <p:ext uri="{BB962C8B-B14F-4D97-AF65-F5344CB8AC3E}">
        <p14:creationId xmlns:p14="http://schemas.microsoft.com/office/powerpoint/2010/main" val="37214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15</a:t>
            </a:fld>
            <a:endParaRPr lang="en-US"/>
          </a:p>
        </p:txBody>
      </p:sp>
    </p:spTree>
    <p:extLst>
      <p:ext uri="{BB962C8B-B14F-4D97-AF65-F5344CB8AC3E}">
        <p14:creationId xmlns:p14="http://schemas.microsoft.com/office/powerpoint/2010/main" val="322364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17</a:t>
            </a:fld>
            <a:endParaRPr lang="en-US"/>
          </a:p>
        </p:txBody>
      </p:sp>
    </p:spTree>
    <p:extLst>
      <p:ext uri="{BB962C8B-B14F-4D97-AF65-F5344CB8AC3E}">
        <p14:creationId xmlns:p14="http://schemas.microsoft.com/office/powerpoint/2010/main" val="63600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19</a:t>
            </a:fld>
            <a:endParaRPr lang="en-US"/>
          </a:p>
        </p:txBody>
      </p:sp>
    </p:spTree>
    <p:extLst>
      <p:ext uri="{BB962C8B-B14F-4D97-AF65-F5344CB8AC3E}">
        <p14:creationId xmlns:p14="http://schemas.microsoft.com/office/powerpoint/2010/main" val="62707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22</a:t>
            </a:fld>
            <a:endParaRPr lang="en-US"/>
          </a:p>
        </p:txBody>
      </p:sp>
    </p:spTree>
    <p:extLst>
      <p:ext uri="{BB962C8B-B14F-4D97-AF65-F5344CB8AC3E}">
        <p14:creationId xmlns:p14="http://schemas.microsoft.com/office/powerpoint/2010/main" val="195240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Serious side effects from vaccines, including the COVID-19 vaccine, are rare. In the Pfizer, </a:t>
            </a:r>
            <a:r>
              <a:rPr lang="en-US" sz="1300" dirty="0" err="1"/>
              <a:t>Moderna</a:t>
            </a:r>
            <a:r>
              <a:rPr lang="en-US" sz="1300" dirty="0"/>
              <a:t>, and Janssen clinical trials, serious side effects happened at the same frequency as they do in the general population (among less than 1.0% of participants who received the vaccine). There were no notable differences in serious adverse events by age, race, ethnicity, or medical conditions. </a:t>
            </a:r>
            <a:r>
              <a:rPr lang="en-US" sz="1900" dirty="0">
                <a:solidFill>
                  <a:srgbClr val="008080"/>
                </a:solidFill>
                <a:latin typeface="Calibri" panose="020F0502020204030204" pitchFamily="34" charset="0"/>
                <a:ea typeface="Times New Roman" panose="02020603050405020304" pitchFamily="18" charset="0"/>
                <a:cs typeface="Calibri" panose="020F0502020204030204" pitchFamily="34" charset="0"/>
              </a:rPr>
              <a:t>The side effects in adolescents 12-15 years old were consistent with those reported in clinical trial participants 16 years of age and older.</a:t>
            </a: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300" dirty="0"/>
          </a:p>
          <a:p>
            <a:r>
              <a:rPr lang="en-US" sz="2500" dirty="0"/>
              <a:t>If you got the J&amp;J COVID-19 vaccine and develop any of the symptoms below within 3 weeks after vaccination, get medical care right away:</a:t>
            </a:r>
          </a:p>
          <a:p>
            <a:pPr marL="845786" lvl="1" indent="-362480">
              <a:buFont typeface="Arial" panose="020B0604020202020204" pitchFamily="34" charset="0"/>
              <a:buChar char="•"/>
            </a:pPr>
            <a:r>
              <a:rPr lang="en-US" sz="2500" dirty="0"/>
              <a:t>Severe headache or blurred vision</a:t>
            </a:r>
          </a:p>
          <a:p>
            <a:pPr marL="845786" lvl="1" indent="-362480" defTabSz="966612">
              <a:buFont typeface="Arial" panose="020B0604020202020204" pitchFamily="34" charset="0"/>
              <a:buChar char="•"/>
              <a:defRPr/>
            </a:pPr>
            <a:r>
              <a:rPr lang="en-US" sz="2500" dirty="0"/>
              <a:t>Shortness of breath</a:t>
            </a:r>
          </a:p>
          <a:p>
            <a:pPr marL="845786" lvl="1" indent="-362480">
              <a:buFont typeface="Arial" panose="020B0604020202020204" pitchFamily="34" charset="0"/>
              <a:buChar char="•"/>
            </a:pPr>
            <a:r>
              <a:rPr lang="en-US" sz="2500" dirty="0"/>
              <a:t>Gut pain that does not go away</a:t>
            </a:r>
          </a:p>
          <a:p>
            <a:pPr marL="845786" lvl="1" indent="-362480">
              <a:buFont typeface="Arial" panose="020B0604020202020204" pitchFamily="34" charset="0"/>
              <a:buChar char="•"/>
            </a:pPr>
            <a:r>
              <a:rPr lang="en-US" sz="2500" dirty="0"/>
              <a:t>Chest pain</a:t>
            </a:r>
          </a:p>
          <a:p>
            <a:pPr marL="845786" lvl="1" indent="-362480">
              <a:buFont typeface="Arial" panose="020B0604020202020204" pitchFamily="34" charset="0"/>
              <a:buChar char="•"/>
            </a:pPr>
            <a:r>
              <a:rPr lang="en-US" sz="2500" dirty="0"/>
              <a:t>Leg swelling</a:t>
            </a:r>
          </a:p>
          <a:p>
            <a:pPr marL="845786" lvl="1" indent="-362480" defTabSz="966612">
              <a:buFont typeface="Arial" panose="020B0604020202020204" pitchFamily="34" charset="0"/>
              <a:buChar char="•"/>
              <a:defRPr/>
            </a:pPr>
            <a:r>
              <a:rPr lang="en-US" sz="1900" dirty="0">
                <a:latin typeface="Calibri" panose="020F0502020204030204" pitchFamily="34" charset="0"/>
                <a:ea typeface="Times New Roman" panose="02020603050405020304" pitchFamily="18" charset="0"/>
                <a:cs typeface="Calibri" panose="020F0502020204030204" pitchFamily="34" charset="0"/>
              </a:rPr>
              <a:t>Easy bruising or tiny blood spots under the skin</a:t>
            </a:r>
            <a:endParaRPr lang="en-US" sz="2500" dirty="0"/>
          </a:p>
          <a:p>
            <a:endParaRPr lang="en-US" sz="1300" dirty="0"/>
          </a:p>
          <a:p>
            <a:r>
              <a:rPr lang="en-US" sz="1300" dirty="0"/>
              <a:t>In the </a:t>
            </a:r>
            <a:r>
              <a:rPr lang="en-US" sz="1300" b="1" dirty="0" err="1"/>
              <a:t>Moderna</a:t>
            </a:r>
            <a:r>
              <a:rPr lang="en-US" sz="1300" dirty="0"/>
              <a:t> vaccine trial, examples of serious side effects included two people with facial swelling, one person with difficult-to-control nausea and vomiting, and one report of Bell’s palsy. In the </a:t>
            </a:r>
            <a:r>
              <a:rPr lang="en-US" sz="1300" b="1" dirty="0"/>
              <a:t>Pfizer</a:t>
            </a:r>
            <a:r>
              <a:rPr lang="en-US" sz="1300" dirty="0"/>
              <a:t> vaccine trial, examples included a shoulder injury at the vaccination site and swollen lymph nodes in the armpit opposite the vaccination arm. In the </a:t>
            </a:r>
            <a:r>
              <a:rPr lang="en-US" sz="1300" b="1" dirty="0"/>
              <a:t>Janssen</a:t>
            </a:r>
            <a:r>
              <a:rPr lang="en-US" sz="1300" dirty="0"/>
              <a:t> vaccine trial, examples included four people with seizures and six people with deep vein thrombosis. We don’t know if these serious side effects are related to the vaccine or not.</a:t>
            </a:r>
          </a:p>
          <a:p>
            <a:r>
              <a:rPr lang="en-US" sz="1300" dirty="0"/>
              <a:t> </a:t>
            </a:r>
          </a:p>
          <a:p>
            <a:r>
              <a:rPr lang="en-US" sz="1300" dirty="0"/>
              <a:t>Some instances of severe allergic reactions have been reported outside of clinical trials. See slide 19 for more information about allergic reactions.</a:t>
            </a:r>
          </a:p>
          <a:p>
            <a:r>
              <a:rPr lang="en-US" sz="1300" dirty="0"/>
              <a:t> </a:t>
            </a:r>
          </a:p>
          <a:p>
            <a:r>
              <a:rPr lang="en-US" sz="1300" dirty="0"/>
              <a:t>Minor side effects are more common after the second dose of </a:t>
            </a:r>
            <a:r>
              <a:rPr lang="en-US" sz="1300" dirty="0" err="1"/>
              <a:t>Moderna</a:t>
            </a:r>
            <a:r>
              <a:rPr lang="en-US" sz="1300" dirty="0"/>
              <a:t> and Pfizer than the first.</a:t>
            </a:r>
          </a:p>
          <a:p>
            <a:pPr defTabSz="966612">
              <a:defRPr/>
            </a:pPr>
            <a:endParaRPr lang="en-US" sz="1300" dirty="0"/>
          </a:p>
          <a:p>
            <a:pPr defTabSz="966612">
              <a:defRPr/>
            </a:pPr>
            <a:r>
              <a:rPr lang="en-US" sz="1300" dirty="0"/>
              <a:t>https://www.fda.gov/emergency-preparedness-and-response/mcm-legal-regulatory-and-policy-framework/pfizer-biontech-covid-19-vaccine-frequently-asked-questions </a:t>
            </a:r>
          </a:p>
          <a:p>
            <a:pPr defTabSz="966612">
              <a:defRPr/>
            </a:pPr>
            <a:endParaRPr lang="en-US" sz="1300" dirty="0"/>
          </a:p>
          <a:p>
            <a:pPr defTabSz="966612">
              <a:defRPr/>
            </a:pPr>
            <a:r>
              <a:rPr lang="en-US" sz="1300" dirty="0"/>
              <a:t>https://www.fda.gov/emergency-preparedness-and-response/mcm-legal-regulatory-and-policy-framework/moderna-covid-19-vaccine-frequently-asked-questions</a:t>
            </a:r>
          </a:p>
          <a:p>
            <a:pPr defTabSz="966612">
              <a:defRPr/>
            </a:pPr>
            <a:endParaRPr lang="en-US" sz="1300" dirty="0"/>
          </a:p>
          <a:p>
            <a:pPr defTabSz="966612">
              <a:defRPr/>
            </a:pPr>
            <a:r>
              <a:rPr lang="en-US" sz="1300" u="sng" dirty="0"/>
              <a:t>https://www.fda.gov/emergency-preparedness-and-response/mcm-legal-regulatory-and-policy-framework/janssen-covid-19-vaccine-frequently-asked-questions</a:t>
            </a:r>
            <a:endParaRPr lang="en-US" sz="1300" dirty="0"/>
          </a:p>
          <a:p>
            <a:pPr defTabSz="966612">
              <a:defRPr/>
            </a:pPr>
            <a:endParaRPr lang="en-US" sz="1300" dirty="0"/>
          </a:p>
          <a:p>
            <a:pPr defTabSz="966612">
              <a:defRPr/>
            </a:pPr>
            <a:r>
              <a:rPr lang="en-US" sz="1300" dirty="0"/>
              <a:t>https://www.fda.gov/media/146305/download</a:t>
            </a:r>
          </a:p>
          <a:p>
            <a:pPr defTabSz="966612">
              <a:defRPr/>
            </a:pPr>
            <a:endParaRPr lang="en-US" sz="13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191828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27</a:t>
            </a:fld>
            <a:endParaRPr lang="en-US"/>
          </a:p>
        </p:txBody>
      </p:sp>
    </p:spTree>
    <p:extLst>
      <p:ext uri="{BB962C8B-B14F-4D97-AF65-F5344CB8AC3E}">
        <p14:creationId xmlns:p14="http://schemas.microsoft.com/office/powerpoint/2010/main" val="313677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29</a:t>
            </a:fld>
            <a:endParaRPr lang="en-US"/>
          </a:p>
        </p:txBody>
      </p:sp>
    </p:spTree>
    <p:extLst>
      <p:ext uri="{BB962C8B-B14F-4D97-AF65-F5344CB8AC3E}">
        <p14:creationId xmlns:p14="http://schemas.microsoft.com/office/powerpoint/2010/main" val="190069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33</a:t>
            </a:fld>
            <a:endParaRPr lang="en-US"/>
          </a:p>
        </p:txBody>
      </p:sp>
    </p:spTree>
    <p:extLst>
      <p:ext uri="{BB962C8B-B14F-4D97-AF65-F5344CB8AC3E}">
        <p14:creationId xmlns:p14="http://schemas.microsoft.com/office/powerpoint/2010/main" val="182547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39</a:t>
            </a:fld>
            <a:endParaRPr lang="en-US"/>
          </a:p>
        </p:txBody>
      </p:sp>
    </p:spTree>
    <p:extLst>
      <p:ext uri="{BB962C8B-B14F-4D97-AF65-F5344CB8AC3E}">
        <p14:creationId xmlns:p14="http://schemas.microsoft.com/office/powerpoint/2010/main" val="170449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40</a:t>
            </a:fld>
            <a:endParaRPr lang="en-US"/>
          </a:p>
        </p:txBody>
      </p:sp>
    </p:spTree>
    <p:extLst>
      <p:ext uri="{BB962C8B-B14F-4D97-AF65-F5344CB8AC3E}">
        <p14:creationId xmlns:p14="http://schemas.microsoft.com/office/powerpoint/2010/main" val="132032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2</a:t>
            </a:fld>
            <a:endParaRPr lang="en-US"/>
          </a:p>
        </p:txBody>
      </p:sp>
    </p:spTree>
    <p:extLst>
      <p:ext uri="{BB962C8B-B14F-4D97-AF65-F5344CB8AC3E}">
        <p14:creationId xmlns:p14="http://schemas.microsoft.com/office/powerpoint/2010/main" val="340645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Pre-transplant patients: complete vaccine course at least 2 weeks prior to transplantation if possible. • Post-transplant patients may receive vaccine 1 month after transplantation. • No adjustment of immunosuppressive medications required prior to vaccination</a:t>
            </a:r>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43</a:t>
            </a:fld>
            <a:endParaRPr lang="en-US"/>
          </a:p>
        </p:txBody>
      </p:sp>
    </p:spTree>
    <p:extLst>
      <p:ext uri="{BB962C8B-B14F-4D97-AF65-F5344CB8AC3E}">
        <p14:creationId xmlns:p14="http://schemas.microsoft.com/office/powerpoint/2010/main" val="98499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12325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spcBef>
                <a:spcPct val="30000"/>
              </a:spcBef>
              <a:spcAft>
                <a:spcPct val="0"/>
              </a:spcAf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419199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81240" indent="-181240">
              <a:buFont typeface="Arial"/>
              <a:buChar char="•"/>
            </a:pPr>
            <a:r>
              <a:rPr lang="en-US" dirty="0"/>
              <a:t>COVID-19 vaccines will not give you COVID-19</a:t>
            </a:r>
            <a:endParaRPr lang="en-US" dirty="0">
              <a:cs typeface="Calibri"/>
            </a:endParaRPr>
          </a:p>
          <a:p>
            <a:pPr marL="181240" indent="-181240">
              <a:buFont typeface="Arial"/>
              <a:buChar char="•"/>
            </a:pPr>
            <a:r>
              <a:rPr lang="en-US" dirty="0"/>
              <a:t>People who have gotten sick with COVID-19 may still benefit from getting vaccinated</a:t>
            </a:r>
            <a:endParaRPr lang="en-US" dirty="0">
              <a:cs typeface="Calibri"/>
            </a:endParaRPr>
          </a:p>
          <a:p>
            <a:pPr marL="181240" indent="-181240">
              <a:buFont typeface="Arial"/>
              <a:buChar char="•"/>
            </a:pPr>
            <a:r>
              <a:rPr lang="en-US" dirty="0"/>
              <a:t>Getting vaccinated can help prevent getting sick with COVID-19</a:t>
            </a:r>
            <a:endParaRPr lang="en-US" dirty="0">
              <a:cs typeface="Calibri"/>
            </a:endParaRPr>
          </a:p>
          <a:p>
            <a:pPr marL="181240" indent="-18124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dirty="0"/>
          </a:p>
        </p:txBody>
      </p:sp>
    </p:spTree>
    <p:extLst>
      <p:ext uri="{BB962C8B-B14F-4D97-AF65-F5344CB8AC3E}">
        <p14:creationId xmlns:p14="http://schemas.microsoft.com/office/powerpoint/2010/main" val="1128707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300" dirty="0"/>
              <a:t>COVID-19 vaccines are being held to the same safety standards as other routine vaccines. </a:t>
            </a:r>
            <a:r>
              <a:rPr lang="en-US" dirty="0"/>
              <a:t>Several </a:t>
            </a:r>
            <a:r>
              <a:rPr lang="en-US" sz="1300" dirty="0"/>
              <a:t>expert and independent groups evaluate the safety of vaccines being given to people in the United States.</a:t>
            </a:r>
            <a:r>
              <a:rPr lang="en-US" dirty="0"/>
              <a:t> </a:t>
            </a:r>
            <a:endParaRPr lang="en-US" sz="1300" dirty="0"/>
          </a:p>
          <a:p>
            <a:pPr defTabSz="966612" fontAlgn="base">
              <a:spcBef>
                <a:spcPct val="30000"/>
              </a:spcBef>
              <a:spcAft>
                <a:spcPct val="0"/>
              </a:spcAft>
              <a:defRPr/>
            </a:pPr>
            <a:endParaRPr lang="en-US" sz="1300" dirty="0"/>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300" dirty="0"/>
              <a:t>he </a:t>
            </a:r>
            <a:r>
              <a:rPr lang="en-US" sz="1300" b="1" dirty="0"/>
              <a:t>Advisory Committee on Immunization Practices, or ACIP, </a:t>
            </a:r>
            <a:r>
              <a:rPr lang="en-US" sz="1300" dirty="0"/>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300" dirty="0"/>
          </a:p>
          <a:p>
            <a:pPr defTabSz="966612" fontAlgn="base">
              <a:spcBef>
                <a:spcPct val="30000"/>
              </a:spcBef>
              <a:spcAft>
                <a:spcPct val="0"/>
              </a:spcAft>
              <a:defRPr/>
            </a:pPr>
            <a:endParaRPr lang="en-US" sz="1300" dirty="0"/>
          </a:p>
          <a:p>
            <a:pPr>
              <a:defRPr/>
            </a:pPr>
            <a:r>
              <a:rPr lang="en-US" sz="1300" dirty="0"/>
              <a:t>After </a:t>
            </a:r>
            <a:r>
              <a:rPr lang="en-US" dirty="0"/>
              <a:t>ANY vaccines</a:t>
            </a:r>
            <a:r>
              <a:rPr lang="en-US" sz="1300" dirty="0"/>
              <a:t> are authorized and in use, both FDA and CDC continue to monitor their safety</a:t>
            </a:r>
            <a:r>
              <a:rPr lang="en-US" dirty="0"/>
              <a:t>. </a:t>
            </a:r>
            <a:endParaRPr lang="en-US" sz="1300" dirty="0">
              <a:cs typeface="Calibri"/>
            </a:endParaRPr>
          </a:p>
          <a:p>
            <a:pPr>
              <a:defRPr/>
            </a:pPr>
            <a:endParaRPr lang="en-US" dirty="0"/>
          </a:p>
          <a:p>
            <a:pPr defTabSz="966612" fontAlgn="base">
              <a:spcBef>
                <a:spcPct val="30000"/>
              </a:spcBef>
              <a:spcAft>
                <a:spcPct val="0"/>
              </a:spcAft>
              <a:defRPr/>
            </a:pPr>
            <a:r>
              <a:rPr lang="en-US" sz="1300" dirty="0"/>
              <a:t>Existing systems </a:t>
            </a:r>
            <a:r>
              <a:rPr lang="en-US" dirty="0"/>
              <a:t>can</a:t>
            </a:r>
            <a:r>
              <a:rPr lang="en-US" sz="1300" dirty="0"/>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300" dirty="0">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302066" indent="-302066">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302066" indent="-302066">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300" dirty="0"/>
          </a:p>
        </p:txBody>
      </p:sp>
      <p:sp>
        <p:nvSpPr>
          <p:cNvPr id="4" name="Slide Number Placeholder 3"/>
          <p:cNvSpPr>
            <a:spLocks noGrp="1"/>
          </p:cNvSpPr>
          <p:nvPr>
            <p:ph type="sldNum" sz="quarter" idx="5"/>
          </p:nvPr>
        </p:nvSpPr>
        <p:spPr/>
        <p:txBody>
          <a:bodyPr/>
          <a:lstStyle/>
          <a:p>
            <a:pPr defTabSz="966612">
              <a:defRPr/>
            </a:pPr>
            <a:fld id="{EB38CAEC-4554-485B-9189-C45C7447A404}" type="slidenum">
              <a:rPr lang="en-US">
                <a:solidFill>
                  <a:prstClr val="black"/>
                </a:solidFill>
                <a:latin typeface="Calibri"/>
              </a:rPr>
              <a:pPr defTabSz="966612">
                <a:defRPr/>
              </a:pPr>
              <a:t>47</a:t>
            </a:fld>
            <a:endParaRPr lang="en-US">
              <a:solidFill>
                <a:prstClr val="black"/>
              </a:solidFill>
              <a:latin typeface="Calibri"/>
            </a:endParaRPr>
          </a:p>
        </p:txBody>
      </p:sp>
    </p:spTree>
    <p:extLst>
      <p:ext uri="{BB962C8B-B14F-4D97-AF65-F5344CB8AC3E}">
        <p14:creationId xmlns:p14="http://schemas.microsoft.com/office/powerpoint/2010/main" val="4084686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spcBef>
                <a:spcPct val="30000"/>
              </a:spcBef>
              <a:spcAft>
                <a:spcPct val="0"/>
              </a:spcAf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84818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a:t>Before vaccination, you should learn more about the different types of COVID-19 vaccines and how they work. We’ve provided some of this information in this presentation. </a:t>
            </a:r>
          </a:p>
          <a:p>
            <a:pPr lvl="0"/>
            <a:endParaRPr lang="en-US" sz="1300" dirty="0"/>
          </a:p>
          <a:p>
            <a:r>
              <a:rPr lang="en-US" sz="1300" dirty="0"/>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300" dirty="0"/>
              <a:t> tells you what COVID-19 vaccine you received, the date you received it, and where you received it.</a:t>
            </a:r>
            <a:endParaRPr lang="en-US" sz="1300" dirty="0">
              <a:cs typeface="Calibri"/>
            </a:endParaRPr>
          </a:p>
          <a:p>
            <a:endParaRPr lang="en-US" sz="1300" dirty="0"/>
          </a:p>
          <a:p>
            <a:pPr>
              <a:defRPr/>
            </a:pPr>
            <a:r>
              <a:rPr lang="en-US" sz="1300" dirty="0"/>
              <a:t>Your provider may also give you information about how to enroll in </a:t>
            </a:r>
            <a:r>
              <a:rPr lang="en-US" sz="1300" b="1" dirty="0"/>
              <a:t>v-safe</a:t>
            </a:r>
            <a:r>
              <a:rPr lang="en-US" dirty="0"/>
              <a:t>. </a:t>
            </a:r>
            <a:r>
              <a:rPr lang="en-US" b="1" dirty="0"/>
              <a:t>V-safe</a:t>
            </a:r>
            <a:r>
              <a:rPr lang="en-US" dirty="0"/>
              <a:t> is</a:t>
            </a:r>
            <a:r>
              <a:rPr lang="en-US" sz="1300" dirty="0"/>
              <a:t> a free, smartphone-based tool that uses text messaging and web surveys to provide personalized health check-ins after you receive a COVID-19 vaccination. </a:t>
            </a:r>
            <a:r>
              <a:rPr lang="en-US" dirty="0"/>
              <a:t>This program will help CDC monitor safety of COVID-19 vaccines. Find more information at https://www.cdc.gov/coronavirus/2019-ncov/vaccines/safety/vsafe.html. </a:t>
            </a:r>
          </a:p>
          <a:p>
            <a:pPr>
              <a:defRPr/>
            </a:pPr>
            <a:endParaRPr lang="en-US" dirty="0"/>
          </a:p>
          <a:p>
            <a:pPr>
              <a:defRPr/>
            </a:pPr>
            <a:r>
              <a:rPr lang="en-US" sz="1300" dirty="0"/>
              <a:t>Its important to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3248398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300" dirty="0"/>
              <a:t>It will take time to vaccinate all people </a:t>
            </a:r>
            <a:r>
              <a:rPr lang="en-US" dirty="0"/>
              <a:t>living in the</a:t>
            </a:r>
            <a:r>
              <a:rPr lang="en-US" sz="1300" dirty="0"/>
              <a:t> United States. While the vaccines are being delivered, it's important that everyone continue to take all steps</a:t>
            </a:r>
            <a:r>
              <a:rPr lang="en-US" dirty="0"/>
              <a:t> (wear a mask, avoid close contact with others, and wash your hands) </a:t>
            </a:r>
            <a:r>
              <a:rPr lang="en-US" sz="1300" dirty="0"/>
              <a:t>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3339842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spcBef>
                <a:spcPct val="30000"/>
              </a:spcBef>
              <a:spcAft>
                <a:spcPct val="0"/>
              </a:spcAft>
              <a:defRPr/>
            </a:pPr>
            <a:r>
              <a:rPr lang="en-US" dirty="0"/>
              <a:t>COVID-19 vaccination can protect you, your family, your friends, and your community. Choose to get vaccinated. Participate in </a:t>
            </a:r>
            <a:r>
              <a:rPr lang="en-US" b="1" dirty="0"/>
              <a:t>v-safe </a:t>
            </a:r>
            <a:r>
              <a:rPr lang="en-US" dirty="0"/>
              <a:t>and help CDC monitor for any health effects after vaccination. Share your experience with your coworkers, friends, and family. And visibly show that you received a vaccine by wearing a sticker or button. 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3589722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spcBef>
                <a:spcPct val="30000"/>
              </a:spcBef>
              <a:spcAft>
                <a:spcPct val="0"/>
              </a:spcAft>
              <a:defRPr/>
            </a:pPr>
            <a:r>
              <a:rPr lang="en-US" sz="1300" dirty="0"/>
              <a:t>If you experience a fever after vaccination</a:t>
            </a:r>
            <a:r>
              <a:rPr lang="en-US" dirty="0"/>
              <a:t>, </a:t>
            </a:r>
            <a:r>
              <a:rPr lang="en-US" sz="1300" dirty="0"/>
              <a:t>you should stay home from work if you can. Most side effects after vaccination do not last very long. The vaccine does not give you COVID-19. However, you could have been exposed to the virus before </a:t>
            </a:r>
            <a:r>
              <a:rPr lang="en-US" dirty="0"/>
              <a:t>you were vaccinated, </a:t>
            </a:r>
            <a:r>
              <a:rPr lang="en-US" sz="1300" dirty="0"/>
              <a:t>so if you continue to feel sick, you should consider getting a COVID-19 test. CDC and FDA encourage the public to report possible side effects to the </a:t>
            </a:r>
            <a:r>
              <a:rPr lang="en-US" sz="1300" u="sng" dirty="0">
                <a:hlinkClick r:id="rId3"/>
              </a:rPr>
              <a:t>Vaccine Adverse Event Reporting System (VAERS)</a:t>
            </a:r>
            <a:r>
              <a:rPr lang="en-US" sz="1300" dirty="0"/>
              <a:t>. CDC is also implementing a new smartphone-based tool called v-safe to check in on people’s health after they receive a COVID-19 vaccine. If you </a:t>
            </a:r>
            <a:r>
              <a:rPr lang="en-US" sz="1300" u="sng" dirty="0">
                <a:hlinkClick r:id="rId4"/>
              </a:rPr>
              <a:t>enroll in v-safe</a:t>
            </a:r>
            <a:r>
              <a:rPr lang="en-US" sz="1300"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248534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3</a:t>
            </a:fld>
            <a:endParaRPr lang="en-US"/>
          </a:p>
        </p:txBody>
      </p:sp>
    </p:spTree>
    <p:extLst>
      <p:ext uri="{BB962C8B-B14F-4D97-AF65-F5344CB8AC3E}">
        <p14:creationId xmlns:p14="http://schemas.microsoft.com/office/powerpoint/2010/main" val="227649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Overall, 50.6% of participants in the Pfizer safety trials were male and 49.4% were female, 83.1% were White, 9.1% were Black or African American, 28.0% were Hispanic or Latino, 4.3% were Asian, and 0.5% were American Indian or Alaska Native.</a:t>
            </a:r>
            <a:r>
              <a:rPr lang="en-US" sz="1900" dirty="0">
                <a:latin typeface="Calibri" panose="020F0502020204030204" pitchFamily="34" charset="0"/>
                <a:ea typeface="Times New Roman" panose="02020603050405020304" pitchFamily="18" charset="0"/>
              </a:rPr>
              <a:t> The safety of the Pfizer vaccine in younger adolescents was studied in 2,260 adolescents ages 12-15 in the U.S. </a:t>
            </a:r>
            <a:r>
              <a:rPr lang="en-US" sz="1300" dirty="0"/>
              <a:t> </a:t>
            </a:r>
          </a:p>
          <a:p>
            <a:endParaRPr lang="en-US" sz="1300" dirty="0"/>
          </a:p>
          <a:p>
            <a:r>
              <a:rPr lang="en-US" dirty="0"/>
              <a:t>https://www.fda.gov/media/144413/download</a:t>
            </a:r>
          </a:p>
        </p:txBody>
      </p:sp>
      <p:sp>
        <p:nvSpPr>
          <p:cNvPr id="4" name="Slide Number Placeholder 3"/>
          <p:cNvSpPr>
            <a:spLocks noGrp="1"/>
          </p:cNvSpPr>
          <p:nvPr>
            <p:ph type="sldNum" sz="quarter" idx="5"/>
          </p:nvPr>
        </p:nvSpPr>
        <p:spPr/>
        <p:txBody>
          <a:bodyPr/>
          <a:lstStyle/>
          <a:p>
            <a:fld id="{D34CBBDB-52D0-FE4C-8729-D7393D454E10}" type="slidenum">
              <a:rPr lang="en-US" smtClean="0"/>
              <a:t>55</a:t>
            </a:fld>
            <a:endParaRPr lang="en-US"/>
          </a:p>
        </p:txBody>
      </p:sp>
    </p:spTree>
    <p:extLst>
      <p:ext uri="{BB962C8B-B14F-4D97-AF65-F5344CB8AC3E}">
        <p14:creationId xmlns:p14="http://schemas.microsoft.com/office/powerpoint/2010/main" val="3983054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Overall, 52.7% of participants in </a:t>
            </a:r>
            <a:r>
              <a:rPr lang="en-US" sz="1300" dirty="0" err="1"/>
              <a:t>Moderna</a:t>
            </a:r>
            <a:r>
              <a:rPr lang="en-US" sz="1300" dirty="0"/>
              <a:t> safety trials were male, 47.3% were female, 79.2% were White, 10.2% were Black or African American, 20.5% were Hispanic or Latino, 4.6% were Asian, 0.8% were American Indian or Alaska Native, 0.2% were Native Hawaiian or Pacific Islander, 2.1% were Other, and 2.1% were Multiracial.</a:t>
            </a:r>
          </a:p>
          <a:p>
            <a:endParaRPr lang="en-US" sz="1300" dirty="0"/>
          </a:p>
          <a:p>
            <a:pPr defTabSz="966612">
              <a:defRPr/>
            </a:pPr>
            <a:r>
              <a:rPr lang="en-US" sz="1300" dirty="0"/>
              <a:t>The average age of participants was 52; 75.2% were 18 to 64 years of age and 24.8% were 65 years of age and older.</a:t>
            </a:r>
            <a:br>
              <a:rPr lang="en-US" sz="1300" dirty="0"/>
            </a:br>
            <a:endParaRPr lang="en-US" sz="1300" dirty="0"/>
          </a:p>
          <a:p>
            <a:r>
              <a:rPr lang="en-US" sz="1300" dirty="0"/>
              <a:t>The demographic characteristics were similar among participants who received </a:t>
            </a:r>
            <a:r>
              <a:rPr lang="en-US" sz="1300" dirty="0" err="1"/>
              <a:t>Moderna</a:t>
            </a:r>
            <a:r>
              <a:rPr lang="en-US" sz="1300" dirty="0"/>
              <a:t> COVID-19 Vaccine and those who received placebo.</a:t>
            </a:r>
          </a:p>
          <a:p>
            <a:endParaRPr lang="en-US" sz="1300" dirty="0"/>
          </a:p>
          <a:p>
            <a:r>
              <a:rPr lang="en-US" sz="1300" dirty="0"/>
              <a:t>https://www.fda.gov/media/144637/download </a:t>
            </a:r>
          </a:p>
          <a:p>
            <a:endParaRPr lang="en-US" sz="1300" dirty="0"/>
          </a:p>
        </p:txBody>
      </p:sp>
      <p:sp>
        <p:nvSpPr>
          <p:cNvPr id="4" name="Slide Number Placeholder 3"/>
          <p:cNvSpPr>
            <a:spLocks noGrp="1"/>
          </p:cNvSpPr>
          <p:nvPr>
            <p:ph type="sldNum" sz="quarter" idx="5"/>
          </p:nvPr>
        </p:nvSpPr>
        <p:spPr/>
        <p:txBody>
          <a:bodyPr/>
          <a:lstStyle/>
          <a:p>
            <a:fld id="{D34CBBDB-52D0-FE4C-8729-D7393D454E10}" type="slidenum">
              <a:rPr lang="en-US" smtClean="0"/>
              <a:t>56</a:t>
            </a:fld>
            <a:endParaRPr lang="en-US"/>
          </a:p>
        </p:txBody>
      </p:sp>
    </p:spTree>
    <p:extLst>
      <p:ext uri="{BB962C8B-B14F-4D97-AF65-F5344CB8AC3E}">
        <p14:creationId xmlns:p14="http://schemas.microsoft.com/office/powerpoint/2010/main" val="13853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Overall, 45% of Janssen participants were female, 55% were male, 58.7% were White, 19.4% were Black or African American, 45.3% were Hispanic or Latino, 3.3% were Asian, 9.5% were American Indian/Alaska Native 0.2% were Native Hawaiian or other Pacific Islander, 5.6% were from multiple racial groups and 1.4% were unknown races. The average age of participants was 52.</a:t>
            </a:r>
          </a:p>
          <a:p>
            <a:r>
              <a:rPr lang="en-US" sz="1300" dirty="0"/>
              <a:t> </a:t>
            </a:r>
          </a:p>
          <a:p>
            <a:r>
              <a:rPr lang="en-US" sz="1300" dirty="0"/>
              <a:t>The demographic characteristics were similar among participants who received Janssen COVID-19 Vaccine and those who received placebo.</a:t>
            </a:r>
          </a:p>
          <a:p>
            <a:r>
              <a:rPr lang="en-US" sz="1300" dirty="0"/>
              <a:t>   </a:t>
            </a:r>
          </a:p>
          <a:p>
            <a:r>
              <a:rPr lang="en-US" sz="1300" u="sng" dirty="0">
                <a:hlinkClick r:id="rId3"/>
              </a:rPr>
              <a:t>https://www.fda.gov/media/146304/download</a:t>
            </a:r>
            <a:endParaRPr lang="en-US" sz="13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57</a:t>
            </a:fld>
            <a:endParaRPr lang="en-US"/>
          </a:p>
        </p:txBody>
      </p:sp>
    </p:spTree>
    <p:extLst>
      <p:ext uri="{BB962C8B-B14F-4D97-AF65-F5344CB8AC3E}">
        <p14:creationId xmlns:p14="http://schemas.microsoft.com/office/powerpoint/2010/main" val="36228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6</a:t>
            </a:fld>
            <a:endParaRPr lang="en-US"/>
          </a:p>
        </p:txBody>
      </p:sp>
    </p:spTree>
    <p:extLst>
      <p:ext uri="{BB962C8B-B14F-4D97-AF65-F5344CB8AC3E}">
        <p14:creationId xmlns:p14="http://schemas.microsoft.com/office/powerpoint/2010/main" val="233157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47249-CA43-4660-8A87-02D7182C5E45}" type="slidenum">
              <a:rPr lang="en-US" smtClean="0"/>
              <a:t>7</a:t>
            </a:fld>
            <a:endParaRPr lang="en-US"/>
          </a:p>
        </p:txBody>
      </p:sp>
    </p:spTree>
    <p:extLst>
      <p:ext uri="{BB962C8B-B14F-4D97-AF65-F5344CB8AC3E}">
        <p14:creationId xmlns:p14="http://schemas.microsoft.com/office/powerpoint/2010/main" val="64002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a:buSzPts val="1400"/>
            </a:pPr>
            <a:r>
              <a:rPr lang="en-US" sz="1100" b="1" dirty="0"/>
              <a:t>Script:</a:t>
            </a:r>
            <a:endParaRPr sz="1100" dirty="0"/>
          </a:p>
          <a:p>
            <a:pPr marL="147677">
              <a:buSzPts val="1400"/>
            </a:pPr>
            <a:endParaRPr sz="1100" dirty="0"/>
          </a:p>
          <a:p>
            <a:pPr>
              <a:buSzPts val="1400"/>
            </a:pPr>
            <a:r>
              <a:rPr lang="en-US" sz="1100" dirty="0"/>
              <a:t>What is a vaccine? To put it simply, a vaccine is designed to help prevent us from getting sick from “germs”. The vaccine contains ingredients that give a person's body a sample of a germ so the body can learn to fight the disease.  Common germs include bacteria and viruses.  When a person’s body gets a vaccine with a sample of the virus or bacteria, their body makes antibodies that will guard them in the future.  If a person then catches the actual virus or bacteria invader, their antibodies attack and kill the invader before it can make them sick. </a:t>
            </a:r>
          </a:p>
          <a:p>
            <a:pPr>
              <a:buSzPts val="1400"/>
            </a:pPr>
            <a:endParaRPr sz="1100" dirty="0"/>
          </a:p>
          <a:p>
            <a:pPr>
              <a:buClr>
                <a:srgbClr val="000000"/>
              </a:buClr>
              <a:buSzPts val="1400"/>
            </a:pPr>
            <a:r>
              <a:rPr lang="en-US" sz="1100" dirty="0"/>
              <a:t>Vaccines have helped eliminate worry about many diseases in the United States such as chickenpox.  They also help protect people from diseases that still occur every year like influenza.  In the short run the new COVID-19 vaccines can protect </a:t>
            </a:r>
            <a:r>
              <a:rPr lang="en-US" sz="1100" dirty="0" err="1"/>
              <a:t>indivudal</a:t>
            </a:r>
            <a:r>
              <a:rPr lang="en-US" sz="1100" dirty="0"/>
              <a:t> people from getting sick.  In the long run, it is hoped that we can eliminate the concern for COVID-19 by making it rare, like chickenpox</a:t>
            </a:r>
          </a:p>
          <a:p>
            <a:pPr>
              <a:buClr>
                <a:srgbClr val="000000"/>
              </a:buClr>
              <a:buSzPts val="1400"/>
            </a:pPr>
            <a:endParaRPr lang="en-US" sz="1100" dirty="0"/>
          </a:p>
          <a:p>
            <a:pPr>
              <a:buClr>
                <a:srgbClr val="000000"/>
              </a:buClr>
              <a:buSzPts val="1400"/>
            </a:pPr>
            <a:r>
              <a:rPr lang="en-US" sz="1100" dirty="0"/>
              <a:t>In some cases, immunity does not last forever, whether you get a vaccine or get the disease.</a:t>
            </a:r>
            <a:endParaRPr sz="1100" dirty="0"/>
          </a:p>
          <a:p>
            <a:pPr marL="147677">
              <a:buSzPts val="1400"/>
            </a:pPr>
            <a:endParaRPr sz="1100" dirty="0"/>
          </a:p>
          <a:p>
            <a:pPr>
              <a:buSzPts val="1400"/>
            </a:pPr>
            <a:endParaRPr sz="1100" dirty="0"/>
          </a:p>
        </p:txBody>
      </p:sp>
    </p:spTree>
    <p:extLst>
      <p:ext uri="{BB962C8B-B14F-4D97-AF65-F5344CB8AC3E}">
        <p14:creationId xmlns:p14="http://schemas.microsoft.com/office/powerpoint/2010/main" val="97951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a:buSzPts val="1400"/>
            </a:pPr>
            <a:r>
              <a:rPr lang="en-US" sz="1100" b="1" dirty="0"/>
              <a:t>Script: </a:t>
            </a:r>
            <a:endParaRPr sz="1100" dirty="0"/>
          </a:p>
          <a:p>
            <a:pPr>
              <a:buSzPts val="1400"/>
            </a:pPr>
            <a:endParaRPr sz="1100" dirty="0"/>
          </a:p>
          <a:p>
            <a:pPr>
              <a:buClr>
                <a:srgbClr val="000000"/>
              </a:buClr>
              <a:buSzPts val="1400"/>
            </a:pPr>
            <a:r>
              <a:rPr lang="en-US" sz="1100" dirty="0"/>
              <a:t>One way to help keep people healthy is widespread vaccination. Vaccinating all, or most, of the people in a community can help stop diseases like COVID-19 from spreading from one person to another. This is called herd immunity, when most people in a population or group are immune so that the infection cannot spread from person to person. When most of the people are immune and cannot get the disease, it helps to protect other people who cannot get the vaccine, or who have other conditions that make them vulnerable even if they get the vaccine.  So when most the people get the vaccine, it can protect all the people.</a:t>
            </a:r>
            <a:endParaRPr sz="1100" dirty="0"/>
          </a:p>
          <a:p>
            <a:pPr>
              <a:buSzPts val="1400"/>
            </a:pPr>
            <a:endParaRPr sz="1100" dirty="0"/>
          </a:p>
        </p:txBody>
      </p:sp>
    </p:spTree>
    <p:extLst>
      <p:ext uri="{BB962C8B-B14F-4D97-AF65-F5344CB8AC3E}">
        <p14:creationId xmlns:p14="http://schemas.microsoft.com/office/powerpoint/2010/main" val="373607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147677">
              <a:buSzPts val="1400"/>
            </a:pPr>
            <a:r>
              <a:rPr lang="en-US" sz="1100" b="1" dirty="0"/>
              <a:t>Script: </a:t>
            </a:r>
            <a:endParaRPr sz="1100" dirty="0"/>
          </a:p>
          <a:p>
            <a:pPr marL="147677">
              <a:buSzPts val="1400"/>
            </a:pPr>
            <a:endParaRPr sz="1100" b="1" dirty="0"/>
          </a:p>
          <a:p>
            <a:pPr marL="147677">
              <a:buSzPts val="1400"/>
            </a:pPr>
            <a:r>
              <a:rPr lang="en-US" sz="1100" dirty="0"/>
              <a:t>The main three ways to make a vaccine against a virus are.</a:t>
            </a:r>
            <a:endParaRPr sz="1100" dirty="0"/>
          </a:p>
          <a:p>
            <a:pPr indent="-328917">
              <a:buSzPts val="1300"/>
            </a:pPr>
            <a:r>
              <a:rPr lang="en-US" sz="1100" dirty="0"/>
              <a:t>First, to include a whole virus inside the vaccine. In this case, the virus is weakened or killed, so that it cannot make someone sick with the disease. Many common vaccines are made this way, like chickenpox, influenza and Measles/MMR</a:t>
            </a:r>
            <a:endParaRPr sz="1100" dirty="0"/>
          </a:p>
          <a:p>
            <a:pPr marL="483306" indent="-328917">
              <a:buSzPts val="1300"/>
              <a:buChar char="●"/>
            </a:pPr>
            <a:r>
              <a:rPr lang="en-US" sz="1100" dirty="0"/>
              <a:t>A second method is to use just part of the virus. Because it is just a piece of a virus, it does not need to be killed or weakened. A piece of a virus cannot make someone sick. Many vaccines are made this way, probably the best known are tetanus and hepatitis B vaccines.</a:t>
            </a:r>
            <a:endParaRPr sz="1100" dirty="0"/>
          </a:p>
          <a:p>
            <a:pPr indent="-328917">
              <a:buSzPts val="1300"/>
            </a:pPr>
            <a:r>
              <a:rPr lang="en-US" sz="1100" dirty="0"/>
              <a:t>A third way to make a vaccine is to give the body instructions to make something that looks like a piece of the virus, but not give them any of the real virus. For COVID, this type of vaccine is called an mRNA vaccine. This type of vaccine does not contain any virus at all, and it does not create a virus in your body, so you cannot get the infection from the vaccine</a:t>
            </a:r>
          </a:p>
          <a:p>
            <a:pPr indent="-328917">
              <a:buSzPts val="1300"/>
            </a:pPr>
            <a:endParaRPr sz="1100" dirty="0"/>
          </a:p>
          <a:p>
            <a:r>
              <a:rPr lang="en-US" sz="1100" dirty="0"/>
              <a:t>While a person can get side effects from any vaccine since it is triggering your bodies defenses, most vaccines </a:t>
            </a:r>
            <a:r>
              <a:rPr lang="en-US" sz="1100" b="1" dirty="0"/>
              <a:t>cannot</a:t>
            </a:r>
            <a:r>
              <a:rPr lang="en-US" sz="1100" dirty="0"/>
              <a:t> make a person sick with the actual disease.</a:t>
            </a:r>
            <a:endParaRPr sz="1100" dirty="0"/>
          </a:p>
          <a:p>
            <a:pPr marL="483306" indent="-241653">
              <a:spcBef>
                <a:spcPts val="1057"/>
              </a:spcBef>
              <a:buSzPts val="1400"/>
            </a:pPr>
            <a:endParaRPr sz="1100" dirty="0"/>
          </a:p>
          <a:p>
            <a:pPr>
              <a:buSzPts val="1400"/>
            </a:pPr>
            <a:endParaRPr sz="1100" dirty="0"/>
          </a:p>
        </p:txBody>
      </p:sp>
    </p:spTree>
    <p:extLst>
      <p:ext uri="{BB962C8B-B14F-4D97-AF65-F5344CB8AC3E}">
        <p14:creationId xmlns:p14="http://schemas.microsoft.com/office/powerpoint/2010/main" val="18498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147677">
              <a:buSzPts val="1400"/>
            </a:pPr>
            <a:r>
              <a:rPr lang="en-US" sz="1100" b="1" dirty="0"/>
              <a:t>Script:</a:t>
            </a:r>
            <a:endParaRPr sz="1100" dirty="0"/>
          </a:p>
          <a:p>
            <a:pPr marL="147677">
              <a:buSzPts val="1400"/>
            </a:pPr>
            <a:endParaRPr sz="1100" dirty="0"/>
          </a:p>
          <a:p>
            <a:pPr marL="147677">
              <a:buSzPts val="1400"/>
            </a:pPr>
            <a:r>
              <a:rPr lang="en-US" sz="1100" dirty="0"/>
              <a:t>None of the COVID-19 vaccines contain the whole or weakened viruses, like influenza, chickenpox or MMR. They either use a messenger RNA (mRNA) and we call it an mRNA vaccine (Moderna and Pfizer), or they contain a piece of the covid virus (J&amp;J vaccine).  There is no possibility of getting the COVID virus with these types of vaccines.  </a:t>
            </a:r>
          </a:p>
          <a:p>
            <a:pPr marL="147677">
              <a:buSzPts val="1400"/>
            </a:pPr>
            <a:endParaRPr lang="en-US" sz="1100" dirty="0"/>
          </a:p>
          <a:p>
            <a:pPr marL="147677">
              <a:buSzPts val="1400"/>
            </a:pPr>
            <a:r>
              <a:rPr lang="en-US" sz="1100" dirty="0"/>
              <a:t>After getting one of these vaccines, your body prepares for the actual infection by making antibodies which guard your body. If you get COVID, these antibodies work like guards –they recognize the virus and attack and kill the COVID virus before it can make you very sick. </a:t>
            </a:r>
            <a:endParaRPr sz="1100" dirty="0"/>
          </a:p>
        </p:txBody>
      </p:sp>
    </p:spTree>
    <p:extLst>
      <p:ext uri="{BB962C8B-B14F-4D97-AF65-F5344CB8AC3E}">
        <p14:creationId xmlns:p14="http://schemas.microsoft.com/office/powerpoint/2010/main" val="182151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4F987-DFCA-4C24-A51A-C05315151A4B}"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131783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4F987-DFCA-4C24-A51A-C05315151A4B}"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264769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4F987-DFCA-4C24-A51A-C05315151A4B}"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46270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921600" y="203200"/>
            <a:ext cx="10348800" cy="1292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921600" y="2014800"/>
            <a:ext cx="10348800" cy="3825200"/>
          </a:xfrm>
          <a:prstGeom prst="rect">
            <a:avLst/>
          </a:prstGeom>
          <a:noFill/>
          <a:ln>
            <a:noFill/>
          </a:ln>
        </p:spPr>
        <p:txBody>
          <a:bodyPr spcFirstLastPara="1" wrap="square" lIns="91425" tIns="91425" rIns="91425" bIns="91425" anchor="t" anchorCtr="0">
            <a:noAutofit/>
          </a:bodyPr>
          <a:lstStyle>
            <a:lvl1pPr marL="609585" lvl="0" indent="-507987" algn="l">
              <a:lnSpc>
                <a:spcPct val="100000"/>
              </a:lnSpc>
              <a:spcBef>
                <a:spcPts val="800"/>
              </a:spcBef>
              <a:spcAft>
                <a:spcPts val="0"/>
              </a:spcAft>
              <a:buSzPts val="2400"/>
              <a:buChar char="▣"/>
              <a:defRPr/>
            </a:lvl1pPr>
            <a:lvl2pPr marL="1219170" lvl="1" indent="-507987" algn="l">
              <a:lnSpc>
                <a:spcPct val="100000"/>
              </a:lnSpc>
              <a:spcBef>
                <a:spcPts val="0"/>
              </a:spcBef>
              <a:spcAft>
                <a:spcPts val="0"/>
              </a:spcAft>
              <a:buSzPts val="2400"/>
              <a:buChar char="□"/>
              <a:defRPr/>
            </a:lvl2pPr>
            <a:lvl3pPr marL="1828754" lvl="2" indent="-507987" algn="l">
              <a:lnSpc>
                <a:spcPct val="100000"/>
              </a:lnSpc>
              <a:spcBef>
                <a:spcPts val="0"/>
              </a:spcBef>
              <a:spcAft>
                <a:spcPts val="0"/>
              </a:spcAft>
              <a:buSzPts val="2400"/>
              <a:buChar char="■"/>
              <a:defRPr/>
            </a:lvl3pPr>
            <a:lvl4pPr marL="2438339" lvl="3" indent="-507987" algn="l">
              <a:lnSpc>
                <a:spcPct val="100000"/>
              </a:lnSpc>
              <a:spcBef>
                <a:spcPts val="0"/>
              </a:spcBef>
              <a:spcAft>
                <a:spcPts val="0"/>
              </a:spcAft>
              <a:buSzPts val="2400"/>
              <a:buChar char="●"/>
              <a:defRPr/>
            </a:lvl4pPr>
            <a:lvl5pPr marL="3047924" lvl="4" indent="-507987" algn="l">
              <a:lnSpc>
                <a:spcPct val="100000"/>
              </a:lnSpc>
              <a:spcBef>
                <a:spcPts val="0"/>
              </a:spcBef>
              <a:spcAft>
                <a:spcPts val="0"/>
              </a:spcAft>
              <a:buSzPts val="2400"/>
              <a:buChar char="○"/>
              <a:defRPr/>
            </a:lvl5pPr>
            <a:lvl6pPr marL="3657509" lvl="5" indent="-507987" algn="l">
              <a:lnSpc>
                <a:spcPct val="100000"/>
              </a:lnSpc>
              <a:spcBef>
                <a:spcPts val="0"/>
              </a:spcBef>
              <a:spcAft>
                <a:spcPts val="0"/>
              </a:spcAft>
              <a:buSzPts val="2400"/>
              <a:buChar char="■"/>
              <a:defRPr/>
            </a:lvl6pPr>
            <a:lvl7pPr marL="4267093" lvl="6" indent="-507987" algn="l">
              <a:lnSpc>
                <a:spcPct val="100000"/>
              </a:lnSpc>
              <a:spcBef>
                <a:spcPts val="0"/>
              </a:spcBef>
              <a:spcAft>
                <a:spcPts val="0"/>
              </a:spcAft>
              <a:buSzPts val="2400"/>
              <a:buChar char="●"/>
              <a:defRPr/>
            </a:lvl7pPr>
            <a:lvl8pPr marL="4876678" lvl="7" indent="-507987" algn="l">
              <a:lnSpc>
                <a:spcPct val="100000"/>
              </a:lnSpc>
              <a:spcBef>
                <a:spcPts val="0"/>
              </a:spcBef>
              <a:spcAft>
                <a:spcPts val="0"/>
              </a:spcAft>
              <a:buSzPts val="2400"/>
              <a:buChar char="○"/>
              <a:defRPr/>
            </a:lvl8pPr>
            <a:lvl9pPr marL="5486263" lvl="8" indent="-507987" algn="l">
              <a:lnSpc>
                <a:spcPct val="100000"/>
              </a:lnSpc>
              <a:spcBef>
                <a:spcPts val="0"/>
              </a:spcBef>
              <a:spcAft>
                <a:spcPts val="0"/>
              </a:spcAft>
              <a:buSzPts val="2400"/>
              <a:buChar char="■"/>
              <a:defRPr/>
            </a:lvl9pPr>
          </a:lstStyle>
          <a:p>
            <a:endParaRPr/>
          </a:p>
        </p:txBody>
      </p:sp>
      <p:sp>
        <p:nvSpPr>
          <p:cNvPr id="25" name="Google Shape;25;p4"/>
          <p:cNvSpPr txBox="1">
            <a:spLocks noGrp="1"/>
          </p:cNvSpPr>
          <p:nvPr>
            <p:ph type="sldNum" idx="12"/>
          </p:nvPr>
        </p:nvSpPr>
        <p:spPr>
          <a:xfrm>
            <a:off x="11409033" y="6344577"/>
            <a:ext cx="731600" cy="412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accent1"/>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358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ingle Column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6942667" y="465667"/>
            <a:ext cx="5249333" cy="6392333"/>
          </a:xfrm>
        </p:spPr>
        <p:txBody>
          <a:bodyPr/>
          <a:lstStyle/>
          <a:p>
            <a:endParaRPr lang="en-US" dirty="0"/>
          </a:p>
        </p:txBody>
      </p:sp>
    </p:spTree>
    <p:extLst>
      <p:ext uri="{BB962C8B-B14F-4D97-AF65-F5344CB8AC3E}">
        <p14:creationId xmlns:p14="http://schemas.microsoft.com/office/powerpoint/2010/main" val="30703068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E201E6-38FB-0143-8AC7-5BB4E14C8D1D}"/>
              </a:ext>
            </a:extLst>
          </p:cNvPr>
          <p:cNvSpPr>
            <a:spLocks noGrp="1"/>
          </p:cNvSpPr>
          <p:nvPr>
            <p:ph type="pic" sz="quarter" idx="10" hasCustomPrompt="1"/>
          </p:nvPr>
        </p:nvSpPr>
        <p:spPr>
          <a:xfrm>
            <a:off x="0" y="0"/>
            <a:ext cx="12192000" cy="6858000"/>
          </a:xfrm>
          <a:prstGeom prst="rect">
            <a:avLst/>
          </a:prstGeom>
          <a:pattFill prst="pct20">
            <a:fgClr>
              <a:schemeClr val="accent1"/>
            </a:fgClr>
            <a:bgClr>
              <a:schemeClr val="bg1"/>
            </a:bgClr>
          </a:pattFill>
        </p:spPr>
        <p:txBody>
          <a:bodyPr/>
          <a:lstStyle>
            <a:lvl1pPr>
              <a:defRPr sz="2000"/>
            </a:lvl1pPr>
          </a:lstStyle>
          <a:p>
            <a:r>
              <a:rPr lang="en-US" dirty="0"/>
              <a:t>Drag Picture here</a:t>
            </a:r>
          </a:p>
        </p:txBody>
      </p:sp>
    </p:spTree>
    <p:extLst>
      <p:ext uri="{BB962C8B-B14F-4D97-AF65-F5344CB8AC3E}">
        <p14:creationId xmlns:p14="http://schemas.microsoft.com/office/powerpoint/2010/main" val="174427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1" y="365126"/>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1"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dirty="0"/>
          </a:p>
        </p:txBody>
      </p:sp>
    </p:spTree>
    <p:extLst>
      <p:ext uri="{BB962C8B-B14F-4D97-AF65-F5344CB8AC3E}">
        <p14:creationId xmlns:p14="http://schemas.microsoft.com/office/powerpoint/2010/main" val="1901588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Push from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802786"/>
      </p:ext>
    </p:extLst>
  </p:cSld>
  <p:clrMapOvr>
    <a:masterClrMapping/>
  </p:clrMapOvr>
  <p:transition spd="slow">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Blank_Slide">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AF9DB61-E5AF-9B43-BE92-DAE0366D6411}"/>
              </a:ext>
            </a:extLst>
          </p:cNvPr>
          <p:cNvSpPr/>
          <p:nvPr userDrawn="1"/>
        </p:nvSpPr>
        <p:spPr>
          <a:xfrm>
            <a:off x="11191862" y="5982075"/>
            <a:ext cx="613517" cy="6133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900"/>
          </a:p>
        </p:txBody>
      </p:sp>
      <p:sp>
        <p:nvSpPr>
          <p:cNvPr id="2" name="Slide Number Placeholder 2">
            <a:extLst>
              <a:ext uri="{FF2B5EF4-FFF2-40B4-BE49-F238E27FC236}">
                <a16:creationId xmlns:a16="http://schemas.microsoft.com/office/drawing/2014/main" id="{B58155AC-6B41-CB4D-8B87-E54767ACCFA8}"/>
              </a:ext>
            </a:extLst>
          </p:cNvPr>
          <p:cNvSpPr>
            <a:spLocks noGrp="1"/>
          </p:cNvSpPr>
          <p:nvPr>
            <p:ph type="sldNum" sz="quarter" idx="4"/>
          </p:nvPr>
        </p:nvSpPr>
        <p:spPr>
          <a:xfrm>
            <a:off x="11191862" y="6106211"/>
            <a:ext cx="613517" cy="365125"/>
          </a:xfrm>
          <a:prstGeom prst="rect">
            <a:avLst/>
          </a:prstGeom>
        </p:spPr>
        <p:txBody>
          <a:bodyPr vert="horz" lIns="91440" tIns="45720" rIns="91440" bIns="45720" rtlCol="0" anchor="ctr"/>
          <a:lstStyle>
            <a:lvl1pPr algn="ctr">
              <a:defRPr sz="1400">
                <a:solidFill>
                  <a:schemeClr val="bg1"/>
                </a:solidFill>
                <a:latin typeface="Poppins" pitchFamily="2" charset="77"/>
                <a:cs typeface="Poppins" pitchFamily="2" charset="77"/>
              </a:defRPr>
            </a:lvl1pPr>
          </a:lstStyle>
          <a:p>
            <a:fld id="{B55EDD56-A87B-0140-BAB5-B80F529F34C6}" type="slidenum">
              <a:rPr lang="en-ID"/>
              <a:pPr/>
              <a:t>‹#›</a:t>
            </a:fld>
            <a:endParaRPr lang="en-ID" dirty="0"/>
          </a:p>
        </p:txBody>
      </p:sp>
      <p:sp>
        <p:nvSpPr>
          <p:cNvPr id="9" name="Freeform 8">
            <a:extLst>
              <a:ext uri="{FF2B5EF4-FFF2-40B4-BE49-F238E27FC236}">
                <a16:creationId xmlns:a16="http://schemas.microsoft.com/office/drawing/2014/main" id="{1AE40D2C-1926-0943-AB9F-9BF79BC98B9C}"/>
              </a:ext>
            </a:extLst>
          </p:cNvPr>
          <p:cNvSpPr>
            <a:spLocks noGrp="1"/>
          </p:cNvSpPr>
          <p:nvPr>
            <p:ph type="pic" sz="quarter" idx="12" hasCustomPrompt="1"/>
          </p:nvPr>
        </p:nvSpPr>
        <p:spPr>
          <a:xfrm>
            <a:off x="0" y="0"/>
            <a:ext cx="4706269" cy="6858001"/>
          </a:xfrm>
          <a:prstGeom prst="rect">
            <a:avLst/>
          </a:prstGeom>
          <a:noFill/>
        </p:spPr>
        <p:txBody>
          <a:bodyPr wrap="square">
            <a:noAutofit/>
          </a:bodyPr>
          <a:lstStyle>
            <a:lvl1pPr>
              <a:defRPr sz="2000"/>
            </a:lvl1pPr>
          </a:lstStyle>
          <a:p>
            <a:r>
              <a:rPr lang="en-US" dirty="0"/>
              <a:t>Drag Picture here</a:t>
            </a:r>
          </a:p>
        </p:txBody>
      </p:sp>
    </p:spTree>
    <p:extLst>
      <p:ext uri="{BB962C8B-B14F-4D97-AF65-F5344CB8AC3E}">
        <p14:creationId xmlns:p14="http://schemas.microsoft.com/office/powerpoint/2010/main" val="876974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515908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ngle Column">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8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4F987-DFCA-4C24-A51A-C05315151A4B}"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2399015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ingle Column - Two Row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2202269"/>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a:extLst>
              <a:ext uri="{FF2B5EF4-FFF2-40B4-BE49-F238E27FC236}">
                <a16:creationId xmlns:a16="http://schemas.microsoft.com/office/drawing/2014/main" id="{ED9DE4BA-4CDE-41D4-AD9B-308AC5DA8C86}"/>
              </a:ext>
            </a:extLst>
          </p:cNvPr>
          <p:cNvSpPr>
            <a:spLocks noGrp="1"/>
          </p:cNvSpPr>
          <p:nvPr>
            <p:ph type="body" sz="quarter" idx="11"/>
          </p:nvPr>
        </p:nvSpPr>
        <p:spPr>
          <a:xfrm>
            <a:off x="609600" y="3850106"/>
            <a:ext cx="10972800" cy="2689893"/>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198125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8_Blank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49EEC4-D76E-4F36-BC35-A063FFAC8704}"/>
              </a:ext>
            </a:extLst>
          </p:cNvPr>
          <p:cNvSpPr>
            <a:spLocks noGrp="1"/>
          </p:cNvSpPr>
          <p:nvPr>
            <p:ph type="pic" sz="quarter" idx="12" hasCustomPrompt="1"/>
          </p:nvPr>
        </p:nvSpPr>
        <p:spPr>
          <a:xfrm>
            <a:off x="0" y="0"/>
            <a:ext cx="12191998" cy="5400000"/>
          </a:xfrm>
          <a:prstGeom prst="rect">
            <a:avLst/>
          </a:prstGeom>
          <a:pattFill prst="pct20">
            <a:fgClr>
              <a:schemeClr val="accent1"/>
            </a:fgClr>
            <a:bgClr>
              <a:schemeClr val="bg1"/>
            </a:bgClr>
          </a:pattFill>
        </p:spPr>
        <p:txBody>
          <a:bodyPr wrap="square">
            <a:noAutofit/>
          </a:bodyPr>
          <a:lstStyle>
            <a:lvl1pPr marL="0" marR="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228543" marR="0" lvl="0" indent="-228543" algn="l" defTabSz="914172"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Picture here</a:t>
            </a:r>
          </a:p>
        </p:txBody>
      </p:sp>
    </p:spTree>
    <p:extLst>
      <p:ext uri="{BB962C8B-B14F-4D97-AF65-F5344CB8AC3E}">
        <p14:creationId xmlns:p14="http://schemas.microsoft.com/office/powerpoint/2010/main" val="218346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74F987-DFCA-4C24-A51A-C05315151A4B}"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25768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4F987-DFCA-4C24-A51A-C05315151A4B}"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334406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4F987-DFCA-4C24-A51A-C05315151A4B}"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185945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4F987-DFCA-4C24-A51A-C05315151A4B}"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318069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4F987-DFCA-4C24-A51A-C05315151A4B}"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371739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74F987-DFCA-4C24-A51A-C05315151A4B}"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77942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74F987-DFCA-4C24-A51A-C05315151A4B}"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C9F76-F8B7-4B94-ADC7-1C3A6D5031FB}" type="slidenum">
              <a:rPr lang="en-US" smtClean="0"/>
              <a:t>‹#›</a:t>
            </a:fld>
            <a:endParaRPr lang="en-US"/>
          </a:p>
        </p:txBody>
      </p:sp>
    </p:spTree>
    <p:extLst>
      <p:ext uri="{BB962C8B-B14F-4D97-AF65-F5344CB8AC3E}">
        <p14:creationId xmlns:p14="http://schemas.microsoft.com/office/powerpoint/2010/main" val="6530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4F987-DFCA-4C24-A51A-C05315151A4B}" type="datetimeFigureOut">
              <a:rPr lang="en-US" smtClean="0"/>
              <a:t>8/2/2021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C9F76-F8B7-4B94-ADC7-1C3A6D5031FB}" type="slidenum">
              <a:rPr lang="en-US" smtClean="0"/>
              <a:t>‹#›</a:t>
            </a:fld>
            <a:endParaRPr lang="en-US"/>
          </a:p>
        </p:txBody>
      </p:sp>
    </p:spTree>
    <p:extLst>
      <p:ext uri="{BB962C8B-B14F-4D97-AF65-F5344CB8AC3E}">
        <p14:creationId xmlns:p14="http://schemas.microsoft.com/office/powerpoint/2010/main" val="220568855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8" r:id="rId20"/>
    <p:sldLayoutId id="21474838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2.jp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slide" Target="slide3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image" Target="../media/image36.png"/><Relationship Id="rId10" Type="http://schemas.openxmlformats.org/officeDocument/2006/relationships/image" Target="../media/image2.png"/><Relationship Id="rId4" Type="http://schemas.openxmlformats.org/officeDocument/2006/relationships/image" Target="../media/image35.png"/><Relationship Id="rId9"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ourworldindata.org/explorers/coronavirus-data-explorer?zoomToSelection=true&amp;pickerSort=asc&amp;pickerMetric=location&amp;Interval=Cumulative&amp;Relative+to+Population=false&amp;Align+outbreaks=false&amp;country=~OWID_WRL&amp;Metric=Vaccine+doses" TargetMode="External"/><Relationship Id="rId7" Type="http://schemas.openxmlformats.org/officeDocument/2006/relationships/image" Target="../media/image3.png"/><Relationship Id="rId2" Type="http://schemas.openxmlformats.org/officeDocument/2006/relationships/hyperlink" Target="https://ourworldindata.org/covid-vaccinations?country=OWID_WRL#what-share-of-the-population-has-received-at-least-one-dose-of-the-covid-19-vaccin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urworldindata.org/grapher/share-people-vaccinated-covid?country=High+income~Upper+middle+income~Lower+middle+income~Low+income" TargetMode="External"/><Relationship Id="rId4" Type="http://schemas.openxmlformats.org/officeDocument/2006/relationships/hyperlink" Target="https://ourworldindata.org/explorers/coronavirus-data-explorer?zoomToSelection=true&amp;pickerSort=asc&amp;pickerMetric=location&amp;Interval=7-day+rolling+average&amp;Relative+to+Population=false&amp;Align+outbreaks=false&amp;country=~OWID_WRL&amp;Metric=Vaccine+dos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edicalnewstoday.com/articles/mnt-620130"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who.int/groups/strategic-advisory-group-of-experts-on-immunization"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hyperlink" Target="https://www.cdc.gov/coronavirus/2019-ncov/hcp/testing-overview.html" TargetMode="External"/><Relationship Id="rId3" Type="http://schemas.openxmlformats.org/officeDocument/2006/relationships/image" Target="../media/image60.png"/><Relationship Id="rId7" Type="http://schemas.openxmlformats.org/officeDocument/2006/relationships/hyperlink" Target="https://www.cdc.gov/coronavirus/2019-ncov/vaccines/about-vaccines/vaccine-myths.html"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3.png"/><Relationship Id="rId4" Type="http://schemas.openxmlformats.org/officeDocument/2006/relationships/image" Target="../media/image61.png"/><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hyperlink" Target="https://vsafe.cdc.gov/"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66.png"/><Relationship Id="rId11" Type="http://schemas.openxmlformats.org/officeDocument/2006/relationships/image" Target="../media/image3.png"/><Relationship Id="rId5" Type="http://schemas.openxmlformats.org/officeDocument/2006/relationships/hyperlink" Target="https://vaers.hhs.gov/" TargetMode="External"/><Relationship Id="rId10" Type="http://schemas.openxmlformats.org/officeDocument/2006/relationships/image" Target="../media/image2.png"/><Relationship Id="rId4" Type="http://schemas.openxmlformats.org/officeDocument/2006/relationships/image" Target="../media/image65.png"/><Relationship Id="rId9" Type="http://schemas.openxmlformats.org/officeDocument/2006/relationships/hyperlink" Target="https://www.cdc.gov/coronavirus/2019-ncov/vaccines/safety/vsafe.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s://www.cdc.gov/coronavirus/2019-ncov/vaccines/safety/vsafe.html" TargetMode="External"/><Relationship Id="rId5" Type="http://schemas.openxmlformats.org/officeDocument/2006/relationships/image" Target="../media/image65.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1.png"/><Relationship Id="rId7"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jpg"/><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075C02-71C0-4642-88D0-A410943FC9BE}"/>
              </a:ext>
            </a:extLst>
          </p:cNvPr>
          <p:cNvPicPr>
            <a:picLocks noChangeAspect="1"/>
          </p:cNvPicPr>
          <p:nvPr/>
        </p:nvPicPr>
        <p:blipFill>
          <a:blip r:embed="rId3"/>
          <a:stretch>
            <a:fillRect/>
          </a:stretch>
        </p:blipFill>
        <p:spPr>
          <a:xfrm>
            <a:off x="0" y="1154319"/>
            <a:ext cx="9919504" cy="5912025"/>
          </a:xfrm>
          <a:prstGeom prst="rect">
            <a:avLst/>
          </a:prstGeom>
        </p:spPr>
      </p:pic>
      <p:sp>
        <p:nvSpPr>
          <p:cNvPr id="7" name="Explosion 2 6"/>
          <p:cNvSpPr/>
          <p:nvPr/>
        </p:nvSpPr>
        <p:spPr>
          <a:xfrm>
            <a:off x="78658" y="0"/>
            <a:ext cx="6206395" cy="27779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Things to Know About COVID – 19 Vaccine </a:t>
            </a:r>
            <a:endParaRPr lang="en-US" sz="2800" b="1" dirty="0"/>
          </a:p>
        </p:txBody>
      </p:sp>
      <p:pic>
        <p:nvPicPr>
          <p:cNvPr id="2" name="Picture 1"/>
          <p:cNvPicPr>
            <a:picLocks noChangeAspect="1"/>
          </p:cNvPicPr>
          <p:nvPr/>
        </p:nvPicPr>
        <p:blipFill>
          <a:blip r:embed="rId4"/>
          <a:stretch>
            <a:fillRect/>
          </a:stretch>
        </p:blipFill>
        <p:spPr>
          <a:xfrm>
            <a:off x="8633569" y="106785"/>
            <a:ext cx="3457379" cy="989635"/>
          </a:xfrm>
          <a:prstGeom prst="rect">
            <a:avLst/>
          </a:prstGeom>
        </p:spPr>
      </p:pic>
      <p:pic>
        <p:nvPicPr>
          <p:cNvPr id="5" name="Picture 4"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797149" y="-21333"/>
            <a:ext cx="1836420" cy="1245870"/>
          </a:xfrm>
          <a:prstGeom prst="rect">
            <a:avLst/>
          </a:prstGeom>
          <a:noFill/>
          <a:ln>
            <a:noFill/>
          </a:ln>
        </p:spPr>
      </p:pic>
    </p:spTree>
    <p:extLst>
      <p:ext uri="{BB962C8B-B14F-4D97-AF65-F5344CB8AC3E}">
        <p14:creationId xmlns:p14="http://schemas.microsoft.com/office/powerpoint/2010/main" val="1037936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3344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734621" y="105765"/>
            <a:ext cx="3457379" cy="989635"/>
          </a:xfrm>
          <a:prstGeom prst="rect">
            <a:avLst/>
          </a:prstGeom>
        </p:spPr>
      </p:pic>
      <p:pic>
        <p:nvPicPr>
          <p:cNvPr id="6" name="Picture 5" descr="Gallery"/>
          <p:cNvPicPr/>
          <p:nvPr/>
        </p:nvPicPr>
        <p:blipFill>
          <a:blip r:embed="rId8">
            <a:extLst>
              <a:ext uri="{28A0092B-C50C-407E-A947-70E740481C1C}">
                <a14:useLocalDpi xmlns:a14="http://schemas.microsoft.com/office/drawing/2010/main" val="0"/>
              </a:ext>
            </a:extLst>
          </a:blip>
          <a:srcRect/>
          <a:stretch>
            <a:fillRect/>
          </a:stretch>
        </p:blipFill>
        <p:spPr bwMode="auto">
          <a:xfrm>
            <a:off x="6675808" y="0"/>
            <a:ext cx="1836420" cy="1245870"/>
          </a:xfrm>
          <a:prstGeom prst="rect">
            <a:avLst/>
          </a:prstGeom>
          <a:noFill/>
          <a:ln>
            <a:noFill/>
          </a:ln>
        </p:spPr>
      </p:pic>
    </p:spTree>
    <p:extLst>
      <p:ext uri="{BB962C8B-B14F-4D97-AF65-F5344CB8AC3E}">
        <p14:creationId xmlns:p14="http://schemas.microsoft.com/office/powerpoint/2010/main" val="139736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r>
              <a:rPr lang="en-US" sz="4800" dirty="0"/>
              <a:t>Vaccines</a:t>
            </a:r>
            <a:endParaRPr sz="4800" dirty="0"/>
          </a:p>
        </p:txBody>
      </p:sp>
      <p:sp>
        <p:nvSpPr>
          <p:cNvPr id="116" name="Google Shape;116;p17"/>
          <p:cNvSpPr txBox="1">
            <a:spLocks noGrp="1"/>
          </p:cNvSpPr>
          <p:nvPr>
            <p:ph type="body" idx="1"/>
          </p:nvPr>
        </p:nvSpPr>
        <p:spPr>
          <a:xfrm>
            <a:off x="921600" y="2014800"/>
            <a:ext cx="5662000" cy="4329600"/>
          </a:xfrm>
          <a:prstGeom prst="rect">
            <a:avLst/>
          </a:prstGeom>
          <a:noFill/>
          <a:ln>
            <a:noFill/>
          </a:ln>
        </p:spPr>
        <p:txBody>
          <a:bodyPr spcFirstLastPara="1" vert="horz" wrap="square" lIns="121900" tIns="121900" rIns="121900" bIns="121900" rtlCol="0" anchor="t" anchorCtr="0">
            <a:normAutofit/>
          </a:bodyPr>
          <a:lstStyle/>
          <a:p>
            <a:pPr indent="-524462">
              <a:buSzPts val="2595"/>
              <a:buFont typeface="Arial" panose="020B0604020202020204" pitchFamily="34" charset="0"/>
              <a:buChar char="•"/>
            </a:pPr>
            <a:r>
              <a:rPr lang="en-US" dirty="0">
                <a:latin typeface="+mj-lt"/>
              </a:rPr>
              <a:t>A vaccine is a product designed to help prevent diseases</a:t>
            </a:r>
            <a:endParaRPr dirty="0">
              <a:latin typeface="+mj-lt"/>
            </a:endParaRPr>
          </a:p>
          <a:p>
            <a:pPr indent="-524462">
              <a:buSzPts val="2595"/>
              <a:buFont typeface="Arial" panose="020B0604020202020204" pitchFamily="34" charset="0"/>
              <a:buChar char="•"/>
            </a:pPr>
            <a:r>
              <a:rPr lang="en-US" dirty="0">
                <a:solidFill>
                  <a:srgbClr val="000000"/>
                </a:solidFill>
                <a:latin typeface="+mj-lt"/>
              </a:rPr>
              <a:t>Vaccines can help individuals from getting diseases such as:</a:t>
            </a:r>
            <a:endParaRPr dirty="0">
              <a:latin typeface="+mj-lt"/>
            </a:endParaRPr>
          </a:p>
          <a:p>
            <a:pPr lvl="1" indent="-524462">
              <a:buSzPts val="2595"/>
              <a:buFont typeface="Arial" panose="020B0604020202020204" pitchFamily="34" charset="0"/>
              <a:buChar char="•"/>
            </a:pPr>
            <a:r>
              <a:rPr lang="en-US" dirty="0">
                <a:solidFill>
                  <a:srgbClr val="000000"/>
                </a:solidFill>
                <a:latin typeface="+mj-lt"/>
              </a:rPr>
              <a:t>Chickenpox</a:t>
            </a:r>
            <a:endParaRPr dirty="0">
              <a:latin typeface="+mj-lt"/>
            </a:endParaRPr>
          </a:p>
          <a:p>
            <a:pPr lvl="1" indent="-524462">
              <a:buSzPts val="2595"/>
              <a:buFont typeface="Arial" panose="020B0604020202020204" pitchFamily="34" charset="0"/>
              <a:buChar char="•"/>
            </a:pPr>
            <a:r>
              <a:rPr lang="en-US" dirty="0">
                <a:solidFill>
                  <a:srgbClr val="000000"/>
                </a:solidFill>
                <a:latin typeface="+mj-lt"/>
              </a:rPr>
              <a:t>Influenza (flu)</a:t>
            </a:r>
            <a:endParaRPr dirty="0">
              <a:latin typeface="+mj-lt"/>
            </a:endParaRPr>
          </a:p>
          <a:p>
            <a:pPr lvl="1" indent="-524462">
              <a:buSzPts val="2595"/>
              <a:buFont typeface="Arial" panose="020B0604020202020204" pitchFamily="34" charset="0"/>
              <a:buChar char="•"/>
            </a:pPr>
            <a:r>
              <a:rPr lang="en-US" dirty="0">
                <a:solidFill>
                  <a:srgbClr val="000000"/>
                </a:solidFill>
                <a:latin typeface="+mj-lt"/>
              </a:rPr>
              <a:t>COVID-19</a:t>
            </a:r>
            <a:endParaRPr dirty="0">
              <a:latin typeface="+mj-lt"/>
            </a:endParaRPr>
          </a:p>
        </p:txBody>
      </p:sp>
      <p:pic>
        <p:nvPicPr>
          <p:cNvPr id="118" name="Google Shape;118;p17" descr="moderna covid-19 vaccine vial"/>
          <p:cNvPicPr preferRelativeResize="0"/>
          <p:nvPr/>
        </p:nvPicPr>
        <p:blipFill rotWithShape="1">
          <a:blip r:embed="rId3">
            <a:alphaModFix/>
          </a:blip>
          <a:srcRect/>
          <a:stretch/>
        </p:blipFill>
        <p:spPr>
          <a:xfrm>
            <a:off x="6811333" y="2010385"/>
            <a:ext cx="4255867" cy="2837231"/>
          </a:xfrm>
          <a:prstGeom prst="rect">
            <a:avLst/>
          </a:prstGeom>
          <a:noFill/>
          <a:ln>
            <a:noFill/>
          </a:ln>
        </p:spPr>
      </p:pic>
      <p:sp>
        <p:nvSpPr>
          <p:cNvPr id="6" name="Subtitle">
            <a:extLst>
              <a:ext uri="{FF2B5EF4-FFF2-40B4-BE49-F238E27FC236}">
                <a16:creationId xmlns:a16="http://schemas.microsoft.com/office/drawing/2014/main" id="{CAA21185-B74D-7E47-AD29-E5FEFE631B09}"/>
              </a:ext>
            </a:extLst>
          </p:cNvPr>
          <p:cNvSpPr txBox="1">
            <a:spLocks/>
          </p:cNvSpPr>
          <p:nvPr/>
        </p:nvSpPr>
        <p:spPr>
          <a:xfrm>
            <a:off x="0" y="163"/>
            <a:ext cx="12192000" cy="465745"/>
          </a:xfrm>
          <a:prstGeom prst="rect">
            <a:avLst/>
          </a:prstGeom>
          <a:solidFill>
            <a:schemeClr val="accent1">
              <a:lumMod val="75000"/>
            </a:schemeClr>
          </a:solidFill>
          <a:ln>
            <a:noFill/>
          </a:ln>
        </p:spPr>
        <p:txBody>
          <a:bodyPr spcFirstLastPara="1" vert="horz" wrap="square" lIns="91425" tIns="91425" rIns="91425" bIns="91425" rtlCol="0" anchor="t" anchorCtr="0">
            <a:normAutofit fontScale="47500" lnSpcReduction="20000"/>
          </a:bodyPr>
          <a:lstStyle>
            <a:lvl1pPr marL="609585" lvl="0" indent="-507987" algn="l" defTabSz="914400" rtl="0" eaLnBrk="1" latinLnBrk="0" hangingPunct="1">
              <a:lnSpc>
                <a:spcPct val="100000"/>
              </a:lnSpc>
              <a:spcBef>
                <a:spcPts val="80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507987" algn="l" defTabSz="914400" rtl="0" eaLnBrk="1" latinLnBrk="0" hangingPunct="1">
              <a:lnSpc>
                <a:spcPct val="100000"/>
              </a:lnSpc>
              <a:spcBef>
                <a:spcPts val="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100000"/>
              </a:lnSpc>
              <a:spcBef>
                <a:spcPts val="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COVID-19 and Vaccine Basics</a:t>
            </a:r>
            <a:endParaRPr lang="en-US" dirty="0">
              <a:solidFill>
                <a:schemeClr val="bg1"/>
              </a:solidFill>
            </a:endParaRPr>
          </a:p>
        </p:txBody>
      </p:sp>
      <p:pic>
        <p:nvPicPr>
          <p:cNvPr id="7" name="Picture 6"/>
          <p:cNvPicPr>
            <a:picLocks noChangeAspect="1"/>
          </p:cNvPicPr>
          <p:nvPr/>
        </p:nvPicPr>
        <p:blipFill>
          <a:blip r:embed="rId4"/>
          <a:stretch>
            <a:fillRect/>
          </a:stretch>
        </p:blipFill>
        <p:spPr>
          <a:xfrm>
            <a:off x="8642413" y="571673"/>
            <a:ext cx="3457379" cy="989635"/>
          </a:xfrm>
          <a:prstGeom prst="rect">
            <a:avLst/>
          </a:prstGeom>
        </p:spPr>
      </p:pic>
      <p:pic>
        <p:nvPicPr>
          <p:cNvPr id="8" name="Picture 7"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583600" y="465908"/>
            <a:ext cx="1836420" cy="1245870"/>
          </a:xfrm>
          <a:prstGeom prst="rect">
            <a:avLst/>
          </a:prstGeom>
          <a:noFill/>
          <a:ln>
            <a:noFill/>
          </a:ln>
        </p:spPr>
      </p:pic>
    </p:spTree>
    <p:extLst>
      <p:ext uri="{BB962C8B-B14F-4D97-AF65-F5344CB8AC3E}">
        <p14:creationId xmlns:p14="http://schemas.microsoft.com/office/powerpoint/2010/main" val="2788142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r>
              <a:rPr lang="en-US" sz="4800" dirty="0"/>
              <a:t>Vaccines</a:t>
            </a:r>
            <a:endParaRPr sz="4800" dirty="0"/>
          </a:p>
        </p:txBody>
      </p:sp>
      <p:sp>
        <p:nvSpPr>
          <p:cNvPr id="124" name="Google Shape;124;p18"/>
          <p:cNvSpPr txBox="1">
            <a:spLocks noGrp="1"/>
          </p:cNvSpPr>
          <p:nvPr>
            <p:ph type="body" idx="1"/>
          </p:nvPr>
        </p:nvSpPr>
        <p:spPr>
          <a:xfrm>
            <a:off x="921600" y="2014800"/>
            <a:ext cx="5644281" cy="3825200"/>
          </a:xfrm>
          <a:prstGeom prst="rect">
            <a:avLst/>
          </a:prstGeom>
          <a:noFill/>
          <a:ln>
            <a:noFill/>
          </a:ln>
        </p:spPr>
        <p:txBody>
          <a:bodyPr spcFirstLastPara="1" vert="horz" wrap="square" lIns="121900" tIns="121900" rIns="121900" bIns="121900" rtlCol="0" anchor="t" anchorCtr="0">
            <a:noAutofit/>
          </a:bodyPr>
          <a:lstStyle/>
          <a:p>
            <a:pPr>
              <a:buFont typeface="Arial" panose="020B0604020202020204" pitchFamily="34" charset="0"/>
              <a:buChar char="•"/>
            </a:pPr>
            <a:r>
              <a:rPr lang="en-US" dirty="0">
                <a:solidFill>
                  <a:srgbClr val="000000"/>
                </a:solidFill>
                <a:latin typeface="+mj-lt"/>
              </a:rPr>
              <a:t>Vaccines keep communities safe and healthy by:</a:t>
            </a:r>
            <a:endParaRPr dirty="0">
              <a:solidFill>
                <a:srgbClr val="000000"/>
              </a:solidFill>
              <a:latin typeface="+mj-lt"/>
            </a:endParaRPr>
          </a:p>
          <a:p>
            <a:pPr lvl="1">
              <a:buFont typeface="Arial" panose="020B0604020202020204" pitchFamily="34" charset="0"/>
              <a:buChar char="•"/>
            </a:pPr>
            <a:r>
              <a:rPr lang="en-US" dirty="0">
                <a:latin typeface="+mj-lt"/>
              </a:rPr>
              <a:t>Supporting herd immunity </a:t>
            </a:r>
            <a:endParaRPr dirty="0">
              <a:latin typeface="+mj-lt"/>
            </a:endParaRPr>
          </a:p>
          <a:p>
            <a:pPr lvl="1">
              <a:buFont typeface="Arial" panose="020B0604020202020204" pitchFamily="34" charset="0"/>
              <a:buChar char="•"/>
            </a:pPr>
            <a:r>
              <a:rPr lang="en-US" dirty="0">
                <a:solidFill>
                  <a:srgbClr val="000000"/>
                </a:solidFill>
                <a:latin typeface="+mj-lt"/>
              </a:rPr>
              <a:t>Preventing a disease from spreading</a:t>
            </a:r>
            <a:endParaRPr dirty="0">
              <a:solidFill>
                <a:srgbClr val="000000"/>
              </a:solidFill>
              <a:latin typeface="+mj-lt"/>
            </a:endParaRPr>
          </a:p>
          <a:p>
            <a:pPr marL="1371566" lvl="1" indent="-457189">
              <a:buFont typeface="Arial" panose="020B0604020202020204" pitchFamily="34" charset="0"/>
              <a:buChar char="•"/>
            </a:pPr>
            <a:endParaRPr dirty="0">
              <a:latin typeface="+mj-lt"/>
            </a:endParaRPr>
          </a:p>
        </p:txBody>
      </p:sp>
      <p:sp>
        <p:nvSpPr>
          <p:cNvPr id="5" name="Subtitle">
            <a:extLst>
              <a:ext uri="{FF2B5EF4-FFF2-40B4-BE49-F238E27FC236}">
                <a16:creationId xmlns:a16="http://schemas.microsoft.com/office/drawing/2014/main" id="{CAA21185-B74D-7E47-AD29-E5FEFE631B09}"/>
              </a:ext>
            </a:extLst>
          </p:cNvPr>
          <p:cNvSpPr txBox="1">
            <a:spLocks/>
          </p:cNvSpPr>
          <p:nvPr/>
        </p:nvSpPr>
        <p:spPr>
          <a:xfrm>
            <a:off x="0" y="163"/>
            <a:ext cx="12192000" cy="465745"/>
          </a:xfrm>
          <a:prstGeom prst="rect">
            <a:avLst/>
          </a:prstGeom>
          <a:solidFill>
            <a:schemeClr val="accent1">
              <a:lumMod val="75000"/>
            </a:schemeClr>
          </a:solidFill>
          <a:ln>
            <a:noFill/>
          </a:ln>
        </p:spPr>
        <p:txBody>
          <a:bodyPr spcFirstLastPara="1" vert="horz" wrap="square" lIns="91425" tIns="91425" rIns="91425" bIns="91425" rtlCol="0" anchor="t" anchorCtr="0">
            <a:normAutofit fontScale="47500" lnSpcReduction="20000"/>
          </a:bodyPr>
          <a:lstStyle>
            <a:lvl1pPr marL="609585" lvl="0" indent="-507987" algn="l" defTabSz="914400" rtl="0" eaLnBrk="1" latinLnBrk="0" hangingPunct="1">
              <a:lnSpc>
                <a:spcPct val="100000"/>
              </a:lnSpc>
              <a:spcBef>
                <a:spcPts val="80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507987" algn="l" defTabSz="914400" rtl="0" eaLnBrk="1" latinLnBrk="0" hangingPunct="1">
              <a:lnSpc>
                <a:spcPct val="100000"/>
              </a:lnSpc>
              <a:spcBef>
                <a:spcPts val="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100000"/>
              </a:lnSpc>
              <a:spcBef>
                <a:spcPts val="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100000"/>
              </a:lnSpc>
              <a:spcBef>
                <a:spcPts val="0"/>
              </a:spcBef>
              <a:spcAft>
                <a:spcPts val="0"/>
              </a:spcAft>
              <a:buSzPts val="2400"/>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COVID-19 and Vaccine Basics</a:t>
            </a:r>
            <a:endParaRPr lang="en-US" dirty="0">
              <a:solidFill>
                <a:schemeClr val="bg1"/>
              </a:solidFill>
            </a:endParaRPr>
          </a:p>
        </p:txBody>
      </p:sp>
      <p:pic>
        <p:nvPicPr>
          <p:cNvPr id="3074" name="Picture 2" descr="Persons with Disabilities and Access to COVID-19 vaccination |  International Disability Al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881" y="1899908"/>
            <a:ext cx="5626119" cy="3512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679657" y="5706326"/>
            <a:ext cx="3457379" cy="989635"/>
          </a:xfrm>
          <a:prstGeom prst="rect">
            <a:avLst/>
          </a:prstGeom>
        </p:spPr>
      </p:pic>
      <p:pic>
        <p:nvPicPr>
          <p:cNvPr id="7" name="Picture 6"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620844" y="5600561"/>
            <a:ext cx="1836420" cy="1245870"/>
          </a:xfrm>
          <a:prstGeom prst="rect">
            <a:avLst/>
          </a:prstGeom>
          <a:noFill/>
          <a:ln>
            <a:noFill/>
          </a:ln>
        </p:spPr>
      </p:pic>
    </p:spTree>
    <p:extLst>
      <p:ext uri="{BB962C8B-B14F-4D97-AF65-F5344CB8AC3E}">
        <p14:creationId xmlns:p14="http://schemas.microsoft.com/office/powerpoint/2010/main" val="2518646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r>
              <a:rPr lang="en-US" sz="4800" dirty="0"/>
              <a:t>How Vaccines Are Made</a:t>
            </a:r>
            <a:endParaRPr sz="4800" dirty="0"/>
          </a:p>
        </p:txBody>
      </p:sp>
      <p:sp>
        <p:nvSpPr>
          <p:cNvPr id="138" name="Google Shape;138;p20"/>
          <p:cNvSpPr txBox="1">
            <a:spLocks noGrp="1"/>
          </p:cNvSpPr>
          <p:nvPr>
            <p:ph type="body" idx="1"/>
          </p:nvPr>
        </p:nvSpPr>
        <p:spPr>
          <a:xfrm>
            <a:off x="229621" y="1396962"/>
            <a:ext cx="6319459" cy="3825200"/>
          </a:xfrm>
          <a:prstGeom prst="rect">
            <a:avLst/>
          </a:prstGeom>
          <a:noFill/>
          <a:ln>
            <a:noFill/>
          </a:ln>
        </p:spPr>
        <p:txBody>
          <a:bodyPr spcFirstLastPara="1" vert="horz" wrap="square" lIns="121900" tIns="121900" rIns="121900" bIns="121900" rtlCol="0" anchor="t" anchorCtr="0">
            <a:noAutofit/>
          </a:bodyPr>
          <a:lstStyle/>
          <a:p>
            <a:pPr indent="-491054">
              <a:lnSpc>
                <a:spcPct val="115000"/>
              </a:lnSpc>
              <a:spcBef>
                <a:spcPts val="0"/>
              </a:spcBef>
              <a:buSzPts val="2200"/>
              <a:buFont typeface="Arial" panose="020B0604020202020204" pitchFamily="34" charset="0"/>
              <a:buChar char="•"/>
            </a:pPr>
            <a:r>
              <a:rPr lang="en-US" sz="2400" dirty="0">
                <a:latin typeface="+mj-lt"/>
              </a:rPr>
              <a:t>A virus can be used to make a vaccine in different ways:</a:t>
            </a:r>
            <a:endParaRPr sz="2400" dirty="0">
              <a:latin typeface="+mj-lt"/>
            </a:endParaRPr>
          </a:p>
          <a:p>
            <a:pPr lvl="1" indent="-491054">
              <a:lnSpc>
                <a:spcPct val="115000"/>
              </a:lnSpc>
              <a:buSzPts val="2200"/>
              <a:buFont typeface="Arial" panose="020B0604020202020204" pitchFamily="34" charset="0"/>
              <a:buChar char="•"/>
            </a:pPr>
            <a:r>
              <a:rPr lang="en-US" dirty="0">
                <a:latin typeface="+mj-lt"/>
              </a:rPr>
              <a:t>Using a whole virus by using it when it is dead or weakened (like Chickenpox, flu and MMR)</a:t>
            </a:r>
            <a:endParaRPr dirty="0">
              <a:latin typeface="+mj-lt"/>
            </a:endParaRPr>
          </a:p>
          <a:p>
            <a:pPr lvl="1" indent="-491054">
              <a:lnSpc>
                <a:spcPct val="115000"/>
              </a:lnSpc>
              <a:buSzPts val="2200"/>
              <a:buFont typeface="Arial" panose="020B0604020202020204" pitchFamily="34" charset="0"/>
              <a:buChar char="•"/>
            </a:pPr>
            <a:r>
              <a:rPr lang="en-US" dirty="0">
                <a:latin typeface="+mj-lt"/>
              </a:rPr>
              <a:t>Using a piece of the virus (like tetanus and hepatitis B vaccines are made)</a:t>
            </a:r>
            <a:endParaRPr dirty="0">
              <a:latin typeface="+mj-lt"/>
            </a:endParaRPr>
          </a:p>
          <a:p>
            <a:pPr lvl="1" indent="-491054">
              <a:lnSpc>
                <a:spcPct val="115000"/>
              </a:lnSpc>
              <a:buSzPts val="2200"/>
              <a:buFont typeface="Arial" panose="020B0604020202020204" pitchFamily="34" charset="0"/>
              <a:buChar char="•"/>
            </a:pPr>
            <a:r>
              <a:rPr lang="en-US" dirty="0">
                <a:latin typeface="+mj-lt"/>
              </a:rPr>
              <a:t>Without using any of the virus itself (how mRNA vaccines are made) </a:t>
            </a:r>
            <a:endParaRPr dirty="0">
              <a:latin typeface="+mj-lt"/>
            </a:endParaRPr>
          </a:p>
          <a:p>
            <a:pPr marL="1676358" indent="-457189">
              <a:lnSpc>
                <a:spcPct val="115000"/>
              </a:lnSpc>
              <a:spcBef>
                <a:spcPts val="0"/>
              </a:spcBef>
              <a:buFont typeface="Arial" panose="020B0604020202020204" pitchFamily="34" charset="0"/>
              <a:buChar char="•"/>
            </a:pPr>
            <a:endParaRPr sz="2400" dirty="0">
              <a:latin typeface="+mj-lt"/>
            </a:endParaRPr>
          </a:p>
        </p:txBody>
      </p:sp>
      <p:pic>
        <p:nvPicPr>
          <p:cNvPr id="4098" name="Picture 2" descr="How are vaccines develop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140" y="1726148"/>
            <a:ext cx="5440860" cy="3265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648714" y="5717895"/>
            <a:ext cx="3457379" cy="989635"/>
          </a:xfrm>
          <a:prstGeom prst="rect">
            <a:avLst/>
          </a:prstGeom>
        </p:spPr>
      </p:pic>
      <p:pic>
        <p:nvPicPr>
          <p:cNvPr id="6" name="Picture 5"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589901" y="5612130"/>
            <a:ext cx="1836420" cy="1245870"/>
          </a:xfrm>
          <a:prstGeom prst="rect">
            <a:avLst/>
          </a:prstGeom>
          <a:noFill/>
          <a:ln>
            <a:noFill/>
          </a:ln>
        </p:spPr>
      </p:pic>
    </p:spTree>
    <p:extLst>
      <p:ext uri="{BB962C8B-B14F-4D97-AF65-F5344CB8AC3E}">
        <p14:creationId xmlns:p14="http://schemas.microsoft.com/office/powerpoint/2010/main" val="336644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r>
              <a:rPr lang="en-US" sz="4800" dirty="0"/>
              <a:t>COVID-19 Vaccines</a:t>
            </a:r>
            <a:endParaRPr sz="4800" dirty="0"/>
          </a:p>
        </p:txBody>
      </p:sp>
      <p:sp>
        <p:nvSpPr>
          <p:cNvPr id="145" name="Google Shape;145;p21"/>
          <p:cNvSpPr txBox="1">
            <a:spLocks noGrp="1"/>
          </p:cNvSpPr>
          <p:nvPr>
            <p:ph type="body" idx="1"/>
          </p:nvPr>
        </p:nvSpPr>
        <p:spPr>
          <a:xfrm>
            <a:off x="118411" y="1728979"/>
            <a:ext cx="7184432" cy="4069008"/>
          </a:xfrm>
          <a:prstGeom prst="rect">
            <a:avLst/>
          </a:prstGeom>
          <a:noFill/>
          <a:ln>
            <a:noFill/>
          </a:ln>
        </p:spPr>
        <p:txBody>
          <a:bodyPr spcFirstLastPara="1" vert="horz" wrap="square" lIns="121900" tIns="121900" rIns="121900" bIns="121900" rtlCol="0" anchor="t" anchorCtr="0">
            <a:normAutofit/>
          </a:bodyPr>
          <a:lstStyle/>
          <a:p>
            <a:pPr>
              <a:buFont typeface="Arial" panose="020B0604020202020204" pitchFamily="34" charset="0"/>
              <a:buChar char="•"/>
            </a:pPr>
            <a:r>
              <a:rPr lang="en-US" dirty="0">
                <a:latin typeface="+mj-lt"/>
              </a:rPr>
              <a:t>No COVID-19 vaccine is made using the whole killed or weakened viruses </a:t>
            </a:r>
          </a:p>
          <a:p>
            <a:pPr>
              <a:buFont typeface="Arial" panose="020B0604020202020204" pitchFamily="34" charset="0"/>
              <a:buChar char="•"/>
            </a:pPr>
            <a:r>
              <a:rPr lang="en-US" dirty="0">
                <a:latin typeface="+mj-lt"/>
              </a:rPr>
              <a:t>One vaccine is made with a piece of the COVID virus, and two are mRNA vaccines and made with no virus </a:t>
            </a:r>
            <a:endParaRPr dirty="0">
              <a:latin typeface="+mj-lt"/>
            </a:endParaRPr>
          </a:p>
          <a:p>
            <a:pPr>
              <a:buFont typeface="Arial" panose="020B0604020202020204" pitchFamily="34" charset="0"/>
              <a:buChar char="•"/>
            </a:pPr>
            <a:r>
              <a:rPr lang="en-US" dirty="0">
                <a:latin typeface="+mj-lt"/>
              </a:rPr>
              <a:t>None of the vaccines can give a person COVID-19</a:t>
            </a:r>
            <a:endParaRPr dirty="0">
              <a:latin typeface="+mj-lt"/>
            </a:endParaRPr>
          </a:p>
        </p:txBody>
      </p:sp>
      <p:sp>
        <p:nvSpPr>
          <p:cNvPr id="146" name="Google Shape;146;p21"/>
          <p:cNvSpPr txBox="1">
            <a:spLocks noGrp="1"/>
          </p:cNvSpPr>
          <p:nvPr>
            <p:ph type="sldNum" idx="12"/>
          </p:nvPr>
        </p:nvSpPr>
        <p:spPr>
          <a:prstGeom prst="rect">
            <a:avLst/>
          </a:prstGeom>
          <a:noFill/>
          <a:ln>
            <a:noFill/>
          </a:ln>
        </p:spPr>
        <p:txBody>
          <a:bodyPr spcFirstLastPara="1" vert="horz" wrap="square" lIns="121900" tIns="121900" rIns="121900" bIns="121900" rtlCol="0" anchor="t" anchorCtr="0">
            <a:noAutofit/>
          </a:bodyPr>
          <a:lstStyle/>
          <a:p>
            <a:fld id="{00000000-1234-1234-1234-123412341234}" type="slidenum">
              <a:rPr lang="en-US">
                <a:latin typeface="+mj-lt"/>
              </a:rPr>
              <a:pPr/>
              <a:t>14</a:t>
            </a:fld>
            <a:endParaRPr>
              <a:latin typeface="+mj-lt"/>
            </a:endParaRPr>
          </a:p>
        </p:txBody>
      </p:sp>
      <p:pic>
        <p:nvPicPr>
          <p:cNvPr id="5122" name="Picture 2" descr="The different types of COVID-19 vacc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9524" y="1890585"/>
            <a:ext cx="5465727" cy="3279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648714" y="5717895"/>
            <a:ext cx="3457379" cy="989635"/>
          </a:xfrm>
          <a:prstGeom prst="rect">
            <a:avLst/>
          </a:prstGeom>
        </p:spPr>
      </p:pic>
      <p:pic>
        <p:nvPicPr>
          <p:cNvPr id="7" name="Picture 6"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589901" y="5612130"/>
            <a:ext cx="1836420" cy="1245870"/>
          </a:xfrm>
          <a:prstGeom prst="rect">
            <a:avLst/>
          </a:prstGeom>
          <a:noFill/>
          <a:ln>
            <a:noFill/>
          </a:ln>
        </p:spPr>
      </p:pic>
    </p:spTree>
    <p:extLst>
      <p:ext uri="{BB962C8B-B14F-4D97-AF65-F5344CB8AC3E}">
        <p14:creationId xmlns:p14="http://schemas.microsoft.com/office/powerpoint/2010/main" val="6757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44D1657-E5DD-4D8F-ACB4-055E1DF67CDF}"/>
              </a:ext>
            </a:extLst>
          </p:cNvPr>
          <p:cNvPicPr>
            <a:picLocks noGrp="1" noChangeAspect="1"/>
          </p:cNvPicPr>
          <p:nvPr>
            <p:ph type="pic" sz="quarter" idx="10"/>
          </p:nvPr>
        </p:nvPicPr>
        <p:blipFill>
          <a:blip r:embed="rId3"/>
          <a:srcRect t="44" b="44"/>
          <a:stretch/>
        </p:blipFill>
        <p:spPr/>
      </p:pic>
      <p:sp>
        <p:nvSpPr>
          <p:cNvPr id="17" name="Rounded Rectangle 3">
            <a:extLst>
              <a:ext uri="{FF2B5EF4-FFF2-40B4-BE49-F238E27FC236}">
                <a16:creationId xmlns:a16="http://schemas.microsoft.com/office/drawing/2014/main" id="{164FE8D6-0CE8-4F54-A90B-66B4E6FA4189}"/>
              </a:ext>
            </a:extLst>
          </p:cNvPr>
          <p:cNvSpPr/>
          <p:nvPr/>
        </p:nvSpPr>
        <p:spPr>
          <a:xfrm>
            <a:off x="5414" y="1473653"/>
            <a:ext cx="11250386" cy="3910693"/>
          </a:xfrm>
          <a:prstGeom prst="roundRect">
            <a:avLst>
              <a:gd name="adj" fmla="val 8824"/>
            </a:avLst>
          </a:prstGeom>
          <a:solidFill>
            <a:schemeClr val="bg1">
              <a:lumMod val="75000"/>
              <a:alpha val="32000"/>
            </a:schemeClr>
          </a:solidFill>
          <a:ln>
            <a:noFill/>
          </a:ln>
          <a:effectLst>
            <a:outerShdw blurRad="825500" dist="38100" dir="2700000" sx="103000" sy="103000" algn="tl" rotWithShape="0">
              <a:schemeClr val="tx2">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sz="900" dirty="0"/>
          </a:p>
        </p:txBody>
      </p:sp>
      <p:sp>
        <p:nvSpPr>
          <p:cNvPr id="15" name="Text Placeholder 10">
            <a:extLst>
              <a:ext uri="{FF2B5EF4-FFF2-40B4-BE49-F238E27FC236}">
                <a16:creationId xmlns:a16="http://schemas.microsoft.com/office/drawing/2014/main" id="{AF69DD6D-FE0D-4B2E-A032-51ABB049AE70}"/>
              </a:ext>
            </a:extLst>
          </p:cNvPr>
          <p:cNvSpPr txBox="1">
            <a:spLocks/>
          </p:cNvSpPr>
          <p:nvPr/>
        </p:nvSpPr>
        <p:spPr>
          <a:xfrm>
            <a:off x="425734" y="1971366"/>
            <a:ext cx="7997562" cy="2732982"/>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buNone/>
            </a:pPr>
            <a:r>
              <a:rPr lang="en-US" sz="4800" b="1" dirty="0">
                <a:solidFill>
                  <a:schemeClr val="accent1"/>
                </a:solidFill>
                <a:latin typeface="Poppins" panose="00000500000000000000" pitchFamily="2" charset="0"/>
                <a:cs typeface="Poppins" panose="00000500000000000000" pitchFamily="2" charset="0"/>
              </a:rPr>
              <a:t>SARS-CoV-2 </a:t>
            </a:r>
            <a:r>
              <a:rPr lang="en-US" sz="4800" b="1" dirty="0">
                <a:latin typeface="Poppins" panose="00000500000000000000" pitchFamily="2" charset="0"/>
                <a:cs typeface="Poppins" panose="00000500000000000000" pitchFamily="2" charset="0"/>
              </a:rPr>
              <a:t>VACCINES</a:t>
            </a:r>
          </a:p>
          <a:p>
            <a:pPr marL="0" indent="0">
              <a:buNone/>
            </a:pPr>
            <a:r>
              <a:rPr lang="en-US" sz="4800" b="1" dirty="0">
                <a:solidFill>
                  <a:schemeClr val="accent1"/>
                </a:solidFill>
                <a:latin typeface="Poppins" panose="00000500000000000000" pitchFamily="2" charset="0"/>
                <a:cs typeface="Poppins" panose="00000500000000000000" pitchFamily="2" charset="0"/>
              </a:rPr>
              <a:t>Updates…</a:t>
            </a:r>
          </a:p>
        </p:txBody>
      </p:sp>
      <p:pic>
        <p:nvPicPr>
          <p:cNvPr id="5" name="Picture 4"/>
          <p:cNvPicPr>
            <a:picLocks noChangeAspect="1"/>
          </p:cNvPicPr>
          <p:nvPr/>
        </p:nvPicPr>
        <p:blipFill>
          <a:blip r:embed="rId4"/>
          <a:stretch>
            <a:fillRect/>
          </a:stretch>
        </p:blipFill>
        <p:spPr>
          <a:xfrm>
            <a:off x="8580471" y="5626355"/>
            <a:ext cx="3457379" cy="989635"/>
          </a:xfrm>
          <a:prstGeom prst="rect">
            <a:avLst/>
          </a:prstGeom>
        </p:spPr>
      </p:pic>
      <p:pic>
        <p:nvPicPr>
          <p:cNvPr id="6" name="Picture 5"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589901" y="5612130"/>
            <a:ext cx="1836420" cy="1245870"/>
          </a:xfrm>
          <a:prstGeom prst="rect">
            <a:avLst/>
          </a:prstGeom>
          <a:noFill/>
          <a:ln>
            <a:noFill/>
          </a:ln>
        </p:spPr>
      </p:pic>
    </p:spTree>
    <p:extLst>
      <p:ext uri="{BB962C8B-B14F-4D97-AF65-F5344CB8AC3E}">
        <p14:creationId xmlns:p14="http://schemas.microsoft.com/office/powerpoint/2010/main" val="3588270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2"/>
          <a:stretch>
            <a:fillRect/>
          </a:stretch>
        </p:blipFill>
        <p:spPr>
          <a:xfrm>
            <a:off x="0" y="1150374"/>
            <a:ext cx="12192000" cy="4783928"/>
          </a:xfrm>
          <a:prstGeom prst="rect">
            <a:avLst/>
          </a:prstGeom>
        </p:spPr>
      </p:pic>
      <p:pic>
        <p:nvPicPr>
          <p:cNvPr id="4" name="Picture 3"/>
          <p:cNvPicPr>
            <a:picLocks noChangeAspect="1"/>
          </p:cNvPicPr>
          <p:nvPr/>
        </p:nvPicPr>
        <p:blipFill>
          <a:blip r:embed="rId3"/>
          <a:stretch>
            <a:fillRect/>
          </a:stretch>
        </p:blipFill>
        <p:spPr>
          <a:xfrm>
            <a:off x="8734621" y="105765"/>
            <a:ext cx="3457379" cy="989635"/>
          </a:xfrm>
          <a:prstGeom prst="rect">
            <a:avLst/>
          </a:prstGeom>
        </p:spPr>
      </p:pic>
      <p:pic>
        <p:nvPicPr>
          <p:cNvPr id="5" name="Picture 4" descr="Gallery"/>
          <p:cNvPicPr/>
          <p:nvPr/>
        </p:nvPicPr>
        <p:blipFill>
          <a:blip r:embed="rId4">
            <a:extLst>
              <a:ext uri="{28A0092B-C50C-407E-A947-70E740481C1C}">
                <a14:useLocalDpi xmlns:a14="http://schemas.microsoft.com/office/drawing/2010/main" val="0"/>
              </a:ext>
            </a:extLst>
          </a:blip>
          <a:srcRect/>
          <a:stretch>
            <a:fillRect/>
          </a:stretch>
        </p:blipFill>
        <p:spPr bwMode="auto">
          <a:xfrm>
            <a:off x="6675808" y="0"/>
            <a:ext cx="1836420" cy="1245870"/>
          </a:xfrm>
          <a:prstGeom prst="rect">
            <a:avLst/>
          </a:prstGeom>
          <a:noFill/>
          <a:ln>
            <a:noFill/>
          </a:ln>
        </p:spPr>
      </p:pic>
    </p:spTree>
    <p:extLst>
      <p:ext uri="{BB962C8B-B14F-4D97-AF65-F5344CB8AC3E}">
        <p14:creationId xmlns:p14="http://schemas.microsoft.com/office/powerpoint/2010/main" val="2424137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3"/>
          <a:stretch>
            <a:fillRect/>
          </a:stretch>
        </p:blipFill>
        <p:spPr>
          <a:xfrm>
            <a:off x="0" y="525882"/>
            <a:ext cx="12192000" cy="5806235"/>
          </a:xfrm>
          <a:prstGeom prst="rect">
            <a:avLst/>
          </a:prstGeom>
        </p:spPr>
      </p:pic>
      <p:pic>
        <p:nvPicPr>
          <p:cNvPr id="4" name="Picture 3"/>
          <p:cNvPicPr>
            <a:picLocks noChangeAspect="1"/>
          </p:cNvPicPr>
          <p:nvPr/>
        </p:nvPicPr>
        <p:blipFill>
          <a:blip r:embed="rId4"/>
          <a:stretch>
            <a:fillRect/>
          </a:stretch>
        </p:blipFill>
        <p:spPr>
          <a:xfrm>
            <a:off x="8734621" y="5717895"/>
            <a:ext cx="3457379" cy="989635"/>
          </a:xfrm>
          <a:prstGeom prst="rect">
            <a:avLst/>
          </a:prstGeom>
        </p:spPr>
      </p:pic>
      <p:pic>
        <p:nvPicPr>
          <p:cNvPr id="5" name="Picture 4"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675808" y="5612130"/>
            <a:ext cx="1836420" cy="1245870"/>
          </a:xfrm>
          <a:prstGeom prst="rect">
            <a:avLst/>
          </a:prstGeom>
          <a:noFill/>
          <a:ln>
            <a:noFill/>
          </a:ln>
        </p:spPr>
      </p:pic>
    </p:spTree>
    <p:extLst>
      <p:ext uri="{BB962C8B-B14F-4D97-AF65-F5344CB8AC3E}">
        <p14:creationId xmlns:p14="http://schemas.microsoft.com/office/powerpoint/2010/main" val="2812776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44D1657-E5DD-4D8F-ACB4-055E1DF67CDF}"/>
              </a:ext>
            </a:extLst>
          </p:cNvPr>
          <p:cNvPicPr>
            <a:picLocks noGrp="1" noChangeAspect="1"/>
          </p:cNvPicPr>
          <p:nvPr>
            <p:ph type="pic" sz="quarter" idx="10"/>
          </p:nvPr>
        </p:nvPicPr>
        <p:blipFill>
          <a:blip r:embed="rId2"/>
          <a:srcRect/>
          <a:stretch/>
        </p:blipFill>
        <p:spPr>
          <a:xfrm>
            <a:off x="-280750" y="-332923"/>
            <a:ext cx="12933315" cy="7190923"/>
          </a:xfrm>
        </p:spPr>
      </p:pic>
      <p:sp>
        <p:nvSpPr>
          <p:cNvPr id="17" name="Rounded Rectangle 3">
            <a:extLst>
              <a:ext uri="{FF2B5EF4-FFF2-40B4-BE49-F238E27FC236}">
                <a16:creationId xmlns:a16="http://schemas.microsoft.com/office/drawing/2014/main" id="{164FE8D6-0CE8-4F54-A90B-66B4E6FA4189}"/>
              </a:ext>
            </a:extLst>
          </p:cNvPr>
          <p:cNvSpPr/>
          <p:nvPr/>
        </p:nvSpPr>
        <p:spPr>
          <a:xfrm>
            <a:off x="5414" y="1473653"/>
            <a:ext cx="12647151" cy="4438425"/>
          </a:xfrm>
          <a:prstGeom prst="roundRect">
            <a:avLst>
              <a:gd name="adj" fmla="val 8824"/>
            </a:avLst>
          </a:prstGeom>
          <a:solidFill>
            <a:schemeClr val="bg1">
              <a:lumMod val="75000"/>
              <a:alpha val="32000"/>
            </a:schemeClr>
          </a:solidFill>
          <a:ln>
            <a:noFill/>
          </a:ln>
          <a:effectLst>
            <a:outerShdw blurRad="825500" dist="38100" dir="2700000" sx="103000" sy="103000" algn="tl" rotWithShape="0">
              <a:schemeClr val="tx2">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sz="900" dirty="0"/>
          </a:p>
        </p:txBody>
      </p:sp>
      <p:sp>
        <p:nvSpPr>
          <p:cNvPr id="15" name="Text Placeholder 10">
            <a:extLst>
              <a:ext uri="{FF2B5EF4-FFF2-40B4-BE49-F238E27FC236}">
                <a16:creationId xmlns:a16="http://schemas.microsoft.com/office/drawing/2014/main" id="{AF69DD6D-FE0D-4B2E-A032-51ABB049AE70}"/>
              </a:ext>
            </a:extLst>
          </p:cNvPr>
          <p:cNvSpPr txBox="1">
            <a:spLocks/>
          </p:cNvSpPr>
          <p:nvPr/>
        </p:nvSpPr>
        <p:spPr>
          <a:xfrm>
            <a:off x="5618145" y="2196494"/>
            <a:ext cx="6792760" cy="3715583"/>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buNone/>
            </a:pPr>
            <a:r>
              <a:rPr lang="en-US" sz="4000" b="1" dirty="0">
                <a:latin typeface="Poppins" panose="00000500000000000000" pitchFamily="2" charset="0"/>
                <a:cs typeface="Poppins" panose="00000500000000000000" pitchFamily="2" charset="0"/>
              </a:rPr>
              <a:t>COMMON COMPONENTS</a:t>
            </a:r>
          </a:p>
          <a:p>
            <a:pPr marL="0" indent="0">
              <a:buNone/>
            </a:pPr>
            <a:r>
              <a:rPr lang="en-US" sz="4000" b="1" dirty="0">
                <a:solidFill>
                  <a:schemeClr val="accent1"/>
                </a:solidFill>
                <a:latin typeface="Poppins" panose="00000500000000000000" pitchFamily="2" charset="0"/>
                <a:cs typeface="Poppins" panose="00000500000000000000" pitchFamily="2" charset="0"/>
              </a:rPr>
              <a:t>Of a VACCINE</a:t>
            </a:r>
          </a:p>
          <a:p>
            <a:pPr marL="0" indent="0">
              <a:buNone/>
            </a:pPr>
            <a:endParaRPr lang="en-US" sz="4000" b="1" dirty="0">
              <a:solidFill>
                <a:schemeClr val="accent1"/>
              </a:solidFill>
              <a:latin typeface="Poppins" panose="00000500000000000000" pitchFamily="2" charset="0"/>
              <a:cs typeface="Poppins" panose="00000500000000000000" pitchFamily="2" charset="0"/>
            </a:endParaRPr>
          </a:p>
          <a:p>
            <a:pPr marL="0" indent="0">
              <a:buNone/>
            </a:pPr>
            <a:r>
              <a:rPr lang="en-US" sz="4800" b="1" dirty="0">
                <a:solidFill>
                  <a:schemeClr val="accent1"/>
                </a:solidFill>
                <a:latin typeface="Poppins" panose="00000500000000000000" pitchFamily="2" charset="0"/>
                <a:cs typeface="Poppins" panose="00000500000000000000" pitchFamily="2" charset="0"/>
              </a:rPr>
              <a:t>What’s inside a Vaccine?</a:t>
            </a:r>
            <a:endParaRPr lang="en-ID" sz="4800" b="1" dirty="0">
              <a:solidFill>
                <a:schemeClr val="accent1"/>
              </a:solidFill>
              <a:latin typeface="Poppins" panose="00000500000000000000" pitchFamily="2" charset="0"/>
              <a:cs typeface="Poppins" panose="00000500000000000000" pitchFamily="2" charset="0"/>
            </a:endParaRPr>
          </a:p>
        </p:txBody>
      </p:sp>
      <p:pic>
        <p:nvPicPr>
          <p:cNvPr id="3" name="Slide Zoom 2">
            <a:hlinkClick r:id="rId3" action="ppaction://hlinksldjump"/>
            <a:extLst>
              <a:ext uri="{FF2B5EF4-FFF2-40B4-BE49-F238E27FC236}">
                <a16:creationId xmlns:a16="http://schemas.microsoft.com/office/drawing/2014/main" id="{C37648E6-9572-402A-99BE-8DCB8680A781}"/>
              </a:ext>
            </a:extLst>
          </p:cNvPr>
          <p:cNvPicPr>
            <a:picLocks noGrp="1" noRot="1" noChangeAspect="1" noMove="1" noResize="1" noEditPoints="1" noAdjustHandles="1" noChangeArrowheads="1" noChangeShapeType="1"/>
          </p:cNvPicPr>
          <p:nvPr/>
        </p:nvPicPr>
        <p:blipFill>
          <a:blip r:embed="rId4"/>
          <a:stretch>
            <a:fillRect/>
          </a:stretch>
        </p:blipFill>
        <p:spPr>
          <a:xfrm>
            <a:off x="9014525" y="4920419"/>
            <a:ext cx="3047405" cy="1714500"/>
          </a:xfrm>
          <a:prstGeom prst="rect">
            <a:avLst/>
          </a:prstGeom>
          <a:ln w="3175">
            <a:solidFill>
              <a:prstClr val="ltGray"/>
            </a:solidFill>
          </a:ln>
        </p:spPr>
      </p:pic>
      <p:pic>
        <p:nvPicPr>
          <p:cNvPr id="6" name="Picture 5"/>
          <p:cNvPicPr>
            <a:picLocks noChangeAspect="1"/>
          </p:cNvPicPr>
          <p:nvPr/>
        </p:nvPicPr>
        <p:blipFill>
          <a:blip r:embed="rId5"/>
          <a:stretch>
            <a:fillRect/>
          </a:stretch>
        </p:blipFill>
        <p:spPr>
          <a:xfrm>
            <a:off x="9014525" y="0"/>
            <a:ext cx="3457379" cy="989635"/>
          </a:xfrm>
          <a:prstGeom prst="rect">
            <a:avLst/>
          </a:prstGeom>
        </p:spPr>
      </p:pic>
      <p:pic>
        <p:nvPicPr>
          <p:cNvPr id="7" name="Picture 6"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6955712" y="-105765"/>
            <a:ext cx="1836420" cy="1245870"/>
          </a:xfrm>
          <a:prstGeom prst="rect">
            <a:avLst/>
          </a:prstGeom>
          <a:noFill/>
          <a:ln>
            <a:noFill/>
          </a:ln>
        </p:spPr>
      </p:pic>
    </p:spTree>
    <p:extLst>
      <p:ext uri="{BB962C8B-B14F-4D97-AF65-F5344CB8AC3E}">
        <p14:creationId xmlns:p14="http://schemas.microsoft.com/office/powerpoint/2010/main" val="284450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1000"/>
                                        <p:tgtEl>
                                          <p:spTgt spid="15">
                                            <p:txEl>
                                              <p:pRg st="3" end="3"/>
                                            </p:txEl>
                                          </p:spTgt>
                                        </p:tgtEl>
                                      </p:cBhvr>
                                    </p:animEffect>
                                    <p:anim calcmode="lin" valueType="num">
                                      <p:cBhvr>
                                        <p:cTn id="18"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1E93C8-81AA-430B-BAAE-8EF326F5C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38" y="-287440"/>
            <a:ext cx="12915900" cy="7265195"/>
          </a:xfrm>
          <a:prstGeom prst="rect">
            <a:avLst/>
          </a:prstGeom>
        </p:spPr>
      </p:pic>
      <p:pic>
        <p:nvPicPr>
          <p:cNvPr id="3" name="Picture 2"/>
          <p:cNvPicPr>
            <a:picLocks noChangeAspect="1"/>
          </p:cNvPicPr>
          <p:nvPr/>
        </p:nvPicPr>
        <p:blipFill>
          <a:blip r:embed="rId4"/>
          <a:stretch>
            <a:fillRect/>
          </a:stretch>
        </p:blipFill>
        <p:spPr>
          <a:xfrm>
            <a:off x="9100483" y="-91005"/>
            <a:ext cx="3457379" cy="989635"/>
          </a:xfrm>
          <a:prstGeom prst="rect">
            <a:avLst/>
          </a:prstGeom>
        </p:spPr>
      </p:pic>
      <p:pic>
        <p:nvPicPr>
          <p:cNvPr id="4" name="Picture 3"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181288" y="-219123"/>
            <a:ext cx="1836420" cy="1245870"/>
          </a:xfrm>
          <a:prstGeom prst="rect">
            <a:avLst/>
          </a:prstGeom>
          <a:noFill/>
          <a:ln>
            <a:noFill/>
          </a:ln>
        </p:spPr>
      </p:pic>
    </p:spTree>
    <p:extLst>
      <p:ext uri="{BB962C8B-B14F-4D97-AF65-F5344CB8AC3E}">
        <p14:creationId xmlns:p14="http://schemas.microsoft.com/office/powerpoint/2010/main" val="206754144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lstStyle/>
          <a:p>
            <a:r>
              <a:rPr lang="en-US" dirty="0"/>
              <a:t>To provide </a:t>
            </a:r>
            <a:r>
              <a:rPr lang="en-US" dirty="0" smtClean="0"/>
              <a:t>basic level </a:t>
            </a:r>
            <a:r>
              <a:rPr lang="en-US" dirty="0"/>
              <a:t>information related to COVID-19 disease and </a:t>
            </a:r>
            <a:r>
              <a:rPr lang="en-US" dirty="0" smtClean="0"/>
              <a:t>vaccination </a:t>
            </a:r>
            <a:endParaRPr lang="en-US" dirty="0"/>
          </a:p>
        </p:txBody>
      </p:sp>
      <p:pic>
        <p:nvPicPr>
          <p:cNvPr id="4"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2215867" y="2617090"/>
            <a:ext cx="7395593" cy="3139699"/>
          </a:xfrm>
          <a:prstGeom prst="rect">
            <a:avLst/>
          </a:prstGeom>
          <a:noFill/>
          <a:ln>
            <a:noFill/>
          </a:ln>
        </p:spPr>
      </p:pic>
      <p:pic>
        <p:nvPicPr>
          <p:cNvPr id="7" name="Picture 6"/>
          <p:cNvPicPr>
            <a:picLocks noChangeAspect="1"/>
          </p:cNvPicPr>
          <p:nvPr/>
        </p:nvPicPr>
        <p:blipFill>
          <a:blip r:embed="rId4"/>
          <a:stretch>
            <a:fillRect/>
          </a:stretch>
        </p:blipFill>
        <p:spPr>
          <a:xfrm>
            <a:off x="8633569" y="139947"/>
            <a:ext cx="3457379" cy="989635"/>
          </a:xfrm>
          <a:prstGeom prst="rect">
            <a:avLst/>
          </a:prstGeom>
        </p:spPr>
      </p:pic>
      <p:pic>
        <p:nvPicPr>
          <p:cNvPr id="8" name="Picture 7"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797149" y="49187"/>
            <a:ext cx="1836420" cy="1245870"/>
          </a:xfrm>
          <a:prstGeom prst="rect">
            <a:avLst/>
          </a:prstGeom>
          <a:noFill/>
          <a:ln>
            <a:noFill/>
          </a:ln>
        </p:spPr>
      </p:pic>
    </p:spTree>
    <p:extLst>
      <p:ext uri="{BB962C8B-B14F-4D97-AF65-F5344CB8AC3E}">
        <p14:creationId xmlns:p14="http://schemas.microsoft.com/office/powerpoint/2010/main" val="2761346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C29C3-0684-4E76-A3D8-9033436F73F5}"/>
              </a:ext>
            </a:extLst>
          </p:cNvPr>
          <p:cNvPicPr>
            <a:picLocks noChangeAspect="1"/>
          </p:cNvPicPr>
          <p:nvPr/>
        </p:nvPicPr>
        <p:blipFill>
          <a:blip r:embed="rId2"/>
          <a:stretch>
            <a:fillRect/>
          </a:stretch>
        </p:blipFill>
        <p:spPr>
          <a:xfrm>
            <a:off x="1312219" y="160708"/>
            <a:ext cx="9567562" cy="6697293"/>
          </a:xfrm>
          <a:prstGeom prst="rect">
            <a:avLst/>
          </a:prstGeom>
        </p:spPr>
      </p:pic>
      <p:pic>
        <p:nvPicPr>
          <p:cNvPr id="4" name="Picture 3"/>
          <p:cNvPicPr>
            <a:picLocks noChangeAspect="1"/>
          </p:cNvPicPr>
          <p:nvPr/>
        </p:nvPicPr>
        <p:blipFill>
          <a:blip r:embed="rId3"/>
          <a:stretch>
            <a:fillRect/>
          </a:stretch>
        </p:blipFill>
        <p:spPr>
          <a:xfrm>
            <a:off x="9410308" y="0"/>
            <a:ext cx="2781691" cy="887622"/>
          </a:xfrm>
          <a:prstGeom prst="rect">
            <a:avLst/>
          </a:prstGeom>
        </p:spPr>
      </p:pic>
      <p:pic>
        <p:nvPicPr>
          <p:cNvPr id="5" name="Picture 4" descr="Gallery"/>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6420" cy="1245870"/>
          </a:xfrm>
          <a:prstGeom prst="rect">
            <a:avLst/>
          </a:prstGeom>
          <a:noFill/>
          <a:ln>
            <a:noFill/>
          </a:ln>
        </p:spPr>
      </p:pic>
    </p:spTree>
    <p:extLst>
      <p:ext uri="{BB962C8B-B14F-4D97-AF65-F5344CB8AC3E}">
        <p14:creationId xmlns:p14="http://schemas.microsoft.com/office/powerpoint/2010/main" val="785733913"/>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9BC979-A0B6-48A0-B824-FE06DD62A1FA}"/>
              </a:ext>
            </a:extLst>
          </p:cNvPr>
          <p:cNvGrpSpPr/>
          <p:nvPr/>
        </p:nvGrpSpPr>
        <p:grpSpPr>
          <a:xfrm>
            <a:off x="926536" y="1196739"/>
            <a:ext cx="2844509" cy="5321253"/>
            <a:chOff x="8161357" y="1494764"/>
            <a:chExt cx="2845064" cy="5322292"/>
          </a:xfrm>
        </p:grpSpPr>
        <p:pic>
          <p:nvPicPr>
            <p:cNvPr id="3" name="Picture 2">
              <a:extLst>
                <a:ext uri="{FF2B5EF4-FFF2-40B4-BE49-F238E27FC236}">
                  <a16:creationId xmlns:a16="http://schemas.microsoft.com/office/drawing/2014/main" id="{61820A42-49D1-4EEA-9D5B-A0DF2D6D4BEE}"/>
                </a:ext>
              </a:extLst>
            </p:cNvPr>
            <p:cNvPicPr>
              <a:picLocks noChangeAspect="1"/>
            </p:cNvPicPr>
            <p:nvPr/>
          </p:nvPicPr>
          <p:blipFill rotWithShape="1">
            <a:blip r:embed="rId2">
              <a:extLst>
                <a:ext uri="{28A0092B-C50C-407E-A947-70E740481C1C}">
                  <a14:useLocalDpi xmlns:a14="http://schemas.microsoft.com/office/drawing/2010/main" val="0"/>
                </a:ext>
              </a:extLst>
            </a:blip>
            <a:srcRect l="40679" t="6192" r="40771" b="31641"/>
            <a:stretch/>
          </p:blipFill>
          <p:spPr>
            <a:xfrm>
              <a:off x="8161357" y="2856152"/>
              <a:ext cx="2845064" cy="3960904"/>
            </a:xfrm>
            <a:prstGeom prst="rect">
              <a:avLst/>
            </a:prstGeom>
          </p:spPr>
        </p:pic>
        <p:pic>
          <p:nvPicPr>
            <p:cNvPr id="5" name="Picture 4">
              <a:extLst>
                <a:ext uri="{FF2B5EF4-FFF2-40B4-BE49-F238E27FC236}">
                  <a16:creationId xmlns:a16="http://schemas.microsoft.com/office/drawing/2014/main" id="{84963B27-796A-49F5-AF02-41FEA01B9ED9}"/>
                </a:ext>
              </a:extLst>
            </p:cNvPr>
            <p:cNvPicPr>
              <a:picLocks noChangeAspect="1"/>
            </p:cNvPicPr>
            <p:nvPr/>
          </p:nvPicPr>
          <p:blipFill rotWithShape="1">
            <a:blip r:embed="rId3">
              <a:extLst>
                <a:ext uri="{28A0092B-C50C-407E-A947-70E740481C1C}">
                  <a14:useLocalDpi xmlns:a14="http://schemas.microsoft.com/office/drawing/2010/main" val="0"/>
                </a:ext>
              </a:extLst>
            </a:blip>
            <a:srcRect l="45505" t="4566" r="45401" b="4860"/>
            <a:stretch/>
          </p:blipFill>
          <p:spPr>
            <a:xfrm flipH="1">
              <a:off x="9340397" y="1494764"/>
              <a:ext cx="519105" cy="2436018"/>
            </a:xfrm>
            <a:prstGeom prst="rect">
              <a:avLst/>
            </a:prstGeom>
          </p:spPr>
        </p:pic>
      </p:grpSp>
      <p:pic>
        <p:nvPicPr>
          <p:cNvPr id="13" name="Picture 12">
            <a:extLst>
              <a:ext uri="{FF2B5EF4-FFF2-40B4-BE49-F238E27FC236}">
                <a16:creationId xmlns:a16="http://schemas.microsoft.com/office/drawing/2014/main" id="{9C32B00D-A6CF-45C6-859D-EAA232E0C610}"/>
              </a:ext>
            </a:extLst>
          </p:cNvPr>
          <p:cNvPicPr>
            <a:picLocks noChangeAspect="1"/>
          </p:cNvPicPr>
          <p:nvPr/>
        </p:nvPicPr>
        <p:blipFill rotWithShape="1">
          <a:blip r:embed="rId4">
            <a:extLst>
              <a:ext uri="{28A0092B-C50C-407E-A947-70E740481C1C}">
                <a14:useLocalDpi xmlns:a14="http://schemas.microsoft.com/office/drawing/2010/main" val="0"/>
              </a:ext>
            </a:extLst>
          </a:blip>
          <a:srcRect l="59711" t="4525" r="13218"/>
          <a:stretch/>
        </p:blipFill>
        <p:spPr>
          <a:xfrm>
            <a:off x="5173811" y="1545244"/>
            <a:ext cx="2469763" cy="4809008"/>
          </a:xfrm>
          <a:prstGeom prst="rect">
            <a:avLst/>
          </a:prstGeom>
        </p:spPr>
      </p:pic>
      <p:pic>
        <p:nvPicPr>
          <p:cNvPr id="14" name="Picture 13">
            <a:extLst>
              <a:ext uri="{FF2B5EF4-FFF2-40B4-BE49-F238E27FC236}">
                <a16:creationId xmlns:a16="http://schemas.microsoft.com/office/drawing/2014/main" id="{1245B6C7-ED22-4320-A49A-DAC6354B6AFC}"/>
              </a:ext>
            </a:extLst>
          </p:cNvPr>
          <p:cNvPicPr>
            <a:picLocks noChangeAspect="1"/>
          </p:cNvPicPr>
          <p:nvPr/>
        </p:nvPicPr>
        <p:blipFill rotWithShape="1">
          <a:blip r:embed="rId5">
            <a:extLst>
              <a:ext uri="{28A0092B-C50C-407E-A947-70E740481C1C}">
                <a14:useLocalDpi xmlns:a14="http://schemas.microsoft.com/office/drawing/2010/main" val="0"/>
              </a:ext>
            </a:extLst>
          </a:blip>
          <a:srcRect l="25975" r="21094"/>
          <a:stretch/>
        </p:blipFill>
        <p:spPr>
          <a:xfrm>
            <a:off x="9361726" y="734453"/>
            <a:ext cx="2469763" cy="4925239"/>
          </a:xfrm>
          <a:prstGeom prst="rect">
            <a:avLst/>
          </a:prstGeom>
        </p:spPr>
      </p:pic>
      <p:sp>
        <p:nvSpPr>
          <p:cNvPr id="15" name="Arrow: Striped Right 14">
            <a:extLst>
              <a:ext uri="{FF2B5EF4-FFF2-40B4-BE49-F238E27FC236}">
                <a16:creationId xmlns:a16="http://schemas.microsoft.com/office/drawing/2014/main" id="{4B145DEC-6CF0-4361-BA77-6AE69ED7FF62}"/>
              </a:ext>
            </a:extLst>
          </p:cNvPr>
          <p:cNvSpPr/>
          <p:nvPr/>
        </p:nvSpPr>
        <p:spPr>
          <a:xfrm>
            <a:off x="3816967" y="3186732"/>
            <a:ext cx="978217" cy="484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Striped Right 15">
            <a:extLst>
              <a:ext uri="{FF2B5EF4-FFF2-40B4-BE49-F238E27FC236}">
                <a16:creationId xmlns:a16="http://schemas.microsoft.com/office/drawing/2014/main" id="{F489A80B-EC67-4139-9E32-1F3FFEDEE181}"/>
              </a:ext>
            </a:extLst>
          </p:cNvPr>
          <p:cNvSpPr/>
          <p:nvPr/>
        </p:nvSpPr>
        <p:spPr>
          <a:xfrm>
            <a:off x="8013541" y="2172242"/>
            <a:ext cx="978217" cy="484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0">
            <a:extLst>
              <a:ext uri="{FF2B5EF4-FFF2-40B4-BE49-F238E27FC236}">
                <a16:creationId xmlns:a16="http://schemas.microsoft.com/office/drawing/2014/main" id="{4E32E89A-161B-44D8-94E6-293A80E03744}"/>
              </a:ext>
            </a:extLst>
          </p:cNvPr>
          <p:cNvSpPr txBox="1">
            <a:spLocks/>
          </p:cNvSpPr>
          <p:nvPr/>
        </p:nvSpPr>
        <p:spPr>
          <a:xfrm>
            <a:off x="1757595" y="485639"/>
            <a:ext cx="7110010" cy="3715583"/>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buNone/>
            </a:pPr>
            <a:r>
              <a:rPr lang="en-US" sz="3600" b="1" dirty="0">
                <a:latin typeface="Poppins" panose="00000500000000000000" pitchFamily="2" charset="0"/>
                <a:cs typeface="Poppins" panose="00000500000000000000" pitchFamily="2" charset="0"/>
              </a:rPr>
              <a:t>HOW</a:t>
            </a:r>
            <a:r>
              <a:rPr lang="en-US" sz="3600" b="1" dirty="0">
                <a:solidFill>
                  <a:schemeClr val="accent1"/>
                </a:solidFill>
                <a:latin typeface="Poppins" panose="00000500000000000000" pitchFamily="2" charset="0"/>
                <a:cs typeface="Poppins" panose="00000500000000000000" pitchFamily="2" charset="0"/>
              </a:rPr>
              <a:t> Vaccines Work?</a:t>
            </a:r>
            <a:endParaRPr lang="en-ID" sz="3600" b="1" dirty="0">
              <a:solidFill>
                <a:schemeClr val="accent1"/>
              </a:solidFill>
              <a:latin typeface="Poppins" panose="00000500000000000000" pitchFamily="2" charset="0"/>
              <a:cs typeface="Poppins" panose="00000500000000000000" pitchFamily="2" charset="0"/>
            </a:endParaRPr>
          </a:p>
        </p:txBody>
      </p:sp>
      <p:pic>
        <p:nvPicPr>
          <p:cNvPr id="10" name="Picture 9"/>
          <p:cNvPicPr>
            <a:picLocks noChangeAspect="1"/>
          </p:cNvPicPr>
          <p:nvPr/>
        </p:nvPicPr>
        <p:blipFill>
          <a:blip r:embed="rId6"/>
          <a:stretch>
            <a:fillRect/>
          </a:stretch>
        </p:blipFill>
        <p:spPr>
          <a:xfrm>
            <a:off x="8820905" y="58079"/>
            <a:ext cx="3371096" cy="989635"/>
          </a:xfrm>
          <a:prstGeom prst="rect">
            <a:avLst/>
          </a:prstGeom>
        </p:spPr>
      </p:pic>
      <p:pic>
        <p:nvPicPr>
          <p:cNvPr id="11" name="Picture 10"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7106855" y="-47686"/>
            <a:ext cx="1714049" cy="1244425"/>
          </a:xfrm>
          <a:prstGeom prst="rect">
            <a:avLst/>
          </a:prstGeom>
          <a:noFill/>
          <a:ln>
            <a:noFill/>
          </a:ln>
        </p:spPr>
      </p:pic>
    </p:spTree>
    <p:extLst>
      <p:ext uri="{BB962C8B-B14F-4D97-AF65-F5344CB8AC3E}">
        <p14:creationId xmlns:p14="http://schemas.microsoft.com/office/powerpoint/2010/main" val="42921379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44D1657-E5DD-4D8F-ACB4-055E1DF67CDF}"/>
              </a:ext>
            </a:extLst>
          </p:cNvPr>
          <p:cNvPicPr>
            <a:picLocks noGrp="1" noChangeAspect="1"/>
          </p:cNvPicPr>
          <p:nvPr>
            <p:ph type="pic" sz="quarter" idx="10"/>
          </p:nvPr>
        </p:nvPicPr>
        <p:blipFill>
          <a:blip r:embed="rId3"/>
          <a:srcRect t="44" b="44"/>
          <a:stretch/>
        </p:blipFill>
        <p:spPr/>
      </p:pic>
      <p:sp>
        <p:nvSpPr>
          <p:cNvPr id="17" name="Rounded Rectangle 3">
            <a:extLst>
              <a:ext uri="{FF2B5EF4-FFF2-40B4-BE49-F238E27FC236}">
                <a16:creationId xmlns:a16="http://schemas.microsoft.com/office/drawing/2014/main" id="{164FE8D6-0CE8-4F54-A90B-66B4E6FA4189}"/>
              </a:ext>
            </a:extLst>
          </p:cNvPr>
          <p:cNvSpPr/>
          <p:nvPr/>
        </p:nvSpPr>
        <p:spPr>
          <a:xfrm>
            <a:off x="-49334" y="375558"/>
            <a:ext cx="12240143" cy="5127172"/>
          </a:xfrm>
          <a:prstGeom prst="roundRect">
            <a:avLst>
              <a:gd name="adj" fmla="val 8824"/>
            </a:avLst>
          </a:prstGeom>
          <a:solidFill>
            <a:schemeClr val="bg1">
              <a:lumMod val="75000"/>
              <a:alpha val="32000"/>
            </a:schemeClr>
          </a:solidFill>
          <a:ln>
            <a:noFill/>
          </a:ln>
          <a:effectLst>
            <a:outerShdw blurRad="825500" dist="38100" dir="2700000" sx="103000" sy="103000" algn="tl" rotWithShape="0">
              <a:schemeClr val="tx2">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sz="900" dirty="0"/>
          </a:p>
        </p:txBody>
      </p:sp>
      <p:sp>
        <p:nvSpPr>
          <p:cNvPr id="15" name="Text Placeholder 10">
            <a:extLst>
              <a:ext uri="{FF2B5EF4-FFF2-40B4-BE49-F238E27FC236}">
                <a16:creationId xmlns:a16="http://schemas.microsoft.com/office/drawing/2014/main" id="{AF69DD6D-FE0D-4B2E-A032-51ABB049AE70}"/>
              </a:ext>
            </a:extLst>
          </p:cNvPr>
          <p:cNvSpPr txBox="1">
            <a:spLocks/>
          </p:cNvSpPr>
          <p:nvPr/>
        </p:nvSpPr>
        <p:spPr>
          <a:xfrm>
            <a:off x="5708368" y="2769747"/>
            <a:ext cx="6482442" cy="2732982"/>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buNone/>
            </a:pPr>
            <a:r>
              <a:rPr lang="en-US" sz="4800" b="1" dirty="0">
                <a:latin typeface="Poppins" panose="00000500000000000000" pitchFamily="2" charset="0"/>
                <a:cs typeface="Poppins" panose="00000500000000000000" pitchFamily="2" charset="0"/>
              </a:rPr>
              <a:t> Leading  COVID-19 Vaccine candidates </a:t>
            </a:r>
          </a:p>
        </p:txBody>
      </p:sp>
      <p:pic>
        <p:nvPicPr>
          <p:cNvPr id="3" name="Slide Zoom 2">
            <a:hlinkClick r:id="rId4" action="ppaction://hlinksldjump"/>
            <a:extLst>
              <a:ext uri="{FF2B5EF4-FFF2-40B4-BE49-F238E27FC236}">
                <a16:creationId xmlns:a16="http://schemas.microsoft.com/office/drawing/2014/main" id="{6E535B18-5D15-4401-80C6-EBFD536089E2}"/>
              </a:ext>
            </a:extLst>
          </p:cNvPr>
          <p:cNvPicPr>
            <a:picLocks noGrp="1" noRot="1" noChangeAspect="1" noMove="1" noResize="1" noEditPoints="1" noAdjustHandles="1" noChangeArrowheads="1" noChangeShapeType="1"/>
          </p:cNvPicPr>
          <p:nvPr/>
        </p:nvPicPr>
        <p:blipFill>
          <a:blip r:embed="rId5"/>
          <a:stretch>
            <a:fillRect/>
          </a:stretch>
        </p:blipFill>
        <p:spPr>
          <a:xfrm>
            <a:off x="261555" y="5021036"/>
            <a:ext cx="3047405" cy="1714500"/>
          </a:xfrm>
          <a:prstGeom prst="rect">
            <a:avLst/>
          </a:prstGeom>
          <a:ln w="3175">
            <a:solidFill>
              <a:prstClr val="ltGray"/>
            </a:solidFill>
          </a:ln>
        </p:spPr>
      </p:pic>
      <p:pic>
        <p:nvPicPr>
          <p:cNvPr id="6" name="Picture 5"/>
          <p:cNvPicPr>
            <a:picLocks noChangeAspect="1"/>
          </p:cNvPicPr>
          <p:nvPr/>
        </p:nvPicPr>
        <p:blipFill>
          <a:blip r:embed="rId6"/>
          <a:stretch>
            <a:fillRect/>
          </a:stretch>
        </p:blipFill>
        <p:spPr>
          <a:xfrm>
            <a:off x="8207750" y="105765"/>
            <a:ext cx="3983059" cy="1140105"/>
          </a:xfrm>
          <a:prstGeom prst="rect">
            <a:avLst/>
          </a:prstGeom>
        </p:spPr>
      </p:pic>
      <p:pic>
        <p:nvPicPr>
          <p:cNvPr id="7" name="Picture 6"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6257928" y="0"/>
            <a:ext cx="1836420" cy="1245870"/>
          </a:xfrm>
          <a:prstGeom prst="rect">
            <a:avLst/>
          </a:prstGeom>
          <a:noFill/>
          <a:ln>
            <a:noFill/>
          </a:ln>
        </p:spPr>
      </p:pic>
    </p:spTree>
    <p:extLst>
      <p:ext uri="{BB962C8B-B14F-4D97-AF65-F5344CB8AC3E}">
        <p14:creationId xmlns:p14="http://schemas.microsoft.com/office/powerpoint/2010/main" val="86479183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3">
            <a:extLst>
              <a:ext uri="{FF2B5EF4-FFF2-40B4-BE49-F238E27FC236}">
                <a16:creationId xmlns:a16="http://schemas.microsoft.com/office/drawing/2014/main" id="{299D97E8-6300-4E44-82B4-DFC610668C78}"/>
              </a:ext>
            </a:extLst>
          </p:cNvPr>
          <p:cNvSpPr/>
          <p:nvPr/>
        </p:nvSpPr>
        <p:spPr>
          <a:xfrm>
            <a:off x="507376" y="280520"/>
            <a:ext cx="11387829" cy="6451801"/>
          </a:xfrm>
          <a:prstGeom prst="roundRect">
            <a:avLst>
              <a:gd name="adj" fmla="val 9529"/>
            </a:avLst>
          </a:prstGeom>
          <a:solidFill>
            <a:schemeClr val="bg1"/>
          </a:solidFill>
          <a:ln>
            <a:noFill/>
          </a:ln>
          <a:effectLst>
            <a:outerShdw blurRad="825500" dist="38100" dir="2700000" sx="103000" sy="103000" algn="ctr" rotWithShape="0">
              <a:schemeClr val="tx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sz="900" dirty="0"/>
          </a:p>
        </p:txBody>
      </p:sp>
      <p:sp>
        <p:nvSpPr>
          <p:cNvPr id="9" name="Text Placeholder 10">
            <a:extLst>
              <a:ext uri="{FF2B5EF4-FFF2-40B4-BE49-F238E27FC236}">
                <a16:creationId xmlns:a16="http://schemas.microsoft.com/office/drawing/2014/main" id="{93D34976-AE8D-4F29-9081-EB45DB3DE520}"/>
              </a:ext>
            </a:extLst>
          </p:cNvPr>
          <p:cNvSpPr txBox="1">
            <a:spLocks/>
          </p:cNvSpPr>
          <p:nvPr/>
        </p:nvSpPr>
        <p:spPr>
          <a:xfrm>
            <a:off x="507376" y="1861457"/>
            <a:ext cx="3345667" cy="1163740"/>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6600" b="1" kern="1200">
                <a:solidFill>
                  <a:schemeClr val="tx2"/>
                </a:solidFill>
                <a:latin typeface="Poppins" pitchFamily="2" charset="77"/>
                <a:ea typeface="+mn-ea"/>
                <a:cs typeface="Poppins" pitchFamily="2" charset="77"/>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Poppins" pitchFamily="2" charset="77"/>
                <a:ea typeface="+mn-ea"/>
                <a:cs typeface="Poppins" pitchFamily="2" charset="77"/>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Poppins" pitchFamily="2" charset="77"/>
                <a:ea typeface="+mn-ea"/>
                <a:cs typeface="Poppins" pitchFamily="2" charset="77"/>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Poppins" pitchFamily="2" charset="77"/>
                <a:ea typeface="+mn-ea"/>
                <a:cs typeface="Poppins" pitchFamily="2" charset="77"/>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Poppins" pitchFamily="2" charset="77"/>
                <a:ea typeface="+mn-ea"/>
                <a:cs typeface="Poppins" pitchFamily="2" charset="77"/>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lnSpc>
                <a:spcPct val="100000"/>
              </a:lnSpc>
            </a:pPr>
            <a:r>
              <a:rPr lang="en-US" sz="2400" dirty="0"/>
              <a:t>Leading </a:t>
            </a:r>
          </a:p>
          <a:p>
            <a:pPr algn="ctr">
              <a:lnSpc>
                <a:spcPct val="100000"/>
              </a:lnSpc>
            </a:pPr>
            <a:r>
              <a:rPr lang="en-US" sz="2400" dirty="0"/>
              <a:t>candidates..</a:t>
            </a:r>
          </a:p>
        </p:txBody>
      </p:sp>
      <p:grpSp>
        <p:nvGrpSpPr>
          <p:cNvPr id="13" name="Group 12">
            <a:extLst>
              <a:ext uri="{FF2B5EF4-FFF2-40B4-BE49-F238E27FC236}">
                <a16:creationId xmlns:a16="http://schemas.microsoft.com/office/drawing/2014/main" id="{358A16B6-E1E2-42F7-9DEB-17D3DB273D23}"/>
              </a:ext>
            </a:extLst>
          </p:cNvPr>
          <p:cNvGrpSpPr/>
          <p:nvPr/>
        </p:nvGrpSpPr>
        <p:grpSpPr>
          <a:xfrm>
            <a:off x="322199" y="280520"/>
            <a:ext cx="807095" cy="834394"/>
            <a:chOff x="16616661" y="1846827"/>
            <a:chExt cx="1614189" cy="1668787"/>
          </a:xfrm>
        </p:grpSpPr>
        <p:sp>
          <p:nvSpPr>
            <p:cNvPr id="11" name="Rounded Rectangle 10">
              <a:extLst>
                <a:ext uri="{FF2B5EF4-FFF2-40B4-BE49-F238E27FC236}">
                  <a16:creationId xmlns:a16="http://schemas.microsoft.com/office/drawing/2014/main" id="{49BEEC63-F906-C747-BA3A-112F833176A2}"/>
                </a:ext>
              </a:extLst>
            </p:cNvPr>
            <p:cNvSpPr/>
            <p:nvPr/>
          </p:nvSpPr>
          <p:spPr>
            <a:xfrm>
              <a:off x="16616661" y="1846827"/>
              <a:ext cx="1614189" cy="1668787"/>
            </a:xfrm>
            <a:prstGeom prst="roundRect">
              <a:avLst>
                <a:gd name="adj" fmla="val 13127"/>
              </a:avLst>
            </a:prstGeom>
            <a:ln>
              <a:noFill/>
            </a:ln>
            <a:effectLst>
              <a:outerShdw blurRad="596900" dist="38100" dir="2700000" sx="111000" sy="111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900"/>
            </a:p>
          </p:txBody>
        </p:sp>
        <p:sp>
          <p:nvSpPr>
            <p:cNvPr id="15" name="Freeform 14">
              <a:extLst>
                <a:ext uri="{FF2B5EF4-FFF2-40B4-BE49-F238E27FC236}">
                  <a16:creationId xmlns:a16="http://schemas.microsoft.com/office/drawing/2014/main" id="{5C020E5B-4921-FC49-996F-AEF1F30D2CF9}"/>
                </a:ext>
              </a:extLst>
            </p:cNvPr>
            <p:cNvSpPr/>
            <p:nvPr/>
          </p:nvSpPr>
          <p:spPr>
            <a:xfrm>
              <a:off x="17053401" y="2371538"/>
              <a:ext cx="740709" cy="619364"/>
            </a:xfrm>
            <a:custGeom>
              <a:avLst/>
              <a:gdLst/>
              <a:ahLst/>
              <a:cxnLst/>
              <a:rect l="l" t="t" r="r" b="b"/>
              <a:pathLst>
                <a:path w="1250966" h="1046029">
                  <a:moveTo>
                    <a:pt x="860306" y="0"/>
                  </a:moveTo>
                  <a:lnTo>
                    <a:pt x="1250966" y="0"/>
                  </a:lnTo>
                  <a:lnTo>
                    <a:pt x="1250966" y="277518"/>
                  </a:lnTo>
                  <a:cubicBezTo>
                    <a:pt x="1249542" y="419835"/>
                    <a:pt x="1214320" y="561796"/>
                    <a:pt x="1145296" y="703401"/>
                  </a:cubicBezTo>
                  <a:cubicBezTo>
                    <a:pt x="1076272" y="845007"/>
                    <a:pt x="987680" y="959216"/>
                    <a:pt x="879518" y="1046029"/>
                  </a:cubicBezTo>
                  <a:lnTo>
                    <a:pt x="655370" y="892327"/>
                  </a:lnTo>
                  <a:cubicBezTo>
                    <a:pt x="787724" y="707315"/>
                    <a:pt x="856036" y="512341"/>
                    <a:pt x="860306" y="307404"/>
                  </a:cubicBezTo>
                  <a:close/>
                  <a:moveTo>
                    <a:pt x="204936" y="0"/>
                  </a:moveTo>
                  <a:lnTo>
                    <a:pt x="595596" y="0"/>
                  </a:lnTo>
                  <a:lnTo>
                    <a:pt x="595596" y="277518"/>
                  </a:lnTo>
                  <a:cubicBezTo>
                    <a:pt x="594174" y="419835"/>
                    <a:pt x="558950" y="561796"/>
                    <a:pt x="489926" y="703401"/>
                  </a:cubicBezTo>
                  <a:cubicBezTo>
                    <a:pt x="420902" y="845007"/>
                    <a:pt x="332310" y="959216"/>
                    <a:pt x="224150" y="1046029"/>
                  </a:cubicBezTo>
                  <a:lnTo>
                    <a:pt x="0" y="892327"/>
                  </a:lnTo>
                  <a:cubicBezTo>
                    <a:pt x="132354" y="707315"/>
                    <a:pt x="200668" y="512341"/>
                    <a:pt x="204936" y="3074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900" dirty="0"/>
            </a:p>
          </p:txBody>
        </p:sp>
      </p:grpSp>
      <p:pic>
        <p:nvPicPr>
          <p:cNvPr id="10" name="Picture 9">
            <a:extLst>
              <a:ext uri="{FF2B5EF4-FFF2-40B4-BE49-F238E27FC236}">
                <a16:creationId xmlns:a16="http://schemas.microsoft.com/office/drawing/2014/main" id="{A5646F6D-25BB-4068-9B40-DB726C900B7F}"/>
              </a:ext>
            </a:extLst>
          </p:cNvPr>
          <p:cNvPicPr>
            <a:picLocks noChangeAspect="1"/>
          </p:cNvPicPr>
          <p:nvPr/>
        </p:nvPicPr>
        <p:blipFill>
          <a:blip r:embed="rId2"/>
          <a:stretch>
            <a:fillRect/>
          </a:stretch>
        </p:blipFill>
        <p:spPr>
          <a:xfrm>
            <a:off x="3863239" y="542876"/>
            <a:ext cx="7281086" cy="6087466"/>
          </a:xfrm>
          <a:prstGeom prst="rect">
            <a:avLst/>
          </a:prstGeom>
        </p:spPr>
      </p:pic>
      <p:pic>
        <p:nvPicPr>
          <p:cNvPr id="12" name="Picture 11"/>
          <p:cNvPicPr>
            <a:picLocks noChangeAspect="1"/>
          </p:cNvPicPr>
          <p:nvPr/>
        </p:nvPicPr>
        <p:blipFill>
          <a:blip r:embed="rId3"/>
          <a:stretch>
            <a:fillRect/>
          </a:stretch>
        </p:blipFill>
        <p:spPr>
          <a:xfrm>
            <a:off x="8709286" y="0"/>
            <a:ext cx="3371096" cy="989635"/>
          </a:xfrm>
          <a:prstGeom prst="rect">
            <a:avLst/>
          </a:prstGeom>
        </p:spPr>
      </p:pic>
      <p:pic>
        <p:nvPicPr>
          <p:cNvPr id="14" name="Picture 13" descr="Gallery"/>
          <p:cNvPicPr/>
          <p:nvPr/>
        </p:nvPicPr>
        <p:blipFill>
          <a:blip r:embed="rId4">
            <a:extLst>
              <a:ext uri="{28A0092B-C50C-407E-A947-70E740481C1C}">
                <a14:useLocalDpi xmlns:a14="http://schemas.microsoft.com/office/drawing/2010/main" val="0"/>
              </a:ext>
            </a:extLst>
          </a:blip>
          <a:srcRect/>
          <a:stretch>
            <a:fillRect/>
          </a:stretch>
        </p:blipFill>
        <p:spPr bwMode="auto">
          <a:xfrm>
            <a:off x="53899" y="73487"/>
            <a:ext cx="1714049" cy="1244425"/>
          </a:xfrm>
          <a:prstGeom prst="rect">
            <a:avLst/>
          </a:prstGeom>
          <a:noFill/>
          <a:ln>
            <a:noFill/>
          </a:ln>
        </p:spPr>
      </p:pic>
    </p:spTree>
    <p:extLst>
      <p:ext uri="{BB962C8B-B14F-4D97-AF65-F5344CB8AC3E}">
        <p14:creationId xmlns:p14="http://schemas.microsoft.com/office/powerpoint/2010/main" val="371526554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Off-page Connector 4"/>
          <p:cNvSpPr/>
          <p:nvPr/>
        </p:nvSpPr>
        <p:spPr>
          <a:xfrm>
            <a:off x="0" y="1"/>
            <a:ext cx="3323304" cy="68580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Vaccine available in Pakistan</a:t>
            </a:r>
            <a:endParaRPr lang="en-US" sz="4000" dirty="0"/>
          </a:p>
        </p:txBody>
      </p:sp>
      <p:pic>
        <p:nvPicPr>
          <p:cNvPr id="1026" name="Picture 2" descr="Pfizer or Moderna? Where You Live May Determine COVID-19 Vac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304" y="1"/>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l Pfizer, Moderna, or J&amp;J vaccines be available in India soon? — Quartz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293" y="1543052"/>
            <a:ext cx="295428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331293" y="3143253"/>
            <a:ext cx="2954286" cy="1543050"/>
          </a:xfrm>
          <a:prstGeom prst="rect">
            <a:avLst/>
          </a:prstGeom>
        </p:spPr>
      </p:pic>
      <p:pic>
        <p:nvPicPr>
          <p:cNvPr id="9" name="Picture 8"/>
          <p:cNvPicPr>
            <a:picLocks noChangeAspect="1"/>
          </p:cNvPicPr>
          <p:nvPr/>
        </p:nvPicPr>
        <p:blipFill>
          <a:blip r:embed="rId5"/>
          <a:stretch>
            <a:fillRect/>
          </a:stretch>
        </p:blipFill>
        <p:spPr>
          <a:xfrm>
            <a:off x="3331293" y="4686303"/>
            <a:ext cx="2954286" cy="1527684"/>
          </a:xfrm>
          <a:prstGeom prst="rect">
            <a:avLst/>
          </a:prstGeom>
        </p:spPr>
      </p:pic>
      <p:pic>
        <p:nvPicPr>
          <p:cNvPr id="11" name="Picture 10"/>
          <p:cNvPicPr>
            <a:picLocks noChangeAspect="1"/>
          </p:cNvPicPr>
          <p:nvPr/>
        </p:nvPicPr>
        <p:blipFill>
          <a:blip r:embed="rId6"/>
          <a:stretch>
            <a:fillRect/>
          </a:stretch>
        </p:blipFill>
        <p:spPr>
          <a:xfrm>
            <a:off x="6293568" y="1"/>
            <a:ext cx="2724150" cy="1676400"/>
          </a:xfrm>
          <a:prstGeom prst="rect">
            <a:avLst/>
          </a:prstGeom>
        </p:spPr>
      </p:pic>
      <p:pic>
        <p:nvPicPr>
          <p:cNvPr id="13" name="Picture 12"/>
          <p:cNvPicPr>
            <a:picLocks noChangeAspect="1"/>
          </p:cNvPicPr>
          <p:nvPr/>
        </p:nvPicPr>
        <p:blipFill>
          <a:blip r:embed="rId7"/>
          <a:stretch>
            <a:fillRect/>
          </a:stretch>
        </p:blipFill>
        <p:spPr>
          <a:xfrm>
            <a:off x="6285579" y="1690536"/>
            <a:ext cx="2732139" cy="1600200"/>
          </a:xfrm>
          <a:prstGeom prst="rect">
            <a:avLst/>
          </a:prstGeom>
        </p:spPr>
      </p:pic>
      <p:pic>
        <p:nvPicPr>
          <p:cNvPr id="1038" name="Picture 14" descr="Argentina greenlights emergency use of CanSino vacc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3568" y="3290736"/>
            <a:ext cx="272415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kistan rolls out locally produced CanSino vacc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3568" y="5033812"/>
            <a:ext cx="2724150" cy="15323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a:stretch>
            <a:fillRect/>
          </a:stretch>
        </p:blipFill>
        <p:spPr>
          <a:xfrm>
            <a:off x="-1" y="1"/>
            <a:ext cx="3315315" cy="914194"/>
          </a:xfrm>
          <a:prstGeom prst="rect">
            <a:avLst/>
          </a:prstGeom>
        </p:spPr>
      </p:pic>
      <p:pic>
        <p:nvPicPr>
          <p:cNvPr id="14" name="Picture 13" descr="Gallery"/>
          <p:cNvPicPr/>
          <p:nvPr/>
        </p:nvPicPr>
        <p:blipFill>
          <a:blip r:embed="rId11">
            <a:extLst>
              <a:ext uri="{28A0092B-C50C-407E-A947-70E740481C1C}">
                <a14:useLocalDpi xmlns:a14="http://schemas.microsoft.com/office/drawing/2010/main" val="0"/>
              </a:ext>
            </a:extLst>
          </a:blip>
          <a:srcRect/>
          <a:stretch>
            <a:fillRect/>
          </a:stretch>
        </p:blipFill>
        <p:spPr bwMode="auto">
          <a:xfrm>
            <a:off x="9025707" y="0"/>
            <a:ext cx="2410080" cy="1354238"/>
          </a:xfrm>
          <a:prstGeom prst="rect">
            <a:avLst/>
          </a:prstGeom>
          <a:noFill/>
          <a:ln>
            <a:noFill/>
          </a:ln>
        </p:spPr>
      </p:pic>
    </p:spTree>
    <p:extLst>
      <p:ext uri="{BB962C8B-B14F-4D97-AF65-F5344CB8AC3E}">
        <p14:creationId xmlns:p14="http://schemas.microsoft.com/office/powerpoint/2010/main" val="3571076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Do the COVID-19 vaccines have any side effects?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Serious side effects from vaccines, including the COVID-19 vaccine, are rare.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It is possible that some people may have side effects, which are normal signs that your body is building protection.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These side effects may affect your ability to do daily activities, but they should go away in a few days.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most common side effects are minor and include: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Tiredness</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Headache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Pain at the injection site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Muscle and/or joint pain</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Chills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Nausea and/or vomiting</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Fever</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7" name="Picture 6"/>
          <p:cNvPicPr>
            <a:picLocks noChangeAspect="1"/>
          </p:cNvPicPr>
          <p:nvPr/>
        </p:nvPicPr>
        <p:blipFill>
          <a:blip r:embed="rId4"/>
          <a:stretch>
            <a:fillRect/>
          </a:stretch>
        </p:blipFill>
        <p:spPr>
          <a:xfrm>
            <a:off x="8820905" y="58079"/>
            <a:ext cx="3371096" cy="989635"/>
          </a:xfrm>
          <a:prstGeom prst="rect">
            <a:avLst/>
          </a:prstGeom>
        </p:spPr>
      </p:pic>
      <p:pic>
        <p:nvPicPr>
          <p:cNvPr id="8" name="Picture 7"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049" cy="1244425"/>
          </a:xfrm>
          <a:prstGeom prst="rect">
            <a:avLst/>
          </a:prstGeom>
          <a:noFill/>
          <a:ln>
            <a:noFill/>
          </a:ln>
        </p:spPr>
      </p:pic>
    </p:spTree>
    <p:extLst>
      <p:ext uri="{BB962C8B-B14F-4D97-AF65-F5344CB8AC3E}">
        <p14:creationId xmlns:p14="http://schemas.microsoft.com/office/powerpoint/2010/main" val="223245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update</a:t>
            </a:r>
            <a:endParaRPr lang="en-US" dirty="0"/>
          </a:p>
        </p:txBody>
      </p:sp>
      <p:sp>
        <p:nvSpPr>
          <p:cNvPr id="3" name="Content Placeholder 2"/>
          <p:cNvSpPr>
            <a:spLocks noGrp="1"/>
          </p:cNvSpPr>
          <p:nvPr>
            <p:ph idx="1"/>
          </p:nvPr>
        </p:nvSpPr>
        <p:spPr/>
        <p:txBody>
          <a:bodyPr/>
          <a:lstStyle/>
          <a:p>
            <a:r>
              <a:rPr lang="en-US" b="1" dirty="0">
                <a:hlinkClick r:id="rId2"/>
              </a:rPr>
              <a:t>25.4%</a:t>
            </a:r>
            <a:r>
              <a:rPr lang="en-US" dirty="0"/>
              <a:t> of the world population has received at least one dose of a COVID-19 vaccine.</a:t>
            </a:r>
            <a:r>
              <a:rPr lang="en-US" b="1" dirty="0"/>
              <a:t/>
            </a:r>
            <a:br>
              <a:rPr lang="en-US" b="1" dirty="0"/>
            </a:br>
            <a:r>
              <a:rPr lang="en-US" b="1" dirty="0">
                <a:hlinkClick r:id="rId3"/>
              </a:rPr>
              <a:t>3.47 billion doses</a:t>
            </a:r>
            <a:r>
              <a:rPr lang="en-US" dirty="0"/>
              <a:t> have been administered globally, and </a:t>
            </a:r>
            <a:r>
              <a:rPr lang="en-US" b="1" dirty="0">
                <a:hlinkClick r:id="rId4"/>
              </a:rPr>
              <a:t>29.22 million</a:t>
            </a:r>
            <a:r>
              <a:rPr lang="en-US" dirty="0"/>
              <a:t> are now administered each day.</a:t>
            </a:r>
            <a:br>
              <a:rPr lang="en-US" dirty="0"/>
            </a:br>
            <a:r>
              <a:rPr lang="en-US" dirty="0"/>
              <a:t>Only </a:t>
            </a:r>
            <a:r>
              <a:rPr lang="en-US" b="1" dirty="0">
                <a:hlinkClick r:id="rId5"/>
              </a:rPr>
              <a:t>1%</a:t>
            </a:r>
            <a:r>
              <a:rPr lang="en-US" dirty="0"/>
              <a:t> of people in low-income countries have received at least one dose.</a:t>
            </a:r>
          </a:p>
          <a:p>
            <a:endParaRPr lang="en-US" dirty="0"/>
          </a:p>
        </p:txBody>
      </p:sp>
      <p:pic>
        <p:nvPicPr>
          <p:cNvPr id="4" name="Picture 3"/>
          <p:cNvPicPr>
            <a:picLocks noChangeAspect="1"/>
          </p:cNvPicPr>
          <p:nvPr/>
        </p:nvPicPr>
        <p:blipFill>
          <a:blip r:embed="rId6"/>
          <a:stretch>
            <a:fillRect/>
          </a:stretch>
        </p:blipFill>
        <p:spPr>
          <a:xfrm>
            <a:off x="8728307" y="5719340"/>
            <a:ext cx="3371096" cy="989635"/>
          </a:xfrm>
          <a:prstGeom prst="rect">
            <a:avLst/>
          </a:prstGeom>
        </p:spPr>
      </p:pic>
      <p:pic>
        <p:nvPicPr>
          <p:cNvPr id="5" name="Picture 4"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7014257" y="5613575"/>
            <a:ext cx="1714049" cy="1244425"/>
          </a:xfrm>
          <a:prstGeom prst="rect">
            <a:avLst/>
          </a:prstGeom>
          <a:noFill/>
          <a:ln>
            <a:noFill/>
          </a:ln>
        </p:spPr>
      </p:pic>
    </p:spTree>
    <p:extLst>
      <p:ext uri="{BB962C8B-B14F-4D97-AF65-F5344CB8AC3E}">
        <p14:creationId xmlns:p14="http://schemas.microsoft.com/office/powerpoint/2010/main" val="61637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update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18332" y="1825625"/>
            <a:ext cx="11610975" cy="4867275"/>
          </a:xfrm>
          <a:prstGeom prst="rect">
            <a:avLst/>
          </a:prstGeom>
        </p:spPr>
      </p:pic>
      <p:pic>
        <p:nvPicPr>
          <p:cNvPr id="5" name="Picture 4"/>
          <p:cNvPicPr>
            <a:picLocks noChangeAspect="1"/>
          </p:cNvPicPr>
          <p:nvPr/>
        </p:nvPicPr>
        <p:blipFill>
          <a:blip r:embed="rId4"/>
          <a:stretch>
            <a:fillRect/>
          </a:stretch>
        </p:blipFill>
        <p:spPr>
          <a:xfrm>
            <a:off x="8820905" y="185473"/>
            <a:ext cx="3371096" cy="989635"/>
          </a:xfrm>
          <a:prstGeom prst="rect">
            <a:avLst/>
          </a:prstGeom>
        </p:spPr>
      </p:pic>
      <p:pic>
        <p:nvPicPr>
          <p:cNvPr id="6" name="Picture 5"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7106856" y="58079"/>
            <a:ext cx="1714049" cy="1244425"/>
          </a:xfrm>
          <a:prstGeom prst="rect">
            <a:avLst/>
          </a:prstGeom>
          <a:noFill/>
          <a:ln>
            <a:noFill/>
          </a:ln>
        </p:spPr>
      </p:pic>
    </p:spTree>
    <p:extLst>
      <p:ext uri="{BB962C8B-B14F-4D97-AF65-F5344CB8AC3E}">
        <p14:creationId xmlns:p14="http://schemas.microsoft.com/office/powerpoint/2010/main" val="2222597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2593" y="246151"/>
            <a:ext cx="11326813" cy="5930812"/>
          </a:xfrm>
          <a:prstGeom prst="rect">
            <a:avLst/>
          </a:prstGeom>
        </p:spPr>
      </p:pic>
      <p:pic>
        <p:nvPicPr>
          <p:cNvPr id="6" name="Picture 5"/>
          <p:cNvPicPr>
            <a:picLocks noChangeAspect="1"/>
          </p:cNvPicPr>
          <p:nvPr/>
        </p:nvPicPr>
        <p:blipFill>
          <a:blip r:embed="rId3"/>
          <a:stretch>
            <a:fillRect/>
          </a:stretch>
        </p:blipFill>
        <p:spPr>
          <a:xfrm>
            <a:off x="61824" y="588705"/>
            <a:ext cx="11961240" cy="3865307"/>
          </a:xfrm>
          <a:prstGeom prst="rect">
            <a:avLst/>
          </a:prstGeom>
        </p:spPr>
      </p:pic>
      <p:pic>
        <p:nvPicPr>
          <p:cNvPr id="7" name="Picture 6"/>
          <p:cNvPicPr>
            <a:picLocks noChangeAspect="1"/>
          </p:cNvPicPr>
          <p:nvPr/>
        </p:nvPicPr>
        <p:blipFill>
          <a:blip r:embed="rId4"/>
          <a:stretch>
            <a:fillRect/>
          </a:stretch>
        </p:blipFill>
        <p:spPr>
          <a:xfrm>
            <a:off x="8820905" y="58079"/>
            <a:ext cx="3371096" cy="989635"/>
          </a:xfrm>
          <a:prstGeom prst="rect">
            <a:avLst/>
          </a:prstGeom>
        </p:spPr>
      </p:pic>
      <p:pic>
        <p:nvPicPr>
          <p:cNvPr id="8" name="Picture 7"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904052" y="0"/>
            <a:ext cx="1714049" cy="1244425"/>
          </a:xfrm>
          <a:prstGeom prst="rect">
            <a:avLst/>
          </a:prstGeom>
          <a:noFill/>
          <a:ln>
            <a:noFill/>
          </a:ln>
        </p:spPr>
      </p:pic>
    </p:spTree>
    <p:extLst>
      <p:ext uri="{BB962C8B-B14F-4D97-AF65-F5344CB8AC3E}">
        <p14:creationId xmlns:p14="http://schemas.microsoft.com/office/powerpoint/2010/main" val="121109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806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8820905" y="185473"/>
            <a:ext cx="3371096" cy="989635"/>
          </a:xfrm>
          <a:prstGeom prst="rect">
            <a:avLst/>
          </a:prstGeom>
        </p:spPr>
      </p:pic>
      <p:pic>
        <p:nvPicPr>
          <p:cNvPr id="6" name="Picture 5" descr="Gallery"/>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3154" y="185473"/>
            <a:ext cx="1667751" cy="1117031"/>
          </a:xfrm>
          <a:prstGeom prst="rect">
            <a:avLst/>
          </a:prstGeom>
          <a:noFill/>
          <a:ln>
            <a:noFill/>
          </a:ln>
        </p:spPr>
      </p:pic>
    </p:spTree>
    <p:extLst>
      <p:ext uri="{BB962C8B-B14F-4D97-AF65-F5344CB8AC3E}">
        <p14:creationId xmlns:p14="http://schemas.microsoft.com/office/powerpoint/2010/main" val="4137344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1970999"/>
              </p:ext>
            </p:extLst>
          </p:nvPr>
        </p:nvGraphicFramePr>
        <p:xfrm>
          <a:off x="838200" y="12743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8633569" y="139947"/>
            <a:ext cx="3457379" cy="989635"/>
          </a:xfrm>
          <a:prstGeom prst="rect">
            <a:avLst/>
          </a:prstGeom>
        </p:spPr>
      </p:pic>
      <p:pic>
        <p:nvPicPr>
          <p:cNvPr id="8" name="Picture 7" descr="Gallery"/>
          <p:cNvPicPr/>
          <p:nvPr/>
        </p:nvPicPr>
        <p:blipFill>
          <a:blip r:embed="rId9">
            <a:extLst>
              <a:ext uri="{28A0092B-C50C-407E-A947-70E740481C1C}">
                <a14:useLocalDpi xmlns:a14="http://schemas.microsoft.com/office/drawing/2010/main" val="0"/>
              </a:ext>
            </a:extLst>
          </a:blip>
          <a:srcRect/>
          <a:stretch>
            <a:fillRect/>
          </a:stretch>
        </p:blipFill>
        <p:spPr bwMode="auto">
          <a:xfrm>
            <a:off x="6797149" y="49187"/>
            <a:ext cx="1836420" cy="1245870"/>
          </a:xfrm>
          <a:prstGeom prst="rect">
            <a:avLst/>
          </a:prstGeom>
          <a:noFill/>
          <a:ln>
            <a:noFill/>
          </a:ln>
        </p:spPr>
      </p:pic>
    </p:spTree>
    <p:extLst>
      <p:ext uri="{BB962C8B-B14F-4D97-AF65-F5344CB8AC3E}">
        <p14:creationId xmlns:p14="http://schemas.microsoft.com/office/powerpoint/2010/main" val="2164549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Sinopharm</a:t>
            </a:r>
          </a:p>
        </p:txBody>
      </p:sp>
      <p:sp>
        <p:nvSpPr>
          <p:cNvPr id="3" name="Content Placeholder 2"/>
          <p:cNvSpPr>
            <a:spLocks noGrp="1"/>
          </p:cNvSpPr>
          <p:nvPr>
            <p:ph idx="1"/>
          </p:nvPr>
        </p:nvSpPr>
        <p:spPr>
          <a:xfrm>
            <a:off x="838199" y="1825625"/>
            <a:ext cx="8293443" cy="4351338"/>
          </a:xfrm>
        </p:spPr>
        <p:txBody>
          <a:bodyPr>
            <a:normAutofit/>
          </a:bodyPr>
          <a:lstStyle/>
          <a:p>
            <a:r>
              <a:rPr lang="en-US" dirty="0"/>
              <a:t>The Sinopharm COVID-19 vaccine, BBIBP-</a:t>
            </a:r>
            <a:r>
              <a:rPr lang="en-US" dirty="0" err="1"/>
              <a:t>CorV</a:t>
            </a:r>
            <a:r>
              <a:rPr lang="en-US" dirty="0"/>
              <a:t>, which the Beijing Bio-Institute of Biological Products (BBIBP) developed, is the first Chinese COVID-19 vaccine that the World Health Organization (WHO) has authorized for emergency </a:t>
            </a:r>
            <a:r>
              <a:rPr lang="en-US" dirty="0" smtClean="0"/>
              <a:t>use (May </a:t>
            </a:r>
            <a:r>
              <a:rPr lang="en-US" dirty="0"/>
              <a:t>7, </a:t>
            </a:r>
            <a:r>
              <a:rPr lang="en-US" dirty="0" smtClean="0"/>
              <a:t>2021)</a:t>
            </a:r>
          </a:p>
          <a:p>
            <a:r>
              <a:rPr lang="en-US" dirty="0"/>
              <a:t>The two-dose vaccine incorporates </a:t>
            </a:r>
            <a:r>
              <a:rPr lang="en-US" dirty="0">
                <a:hlinkClick r:id="rId2"/>
              </a:rPr>
              <a:t>inactivated virus</a:t>
            </a:r>
            <a:r>
              <a:rPr lang="en-US" dirty="0"/>
              <a:t> to stimulate an immune </a:t>
            </a:r>
            <a:r>
              <a:rPr lang="en-US" dirty="0" smtClean="0"/>
              <a:t>response</a:t>
            </a:r>
          </a:p>
          <a:p>
            <a:r>
              <a:rPr lang="en-US" dirty="0"/>
              <a:t>The WHO recommends the Sinopharm vaccine for people aged 18 years and older, with a gap of 3–4 weeks between the two </a:t>
            </a:r>
            <a:r>
              <a:rPr lang="en-US" dirty="0" smtClean="0"/>
              <a:t>doses</a:t>
            </a:r>
            <a:endParaRPr lang="en-US" dirty="0"/>
          </a:p>
        </p:txBody>
      </p:sp>
      <p:pic>
        <p:nvPicPr>
          <p:cNvPr id="1030" name="Picture 6" descr="Top 10 Companies Leading the Race of COVID-19 Vaccine | Intelliz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622" y="1940011"/>
            <a:ext cx="3511378" cy="3511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820905" y="69723"/>
            <a:ext cx="3371096" cy="989635"/>
          </a:xfrm>
          <a:prstGeom prst="rect">
            <a:avLst/>
          </a:prstGeom>
        </p:spPr>
      </p:pic>
      <p:pic>
        <p:nvPicPr>
          <p:cNvPr id="6" name="Picture 5"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154" y="69723"/>
            <a:ext cx="1667751" cy="1117031"/>
          </a:xfrm>
          <a:prstGeom prst="rect">
            <a:avLst/>
          </a:prstGeom>
          <a:noFill/>
          <a:ln>
            <a:noFill/>
          </a:ln>
        </p:spPr>
      </p:pic>
    </p:spTree>
    <p:extLst>
      <p:ext uri="{BB962C8B-B14F-4D97-AF65-F5344CB8AC3E}">
        <p14:creationId xmlns:p14="http://schemas.microsoft.com/office/powerpoint/2010/main" val="841156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Vertical Scroll 8"/>
          <p:cNvSpPr/>
          <p:nvPr/>
        </p:nvSpPr>
        <p:spPr>
          <a:xfrm>
            <a:off x="3549445" y="1189702"/>
            <a:ext cx="4395019" cy="5456903"/>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rgbClr val="FFFF00"/>
                </a:solidFill>
              </a:rPr>
              <a:t>Who should receive </a:t>
            </a:r>
            <a:r>
              <a:rPr lang="en-US" dirty="0" smtClean="0"/>
              <a:t>Individuals who are 18 years of age and above </a:t>
            </a:r>
          </a:p>
          <a:p>
            <a:pPr marL="285750" indent="-285750">
              <a:buFont typeface="Arial" panose="020B0604020202020204" pitchFamily="34" charset="0"/>
              <a:buChar char="•"/>
            </a:pPr>
            <a:r>
              <a:rPr lang="en-US" dirty="0" smtClean="0"/>
              <a:t>Vaccination is recommended for persons with comorbidities that have been identified as increasing the risk of severe COVID-19, including obesity, cardiovascular disease, respiratory disease and diabetes.</a:t>
            </a:r>
          </a:p>
          <a:p>
            <a:pPr marL="285750" indent="-285750">
              <a:buFont typeface="Arial" panose="020B0604020202020204" pitchFamily="34" charset="0"/>
              <a:buChar char="•"/>
            </a:pPr>
            <a:r>
              <a:rPr lang="en-US" dirty="0" smtClean="0"/>
              <a:t>Pregnant women and those who are breastfeeding</a:t>
            </a:r>
            <a:endParaRPr lang="en-US" dirty="0"/>
          </a:p>
        </p:txBody>
      </p:sp>
      <p:sp>
        <p:nvSpPr>
          <p:cNvPr id="10" name="Vertical Scroll 9"/>
          <p:cNvSpPr/>
          <p:nvPr/>
        </p:nvSpPr>
        <p:spPr>
          <a:xfrm>
            <a:off x="7664246" y="1189702"/>
            <a:ext cx="4395019" cy="5456903"/>
          </a:xfrm>
          <a:prstGeom prst="vertic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smtClean="0"/>
              <a:t>Individuals having fever at the time of coming for vaccination (Can be rescheduled after the illness is settled) </a:t>
            </a:r>
          </a:p>
          <a:p>
            <a:pPr marL="285750" indent="-285750">
              <a:buFont typeface="Arial" panose="020B0604020202020204" pitchFamily="34" charset="0"/>
              <a:buChar char="•"/>
            </a:pPr>
            <a:r>
              <a:rPr lang="en-US" dirty="0" smtClean="0"/>
              <a:t>Patients with active COVID-19</a:t>
            </a:r>
          </a:p>
          <a:p>
            <a:pPr marL="285750" indent="-285750">
              <a:buFont typeface="Arial" panose="020B0604020202020204" pitchFamily="34" charset="0"/>
              <a:buChar char="•"/>
            </a:pPr>
            <a:r>
              <a:rPr lang="en-US" dirty="0" smtClean="0"/>
              <a:t>Individuals on short-term immunosuppressive medication should wait for 28 day after the medication ends</a:t>
            </a:r>
          </a:p>
          <a:p>
            <a:pPr marL="285750" indent="-285750">
              <a:buFont typeface="Arial" panose="020B0604020202020204" pitchFamily="34" charset="0"/>
              <a:buChar char="•"/>
            </a:pPr>
            <a:r>
              <a:rPr lang="en-US" dirty="0" smtClean="0"/>
              <a:t>Those chronically immunosuppressed may receive the vaccine, though efficacy may be lower</a:t>
            </a:r>
            <a:endParaRPr lang="en-US" b="1" dirty="0">
              <a:solidFill>
                <a:srgbClr val="FFFF00"/>
              </a:solidFill>
            </a:endParaRPr>
          </a:p>
        </p:txBody>
      </p:sp>
      <p:sp>
        <p:nvSpPr>
          <p:cNvPr id="11" name="Folded Corner 10"/>
          <p:cNvSpPr/>
          <p:nvPr/>
        </p:nvSpPr>
        <p:spPr>
          <a:xfrm>
            <a:off x="245806" y="2094271"/>
            <a:ext cx="2949678" cy="400172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Intra-muscular intramuscular injection </a:t>
            </a:r>
          </a:p>
          <a:p>
            <a:pPr marL="285750" indent="-285750">
              <a:buFont typeface="Arial" panose="020B0604020202020204" pitchFamily="34" charset="0"/>
              <a:buChar char="•"/>
            </a:pPr>
            <a:r>
              <a:rPr lang="en-US" dirty="0" smtClean="0"/>
              <a:t>Dose: 0.5ml </a:t>
            </a:r>
          </a:p>
          <a:p>
            <a:pPr marL="285750" indent="-285750">
              <a:buFont typeface="Arial" panose="020B0604020202020204" pitchFamily="34" charset="0"/>
              <a:buChar char="•"/>
            </a:pPr>
            <a:r>
              <a:rPr lang="en-US" dirty="0" smtClean="0"/>
              <a:t>Single dose vial Vaccine Dose </a:t>
            </a:r>
          </a:p>
          <a:p>
            <a:pPr marL="285750" indent="-285750">
              <a:buFont typeface="Arial" panose="020B0604020202020204" pitchFamily="34" charset="0"/>
              <a:buChar char="•"/>
            </a:pPr>
            <a:r>
              <a:rPr lang="en-US" dirty="0" smtClean="0"/>
              <a:t>Two doses should be administered 6 weeks after the first dose</a:t>
            </a:r>
          </a:p>
          <a:p>
            <a:pPr algn="ctr"/>
            <a:endParaRPr lang="en-US" dirty="0"/>
          </a:p>
        </p:txBody>
      </p:sp>
      <p:pic>
        <p:nvPicPr>
          <p:cNvPr id="6" name="Picture 5"/>
          <p:cNvPicPr>
            <a:picLocks noChangeAspect="1"/>
          </p:cNvPicPr>
          <p:nvPr/>
        </p:nvPicPr>
        <p:blipFill>
          <a:blip r:embed="rId2"/>
          <a:stretch>
            <a:fillRect/>
          </a:stretch>
        </p:blipFill>
        <p:spPr>
          <a:xfrm>
            <a:off x="245806" y="206477"/>
            <a:ext cx="2959816" cy="1821425"/>
          </a:xfrm>
          <a:prstGeom prst="rect">
            <a:avLst/>
          </a:prstGeom>
        </p:spPr>
      </p:pic>
      <p:pic>
        <p:nvPicPr>
          <p:cNvPr id="7" name="Picture 6"/>
          <p:cNvPicPr>
            <a:picLocks noChangeAspect="1"/>
          </p:cNvPicPr>
          <p:nvPr/>
        </p:nvPicPr>
        <p:blipFill>
          <a:blip r:embed="rId3"/>
          <a:stretch>
            <a:fillRect/>
          </a:stretch>
        </p:blipFill>
        <p:spPr>
          <a:xfrm>
            <a:off x="8820905" y="46573"/>
            <a:ext cx="3371096" cy="989635"/>
          </a:xfrm>
          <a:prstGeom prst="rect">
            <a:avLst/>
          </a:prstGeom>
        </p:spPr>
      </p:pic>
      <p:pic>
        <p:nvPicPr>
          <p:cNvPr id="8" name="Picture 7"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154" y="46573"/>
            <a:ext cx="1667751" cy="1117031"/>
          </a:xfrm>
          <a:prstGeom prst="rect">
            <a:avLst/>
          </a:prstGeom>
          <a:noFill/>
          <a:ln>
            <a:noFill/>
          </a:ln>
        </p:spPr>
      </p:pic>
    </p:spTree>
    <p:extLst>
      <p:ext uri="{BB962C8B-B14F-4D97-AF65-F5344CB8AC3E}">
        <p14:creationId xmlns:p14="http://schemas.microsoft.com/office/powerpoint/2010/main" val="175396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SINOVAC (CHINA</a:t>
            </a:r>
            <a:r>
              <a:rPr lang="en-US" b="1" dirty="0" smtClean="0"/>
              <a:t>); INACTIVATED </a:t>
            </a:r>
            <a:r>
              <a:rPr lang="en-US" b="1" dirty="0"/>
              <a:t>VACCINE</a:t>
            </a:r>
            <a:r>
              <a:rPr lang="en-US" dirty="0"/>
              <a:t/>
            </a:r>
            <a:br>
              <a:rPr lang="en-US" dirty="0"/>
            </a:br>
            <a:endParaRPr lang="en-US" dirty="0"/>
          </a:p>
        </p:txBody>
      </p:sp>
      <p:sp>
        <p:nvSpPr>
          <p:cNvPr id="3" name="Content Placeholder 2"/>
          <p:cNvSpPr>
            <a:spLocks noGrp="1"/>
          </p:cNvSpPr>
          <p:nvPr>
            <p:ph idx="1"/>
          </p:nvPr>
        </p:nvSpPr>
        <p:spPr>
          <a:xfrm>
            <a:off x="838200" y="1825625"/>
            <a:ext cx="6266935" cy="4351338"/>
          </a:xfrm>
        </p:spPr>
        <p:txBody>
          <a:bodyPr>
            <a:normAutofit fontScale="85000" lnSpcReduction="10000"/>
          </a:bodyPr>
          <a:lstStyle/>
          <a:p>
            <a:r>
              <a:rPr lang="en-US" dirty="0" err="1" smtClean="0"/>
              <a:t>Sinovac</a:t>
            </a:r>
            <a:r>
              <a:rPr lang="en-US" dirty="0" smtClean="0"/>
              <a:t> </a:t>
            </a:r>
            <a:r>
              <a:rPr lang="en-US" dirty="0"/>
              <a:t>conducted phase 3 trials involving volunteers in Brazil, Indonesia and </a:t>
            </a:r>
            <a:r>
              <a:rPr lang="en-US" dirty="0" smtClean="0"/>
              <a:t>Turkey</a:t>
            </a:r>
          </a:p>
          <a:p>
            <a:r>
              <a:rPr lang="en-US" dirty="0" smtClean="0"/>
              <a:t>The </a:t>
            </a:r>
            <a:r>
              <a:rPr lang="en-US" dirty="0"/>
              <a:t>company began phase 4 trials in February </a:t>
            </a:r>
            <a:r>
              <a:rPr lang="en-US" dirty="0" smtClean="0"/>
              <a:t>2021</a:t>
            </a:r>
          </a:p>
          <a:p>
            <a:r>
              <a:rPr lang="en-US" i="1" dirty="0"/>
              <a:t>The WHO </a:t>
            </a:r>
            <a:r>
              <a:rPr lang="en-US" i="1" dirty="0">
                <a:hlinkClick r:id="rId2"/>
              </a:rPr>
              <a:t>Strategic Advisory Group of Experts (SAGE)</a:t>
            </a:r>
            <a:r>
              <a:rPr lang="en-US" i="1" dirty="0"/>
              <a:t> on Immunization has issued Interim recommendations for the use of the inactivated COVID-19 vaccine, </a:t>
            </a:r>
            <a:r>
              <a:rPr lang="en-US" i="1" dirty="0" err="1" smtClean="0"/>
              <a:t>Sinovac</a:t>
            </a:r>
            <a:r>
              <a:rPr lang="en-US" i="1" dirty="0" smtClean="0"/>
              <a:t> (</a:t>
            </a:r>
            <a:r>
              <a:rPr lang="en-US" dirty="0"/>
              <a:t>2 June 2021</a:t>
            </a:r>
            <a:r>
              <a:rPr lang="en-US" i="1" dirty="0" smtClean="0"/>
              <a:t>)</a:t>
            </a:r>
          </a:p>
          <a:p>
            <a:r>
              <a:rPr lang="en-US" dirty="0"/>
              <a:t>WHO recommends the use of the </a:t>
            </a:r>
            <a:r>
              <a:rPr lang="en-US" dirty="0" err="1"/>
              <a:t>Sinovac-CoronaVac</a:t>
            </a:r>
            <a:r>
              <a:rPr lang="en-US" dirty="0"/>
              <a:t> (COVID-19) vaccine in pregnant women when the benefits of vaccination to the pregnant woman outweigh the potential </a:t>
            </a:r>
            <a:r>
              <a:rPr lang="en-US" dirty="0" smtClean="0"/>
              <a:t>risks</a:t>
            </a:r>
            <a:endParaRPr lang="en-US" dirty="0"/>
          </a:p>
          <a:p>
            <a:endParaRPr lang="en-US" dirty="0"/>
          </a:p>
        </p:txBody>
      </p:sp>
      <p:pic>
        <p:nvPicPr>
          <p:cNvPr id="2050" name="Picture 2" descr="Thailand gets 1st batch of COVID-19 vaccine from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135" y="1825625"/>
            <a:ext cx="5086865" cy="3038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772886" y="5729394"/>
            <a:ext cx="3371096" cy="989635"/>
          </a:xfrm>
          <a:prstGeom prst="rect">
            <a:avLst/>
          </a:prstGeom>
        </p:spPr>
      </p:pic>
      <p:pic>
        <p:nvPicPr>
          <p:cNvPr id="6" name="Picture 5"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5135" y="5729394"/>
            <a:ext cx="1667751" cy="1117031"/>
          </a:xfrm>
          <a:prstGeom prst="rect">
            <a:avLst/>
          </a:prstGeom>
          <a:noFill/>
          <a:ln>
            <a:noFill/>
          </a:ln>
        </p:spPr>
      </p:pic>
    </p:spTree>
    <p:extLst>
      <p:ext uri="{BB962C8B-B14F-4D97-AF65-F5344CB8AC3E}">
        <p14:creationId xmlns:p14="http://schemas.microsoft.com/office/powerpoint/2010/main" val="397527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Vertical Scroll 8"/>
          <p:cNvSpPr/>
          <p:nvPr/>
        </p:nvSpPr>
        <p:spPr>
          <a:xfrm>
            <a:off x="3588775" y="1209367"/>
            <a:ext cx="4395019" cy="5456903"/>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rgbClr val="FFFF00"/>
                </a:solidFill>
              </a:rPr>
              <a:t>Who should receive</a:t>
            </a:r>
          </a:p>
          <a:p>
            <a:pPr marL="285750" indent="-285750">
              <a:buFont typeface="Arial" panose="020B0604020202020204" pitchFamily="34" charset="0"/>
              <a:buChar char="•"/>
            </a:pPr>
            <a:r>
              <a:rPr lang="en-US" dirty="0" smtClean="0"/>
              <a:t>Individuals who are above 18 years of age</a:t>
            </a:r>
          </a:p>
          <a:p>
            <a:pPr marL="285750" indent="-285750">
              <a:buFont typeface="Arial" panose="020B0604020202020204" pitchFamily="34" charset="0"/>
              <a:buChar char="•"/>
            </a:pPr>
            <a:r>
              <a:rPr lang="en-US" dirty="0" smtClean="0"/>
              <a:t>Persons with comorbidities including obesity, cardiovascular disease, respiratory disease and diabetes</a:t>
            </a:r>
          </a:p>
          <a:p>
            <a:pPr marL="285750" indent="-285750">
              <a:buFont typeface="Arial" panose="020B0604020202020204" pitchFamily="34" charset="0"/>
              <a:buChar char="•"/>
            </a:pPr>
            <a:r>
              <a:rPr lang="en-US" dirty="0" smtClean="0"/>
              <a:t>Pregnant women and those who are breastfeeding</a:t>
            </a:r>
            <a:endParaRPr lang="en-US" dirty="0"/>
          </a:p>
        </p:txBody>
      </p:sp>
      <p:sp>
        <p:nvSpPr>
          <p:cNvPr id="10" name="Vertical Scroll 9"/>
          <p:cNvSpPr/>
          <p:nvPr/>
        </p:nvSpPr>
        <p:spPr>
          <a:xfrm>
            <a:off x="7610169" y="1209367"/>
            <a:ext cx="4395019" cy="5456903"/>
          </a:xfrm>
          <a:prstGeom prst="vertic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smtClean="0"/>
              <a:t>Below 18 years of age</a:t>
            </a:r>
          </a:p>
          <a:p>
            <a:pPr marL="285750" indent="-285750">
              <a:buFont typeface="Arial" panose="020B0604020202020204" pitchFamily="34" charset="0"/>
              <a:buChar char="•"/>
            </a:pPr>
            <a:r>
              <a:rPr lang="en-US" dirty="0" smtClean="0"/>
              <a:t>People with history of allergic reaction to </a:t>
            </a:r>
            <a:r>
              <a:rPr lang="en-US" dirty="0" err="1" smtClean="0"/>
              <a:t>CoronaVac</a:t>
            </a:r>
            <a:r>
              <a:rPr lang="en-US" dirty="0" smtClean="0"/>
              <a:t> </a:t>
            </a:r>
          </a:p>
          <a:p>
            <a:pPr marL="285750" indent="-285750">
              <a:buFont typeface="Arial" panose="020B0604020202020204" pitchFamily="34" charset="0"/>
              <a:buChar char="•"/>
            </a:pPr>
            <a:r>
              <a:rPr lang="en-US" dirty="0" smtClean="0"/>
              <a:t>Previous severe allergic reactions to the vaccine </a:t>
            </a:r>
          </a:p>
          <a:p>
            <a:pPr marL="285750" indent="-285750">
              <a:buFont typeface="Arial" panose="020B0604020202020204" pitchFamily="34" charset="0"/>
              <a:buChar char="•"/>
            </a:pPr>
            <a:r>
              <a:rPr lang="en-US" dirty="0" smtClean="0"/>
              <a:t>People with severe neurological conditions (e.g. transverse myelitis, </a:t>
            </a:r>
            <a:r>
              <a:rPr lang="en-US" dirty="0" err="1" smtClean="0"/>
              <a:t>Guillain-Barré</a:t>
            </a:r>
            <a:r>
              <a:rPr lang="en-US" dirty="0" smtClean="0"/>
              <a:t> syndrome, demyelinating diseases, etc.). </a:t>
            </a:r>
            <a:endParaRPr lang="en-US" b="1" dirty="0" smtClean="0">
              <a:solidFill>
                <a:srgbClr val="FFFF00"/>
              </a:solidFill>
            </a:endParaRPr>
          </a:p>
        </p:txBody>
      </p:sp>
      <p:sp>
        <p:nvSpPr>
          <p:cNvPr id="3" name="Wave 2"/>
          <p:cNvSpPr/>
          <p:nvPr/>
        </p:nvSpPr>
        <p:spPr>
          <a:xfrm>
            <a:off x="0" y="2241755"/>
            <a:ext cx="4021394" cy="342162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Two doses intramuscular injection </a:t>
            </a:r>
          </a:p>
          <a:p>
            <a:pPr marL="285750" indent="-285750">
              <a:buFont typeface="Arial" panose="020B0604020202020204" pitchFamily="34" charset="0"/>
              <a:buChar char="•"/>
            </a:pPr>
            <a:r>
              <a:rPr lang="en-US" dirty="0" smtClean="0"/>
              <a:t>The second dose 6 weeks </a:t>
            </a:r>
          </a:p>
          <a:p>
            <a:pPr marL="285750" indent="-285750">
              <a:buFont typeface="Arial" panose="020B0604020202020204" pitchFamily="34" charset="0"/>
              <a:buChar char="•"/>
            </a:pPr>
            <a:r>
              <a:rPr lang="en-US" dirty="0" smtClean="0"/>
              <a:t>Each vial (syringe) contains 0.5 mL of single dose</a:t>
            </a:r>
            <a:endParaRPr lang="en-US" dirty="0"/>
          </a:p>
        </p:txBody>
      </p:sp>
      <p:pic>
        <p:nvPicPr>
          <p:cNvPr id="1026" name="Picture 2" descr="https://tse2.mm.bing.net/th?id=OIP.0AqVkl1I4m2QxkQw4CHnjgHaEC&amp;pid=Api&amp;P=0&amp;w=303&amp;h=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5" y="153935"/>
            <a:ext cx="3262004" cy="1776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820905" y="46573"/>
            <a:ext cx="3371096" cy="989635"/>
          </a:xfrm>
          <a:prstGeom prst="rect">
            <a:avLst/>
          </a:prstGeom>
        </p:spPr>
      </p:pic>
      <p:pic>
        <p:nvPicPr>
          <p:cNvPr id="7" name="Picture 6"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154" y="46573"/>
            <a:ext cx="1667751" cy="1117031"/>
          </a:xfrm>
          <a:prstGeom prst="rect">
            <a:avLst/>
          </a:prstGeom>
          <a:noFill/>
          <a:ln>
            <a:noFill/>
          </a:ln>
        </p:spPr>
      </p:pic>
    </p:spTree>
    <p:extLst>
      <p:ext uri="{BB962C8B-B14F-4D97-AF65-F5344CB8AC3E}">
        <p14:creationId xmlns:p14="http://schemas.microsoft.com/office/powerpoint/2010/main" val="15024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CANSINO BIOLOGICS INC. (CHINA</a:t>
            </a:r>
            <a:r>
              <a:rPr lang="en-US" b="1" dirty="0" smtClean="0"/>
              <a:t>); VIRAL </a:t>
            </a:r>
            <a:r>
              <a:rPr lang="en-US" b="1" dirty="0"/>
              <a:t>VECTOR VACCINE</a:t>
            </a:r>
            <a:r>
              <a:rPr lang="en-US" dirty="0"/>
              <a:t/>
            </a:r>
            <a:br>
              <a:rPr lang="en-US" dirty="0"/>
            </a:br>
            <a:endParaRPr lang="en-US" dirty="0"/>
          </a:p>
        </p:txBody>
      </p:sp>
      <p:sp>
        <p:nvSpPr>
          <p:cNvPr id="3" name="Content Placeholder 2"/>
          <p:cNvSpPr>
            <a:spLocks noGrp="1"/>
          </p:cNvSpPr>
          <p:nvPr>
            <p:ph idx="1"/>
          </p:nvPr>
        </p:nvSpPr>
        <p:spPr>
          <a:xfrm>
            <a:off x="838200" y="1825625"/>
            <a:ext cx="6365789" cy="4351338"/>
          </a:xfrm>
        </p:spPr>
        <p:txBody>
          <a:bodyPr>
            <a:normAutofit lnSpcReduction="10000"/>
          </a:bodyPr>
          <a:lstStyle/>
          <a:p>
            <a:r>
              <a:rPr lang="en-US" dirty="0" smtClean="0"/>
              <a:t>The </a:t>
            </a:r>
            <a:r>
              <a:rPr lang="en-US" dirty="0"/>
              <a:t>Ad5-nCoV vaccine candidate uses a harmless non-replicating viral vector to carry vaccine antigens into the human body </a:t>
            </a:r>
            <a:endParaRPr lang="en-US" dirty="0" smtClean="0"/>
          </a:p>
          <a:p>
            <a:r>
              <a:rPr lang="en-US" dirty="0" smtClean="0"/>
              <a:t>In </a:t>
            </a:r>
            <a:r>
              <a:rPr lang="en-US" dirty="0"/>
              <a:t>May 2021, the company registered a phase 4 trial with 300 adult </a:t>
            </a:r>
            <a:r>
              <a:rPr lang="en-US" dirty="0" smtClean="0"/>
              <a:t>participants</a:t>
            </a:r>
          </a:p>
          <a:p>
            <a:r>
              <a:rPr lang="en-US" dirty="0" smtClean="0"/>
              <a:t>Vaccine</a:t>
            </a:r>
            <a:r>
              <a:rPr lang="en-US" dirty="0"/>
              <a:t>, produced by </a:t>
            </a:r>
            <a:r>
              <a:rPr lang="en-US" dirty="0" err="1"/>
              <a:t>CanSino</a:t>
            </a:r>
            <a:r>
              <a:rPr lang="en-US" dirty="0"/>
              <a:t> Biologics, has submitted clinical trial data, but no WHO review has been </a:t>
            </a:r>
            <a:r>
              <a:rPr lang="en-US" dirty="0" smtClean="0"/>
              <a:t>scheduled yet</a:t>
            </a:r>
            <a:endParaRPr lang="en-US" dirty="0"/>
          </a:p>
          <a:p>
            <a:pPr marL="0" indent="0">
              <a:buNone/>
            </a:pPr>
            <a:r>
              <a:rPr lang="en-US" dirty="0"/>
              <a:t/>
            </a:r>
            <a:br>
              <a:rPr lang="en-US" dirty="0"/>
            </a:br>
            <a:endParaRPr lang="en-US" dirty="0"/>
          </a:p>
        </p:txBody>
      </p:sp>
      <p:pic>
        <p:nvPicPr>
          <p:cNvPr id="3074" name="Picture 2" descr="Argentina greenlights emergency use of CanSino vac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706" y="1940009"/>
            <a:ext cx="5225294" cy="3485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716733" y="5753384"/>
            <a:ext cx="3371096" cy="989635"/>
          </a:xfrm>
          <a:prstGeom prst="rect">
            <a:avLst/>
          </a:prstGeom>
        </p:spPr>
      </p:pic>
      <p:pic>
        <p:nvPicPr>
          <p:cNvPr id="6" name="Picture 5"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982" y="5753384"/>
            <a:ext cx="1667751" cy="1117031"/>
          </a:xfrm>
          <a:prstGeom prst="rect">
            <a:avLst/>
          </a:prstGeom>
          <a:noFill/>
          <a:ln>
            <a:noFill/>
          </a:ln>
        </p:spPr>
      </p:pic>
    </p:spTree>
    <p:extLst>
      <p:ext uri="{BB962C8B-B14F-4D97-AF65-F5344CB8AC3E}">
        <p14:creationId xmlns:p14="http://schemas.microsoft.com/office/powerpoint/2010/main" val="1825182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p Ribbon 5"/>
          <p:cNvSpPr/>
          <p:nvPr/>
        </p:nvSpPr>
        <p:spPr>
          <a:xfrm>
            <a:off x="44245" y="3544528"/>
            <a:ext cx="4090220" cy="13863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Intra-muscular </a:t>
            </a:r>
          </a:p>
          <a:p>
            <a:pPr marL="285750" indent="-285750">
              <a:buFont typeface="Arial" panose="020B0604020202020204" pitchFamily="34" charset="0"/>
              <a:buChar char="•"/>
            </a:pPr>
            <a:r>
              <a:rPr lang="en-US" dirty="0" smtClean="0"/>
              <a:t>Dose: 0.5ml/vial </a:t>
            </a:r>
          </a:p>
          <a:p>
            <a:pPr marL="285750" indent="-285750">
              <a:buFont typeface="Arial" panose="020B0604020202020204" pitchFamily="34" charset="0"/>
              <a:buChar char="•"/>
            </a:pPr>
            <a:r>
              <a:rPr lang="en-US" dirty="0" smtClean="0"/>
              <a:t>Single dose vial</a:t>
            </a:r>
            <a:endParaRPr lang="en-US" dirty="0"/>
          </a:p>
        </p:txBody>
      </p:sp>
      <p:sp>
        <p:nvSpPr>
          <p:cNvPr id="7" name="Vertical Scroll 6"/>
          <p:cNvSpPr/>
          <p:nvPr/>
        </p:nvSpPr>
        <p:spPr>
          <a:xfrm>
            <a:off x="3755924" y="1543665"/>
            <a:ext cx="4326193" cy="4984954"/>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solidFill>
                  <a:srgbClr val="FFFF00"/>
                </a:solidFill>
              </a:rPr>
              <a:t>Who should receive</a:t>
            </a:r>
          </a:p>
          <a:p>
            <a:pPr marL="285750" indent="-285750">
              <a:buFont typeface="Arial" panose="020B0604020202020204" pitchFamily="34" charset="0"/>
              <a:buChar char="•"/>
            </a:pPr>
            <a:r>
              <a:rPr lang="en-US" dirty="0" smtClean="0"/>
              <a:t>Individuals who are above 18 years of age</a:t>
            </a:r>
          </a:p>
          <a:p>
            <a:pPr marL="285750" indent="-285750">
              <a:buFont typeface="Arial" panose="020B0604020202020204" pitchFamily="34" charset="0"/>
              <a:buChar char="•"/>
            </a:pPr>
            <a:r>
              <a:rPr lang="en-US" dirty="0" smtClean="0"/>
              <a:t>Persons with comorbidities including obesity, cardiovascular disease, respiratory disease and diabetes</a:t>
            </a:r>
          </a:p>
          <a:p>
            <a:pPr marL="285750" indent="-285750">
              <a:buFont typeface="Arial" panose="020B0604020202020204" pitchFamily="34" charset="0"/>
              <a:buChar char="•"/>
            </a:pPr>
            <a:r>
              <a:rPr lang="en-US" dirty="0" smtClean="0"/>
              <a:t>Pregnant women and those who are breastfeeding</a:t>
            </a:r>
            <a:endParaRPr lang="en-US" dirty="0"/>
          </a:p>
        </p:txBody>
      </p:sp>
      <p:sp>
        <p:nvSpPr>
          <p:cNvPr id="8" name="Vertical Scroll 7"/>
          <p:cNvSpPr/>
          <p:nvPr/>
        </p:nvSpPr>
        <p:spPr>
          <a:xfrm>
            <a:off x="8219768" y="1124466"/>
            <a:ext cx="3972232" cy="5404154"/>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smtClean="0"/>
              <a:t>Having fever at the time vaccination </a:t>
            </a:r>
          </a:p>
          <a:p>
            <a:pPr marL="285750" indent="-285750">
              <a:buFont typeface="Arial" panose="020B0604020202020204" pitchFamily="34" charset="0"/>
              <a:buChar char="•"/>
            </a:pPr>
            <a:r>
              <a:rPr lang="en-US" dirty="0" smtClean="0"/>
              <a:t>Patients with active COVID-19</a:t>
            </a:r>
          </a:p>
          <a:p>
            <a:pPr marL="285750" indent="-285750">
              <a:buFont typeface="Arial" panose="020B0604020202020204" pitchFamily="34" charset="0"/>
              <a:buChar char="•"/>
            </a:pPr>
            <a:r>
              <a:rPr lang="en-US" dirty="0" smtClean="0"/>
              <a:t>People with history of allergic reaction to </a:t>
            </a:r>
            <a:r>
              <a:rPr lang="en-US" dirty="0" err="1" smtClean="0"/>
              <a:t>CoronaVac</a:t>
            </a:r>
            <a:r>
              <a:rPr lang="en-US" dirty="0" smtClean="0"/>
              <a:t> </a:t>
            </a:r>
          </a:p>
          <a:p>
            <a:pPr marL="285750" indent="-285750">
              <a:buFont typeface="Arial" panose="020B0604020202020204" pitchFamily="34" charset="0"/>
              <a:buChar char="•"/>
            </a:pPr>
            <a:r>
              <a:rPr lang="en-US" dirty="0" smtClean="0"/>
              <a:t>Previous severe allergic reactions to the vaccine </a:t>
            </a:r>
          </a:p>
          <a:p>
            <a:pPr marL="285750" indent="-285750">
              <a:buFont typeface="Arial" panose="020B0604020202020204" pitchFamily="34" charset="0"/>
              <a:buChar char="•"/>
            </a:pPr>
            <a:r>
              <a:rPr lang="en-US" dirty="0" smtClean="0"/>
              <a:t>People with severe neurological conditions (e.g. transverse myelitis, </a:t>
            </a:r>
            <a:r>
              <a:rPr lang="en-US" dirty="0" err="1" smtClean="0"/>
              <a:t>Guillain-Barré</a:t>
            </a:r>
            <a:r>
              <a:rPr lang="en-US" dirty="0" smtClean="0"/>
              <a:t> syndrome, demyelinating diseases, etc.). </a:t>
            </a:r>
          </a:p>
          <a:p>
            <a:pPr marL="285750" indent="-285750">
              <a:buFont typeface="Arial" panose="020B0604020202020204" pitchFamily="34" charset="0"/>
              <a:buChar char="•"/>
            </a:pPr>
            <a:r>
              <a:rPr lang="en-US" dirty="0" smtClean="0"/>
              <a:t>immunosuppressive drugs</a:t>
            </a:r>
            <a:endParaRPr lang="en-US" b="1" dirty="0" smtClean="0">
              <a:solidFill>
                <a:srgbClr val="FFFF00"/>
              </a:solidFill>
            </a:endParaRPr>
          </a:p>
        </p:txBody>
      </p:sp>
      <p:pic>
        <p:nvPicPr>
          <p:cNvPr id="2050" name="Picture 2" descr="https://tse2.mm.bing.net/th?id=OIP.SogV66N-yvOhY2VkwaM90wAAAA&amp;pid=Api&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 y="140111"/>
            <a:ext cx="2403986" cy="2403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8763030" y="81298"/>
            <a:ext cx="3371096" cy="989635"/>
          </a:xfrm>
          <a:prstGeom prst="rect">
            <a:avLst/>
          </a:prstGeom>
        </p:spPr>
      </p:pic>
      <p:pic>
        <p:nvPicPr>
          <p:cNvPr id="10" name="Picture 9"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5279" y="81298"/>
            <a:ext cx="1667751" cy="1117031"/>
          </a:xfrm>
          <a:prstGeom prst="rect">
            <a:avLst/>
          </a:prstGeom>
          <a:noFill/>
          <a:ln>
            <a:noFill/>
          </a:ln>
        </p:spPr>
      </p:pic>
    </p:spTree>
    <p:extLst>
      <p:ext uri="{BB962C8B-B14F-4D97-AF65-F5344CB8AC3E}">
        <p14:creationId xmlns:p14="http://schemas.microsoft.com/office/powerpoint/2010/main" val="239798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PakVac</a:t>
            </a:r>
            <a:br>
              <a:rPr lang="en-US" dirty="0"/>
            </a:br>
            <a:endParaRPr lang="en-US" dirty="0"/>
          </a:p>
        </p:txBody>
      </p:sp>
      <p:sp>
        <p:nvSpPr>
          <p:cNvPr id="3" name="Content Placeholder 2"/>
          <p:cNvSpPr>
            <a:spLocks noGrp="1"/>
          </p:cNvSpPr>
          <p:nvPr>
            <p:ph idx="1"/>
          </p:nvPr>
        </p:nvSpPr>
        <p:spPr>
          <a:xfrm>
            <a:off x="838201" y="1825625"/>
            <a:ext cx="7285252" cy="4351338"/>
          </a:xfrm>
        </p:spPr>
        <p:txBody>
          <a:bodyPr/>
          <a:lstStyle/>
          <a:p>
            <a:pPr algn="just"/>
            <a:r>
              <a:rPr lang="en-US" dirty="0"/>
              <a:t>To bolster the fight against the pandemic, the government has partnered up with Chinese COVID-19 vaccine producer </a:t>
            </a:r>
            <a:r>
              <a:rPr lang="en-US" dirty="0" err="1"/>
              <a:t>CanSinoBio</a:t>
            </a:r>
            <a:r>
              <a:rPr lang="en-US" dirty="0"/>
              <a:t> to manufacture homegrown vaccine, </a:t>
            </a:r>
            <a:r>
              <a:rPr lang="en-US" dirty="0" smtClean="0"/>
              <a:t>PakVac</a:t>
            </a:r>
          </a:p>
          <a:p>
            <a:pPr algn="just"/>
            <a:r>
              <a:rPr lang="en-US" dirty="0"/>
              <a:t>Since the newly branded </a:t>
            </a:r>
            <a:r>
              <a:rPr lang="en-US" dirty="0" err="1"/>
              <a:t>Pakvac</a:t>
            </a:r>
            <a:r>
              <a:rPr lang="en-US" dirty="0"/>
              <a:t> models after the </a:t>
            </a:r>
            <a:r>
              <a:rPr lang="en-US" dirty="0" err="1"/>
              <a:t>CanSino</a:t>
            </a:r>
            <a:r>
              <a:rPr lang="en-US" dirty="0"/>
              <a:t> vaccine it is expected to function in similar ways</a:t>
            </a:r>
          </a:p>
        </p:txBody>
      </p:sp>
      <p:pic>
        <p:nvPicPr>
          <p:cNvPr id="4098" name="Picture 2" descr="PakVac vaccine launched in Pakistan against Covid-19 - SAMAA 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452" y="1825625"/>
            <a:ext cx="4068548" cy="3315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820905" y="185473"/>
            <a:ext cx="3371096" cy="989635"/>
          </a:xfrm>
          <a:prstGeom prst="rect">
            <a:avLst/>
          </a:prstGeom>
        </p:spPr>
      </p:pic>
      <p:pic>
        <p:nvPicPr>
          <p:cNvPr id="6" name="Picture 5"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154" y="185473"/>
            <a:ext cx="1667751" cy="1117031"/>
          </a:xfrm>
          <a:prstGeom prst="rect">
            <a:avLst/>
          </a:prstGeom>
          <a:noFill/>
          <a:ln>
            <a:noFill/>
          </a:ln>
        </p:spPr>
      </p:pic>
    </p:spTree>
    <p:extLst>
      <p:ext uri="{BB962C8B-B14F-4D97-AF65-F5344CB8AC3E}">
        <p14:creationId xmlns:p14="http://schemas.microsoft.com/office/powerpoint/2010/main" val="3824855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p Ribbon 5"/>
          <p:cNvSpPr/>
          <p:nvPr/>
        </p:nvSpPr>
        <p:spPr>
          <a:xfrm>
            <a:off x="3256240" y="157317"/>
            <a:ext cx="4090220" cy="13863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Intra-muscular </a:t>
            </a:r>
          </a:p>
          <a:p>
            <a:pPr marL="285750" indent="-285750">
              <a:buFont typeface="Arial" panose="020B0604020202020204" pitchFamily="34" charset="0"/>
              <a:buChar char="•"/>
            </a:pPr>
            <a:r>
              <a:rPr lang="en-US" dirty="0" smtClean="0"/>
              <a:t>Dose: 0.5ml/vial </a:t>
            </a:r>
          </a:p>
          <a:p>
            <a:pPr marL="285750" indent="-285750">
              <a:buFont typeface="Arial" panose="020B0604020202020204" pitchFamily="34" charset="0"/>
              <a:buChar char="•"/>
            </a:pPr>
            <a:r>
              <a:rPr lang="en-US" dirty="0" smtClean="0"/>
              <a:t>Single dose vial</a:t>
            </a:r>
            <a:endParaRPr lang="en-US" dirty="0"/>
          </a:p>
        </p:txBody>
      </p:sp>
      <p:sp>
        <p:nvSpPr>
          <p:cNvPr id="7" name="Vertical Scroll 6"/>
          <p:cNvSpPr/>
          <p:nvPr/>
        </p:nvSpPr>
        <p:spPr>
          <a:xfrm>
            <a:off x="2792097" y="1660865"/>
            <a:ext cx="4326193" cy="4984954"/>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solidFill>
                  <a:srgbClr val="FFFF00"/>
                </a:solidFill>
              </a:rPr>
              <a:t>Who should receive</a:t>
            </a:r>
          </a:p>
          <a:p>
            <a:pPr marL="285750" indent="-285750">
              <a:buFont typeface="Arial" panose="020B0604020202020204" pitchFamily="34" charset="0"/>
              <a:buChar char="•"/>
            </a:pPr>
            <a:r>
              <a:rPr lang="en-US" dirty="0" smtClean="0"/>
              <a:t>Individuals who are above 18 years of age</a:t>
            </a:r>
          </a:p>
          <a:p>
            <a:pPr marL="285750" indent="-285750">
              <a:buFont typeface="Arial" panose="020B0604020202020204" pitchFamily="34" charset="0"/>
              <a:buChar char="•"/>
            </a:pPr>
            <a:r>
              <a:rPr lang="en-US" dirty="0" smtClean="0"/>
              <a:t>Persons with comorbidities including obesity, cardiovascular disease, respiratory disease and diabetes</a:t>
            </a:r>
          </a:p>
        </p:txBody>
      </p:sp>
      <p:sp>
        <p:nvSpPr>
          <p:cNvPr id="8" name="Vertical Scroll 7"/>
          <p:cNvSpPr/>
          <p:nvPr/>
        </p:nvSpPr>
        <p:spPr>
          <a:xfrm>
            <a:off x="6709719" y="104569"/>
            <a:ext cx="5482281" cy="6645819"/>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a:t>Pregnant and lactating women </a:t>
            </a:r>
            <a:endParaRPr lang="en-US" dirty="0" smtClean="0"/>
          </a:p>
          <a:p>
            <a:pPr marL="285750" indent="-285750">
              <a:buFont typeface="Arial" panose="020B0604020202020204" pitchFamily="34" charset="0"/>
              <a:buChar char="•"/>
            </a:pPr>
            <a:r>
              <a:rPr lang="en-US" dirty="0" smtClean="0"/>
              <a:t>Individuals </a:t>
            </a:r>
            <a:r>
              <a:rPr lang="en-US" dirty="0"/>
              <a:t>having fever at the time of </a:t>
            </a:r>
            <a:r>
              <a:rPr lang="en-US" dirty="0" smtClean="0"/>
              <a:t>vaccination </a:t>
            </a:r>
          </a:p>
          <a:p>
            <a:pPr marL="285750" indent="-285750">
              <a:buFont typeface="Arial" panose="020B0604020202020204" pitchFamily="34" charset="0"/>
              <a:buChar char="•"/>
            </a:pPr>
            <a:r>
              <a:rPr lang="en-US" dirty="0" smtClean="0"/>
              <a:t>Patients </a:t>
            </a:r>
            <a:r>
              <a:rPr lang="en-US" dirty="0"/>
              <a:t>with active COVID-19 o </a:t>
            </a:r>
            <a:endParaRPr lang="en-US" dirty="0" smtClean="0"/>
          </a:p>
          <a:p>
            <a:pPr marL="285750" indent="-285750">
              <a:buFont typeface="Arial" panose="020B0604020202020204" pitchFamily="34" charset="0"/>
              <a:buChar char="•"/>
            </a:pPr>
            <a:r>
              <a:rPr lang="en-US" dirty="0" smtClean="0"/>
              <a:t>Individuals </a:t>
            </a:r>
            <a:r>
              <a:rPr lang="en-US" dirty="0"/>
              <a:t>on short-term immunosuppressive medication should wait for 28 day after the medication </a:t>
            </a:r>
            <a:r>
              <a:rPr lang="en-US" dirty="0" smtClean="0"/>
              <a:t>ends</a:t>
            </a:r>
          </a:p>
          <a:p>
            <a:pPr marL="285750" indent="-285750">
              <a:buFont typeface="Arial" panose="020B0604020202020204" pitchFamily="34" charset="0"/>
              <a:buChar char="•"/>
            </a:pPr>
            <a:r>
              <a:rPr lang="en-US" dirty="0" smtClean="0"/>
              <a:t>Those </a:t>
            </a:r>
            <a:r>
              <a:rPr lang="en-US" dirty="0"/>
              <a:t>chronically immunosuppressed may receive the vaccine, though efficacy may be lower </a:t>
            </a:r>
            <a:endParaRPr lang="en-US" dirty="0" smtClean="0"/>
          </a:p>
          <a:p>
            <a:pPr marL="285750" indent="-285750">
              <a:buFont typeface="Arial" panose="020B0604020202020204" pitchFamily="34" charset="0"/>
              <a:buChar char="•"/>
            </a:pPr>
            <a:r>
              <a:rPr lang="en-US" dirty="0" smtClean="0"/>
              <a:t>Those </a:t>
            </a:r>
            <a:r>
              <a:rPr lang="en-US" dirty="0"/>
              <a:t>post-transplantation may receive the vaccine 3 months after transplantation </a:t>
            </a:r>
            <a:endParaRPr lang="en-US" dirty="0" smtClean="0"/>
          </a:p>
          <a:p>
            <a:pPr marL="285750" indent="-285750">
              <a:buFont typeface="Arial" panose="020B0604020202020204" pitchFamily="34" charset="0"/>
              <a:buChar char="•"/>
            </a:pPr>
            <a:r>
              <a:rPr lang="en-US" dirty="0" smtClean="0"/>
              <a:t>Those </a:t>
            </a:r>
            <a:r>
              <a:rPr lang="en-US" dirty="0"/>
              <a:t>post-chemotherapy may receive the vaccine 28 days after chemotherapy </a:t>
            </a:r>
            <a:endParaRPr lang="en-US" dirty="0" smtClean="0"/>
          </a:p>
          <a:p>
            <a:pPr marL="285750" indent="-285750">
              <a:buFont typeface="Arial" panose="020B0604020202020204" pitchFamily="34" charset="0"/>
              <a:buChar char="•"/>
            </a:pPr>
            <a:r>
              <a:rPr lang="en-US" dirty="0" smtClean="0"/>
              <a:t>Any </a:t>
            </a:r>
            <a:r>
              <a:rPr lang="en-US" dirty="0"/>
              <a:t>history of asthma </a:t>
            </a:r>
            <a:endParaRPr lang="en-US" dirty="0" smtClean="0"/>
          </a:p>
          <a:p>
            <a:pPr marL="285750" indent="-285750">
              <a:buFont typeface="Arial" panose="020B0604020202020204" pitchFamily="34" charset="0"/>
              <a:buChar char="•"/>
            </a:pPr>
            <a:r>
              <a:rPr lang="en-US" dirty="0" smtClean="0"/>
              <a:t>People </a:t>
            </a:r>
            <a:r>
              <a:rPr lang="en-US" dirty="0"/>
              <a:t>with epilepsy, brain disease, and history of convulsions. </a:t>
            </a:r>
            <a:endParaRPr lang="en-US" b="1" dirty="0" smtClean="0">
              <a:solidFill>
                <a:srgbClr val="FFFF00"/>
              </a:solidFill>
            </a:endParaRPr>
          </a:p>
        </p:txBody>
      </p:sp>
      <p:pic>
        <p:nvPicPr>
          <p:cNvPr id="5122" name="Picture 2" descr="Pakistan develops a new homemade anti-Covid vaccine 'PakVac' - SAMAA 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0865"/>
            <a:ext cx="3256240" cy="2654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0" y="5951026"/>
            <a:ext cx="3089520" cy="906974"/>
          </a:xfrm>
          <a:prstGeom prst="rect">
            <a:avLst/>
          </a:prstGeom>
        </p:spPr>
      </p:pic>
      <p:pic>
        <p:nvPicPr>
          <p:cNvPr id="10" name="Picture 9"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70" y="82363"/>
            <a:ext cx="1667751" cy="1117031"/>
          </a:xfrm>
          <a:prstGeom prst="rect">
            <a:avLst/>
          </a:prstGeom>
          <a:noFill/>
          <a:ln>
            <a:noFill/>
          </a:ln>
        </p:spPr>
      </p:pic>
    </p:spTree>
    <p:extLst>
      <p:ext uri="{BB962C8B-B14F-4D97-AF65-F5344CB8AC3E}">
        <p14:creationId xmlns:p14="http://schemas.microsoft.com/office/powerpoint/2010/main" val="35431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638" y="271849"/>
            <a:ext cx="7705168" cy="706094"/>
          </a:xfrm>
        </p:spPr>
        <p:txBody>
          <a:bodyPr>
            <a:normAutofit fontScale="90000"/>
          </a:bodyPr>
          <a:lstStyle/>
          <a:p>
            <a:r>
              <a:rPr lang="en-US" b="1" dirty="0"/>
              <a:t>MODERNA (USA)</a:t>
            </a:r>
            <a:r>
              <a:rPr lang="en-US" dirty="0"/>
              <a:t/>
            </a:r>
            <a:br>
              <a:rPr lang="en-US" dirty="0"/>
            </a:br>
            <a:endParaRPr lang="en-US" dirty="0"/>
          </a:p>
        </p:txBody>
      </p:sp>
      <p:sp>
        <p:nvSpPr>
          <p:cNvPr id="3" name="Content Placeholder 2"/>
          <p:cNvSpPr>
            <a:spLocks noGrp="1"/>
          </p:cNvSpPr>
          <p:nvPr>
            <p:ph idx="1"/>
          </p:nvPr>
        </p:nvSpPr>
        <p:spPr>
          <a:xfrm>
            <a:off x="0" y="1196361"/>
            <a:ext cx="6261304" cy="4351338"/>
          </a:xfrm>
        </p:spPr>
        <p:txBody>
          <a:bodyPr>
            <a:normAutofit/>
          </a:bodyPr>
          <a:lstStyle/>
          <a:p>
            <a:pPr algn="just"/>
            <a:r>
              <a:rPr lang="en-US" dirty="0"/>
              <a:t>The final trial results confirm this </a:t>
            </a:r>
            <a:r>
              <a:rPr lang="en-US" dirty="0" smtClean="0"/>
              <a:t>RNA vaccine </a:t>
            </a:r>
            <a:r>
              <a:rPr lang="en-US" dirty="0"/>
              <a:t>has a 94% </a:t>
            </a:r>
            <a:r>
              <a:rPr lang="en-US" dirty="0" smtClean="0"/>
              <a:t>efficacy </a:t>
            </a:r>
          </a:p>
          <a:p>
            <a:pPr algn="just"/>
            <a:r>
              <a:rPr lang="en-US" dirty="0"/>
              <a:t>N</a:t>
            </a:r>
            <a:r>
              <a:rPr lang="en-US" dirty="0" smtClean="0"/>
              <a:t>eed </a:t>
            </a:r>
            <a:r>
              <a:rPr lang="en-US" dirty="0"/>
              <a:t>to be kept in ultra-cold </a:t>
            </a:r>
            <a:r>
              <a:rPr lang="en-US" dirty="0" smtClean="0"/>
              <a:t>freezers</a:t>
            </a:r>
          </a:p>
          <a:p>
            <a:pPr algn="just"/>
            <a:r>
              <a:rPr lang="en-US" dirty="0" smtClean="0"/>
              <a:t>The </a:t>
            </a:r>
            <a:r>
              <a:rPr lang="en-US" dirty="0"/>
              <a:t>final trial enrolled 30,000 healthy people from across the United </a:t>
            </a:r>
            <a:r>
              <a:rPr lang="en-US" dirty="0" smtClean="0"/>
              <a:t>States</a:t>
            </a:r>
          </a:p>
          <a:p>
            <a:pPr algn="just"/>
            <a:r>
              <a:rPr lang="en-US" dirty="0" smtClean="0"/>
              <a:t>In </a:t>
            </a:r>
            <a:r>
              <a:rPr lang="en-US" dirty="0"/>
              <a:t>February, a phase 4 trial was launched as part of a national cohort study in collaboration with the Danish Ministry of the Interior and </a:t>
            </a:r>
            <a:r>
              <a:rPr lang="en-US" dirty="0" smtClean="0"/>
              <a:t>Health</a:t>
            </a:r>
            <a:endParaRPr lang="en-US" dirty="0"/>
          </a:p>
        </p:txBody>
      </p:sp>
      <p:pic>
        <p:nvPicPr>
          <p:cNvPr id="6146" name="Picture 2" descr="Pakistan gets 2.5 million doses of Moderna Covid-19 vaccine from US |  Business Standard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304" y="909681"/>
            <a:ext cx="59055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699681" y="5740969"/>
            <a:ext cx="3371096" cy="989635"/>
          </a:xfrm>
          <a:prstGeom prst="rect">
            <a:avLst/>
          </a:prstGeom>
        </p:spPr>
      </p:pic>
      <p:pic>
        <p:nvPicPr>
          <p:cNvPr id="6" name="Picture 5"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1930" y="5740969"/>
            <a:ext cx="1667751" cy="1117031"/>
          </a:xfrm>
          <a:prstGeom prst="rect">
            <a:avLst/>
          </a:prstGeom>
          <a:noFill/>
          <a:ln>
            <a:noFill/>
          </a:ln>
        </p:spPr>
      </p:pic>
    </p:spTree>
    <p:extLst>
      <p:ext uri="{BB962C8B-B14F-4D97-AF65-F5344CB8AC3E}">
        <p14:creationId xmlns:p14="http://schemas.microsoft.com/office/powerpoint/2010/main" val="953048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Vertical Scroll 6"/>
          <p:cNvSpPr/>
          <p:nvPr/>
        </p:nvSpPr>
        <p:spPr>
          <a:xfrm>
            <a:off x="2968797" y="1533116"/>
            <a:ext cx="4326193" cy="5217272"/>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solidFill>
                  <a:srgbClr val="FFFF00"/>
                </a:solidFill>
              </a:rPr>
              <a:t>Who should receive</a:t>
            </a:r>
          </a:p>
          <a:p>
            <a:pPr marL="285750" indent="-285750">
              <a:buFont typeface="Arial" panose="020B0604020202020204" pitchFamily="34" charset="0"/>
              <a:buChar char="•"/>
            </a:pPr>
            <a:r>
              <a:rPr lang="en-US" dirty="0" smtClean="0"/>
              <a:t>18 </a:t>
            </a:r>
            <a:r>
              <a:rPr lang="en-US" dirty="0"/>
              <a:t>years of age or older and have NOT received any other currently available Covid-19 vaccines </a:t>
            </a:r>
            <a:endParaRPr lang="en-US" dirty="0" smtClean="0"/>
          </a:p>
          <a:p>
            <a:pPr marL="285750" indent="-285750">
              <a:buFont typeface="Arial" panose="020B0604020202020204" pitchFamily="34" charset="0"/>
              <a:buChar char="•"/>
            </a:pPr>
            <a:r>
              <a:rPr lang="en-US" dirty="0" smtClean="0"/>
              <a:t>Comorbid </a:t>
            </a:r>
            <a:r>
              <a:rPr lang="en-US" dirty="0"/>
              <a:t>conditions, </a:t>
            </a:r>
            <a:r>
              <a:rPr lang="en-US" dirty="0" smtClean="0"/>
              <a:t>Chronically </a:t>
            </a:r>
            <a:r>
              <a:rPr lang="en-US" dirty="0"/>
              <a:t>immunosuppressed </a:t>
            </a:r>
            <a:endParaRPr lang="en-US" dirty="0" smtClean="0"/>
          </a:p>
          <a:p>
            <a:pPr marL="285750" indent="-285750">
              <a:buFont typeface="Arial" panose="020B0604020202020204" pitchFamily="34" charset="0"/>
              <a:buChar char="•"/>
            </a:pPr>
            <a:r>
              <a:rPr lang="en-US" dirty="0" smtClean="0"/>
              <a:t>Post </a:t>
            </a:r>
            <a:r>
              <a:rPr lang="en-US" dirty="0"/>
              <a:t>organ transplantation, the patient may receive the vaccine 3 months after transplantation </a:t>
            </a:r>
            <a:endParaRPr lang="en-US" dirty="0" smtClean="0"/>
          </a:p>
          <a:p>
            <a:pPr marL="285750" indent="-285750">
              <a:buFont typeface="Arial" panose="020B0604020202020204" pitchFamily="34" charset="0"/>
              <a:buChar char="•"/>
            </a:pPr>
            <a:r>
              <a:rPr lang="en-US" dirty="0" smtClean="0"/>
              <a:t>Post </a:t>
            </a:r>
            <a:r>
              <a:rPr lang="en-US" dirty="0"/>
              <a:t>chemotherapy, </a:t>
            </a:r>
            <a:r>
              <a:rPr lang="en-US" dirty="0" smtClean="0"/>
              <a:t>28 </a:t>
            </a:r>
            <a:r>
              <a:rPr lang="en-US" dirty="0"/>
              <a:t>days after </a:t>
            </a:r>
            <a:r>
              <a:rPr lang="en-US" dirty="0" smtClean="0"/>
              <a:t>chemotherapy</a:t>
            </a:r>
          </a:p>
          <a:p>
            <a:pPr marL="285750" indent="-285750">
              <a:buFont typeface="Arial" panose="020B0604020202020204" pitchFamily="34" charset="0"/>
              <a:buChar char="•"/>
            </a:pPr>
            <a:r>
              <a:rPr lang="en-US" dirty="0" smtClean="0"/>
              <a:t>Individuals </a:t>
            </a:r>
            <a:r>
              <a:rPr lang="en-US" dirty="0"/>
              <a:t>with a mandatory requirement of vaccination for </a:t>
            </a:r>
            <a:r>
              <a:rPr lang="en-US" dirty="0" smtClean="0"/>
              <a:t>travel</a:t>
            </a:r>
          </a:p>
          <a:p>
            <a:pPr marL="285750" indent="-285750">
              <a:buFont typeface="Arial" panose="020B0604020202020204" pitchFamily="34" charset="0"/>
              <a:buChar char="•"/>
            </a:pPr>
            <a:r>
              <a:rPr lang="en-US" dirty="0"/>
              <a:t>pregnant and lactating</a:t>
            </a:r>
            <a:endParaRPr lang="en-US" dirty="0" smtClean="0"/>
          </a:p>
        </p:txBody>
      </p:sp>
      <p:sp>
        <p:nvSpPr>
          <p:cNvPr id="8" name="Vertical Scroll 7"/>
          <p:cNvSpPr/>
          <p:nvPr/>
        </p:nvSpPr>
        <p:spPr>
          <a:xfrm>
            <a:off x="6709719" y="1170849"/>
            <a:ext cx="5482281" cy="5687151"/>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smtClean="0"/>
              <a:t>If </a:t>
            </a:r>
            <a:r>
              <a:rPr lang="en-US" dirty="0"/>
              <a:t>you have had </a:t>
            </a:r>
            <a:r>
              <a:rPr lang="en-US" dirty="0" smtClean="0"/>
              <a:t>an allergic </a:t>
            </a:r>
            <a:r>
              <a:rPr lang="en-US" dirty="0"/>
              <a:t>reaction (anaphylaxis) or an immediate allergic reaction, </a:t>
            </a:r>
            <a:r>
              <a:rPr lang="en-US" dirty="0" smtClean="0"/>
              <a:t>to </a:t>
            </a:r>
            <a:r>
              <a:rPr lang="en-US" dirty="0"/>
              <a:t>any ingredient in an mRNA COVID-19 vaccine </a:t>
            </a:r>
            <a:r>
              <a:rPr lang="en-US" dirty="0" smtClean="0"/>
              <a:t>or </a:t>
            </a:r>
            <a:r>
              <a:rPr lang="en-US" dirty="0"/>
              <a:t>after getting the first dose of the vaccine, </a:t>
            </a:r>
            <a:endParaRPr lang="en-US" dirty="0" smtClean="0"/>
          </a:p>
          <a:p>
            <a:pPr marL="285750" indent="-285750">
              <a:buFont typeface="Arial" panose="020B0604020202020204" pitchFamily="34" charset="0"/>
              <a:buChar char="•"/>
            </a:pPr>
            <a:r>
              <a:rPr lang="en-US" dirty="0" smtClean="0"/>
              <a:t>The </a:t>
            </a:r>
            <a:r>
              <a:rPr lang="en-US" dirty="0"/>
              <a:t>vaccine is not recommended for persons younger than 18 years of age </a:t>
            </a:r>
            <a:endParaRPr lang="en-US" dirty="0" smtClean="0"/>
          </a:p>
          <a:p>
            <a:pPr marL="285750" indent="-285750">
              <a:buFont typeface="Arial" panose="020B0604020202020204" pitchFamily="34" charset="0"/>
              <a:buChar char="•"/>
            </a:pPr>
            <a:r>
              <a:rPr lang="en-US" dirty="0" smtClean="0"/>
              <a:t>Persons </a:t>
            </a:r>
            <a:r>
              <a:rPr lang="en-US" dirty="0"/>
              <a:t>with an immediate non-anaphylactic allergic reaction to the first dose </a:t>
            </a:r>
            <a:endParaRPr lang="en-US" dirty="0" smtClean="0"/>
          </a:p>
          <a:p>
            <a:pPr marL="285750" indent="-285750">
              <a:buFont typeface="Arial" panose="020B0604020202020204" pitchFamily="34" charset="0"/>
              <a:buChar char="•"/>
            </a:pPr>
            <a:r>
              <a:rPr lang="en-US" dirty="0" smtClean="0"/>
              <a:t> </a:t>
            </a:r>
            <a:r>
              <a:rPr lang="en-US" dirty="0"/>
              <a:t>Those who have experienced a mild episode of </a:t>
            </a:r>
            <a:r>
              <a:rPr lang="en-US" dirty="0" smtClean="0"/>
              <a:t>COVID-19, can </a:t>
            </a:r>
            <a:r>
              <a:rPr lang="en-US" dirty="0"/>
              <a:t>receive the vaccine once the isolation period is </a:t>
            </a:r>
            <a:r>
              <a:rPr lang="en-US" dirty="0" smtClean="0"/>
              <a:t>completed.</a:t>
            </a:r>
          </a:p>
          <a:p>
            <a:pPr marL="285750" indent="-285750">
              <a:buFont typeface="Arial" panose="020B0604020202020204" pitchFamily="34" charset="0"/>
              <a:buChar char="•"/>
            </a:pPr>
            <a:r>
              <a:rPr lang="en-US" dirty="0" smtClean="0"/>
              <a:t>Those </a:t>
            </a:r>
            <a:r>
              <a:rPr lang="en-US" dirty="0"/>
              <a:t>with severe COVID-19 can receive the vaccine once they become clinically </a:t>
            </a:r>
            <a:r>
              <a:rPr lang="en-US" dirty="0" smtClean="0"/>
              <a:t>stable</a:t>
            </a:r>
            <a:endParaRPr lang="en-US" b="1" dirty="0" smtClean="0">
              <a:solidFill>
                <a:srgbClr val="FFFF00"/>
              </a:solidFill>
            </a:endParaRPr>
          </a:p>
        </p:txBody>
      </p:sp>
      <p:pic>
        <p:nvPicPr>
          <p:cNvPr id="7170" name="Picture 2" descr="What are the side effects of the Moderna vac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68797" cy="1977961"/>
          </a:xfrm>
          <a:prstGeom prst="rect">
            <a:avLst/>
          </a:prstGeom>
          <a:noFill/>
          <a:extLst>
            <a:ext uri="{909E8E84-426E-40DD-AFC4-6F175D3DCCD1}">
              <a14:hiddenFill xmlns:a14="http://schemas.microsoft.com/office/drawing/2010/main">
                <a:solidFill>
                  <a:srgbClr val="FFFFFF"/>
                </a:solidFill>
              </a14:hiddenFill>
            </a:ext>
          </a:extLst>
        </p:spPr>
      </p:pic>
      <p:sp>
        <p:nvSpPr>
          <p:cNvPr id="9" name="Folded Corner 8"/>
          <p:cNvSpPr/>
          <p:nvPr/>
        </p:nvSpPr>
        <p:spPr>
          <a:xfrm>
            <a:off x="245806" y="2094271"/>
            <a:ext cx="2949678" cy="400172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Intra-muscular intramuscular injection </a:t>
            </a:r>
          </a:p>
          <a:p>
            <a:pPr marL="285750" indent="-285750">
              <a:buFont typeface="Arial" panose="020B0604020202020204" pitchFamily="34" charset="0"/>
              <a:buChar char="•"/>
            </a:pPr>
            <a:r>
              <a:rPr lang="en-US" dirty="0" smtClean="0"/>
              <a:t>Dose: 0.5ml </a:t>
            </a:r>
          </a:p>
          <a:p>
            <a:pPr marL="285750" indent="-285750">
              <a:buFont typeface="Arial" panose="020B0604020202020204" pitchFamily="34" charset="0"/>
              <a:buChar char="•"/>
            </a:pPr>
            <a:r>
              <a:rPr lang="en-US" dirty="0" smtClean="0"/>
              <a:t>Single dose vial Vaccine Dose </a:t>
            </a:r>
          </a:p>
          <a:p>
            <a:pPr marL="285750" indent="-285750">
              <a:buFont typeface="Arial" panose="020B0604020202020204" pitchFamily="34" charset="0"/>
              <a:buChar char="•"/>
            </a:pPr>
            <a:r>
              <a:rPr lang="en-US" dirty="0" smtClean="0"/>
              <a:t>Two doses should be administered 6 weeks after the first dose</a:t>
            </a:r>
          </a:p>
          <a:p>
            <a:pPr algn="ctr"/>
            <a:endParaRPr lang="en-US" dirty="0"/>
          </a:p>
        </p:txBody>
      </p:sp>
      <p:pic>
        <p:nvPicPr>
          <p:cNvPr id="6" name="Picture 5"/>
          <p:cNvPicPr>
            <a:picLocks noChangeAspect="1"/>
          </p:cNvPicPr>
          <p:nvPr/>
        </p:nvPicPr>
        <p:blipFill>
          <a:blip r:embed="rId4"/>
          <a:stretch>
            <a:fillRect/>
          </a:stretch>
        </p:blipFill>
        <p:spPr>
          <a:xfrm>
            <a:off x="8716732" y="53818"/>
            <a:ext cx="3371096" cy="989635"/>
          </a:xfrm>
          <a:prstGeom prst="rect">
            <a:avLst/>
          </a:prstGeom>
        </p:spPr>
      </p:pic>
      <p:pic>
        <p:nvPicPr>
          <p:cNvPr id="10" name="Picture 9"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8981" y="53818"/>
            <a:ext cx="1667751" cy="1117031"/>
          </a:xfrm>
          <a:prstGeom prst="rect">
            <a:avLst/>
          </a:prstGeom>
          <a:noFill/>
          <a:ln>
            <a:noFill/>
          </a:ln>
        </p:spPr>
      </p:pic>
    </p:spTree>
    <p:extLst>
      <p:ext uri="{BB962C8B-B14F-4D97-AF65-F5344CB8AC3E}">
        <p14:creationId xmlns:p14="http://schemas.microsoft.com/office/powerpoint/2010/main" val="20032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solidFill>
              </a:rPr>
              <a:t>Speaker: Dr. Mumtaz Ali Khan</a:t>
            </a:r>
            <a:endParaRPr lang="en-US" sz="3600" b="1" dirty="0">
              <a:solidFill>
                <a:schemeClr val="accent5"/>
              </a:solidFill>
            </a:endParaRPr>
          </a:p>
        </p:txBody>
      </p:sp>
      <p:sp>
        <p:nvSpPr>
          <p:cNvPr id="3" name="Content Placeholder 2"/>
          <p:cNvSpPr>
            <a:spLocks noGrp="1"/>
          </p:cNvSpPr>
          <p:nvPr>
            <p:ph idx="1"/>
          </p:nvPr>
        </p:nvSpPr>
        <p:spPr>
          <a:xfrm>
            <a:off x="838200" y="1825625"/>
            <a:ext cx="10643886" cy="4656198"/>
          </a:xfrm>
        </p:spPr>
        <p:txBody>
          <a:bodyPr>
            <a:noAutofit/>
          </a:bodyPr>
          <a:lstStyle/>
          <a:p>
            <a:r>
              <a:rPr lang="en-US" sz="2000" b="1" i="1" dirty="0" smtClean="0">
                <a:solidFill>
                  <a:srgbClr val="008000"/>
                </a:solidFill>
              </a:rPr>
              <a:t>Serving as Senior Scientific Officer in Field Epidemiology and Disease Surveillance Division of the National Institute of Health (NIH) Islamabad.</a:t>
            </a:r>
          </a:p>
          <a:p>
            <a:pPr lvl="1"/>
            <a:r>
              <a:rPr lang="en-US" sz="1800" b="1" i="1" dirty="0" smtClean="0">
                <a:solidFill>
                  <a:srgbClr val="008000"/>
                </a:solidFill>
              </a:rPr>
              <a:t>He </a:t>
            </a:r>
            <a:r>
              <a:rPr lang="en-US" sz="1800" b="1" i="1" dirty="0">
                <a:solidFill>
                  <a:srgbClr val="008000"/>
                </a:solidFill>
              </a:rPr>
              <a:t>is also Coordinator/Faculty member of FELTP </a:t>
            </a:r>
            <a:r>
              <a:rPr lang="en-US" sz="1800" b="1" i="1" dirty="0" smtClean="0">
                <a:solidFill>
                  <a:srgbClr val="008000"/>
                </a:solidFill>
              </a:rPr>
              <a:t>Pakistan</a:t>
            </a:r>
          </a:p>
          <a:p>
            <a:pPr lvl="1"/>
            <a:r>
              <a:rPr lang="en-US" sz="1800" b="1" i="1" dirty="0" smtClean="0">
                <a:solidFill>
                  <a:srgbClr val="008000"/>
                </a:solidFill>
              </a:rPr>
              <a:t>National </a:t>
            </a:r>
            <a:r>
              <a:rPr lang="en-US" sz="1800" b="1" i="1" dirty="0">
                <a:solidFill>
                  <a:srgbClr val="008000"/>
                </a:solidFill>
              </a:rPr>
              <a:t>Focal Person for Infection </a:t>
            </a:r>
            <a:r>
              <a:rPr lang="en-US" sz="1800" b="1" i="1" dirty="0" smtClean="0">
                <a:solidFill>
                  <a:srgbClr val="008000"/>
                </a:solidFill>
              </a:rPr>
              <a:t>Prevention &amp; Control and </a:t>
            </a:r>
          </a:p>
          <a:p>
            <a:pPr lvl="1"/>
            <a:r>
              <a:rPr lang="en-US" sz="1800" b="1" i="1" dirty="0" smtClean="0">
                <a:solidFill>
                  <a:srgbClr val="008000"/>
                </a:solidFill>
              </a:rPr>
              <a:t>Project </a:t>
            </a:r>
            <a:r>
              <a:rPr lang="en-US" sz="1800" b="1" i="1" dirty="0">
                <a:solidFill>
                  <a:srgbClr val="008000"/>
                </a:solidFill>
              </a:rPr>
              <a:t>Coordinator Global Health Security Agenda (GHSA). </a:t>
            </a:r>
            <a:endParaRPr lang="en-US" sz="1800" b="1" i="1" dirty="0" smtClean="0">
              <a:solidFill>
                <a:srgbClr val="008000"/>
              </a:solidFill>
            </a:endParaRPr>
          </a:p>
          <a:p>
            <a:r>
              <a:rPr lang="en-US" sz="2000" b="1" i="1" dirty="0" smtClean="0">
                <a:solidFill>
                  <a:srgbClr val="008000"/>
                </a:solidFill>
              </a:rPr>
              <a:t>Holds </a:t>
            </a:r>
            <a:r>
              <a:rPr lang="en-US" sz="2000" b="1" i="1" dirty="0">
                <a:solidFill>
                  <a:srgbClr val="008000"/>
                </a:solidFill>
              </a:rPr>
              <a:t>multiple degrees in the field of Medical Science i.e. MD (AFG), MS in Public Health and Hospital Administration (PAK), MS in Community Health and Nutrition (PAK), MS in Public Health, MS in Field Epidemiology. </a:t>
            </a:r>
            <a:endParaRPr lang="en-US" sz="2000" b="1" i="1" dirty="0" smtClean="0">
              <a:solidFill>
                <a:srgbClr val="008000"/>
              </a:solidFill>
            </a:endParaRPr>
          </a:p>
          <a:p>
            <a:r>
              <a:rPr lang="en-US" sz="2000" b="1" i="1" dirty="0" smtClean="0">
                <a:solidFill>
                  <a:srgbClr val="008000"/>
                </a:solidFill>
              </a:rPr>
              <a:t>Done </a:t>
            </a:r>
            <a:r>
              <a:rPr lang="en-US" sz="2000" b="1" i="1" dirty="0">
                <a:solidFill>
                  <a:srgbClr val="008000"/>
                </a:solidFill>
              </a:rPr>
              <a:t>Fellowship in “Field Epidemiology from (CDC-USA) and Post Graduate Trainings from China, Japan, Malaysia, WHO </a:t>
            </a:r>
            <a:r>
              <a:rPr lang="en-US" sz="2000" b="1" i="1" dirty="0" smtClean="0">
                <a:solidFill>
                  <a:srgbClr val="008000"/>
                </a:solidFill>
              </a:rPr>
              <a:t>Geneva.</a:t>
            </a:r>
          </a:p>
          <a:p>
            <a:r>
              <a:rPr lang="en-US" sz="2000" b="1" i="1" dirty="0" smtClean="0">
                <a:solidFill>
                  <a:srgbClr val="008000"/>
                </a:solidFill>
              </a:rPr>
              <a:t>Has almost </a:t>
            </a:r>
            <a:r>
              <a:rPr lang="en-US" sz="2000" b="1" i="1" dirty="0">
                <a:solidFill>
                  <a:srgbClr val="008000"/>
                </a:solidFill>
              </a:rPr>
              <a:t>20 years of experience in the field of clinical Pediatrics and Public Health. </a:t>
            </a:r>
            <a:endParaRPr lang="en-US" sz="2000" b="1" i="1" dirty="0" smtClean="0">
              <a:solidFill>
                <a:srgbClr val="008000"/>
              </a:solidFill>
            </a:endParaRPr>
          </a:p>
          <a:p>
            <a:r>
              <a:rPr lang="en-US" sz="2000" b="1" i="1" dirty="0" smtClean="0">
                <a:solidFill>
                  <a:srgbClr val="008000"/>
                </a:solidFill>
              </a:rPr>
              <a:t>Working </a:t>
            </a:r>
            <a:r>
              <a:rPr lang="en-US" sz="2000" b="1" i="1" dirty="0">
                <a:solidFill>
                  <a:srgbClr val="008000"/>
                </a:solidFill>
              </a:rPr>
              <a:t>as Field Epidemiologist and Training coordinator at Field Epidemiology &amp; Disease Surveillance Division, NIH </a:t>
            </a:r>
            <a:r>
              <a:rPr lang="en-US" sz="2000" b="1" i="1" dirty="0" smtClean="0">
                <a:solidFill>
                  <a:srgbClr val="008000"/>
                </a:solidFill>
              </a:rPr>
              <a:t>Islamabad for last 10 years. </a:t>
            </a:r>
          </a:p>
        </p:txBody>
      </p:sp>
      <p:pic>
        <p:nvPicPr>
          <p:cNvPr id="4" name="Picture 3"/>
          <p:cNvPicPr>
            <a:picLocks noChangeAspect="1"/>
          </p:cNvPicPr>
          <p:nvPr/>
        </p:nvPicPr>
        <p:blipFill>
          <a:blip r:embed="rId2"/>
          <a:stretch>
            <a:fillRect/>
          </a:stretch>
        </p:blipFill>
        <p:spPr>
          <a:xfrm>
            <a:off x="8633569" y="139947"/>
            <a:ext cx="3457379" cy="989635"/>
          </a:xfrm>
          <a:prstGeom prst="rect">
            <a:avLst/>
          </a:prstGeom>
        </p:spPr>
      </p:pic>
      <p:pic>
        <p:nvPicPr>
          <p:cNvPr id="5" name="Picture 4" descr="Gallery"/>
          <p:cNvPicPr/>
          <p:nvPr/>
        </p:nvPicPr>
        <p:blipFill>
          <a:blip r:embed="rId3">
            <a:extLst>
              <a:ext uri="{28A0092B-C50C-407E-A947-70E740481C1C}">
                <a14:useLocalDpi xmlns:a14="http://schemas.microsoft.com/office/drawing/2010/main" val="0"/>
              </a:ext>
            </a:extLst>
          </a:blip>
          <a:srcRect/>
          <a:stretch>
            <a:fillRect/>
          </a:stretch>
        </p:blipFill>
        <p:spPr bwMode="auto">
          <a:xfrm>
            <a:off x="6797149" y="49187"/>
            <a:ext cx="1836420" cy="1245870"/>
          </a:xfrm>
          <a:prstGeom prst="rect">
            <a:avLst/>
          </a:prstGeom>
          <a:noFill/>
          <a:ln>
            <a:noFill/>
          </a:ln>
        </p:spPr>
      </p:pic>
    </p:spTree>
    <p:extLst>
      <p:ext uri="{BB962C8B-B14F-4D97-AF65-F5344CB8AC3E}">
        <p14:creationId xmlns:p14="http://schemas.microsoft.com/office/powerpoint/2010/main" val="59600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ASTRAZENECA/UNIVERSITY OF OXFORD (UK)</a:t>
            </a:r>
            <a:r>
              <a:rPr lang="en-US" dirty="0"/>
              <a:t/>
            </a:r>
            <a:br>
              <a:rPr lang="en-US" dirty="0"/>
            </a:br>
            <a:endParaRPr lang="en-US" dirty="0"/>
          </a:p>
        </p:txBody>
      </p:sp>
      <p:sp>
        <p:nvSpPr>
          <p:cNvPr id="3" name="Content Placeholder 2"/>
          <p:cNvSpPr>
            <a:spLocks noGrp="1"/>
          </p:cNvSpPr>
          <p:nvPr>
            <p:ph idx="1"/>
          </p:nvPr>
        </p:nvSpPr>
        <p:spPr>
          <a:xfrm>
            <a:off x="838200" y="1825625"/>
            <a:ext cx="6909486" cy="4351338"/>
          </a:xfrm>
        </p:spPr>
        <p:txBody>
          <a:bodyPr>
            <a:normAutofit/>
          </a:bodyPr>
          <a:lstStyle/>
          <a:p>
            <a:r>
              <a:rPr lang="en-US" dirty="0"/>
              <a:t>VIRAL VECTOR </a:t>
            </a:r>
            <a:r>
              <a:rPr lang="en-US" dirty="0" smtClean="0"/>
              <a:t>VACCINE</a:t>
            </a:r>
          </a:p>
          <a:p>
            <a:pPr algn="just"/>
            <a:r>
              <a:rPr lang="en-US" dirty="0" smtClean="0"/>
              <a:t>Developed </a:t>
            </a:r>
            <a:r>
              <a:rPr lang="en-US" dirty="0"/>
              <a:t>by the University of Oxford, has a vaccine efficacy of up to 90% </a:t>
            </a:r>
            <a:endParaRPr lang="en-US" dirty="0" smtClean="0"/>
          </a:p>
          <a:p>
            <a:pPr algn="just"/>
            <a:r>
              <a:rPr lang="en-US" dirty="0"/>
              <a:t>E</a:t>
            </a:r>
            <a:r>
              <a:rPr lang="en-US" dirty="0" smtClean="0"/>
              <a:t>fficacy </a:t>
            </a:r>
            <a:r>
              <a:rPr lang="en-US" dirty="0"/>
              <a:t>is slightly lower than the </a:t>
            </a:r>
            <a:r>
              <a:rPr lang="en-US" dirty="0" err="1"/>
              <a:t>Moderna</a:t>
            </a:r>
            <a:r>
              <a:rPr lang="en-US" dirty="0"/>
              <a:t> and Pfizer </a:t>
            </a:r>
            <a:r>
              <a:rPr lang="en-US" dirty="0" smtClean="0"/>
              <a:t>vaccines</a:t>
            </a:r>
          </a:p>
          <a:p>
            <a:endParaRPr lang="en-US" dirty="0"/>
          </a:p>
        </p:txBody>
      </p:sp>
      <p:pic>
        <p:nvPicPr>
          <p:cNvPr id="8194" name="Picture 2" descr="Clear link between AstraZeneca vaccine and rare blood clots in brain, says  top EMA official - Coronavirus Outbreak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8984">
            <a:off x="7315839" y="2696738"/>
            <a:ext cx="4639759" cy="2609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933968" y="5682145"/>
            <a:ext cx="3371096" cy="989635"/>
          </a:xfrm>
          <a:prstGeom prst="rect">
            <a:avLst/>
          </a:prstGeom>
        </p:spPr>
      </p:pic>
      <p:pic>
        <p:nvPicPr>
          <p:cNvPr id="6" name="Picture 5"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217" y="5682145"/>
            <a:ext cx="1667751" cy="1117031"/>
          </a:xfrm>
          <a:prstGeom prst="rect">
            <a:avLst/>
          </a:prstGeom>
          <a:noFill/>
          <a:ln>
            <a:noFill/>
          </a:ln>
        </p:spPr>
      </p:pic>
    </p:spTree>
    <p:extLst>
      <p:ext uri="{BB962C8B-B14F-4D97-AF65-F5344CB8AC3E}">
        <p14:creationId xmlns:p14="http://schemas.microsoft.com/office/powerpoint/2010/main" val="535845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Vertical Scroll 8"/>
          <p:cNvSpPr/>
          <p:nvPr/>
        </p:nvSpPr>
        <p:spPr>
          <a:xfrm>
            <a:off x="2224216" y="1"/>
            <a:ext cx="5276336" cy="6666270"/>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rgbClr val="FFFF00"/>
                </a:solidFill>
              </a:rPr>
              <a:t>Who should receive</a:t>
            </a:r>
          </a:p>
          <a:p>
            <a:pPr marL="342900" indent="-342900">
              <a:buFont typeface="Arial" panose="020B0604020202020204" pitchFamily="34" charset="0"/>
              <a:buChar char="•"/>
            </a:pPr>
            <a:r>
              <a:rPr lang="en-US" sz="2000" dirty="0"/>
              <a:t>All adults (including pregnant and lactating women) over the age of 40 </a:t>
            </a:r>
            <a:r>
              <a:rPr lang="en-US" sz="2000" dirty="0" smtClean="0"/>
              <a:t>years</a:t>
            </a:r>
          </a:p>
          <a:p>
            <a:pPr marL="342900" indent="-342900">
              <a:buFont typeface="Arial" panose="020B0604020202020204" pitchFamily="34" charset="0"/>
              <a:buChar char="•"/>
            </a:pPr>
            <a:r>
              <a:rPr lang="en-US" sz="2000" dirty="0" smtClean="0"/>
              <a:t>Eligible adults </a:t>
            </a:r>
            <a:r>
              <a:rPr lang="en-US" sz="2000" dirty="0"/>
              <a:t>with diabetes, hypertension, heart disease and other stable chronic disorders</a:t>
            </a:r>
            <a:endParaRPr lang="en-US" sz="2000" dirty="0" smtClean="0"/>
          </a:p>
          <a:p>
            <a:r>
              <a:rPr lang="en-US" sz="2000" dirty="0" smtClean="0"/>
              <a:t>Those </a:t>
            </a:r>
            <a:r>
              <a:rPr lang="en-US" sz="2000" dirty="0"/>
              <a:t>aged 18 years and above</a:t>
            </a:r>
            <a:r>
              <a:rPr lang="en-US" sz="2000" dirty="0" smtClean="0"/>
              <a:t>:</a:t>
            </a:r>
          </a:p>
          <a:p>
            <a:pPr marL="342900" indent="-342900">
              <a:buFont typeface="Arial" panose="020B0604020202020204" pitchFamily="34" charset="0"/>
              <a:buChar char="•"/>
            </a:pPr>
            <a:r>
              <a:rPr lang="en-US" sz="2000" dirty="0"/>
              <a:t>Who have already received the 1st dose of AstraZeneca vaccine abroad, </a:t>
            </a:r>
            <a:endParaRPr lang="en-US" sz="2000" dirty="0" smtClean="0"/>
          </a:p>
          <a:p>
            <a:pPr marL="342900" indent="-342900">
              <a:buFont typeface="Arial" panose="020B0604020202020204" pitchFamily="34" charset="0"/>
              <a:buChar char="•"/>
            </a:pPr>
            <a:r>
              <a:rPr lang="en-US" sz="2000" dirty="0" smtClean="0"/>
              <a:t>Who </a:t>
            </a:r>
            <a:r>
              <a:rPr lang="en-US" sz="2000" dirty="0"/>
              <a:t>require evidence of AstraZeneca vaccine as part of </a:t>
            </a:r>
            <a:r>
              <a:rPr lang="en-US" sz="2000" dirty="0" smtClean="0"/>
              <a:t>travel</a:t>
            </a:r>
            <a:endParaRPr lang="en-US" sz="2000" b="1" dirty="0" smtClean="0">
              <a:solidFill>
                <a:srgbClr val="FFFF00"/>
              </a:solidFill>
            </a:endParaRPr>
          </a:p>
        </p:txBody>
      </p:sp>
      <p:sp>
        <p:nvSpPr>
          <p:cNvPr id="10" name="Vertical Scroll 9"/>
          <p:cNvSpPr/>
          <p:nvPr/>
        </p:nvSpPr>
        <p:spPr>
          <a:xfrm>
            <a:off x="6683543" y="85136"/>
            <a:ext cx="5508457" cy="6581135"/>
          </a:xfrm>
          <a:prstGeom prst="vertic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a:t>Women below 40 years of age </a:t>
            </a:r>
            <a:endParaRPr lang="en-US" dirty="0" smtClean="0"/>
          </a:p>
          <a:p>
            <a:pPr marL="285750" indent="-285750">
              <a:buFont typeface="Arial" panose="020B0604020202020204" pitchFamily="34" charset="0"/>
              <a:buChar char="•"/>
            </a:pPr>
            <a:r>
              <a:rPr lang="en-US" dirty="0" smtClean="0"/>
              <a:t>People </a:t>
            </a:r>
            <a:r>
              <a:rPr lang="en-US" dirty="0"/>
              <a:t>with a history of severe allergic reaction to any component </a:t>
            </a:r>
            <a:endParaRPr lang="en-US" dirty="0" smtClean="0"/>
          </a:p>
          <a:p>
            <a:pPr marL="285750" indent="-285750">
              <a:buFont typeface="Arial" panose="020B0604020202020204" pitchFamily="34" charset="0"/>
              <a:buChar char="•"/>
            </a:pPr>
            <a:r>
              <a:rPr lang="en-US" dirty="0"/>
              <a:t>P</a:t>
            </a:r>
            <a:r>
              <a:rPr lang="en-US" dirty="0" smtClean="0"/>
              <a:t>ersons </a:t>
            </a:r>
            <a:r>
              <a:rPr lang="en-US" dirty="0"/>
              <a:t>younger than 18 years of age </a:t>
            </a:r>
            <a:endParaRPr lang="en-US" dirty="0" smtClean="0"/>
          </a:p>
          <a:p>
            <a:pPr marL="285750" indent="-285750">
              <a:buFont typeface="Arial" panose="020B0604020202020204" pitchFamily="34" charset="0"/>
              <a:buChar char="•"/>
            </a:pPr>
            <a:r>
              <a:rPr lang="en-US" dirty="0" smtClean="0"/>
              <a:t>People </a:t>
            </a:r>
            <a:r>
              <a:rPr lang="en-US" dirty="0"/>
              <a:t>who developed clotting disorder with the first dose of AstraZeneca </a:t>
            </a:r>
            <a:r>
              <a:rPr lang="en-US" dirty="0" smtClean="0"/>
              <a:t>vaccine</a:t>
            </a:r>
          </a:p>
          <a:p>
            <a:pPr marL="285750" indent="-285750">
              <a:buFont typeface="Arial" panose="020B0604020202020204" pitchFamily="34" charset="0"/>
              <a:buChar char="•"/>
            </a:pPr>
            <a:r>
              <a:rPr lang="en-US" dirty="0" smtClean="0"/>
              <a:t>Individuals </a:t>
            </a:r>
            <a:r>
              <a:rPr lang="en-US" dirty="0"/>
              <a:t>having fever at the time of </a:t>
            </a:r>
            <a:r>
              <a:rPr lang="en-US" dirty="0" smtClean="0"/>
              <a:t>vaccination </a:t>
            </a:r>
          </a:p>
          <a:p>
            <a:pPr marL="285750" indent="-285750">
              <a:buFont typeface="Arial" panose="020B0604020202020204" pitchFamily="34" charset="0"/>
              <a:buChar char="•"/>
            </a:pPr>
            <a:r>
              <a:rPr lang="en-US" dirty="0" smtClean="0"/>
              <a:t>Individuals </a:t>
            </a:r>
            <a:r>
              <a:rPr lang="en-US" dirty="0"/>
              <a:t>on short-term immunosuppressive medication should wait for 28 days after the medication </a:t>
            </a:r>
            <a:r>
              <a:rPr lang="en-US" dirty="0" smtClean="0"/>
              <a:t>ends</a:t>
            </a:r>
          </a:p>
          <a:p>
            <a:pPr marL="285750" indent="-285750">
              <a:buFont typeface="Arial" panose="020B0604020202020204" pitchFamily="34" charset="0"/>
              <a:buChar char="•"/>
            </a:pPr>
            <a:r>
              <a:rPr lang="en-US" dirty="0" smtClean="0"/>
              <a:t>Those </a:t>
            </a:r>
            <a:r>
              <a:rPr lang="en-US" dirty="0"/>
              <a:t>having active GI bleeding disorder or seizures</a:t>
            </a:r>
            <a:r>
              <a:rPr lang="en-US" dirty="0" smtClean="0"/>
              <a:t>.</a:t>
            </a:r>
          </a:p>
          <a:p>
            <a:pPr marL="285750" indent="-285750">
              <a:buFont typeface="Arial" panose="020B0604020202020204" pitchFamily="34" charset="0"/>
              <a:buChar char="•"/>
            </a:pPr>
            <a:r>
              <a:rPr lang="en-US" dirty="0" smtClean="0"/>
              <a:t>Those </a:t>
            </a:r>
            <a:r>
              <a:rPr lang="en-US" dirty="0"/>
              <a:t>with history of heparin-induced thrombocytopenia and thrombosis </a:t>
            </a:r>
            <a:endParaRPr lang="en-US" dirty="0" smtClean="0"/>
          </a:p>
          <a:p>
            <a:pPr marL="285750" indent="-285750">
              <a:buFont typeface="Arial" panose="020B0604020202020204" pitchFamily="34" charset="0"/>
              <a:buChar char="•"/>
            </a:pPr>
            <a:r>
              <a:rPr lang="en-US" dirty="0" smtClean="0"/>
              <a:t>Those </a:t>
            </a:r>
            <a:r>
              <a:rPr lang="en-US" dirty="0"/>
              <a:t>with history of major blood clot occurring at the same time as having low levels of platelets after receiving any COVID-19 vaccine</a:t>
            </a:r>
            <a:endParaRPr lang="en-US" b="1" dirty="0" smtClean="0">
              <a:solidFill>
                <a:srgbClr val="FFFF00"/>
              </a:solidFill>
            </a:endParaRPr>
          </a:p>
        </p:txBody>
      </p:sp>
      <p:sp>
        <p:nvSpPr>
          <p:cNvPr id="3" name="Wave 2"/>
          <p:cNvSpPr/>
          <p:nvPr/>
        </p:nvSpPr>
        <p:spPr>
          <a:xfrm>
            <a:off x="0" y="2241755"/>
            <a:ext cx="2669059" cy="342162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Intra-muscular </a:t>
            </a:r>
          </a:p>
          <a:p>
            <a:pPr marL="285750" indent="-285750">
              <a:buFont typeface="Arial" panose="020B0604020202020204" pitchFamily="34" charset="0"/>
              <a:buChar char="•"/>
            </a:pPr>
            <a:r>
              <a:rPr lang="en-US" dirty="0" smtClean="0"/>
              <a:t>Lateral </a:t>
            </a:r>
            <a:r>
              <a:rPr lang="en-US" dirty="0"/>
              <a:t>Deltoid Muscle (Upper Arm), </a:t>
            </a:r>
            <a:endParaRPr lang="en-US" dirty="0" smtClean="0"/>
          </a:p>
          <a:p>
            <a:pPr marL="285750" indent="-285750">
              <a:buFont typeface="Arial" panose="020B0604020202020204" pitchFamily="34" charset="0"/>
              <a:buChar char="•"/>
            </a:pPr>
            <a:r>
              <a:rPr lang="en-US" dirty="0" smtClean="0"/>
              <a:t>Regimen</a:t>
            </a:r>
            <a:r>
              <a:rPr lang="en-US" dirty="0"/>
              <a:t>: Two doses </a:t>
            </a:r>
            <a:endParaRPr lang="en-US" dirty="0" smtClean="0"/>
          </a:p>
          <a:p>
            <a:pPr marL="285750" indent="-285750">
              <a:buFont typeface="Arial" panose="020B0604020202020204" pitchFamily="34" charset="0"/>
              <a:buChar char="•"/>
            </a:pPr>
            <a:r>
              <a:rPr lang="en-US" dirty="0" smtClean="0"/>
              <a:t>Dose</a:t>
            </a:r>
            <a:r>
              <a:rPr lang="en-US" dirty="0"/>
              <a:t>: 0.5ml/vial (5 x 1010 viral particles) </a:t>
            </a:r>
            <a:endParaRPr lang="en-US" dirty="0" smtClean="0"/>
          </a:p>
          <a:p>
            <a:pPr marL="285750" indent="-285750">
              <a:buFont typeface="Arial" panose="020B0604020202020204" pitchFamily="34" charset="0"/>
              <a:buChar char="•"/>
            </a:pPr>
            <a:r>
              <a:rPr lang="en-US" dirty="0" smtClean="0"/>
              <a:t>Interval</a:t>
            </a:r>
            <a:r>
              <a:rPr lang="en-US" dirty="0"/>
              <a:t>: 12 </a:t>
            </a:r>
            <a:r>
              <a:rPr lang="en-US" dirty="0" smtClean="0"/>
              <a:t>weeks</a:t>
            </a:r>
            <a:endParaRPr lang="en-US" dirty="0"/>
          </a:p>
        </p:txBody>
      </p:sp>
      <p:pic>
        <p:nvPicPr>
          <p:cNvPr id="2050" name="Picture 2" descr="Thailand suspends use of AstraZeneca&amp;#39;s COVID-19 vacc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29698" cy="1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PFIZER/BIONTECH (GERMANY)</a:t>
            </a:r>
            <a:r>
              <a:rPr lang="en-US" dirty="0"/>
              <a:t/>
            </a:r>
            <a:br>
              <a:rPr lang="en-US" dirty="0"/>
            </a:br>
            <a:endParaRPr lang="en-US" dirty="0"/>
          </a:p>
        </p:txBody>
      </p:sp>
      <p:sp>
        <p:nvSpPr>
          <p:cNvPr id="3" name="Content Placeholder 2"/>
          <p:cNvSpPr>
            <a:spLocks noGrp="1"/>
          </p:cNvSpPr>
          <p:nvPr>
            <p:ph idx="1"/>
          </p:nvPr>
        </p:nvSpPr>
        <p:spPr>
          <a:xfrm>
            <a:off x="838200" y="1825625"/>
            <a:ext cx="7749746" cy="4351338"/>
          </a:xfrm>
        </p:spPr>
        <p:txBody>
          <a:bodyPr>
            <a:normAutofit lnSpcReduction="10000"/>
          </a:bodyPr>
          <a:lstStyle/>
          <a:p>
            <a:r>
              <a:rPr lang="en-US" dirty="0"/>
              <a:t>RNA </a:t>
            </a:r>
            <a:r>
              <a:rPr lang="en-US" dirty="0" smtClean="0"/>
              <a:t>VACCINE</a:t>
            </a:r>
          </a:p>
          <a:p>
            <a:r>
              <a:rPr lang="en-US" dirty="0"/>
              <a:t>In December 2020, the UK became the first country in the world to approve this vaccine </a:t>
            </a:r>
            <a:endParaRPr lang="en-US" dirty="0" smtClean="0"/>
          </a:p>
          <a:p>
            <a:r>
              <a:rPr lang="en-US" dirty="0"/>
              <a:t>S</a:t>
            </a:r>
            <a:r>
              <a:rPr lang="en-US" dirty="0" smtClean="0"/>
              <a:t>tarted </a:t>
            </a:r>
            <a:r>
              <a:rPr lang="en-US" dirty="0"/>
              <a:t>testing its BNT162 vaccine in humans in global trials, initially in Germany, and then started trials in the </a:t>
            </a:r>
            <a:r>
              <a:rPr lang="en-US" dirty="0" smtClean="0"/>
              <a:t>USA</a:t>
            </a:r>
          </a:p>
          <a:p>
            <a:r>
              <a:rPr lang="en-US" dirty="0"/>
              <a:t>D</a:t>
            </a:r>
            <a:r>
              <a:rPr lang="en-US" dirty="0" smtClean="0"/>
              <a:t>ata </a:t>
            </a:r>
            <a:r>
              <a:rPr lang="en-US" dirty="0"/>
              <a:t>showed a vaccine efficacy rate of 95% (even in adults over 65 years efficacy was more than 94</a:t>
            </a:r>
            <a:r>
              <a:rPr lang="en-US" dirty="0" smtClean="0"/>
              <a:t>%)</a:t>
            </a:r>
          </a:p>
          <a:p>
            <a:r>
              <a:rPr lang="en-US" dirty="0" smtClean="0"/>
              <a:t>In </a:t>
            </a:r>
            <a:r>
              <a:rPr lang="en-US" dirty="0"/>
              <a:t>February, a phase 4 trial was launched </a:t>
            </a:r>
          </a:p>
        </p:txBody>
      </p:sp>
      <p:pic>
        <p:nvPicPr>
          <p:cNvPr id="9218" name="Picture 2" descr="Positive results for Pfizer/BioNTech&amp;#39;s COVID-19 vaccine in 12-15 year olds  - Pharma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2595" y="2914770"/>
            <a:ext cx="3688578" cy="2736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654011" y="5758509"/>
            <a:ext cx="3371096" cy="989635"/>
          </a:xfrm>
          <a:prstGeom prst="rect">
            <a:avLst/>
          </a:prstGeom>
        </p:spPr>
      </p:pic>
      <p:pic>
        <p:nvPicPr>
          <p:cNvPr id="6" name="Picture 5"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6260" y="5758509"/>
            <a:ext cx="1667751" cy="1117031"/>
          </a:xfrm>
          <a:prstGeom prst="rect">
            <a:avLst/>
          </a:prstGeom>
          <a:noFill/>
          <a:ln>
            <a:noFill/>
          </a:ln>
        </p:spPr>
      </p:pic>
    </p:spTree>
    <p:extLst>
      <p:ext uri="{BB962C8B-B14F-4D97-AF65-F5344CB8AC3E}">
        <p14:creationId xmlns:p14="http://schemas.microsoft.com/office/powerpoint/2010/main" val="3849300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Vertical Scroll 9"/>
          <p:cNvSpPr/>
          <p:nvPr/>
        </p:nvSpPr>
        <p:spPr>
          <a:xfrm>
            <a:off x="8155459" y="815546"/>
            <a:ext cx="3929449" cy="5820032"/>
          </a:xfrm>
          <a:prstGeom prst="vertic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FFFF00"/>
                </a:solidFill>
              </a:rPr>
              <a:t>Who should NOT receive</a:t>
            </a:r>
          </a:p>
          <a:p>
            <a:pPr marL="285750" indent="-285750">
              <a:buFont typeface="Arial" panose="020B0604020202020204" pitchFamily="34" charset="0"/>
              <a:buChar char="•"/>
            </a:pPr>
            <a:r>
              <a:rPr lang="en-US" dirty="0"/>
              <a:t>Individuals having fever at the time of coming for vaccination </a:t>
            </a:r>
            <a:endParaRPr lang="en-US" dirty="0" smtClean="0"/>
          </a:p>
          <a:p>
            <a:pPr marL="285750" indent="-285750">
              <a:buFont typeface="Arial" panose="020B0604020202020204" pitchFamily="34" charset="0"/>
              <a:buChar char="•"/>
            </a:pPr>
            <a:r>
              <a:rPr lang="en-US" dirty="0" smtClean="0"/>
              <a:t>Patients </a:t>
            </a:r>
            <a:r>
              <a:rPr lang="en-US" dirty="0"/>
              <a:t>with active COVID-19 </a:t>
            </a:r>
            <a:endParaRPr lang="en-US" dirty="0" smtClean="0"/>
          </a:p>
          <a:p>
            <a:pPr marL="285750" indent="-285750">
              <a:buFont typeface="Arial" panose="020B0604020202020204" pitchFamily="34" charset="0"/>
              <a:buChar char="•"/>
            </a:pPr>
            <a:r>
              <a:rPr lang="en-US" dirty="0" smtClean="0"/>
              <a:t>Those </a:t>
            </a:r>
            <a:r>
              <a:rPr lang="en-US" dirty="0"/>
              <a:t>who have already received any other COVID-19 vaccine </a:t>
            </a:r>
            <a:endParaRPr lang="en-US" dirty="0" smtClean="0"/>
          </a:p>
          <a:p>
            <a:pPr marL="285750" indent="-285750">
              <a:buFont typeface="Arial" panose="020B0604020202020204" pitchFamily="34" charset="0"/>
              <a:buChar char="•"/>
            </a:pPr>
            <a:r>
              <a:rPr lang="en-US" dirty="0" smtClean="0"/>
              <a:t>Those </a:t>
            </a:r>
            <a:r>
              <a:rPr lang="en-US" dirty="0"/>
              <a:t>with history of severe allergic reaction (anaphylaxis) </a:t>
            </a:r>
            <a:r>
              <a:rPr lang="en-US" dirty="0" smtClean="0"/>
              <a:t>to </a:t>
            </a:r>
            <a:r>
              <a:rPr lang="en-US" dirty="0"/>
              <a:t>any ingredient in an mRNA COVID-19 vaccine </a:t>
            </a:r>
            <a:r>
              <a:rPr lang="en-US" dirty="0" smtClean="0"/>
              <a:t>or </a:t>
            </a:r>
            <a:r>
              <a:rPr lang="en-US" dirty="0"/>
              <a:t>to first dose of an mRNA COVID-19 vaccine</a:t>
            </a:r>
            <a:endParaRPr lang="en-US" b="1" dirty="0" smtClean="0">
              <a:solidFill>
                <a:srgbClr val="FFFF00"/>
              </a:solidFill>
            </a:endParaRPr>
          </a:p>
        </p:txBody>
      </p:sp>
      <p:pic>
        <p:nvPicPr>
          <p:cNvPr id="2" name="Picture 1"/>
          <p:cNvPicPr>
            <a:picLocks noChangeAspect="1"/>
          </p:cNvPicPr>
          <p:nvPr/>
        </p:nvPicPr>
        <p:blipFill>
          <a:blip r:embed="rId3"/>
          <a:stretch>
            <a:fillRect/>
          </a:stretch>
        </p:blipFill>
        <p:spPr>
          <a:xfrm>
            <a:off x="0" y="-24722"/>
            <a:ext cx="2190750" cy="3400425"/>
          </a:xfrm>
          <a:prstGeom prst="rect">
            <a:avLst/>
          </a:prstGeom>
        </p:spPr>
      </p:pic>
      <p:sp>
        <p:nvSpPr>
          <p:cNvPr id="4" name="Bevel 3"/>
          <p:cNvSpPr/>
          <p:nvPr/>
        </p:nvSpPr>
        <p:spPr>
          <a:xfrm>
            <a:off x="0" y="3428996"/>
            <a:ext cx="3867665" cy="33363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Intra-muscular in Lateral Deltoid Muscle </a:t>
            </a:r>
          </a:p>
          <a:p>
            <a:pPr marL="285750" indent="-285750">
              <a:buFont typeface="Arial" panose="020B0604020202020204" pitchFamily="34" charset="0"/>
              <a:buChar char="•"/>
            </a:pPr>
            <a:r>
              <a:rPr lang="en-US" dirty="0"/>
              <a:t> Dose: 30 mcg (0.3 mL) </a:t>
            </a:r>
          </a:p>
          <a:p>
            <a:pPr marL="285750" indent="-285750">
              <a:buFont typeface="Arial" panose="020B0604020202020204" pitchFamily="34" charset="0"/>
              <a:buChar char="•"/>
            </a:pPr>
            <a:r>
              <a:rPr lang="en-US" dirty="0"/>
              <a:t>Diluent: 0.9% sodium chloride (normal saline, preservative-free) • </a:t>
            </a:r>
          </a:p>
          <a:p>
            <a:pPr marL="285750" indent="-285750">
              <a:buFont typeface="Arial" panose="020B0604020202020204" pitchFamily="34" charset="0"/>
              <a:buChar char="•"/>
            </a:pPr>
            <a:r>
              <a:rPr lang="en-US" dirty="0" err="1"/>
              <a:t>Multidose</a:t>
            </a:r>
            <a:r>
              <a:rPr lang="en-US" dirty="0"/>
              <a:t> vial (6 doses/vial) </a:t>
            </a:r>
          </a:p>
          <a:p>
            <a:pPr marL="285750" indent="-285750">
              <a:buFont typeface="Arial" panose="020B0604020202020204" pitchFamily="34" charset="0"/>
              <a:buChar char="•"/>
            </a:pPr>
            <a:r>
              <a:rPr lang="en-US" dirty="0"/>
              <a:t>2 shots, 6 weeks apart </a:t>
            </a:r>
          </a:p>
          <a:p>
            <a:pPr algn="ctr"/>
            <a:endParaRPr lang="en-US" dirty="0"/>
          </a:p>
        </p:txBody>
      </p:sp>
      <p:sp>
        <p:nvSpPr>
          <p:cNvPr id="11" name="Vertical Scroll 10"/>
          <p:cNvSpPr/>
          <p:nvPr/>
        </p:nvSpPr>
        <p:spPr>
          <a:xfrm>
            <a:off x="1588934" y="0"/>
            <a:ext cx="7530352" cy="6857992"/>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rgbClr val="FFFF00"/>
                </a:solidFill>
              </a:rPr>
              <a:t>Who should receive</a:t>
            </a:r>
          </a:p>
          <a:p>
            <a:pPr marL="342900" indent="-342900">
              <a:buFont typeface="Arial" panose="020B0604020202020204" pitchFamily="34" charset="0"/>
              <a:buChar char="•"/>
            </a:pPr>
            <a:r>
              <a:rPr lang="en-US" sz="2000" dirty="0"/>
              <a:t>Pfizer Vaccine will be administered to </a:t>
            </a:r>
            <a:r>
              <a:rPr lang="en-US" sz="2000" dirty="0" smtClean="0"/>
              <a:t>18 </a:t>
            </a:r>
            <a:r>
              <a:rPr lang="en-US" sz="2000" dirty="0"/>
              <a:t>years of age or older and have NOT received any other </a:t>
            </a:r>
            <a:r>
              <a:rPr lang="en-US" sz="2000" dirty="0" smtClean="0"/>
              <a:t>Covid-19 </a:t>
            </a:r>
            <a:r>
              <a:rPr lang="en-US" sz="2000" dirty="0"/>
              <a:t>vaccines </a:t>
            </a:r>
            <a:endParaRPr lang="en-US" sz="2000" dirty="0" smtClean="0"/>
          </a:p>
          <a:p>
            <a:pPr marL="342900" indent="-342900">
              <a:buFont typeface="Arial" panose="020B0604020202020204" pitchFamily="34" charset="0"/>
              <a:buChar char="•"/>
            </a:pPr>
            <a:r>
              <a:rPr lang="en-US" sz="2000" dirty="0"/>
              <a:t>Individuals with a mandatory requirement of vaccination for travel</a:t>
            </a:r>
            <a:endParaRPr lang="en-US" sz="2000" dirty="0" smtClean="0"/>
          </a:p>
          <a:p>
            <a:pPr marL="342900" indent="-342900">
              <a:buFont typeface="Arial" panose="020B0604020202020204" pitchFamily="34" charset="0"/>
              <a:buChar char="•"/>
            </a:pPr>
            <a:r>
              <a:rPr lang="en-US" sz="2000" dirty="0"/>
              <a:t>Immunosuppressed individuals: those who are clinically extremely vulnerable </a:t>
            </a:r>
            <a:r>
              <a:rPr lang="en-US" sz="2000" dirty="0" smtClean="0"/>
              <a:t>and </a:t>
            </a:r>
            <a:r>
              <a:rPr lang="en-US" sz="2000" dirty="0"/>
              <a:t>at a high risk of severe illness from </a:t>
            </a:r>
            <a:r>
              <a:rPr lang="en-US" sz="2000" dirty="0" smtClean="0"/>
              <a:t>COVID-19</a:t>
            </a:r>
          </a:p>
          <a:p>
            <a:pPr marL="342900" indent="-342900">
              <a:buFont typeface="Arial" panose="020B0604020202020204" pitchFamily="34" charset="0"/>
              <a:buChar char="•"/>
            </a:pPr>
            <a:r>
              <a:rPr lang="en-US" sz="2000" dirty="0"/>
              <a:t>Chronic respiratory </a:t>
            </a:r>
            <a:r>
              <a:rPr lang="en-US" sz="2000" dirty="0" smtClean="0"/>
              <a:t>disease, Chronic </a:t>
            </a:r>
            <a:r>
              <a:rPr lang="en-US" sz="2000" dirty="0"/>
              <a:t>heart disease and vascular disease, Chronic kidney disease, Chronic liver disease, Chronic neurological </a:t>
            </a:r>
            <a:r>
              <a:rPr lang="en-US" sz="2000" dirty="0" smtClean="0"/>
              <a:t>disease</a:t>
            </a:r>
          </a:p>
          <a:p>
            <a:pPr marL="342900" indent="-342900">
              <a:buFont typeface="Arial" panose="020B0604020202020204" pitchFamily="34" charset="0"/>
              <a:buChar char="•"/>
            </a:pPr>
            <a:r>
              <a:rPr lang="en-US" sz="2000" dirty="0"/>
              <a:t>Solid Organ Transplant (SOT) </a:t>
            </a:r>
            <a:r>
              <a:rPr lang="en-US" sz="2000" dirty="0" smtClean="0"/>
              <a:t>recipients</a:t>
            </a:r>
          </a:p>
          <a:p>
            <a:pPr marL="342900" indent="-342900">
              <a:buFont typeface="Arial" panose="020B0604020202020204" pitchFamily="34" charset="0"/>
              <a:buChar char="•"/>
            </a:pPr>
            <a:r>
              <a:rPr lang="en-US" sz="2000" dirty="0"/>
              <a:t>pregnant and </a:t>
            </a:r>
            <a:r>
              <a:rPr lang="en-US" sz="2000" dirty="0" smtClean="0"/>
              <a:t>lactating women</a:t>
            </a:r>
          </a:p>
          <a:p>
            <a:pPr marL="342900" indent="-342900">
              <a:buFont typeface="Arial" panose="020B0604020202020204" pitchFamily="34" charset="0"/>
              <a:buChar char="•"/>
            </a:pPr>
            <a:r>
              <a:rPr lang="en-US" sz="2000" dirty="0"/>
              <a:t>Hematopoietic Stem Cell Transplant (HSCT) </a:t>
            </a:r>
            <a:r>
              <a:rPr lang="en-US" sz="2000" dirty="0" smtClean="0"/>
              <a:t>recipients</a:t>
            </a:r>
          </a:p>
          <a:p>
            <a:pPr marL="342900" indent="-342900">
              <a:buFont typeface="Arial" panose="020B0604020202020204" pitchFamily="34" charset="0"/>
              <a:buChar char="•"/>
            </a:pPr>
            <a:r>
              <a:rPr lang="en-US" sz="2000" dirty="0"/>
              <a:t>Primary Immune Deficiency </a:t>
            </a:r>
            <a:r>
              <a:rPr lang="en-US" sz="2000" dirty="0" smtClean="0"/>
              <a:t>Diseases</a:t>
            </a:r>
          </a:p>
          <a:p>
            <a:pPr marL="342900" indent="-342900">
              <a:buFont typeface="Arial" panose="020B0604020202020204" pitchFamily="34" charset="0"/>
              <a:buChar char="•"/>
            </a:pPr>
            <a:r>
              <a:rPr lang="en-US" sz="2000" dirty="0" smtClean="0"/>
              <a:t>Immunosuppression</a:t>
            </a:r>
          </a:p>
          <a:p>
            <a:pPr marL="342900" indent="-342900">
              <a:buFont typeface="Arial" panose="020B0604020202020204" pitchFamily="34" charset="0"/>
              <a:buChar char="•"/>
            </a:pPr>
            <a:r>
              <a:rPr lang="en-US" sz="2000" dirty="0" err="1" smtClean="0"/>
              <a:t>Haematological</a:t>
            </a:r>
            <a:r>
              <a:rPr lang="en-US" sz="2000" dirty="0" smtClean="0"/>
              <a:t> malignancy</a:t>
            </a:r>
          </a:p>
          <a:p>
            <a:pPr marL="342900" indent="-342900">
              <a:buFont typeface="Arial" panose="020B0604020202020204" pitchFamily="34" charset="0"/>
              <a:buChar char="•"/>
            </a:pPr>
            <a:r>
              <a:rPr lang="en-US" sz="2000" dirty="0" err="1"/>
              <a:t>Asplenia</a:t>
            </a:r>
            <a:r>
              <a:rPr lang="en-US" sz="2000" dirty="0"/>
              <a:t> or dysfunction of the spleen</a:t>
            </a:r>
            <a:endParaRPr lang="en-US" sz="2000" dirty="0" smtClean="0"/>
          </a:p>
        </p:txBody>
      </p:sp>
    </p:spTree>
    <p:extLst>
      <p:ext uri="{BB962C8B-B14F-4D97-AF65-F5344CB8AC3E}">
        <p14:creationId xmlns:p14="http://schemas.microsoft.com/office/powerpoint/2010/main" val="36482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918FD4-82FF-FE44-962D-0426B170A54A}"/>
              </a:ext>
            </a:extLst>
          </p:cNvPr>
          <p:cNvSpPr>
            <a:spLocks noGrp="1"/>
          </p:cNvSpPr>
          <p:nvPr>
            <p:ph type="title"/>
          </p:nvPr>
        </p:nvSpPr>
        <p:spPr/>
        <p:txBody>
          <a:bodyPr/>
          <a:lstStyle/>
          <a:p>
            <a:r>
              <a:rPr lang="en-US" dirty="0">
                <a:solidFill>
                  <a:srgbClr val="1D624D"/>
                </a:solidFill>
              </a:rPr>
              <a:t>How to prevent COVID-19</a:t>
            </a:r>
            <a:br>
              <a:rPr lang="en-US" dirty="0">
                <a:solidFill>
                  <a:srgbClr val="1D624D"/>
                </a:solidFill>
              </a:rPr>
            </a:br>
            <a:endParaRPr lang="en-US" dirty="0"/>
          </a:p>
        </p:txBody>
      </p:sp>
      <p:sp>
        <p:nvSpPr>
          <p:cNvPr id="5" name="Subtitle">
            <a:extLst>
              <a:ext uri="{FF2B5EF4-FFF2-40B4-BE49-F238E27FC236}">
                <a16:creationId xmlns:a16="http://schemas.microsoft.com/office/drawing/2014/main" id="{CAA21185-B74D-7E47-AD29-E5FEFE631B09}"/>
              </a:ext>
            </a:extLst>
          </p:cNvPr>
          <p:cNvSpPr>
            <a:spLocks noGrp="1"/>
          </p:cNvSpPr>
          <p:nvPr>
            <p:ph type="subTitle" idx="1"/>
          </p:nvPr>
        </p:nvSpPr>
        <p:spPr/>
        <p:txBody>
          <a:bodyPr>
            <a:normAutofit lnSpcReduction="10000"/>
          </a:bodyPr>
          <a:lstStyle/>
          <a:p>
            <a:r>
              <a:rPr lang="en-US" dirty="0"/>
              <a:t>COVID-19 and Vaccine Basics</a:t>
            </a:r>
          </a:p>
        </p:txBody>
      </p:sp>
      <p:sp>
        <p:nvSpPr>
          <p:cNvPr id="3" name="Text Placeholder">
            <a:extLst>
              <a:ext uri="{FF2B5EF4-FFF2-40B4-BE49-F238E27FC236}">
                <a16:creationId xmlns:a16="http://schemas.microsoft.com/office/drawing/2014/main" id="{FDF2AEA2-553D-FD4F-9254-D736C4C47A2E}"/>
              </a:ext>
            </a:extLst>
          </p:cNvPr>
          <p:cNvSpPr>
            <a:spLocks noGrp="1"/>
          </p:cNvSpPr>
          <p:nvPr>
            <p:ph type="body" sz="quarter" idx="10"/>
          </p:nvPr>
        </p:nvSpPr>
        <p:spPr>
          <a:xfrm>
            <a:off x="609600" y="1331128"/>
            <a:ext cx="6086324" cy="4797761"/>
          </a:xfrm>
        </p:spPr>
        <p:txBody>
          <a:bodyPr/>
          <a:lstStyle/>
          <a:p>
            <a:pPr>
              <a:spcBef>
                <a:spcPts val="1333"/>
              </a:spcBef>
              <a:buSzPct val="100000"/>
            </a:pPr>
            <a:r>
              <a:rPr lang="en-US" sz="1867" dirty="0">
                <a:solidFill>
                  <a:srgbClr val="000000"/>
                </a:solidFill>
              </a:rPr>
              <a:t>Wear a mask that covers your mouth and nose.</a:t>
            </a:r>
            <a:endParaRPr lang="en-US" sz="1867" dirty="0"/>
          </a:p>
          <a:p>
            <a:pPr>
              <a:spcBef>
                <a:spcPts val="1333"/>
              </a:spcBef>
              <a:buSzPct val="100000"/>
            </a:pPr>
            <a:r>
              <a:rPr lang="en-US" sz="1867" dirty="0">
                <a:solidFill>
                  <a:srgbClr val="000000"/>
                </a:solidFill>
              </a:rPr>
              <a:t>Avoid close contact with others. Stay at least 6 feet (about 2 arm lengths) from other people.</a:t>
            </a:r>
          </a:p>
          <a:p>
            <a:pPr>
              <a:spcBef>
                <a:spcPts val="1333"/>
              </a:spcBef>
              <a:buSzPct val="100000"/>
            </a:pPr>
            <a:r>
              <a:rPr lang="en-US" sz="1867" dirty="0">
                <a:solidFill>
                  <a:srgbClr val="000000"/>
                </a:solidFill>
              </a:rPr>
              <a:t>Avoid crowds and poorly ventilated spaces.</a:t>
            </a:r>
          </a:p>
          <a:p>
            <a:pPr>
              <a:spcBef>
                <a:spcPts val="1333"/>
              </a:spcBef>
              <a:buSzPct val="100000"/>
            </a:pPr>
            <a:r>
              <a:rPr lang="en-US" sz="1867" dirty="0">
                <a:solidFill>
                  <a:srgbClr val="000000"/>
                </a:solidFill>
              </a:rPr>
              <a:t>Wash hands often with soap and water.</a:t>
            </a:r>
          </a:p>
          <a:p>
            <a:pPr>
              <a:spcBef>
                <a:spcPts val="1333"/>
              </a:spcBef>
              <a:buSzPct val="100000"/>
            </a:pPr>
            <a:r>
              <a:rPr lang="en-US" sz="1867" dirty="0">
                <a:solidFill>
                  <a:srgbClr val="000000"/>
                </a:solidFill>
              </a:rPr>
              <a:t>Use an alcohol-based hand sanitizer with at least 60% alcohol if soap and water are not available.</a:t>
            </a:r>
          </a:p>
          <a:p>
            <a:pPr>
              <a:spcBef>
                <a:spcPts val="1333"/>
              </a:spcBef>
              <a:buSzPct val="100000"/>
            </a:pPr>
            <a:r>
              <a:rPr lang="en-US" sz="1867" dirty="0">
                <a:solidFill>
                  <a:srgbClr val="000000"/>
                </a:solidFill>
              </a:rPr>
              <a:t>Avoid touching your eyes, nose, and mouth with unwashed hands.</a:t>
            </a:r>
          </a:p>
          <a:p>
            <a:pPr>
              <a:spcBef>
                <a:spcPts val="1333"/>
              </a:spcBef>
              <a:buSzPct val="100000"/>
            </a:pPr>
            <a:r>
              <a:rPr lang="en-US" sz="1867" dirty="0">
                <a:solidFill>
                  <a:srgbClr val="000000"/>
                </a:solidFill>
              </a:rPr>
              <a:t>Clean and disinfect frequently touched </a:t>
            </a:r>
            <a:br>
              <a:rPr lang="en-US" sz="1867" dirty="0">
                <a:solidFill>
                  <a:srgbClr val="000000"/>
                </a:solidFill>
              </a:rPr>
            </a:br>
            <a:r>
              <a:rPr lang="en-US" sz="1867" dirty="0">
                <a:solidFill>
                  <a:srgbClr val="000000"/>
                </a:solidFill>
              </a:rPr>
              <a:t>surfaces daily.</a:t>
            </a:r>
          </a:p>
          <a:p>
            <a:pPr>
              <a:spcBef>
                <a:spcPts val="1333"/>
              </a:spcBef>
              <a:buSzPct val="100000"/>
            </a:pPr>
            <a:r>
              <a:rPr lang="en-US" sz="1867" dirty="0">
                <a:solidFill>
                  <a:srgbClr val="000000"/>
                </a:solidFill>
              </a:rPr>
              <a:t>Get a COVID-19 vaccine.</a:t>
            </a:r>
            <a:endParaRPr lang="en-US" sz="1867" dirty="0"/>
          </a:p>
        </p:txBody>
      </p:sp>
      <p:pic>
        <p:nvPicPr>
          <p:cNvPr id="6" name="Picture" descr="An elerly person wearing a mask that covers their nose and mouth washes their hands with soap and water.">
            <a:extLst>
              <a:ext uri="{FF2B5EF4-FFF2-40B4-BE49-F238E27FC236}">
                <a16:creationId xmlns:a16="http://schemas.microsoft.com/office/drawing/2014/main" id="{7FEC27B6-C4DF-438D-8C94-CD93F7260A3F}"/>
              </a:ext>
              <a:ext uri="{C183D7F6-B498-43B3-948B-1728B52AA6E4}">
                <adec:decorative xmlns:adec="http://schemas.microsoft.com/office/drawing/2017/decorative" xmlns=""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78" t="9251" r="35307"/>
          <a:stretch/>
        </p:blipFill>
        <p:spPr>
          <a:xfrm flipH="1">
            <a:off x="7393552" y="465907"/>
            <a:ext cx="4798448" cy="6392092"/>
          </a:xfrm>
          <a:prstGeom prst="rect">
            <a:avLst/>
          </a:prstGeom>
        </p:spPr>
      </p:pic>
      <p:pic>
        <p:nvPicPr>
          <p:cNvPr id="7" name="Picture 6"/>
          <p:cNvPicPr>
            <a:picLocks noChangeAspect="1"/>
          </p:cNvPicPr>
          <p:nvPr/>
        </p:nvPicPr>
        <p:blipFill>
          <a:blip r:embed="rId4"/>
          <a:stretch>
            <a:fillRect/>
          </a:stretch>
        </p:blipFill>
        <p:spPr>
          <a:xfrm>
            <a:off x="1876097" y="5695018"/>
            <a:ext cx="3371096" cy="989635"/>
          </a:xfrm>
          <a:prstGeom prst="rect">
            <a:avLst/>
          </a:prstGeom>
        </p:spPr>
      </p:pic>
      <p:pic>
        <p:nvPicPr>
          <p:cNvPr id="8" name="Picture 7"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346" y="5695018"/>
            <a:ext cx="1667751" cy="1117031"/>
          </a:xfrm>
          <a:prstGeom prst="rect">
            <a:avLst/>
          </a:prstGeom>
          <a:noFill/>
          <a:ln>
            <a:noFill/>
          </a:ln>
        </p:spPr>
      </p:pic>
    </p:spTree>
    <p:extLst>
      <p:ext uri="{BB962C8B-B14F-4D97-AF65-F5344CB8AC3E}">
        <p14:creationId xmlns:p14="http://schemas.microsoft.com/office/powerpoint/2010/main" val="234081894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DEC680E-8721-C94C-95A0-2CAF33D83724}"/>
              </a:ext>
            </a:extLst>
          </p:cNvPr>
          <p:cNvSpPr>
            <a:spLocks noGrp="1"/>
          </p:cNvSpPr>
          <p:nvPr>
            <p:ph type="title"/>
          </p:nvPr>
        </p:nvSpPr>
        <p:spPr/>
        <p:txBody>
          <a:bodyPr>
            <a:normAutofit fontScale="90000"/>
          </a:bodyPr>
          <a:lstStyle/>
          <a:p>
            <a:r>
              <a:rPr lang="en-US" dirty="0">
                <a:solidFill>
                  <a:srgbClr val="1D624D"/>
                </a:solidFill>
              </a:rPr>
              <a:t>COVID-19 vaccination is a safer </a:t>
            </a:r>
            <a:br>
              <a:rPr lang="en-US" dirty="0">
                <a:solidFill>
                  <a:srgbClr val="1D624D"/>
                </a:solidFill>
              </a:rPr>
            </a:br>
            <a:r>
              <a:rPr lang="en-US" dirty="0">
                <a:solidFill>
                  <a:srgbClr val="1D624D"/>
                </a:solidFill>
              </a:rPr>
              <a:t>way to build protection</a:t>
            </a:r>
            <a:br>
              <a:rPr lang="en-US" dirty="0">
                <a:solidFill>
                  <a:srgbClr val="1D624D"/>
                </a:solidFill>
              </a:rPr>
            </a:br>
            <a:endParaRPr lang="en-US" dirty="0"/>
          </a:p>
        </p:txBody>
      </p:sp>
      <p:sp>
        <p:nvSpPr>
          <p:cNvPr id="8" name="Subtitle">
            <a:extLst>
              <a:ext uri="{FF2B5EF4-FFF2-40B4-BE49-F238E27FC236}">
                <a16:creationId xmlns:a16="http://schemas.microsoft.com/office/drawing/2014/main" id="{2C1B5B2D-EB4E-0F4C-8689-19C8C18DDBA4}"/>
              </a:ext>
            </a:extLst>
          </p:cNvPr>
          <p:cNvSpPr>
            <a:spLocks noGrp="1"/>
          </p:cNvSpPr>
          <p:nvPr>
            <p:ph type="subTitle" idx="1"/>
          </p:nvPr>
        </p:nvSpPr>
        <p:spPr/>
        <p:txBody>
          <a:bodyPr>
            <a:normAutofit lnSpcReduction="10000"/>
          </a:bodyPr>
          <a:lstStyle/>
          <a:p>
            <a:r>
              <a:rPr lang="en-US" dirty="0"/>
              <a:t>COVID-19 and Vaccine Basics</a:t>
            </a:r>
          </a:p>
        </p:txBody>
      </p:sp>
      <p:sp>
        <p:nvSpPr>
          <p:cNvPr id="7" name="Text Placeholder">
            <a:extLst>
              <a:ext uri="{FF2B5EF4-FFF2-40B4-BE49-F238E27FC236}">
                <a16:creationId xmlns:a16="http://schemas.microsoft.com/office/drawing/2014/main" id="{154C4F0B-4434-1C41-8E53-FF9846EC8611}"/>
              </a:ext>
            </a:extLst>
          </p:cNvPr>
          <p:cNvSpPr>
            <a:spLocks noGrp="1"/>
          </p:cNvSpPr>
          <p:nvPr>
            <p:ph type="body" sz="quarter" idx="10"/>
          </p:nvPr>
        </p:nvSpPr>
        <p:spPr>
          <a:xfrm>
            <a:off x="609601" y="2009427"/>
            <a:ext cx="5331580" cy="4455584"/>
          </a:xfrm>
        </p:spPr>
        <p:txBody>
          <a:bodyPr/>
          <a:lstStyle/>
          <a:p>
            <a:pPr>
              <a:spcBef>
                <a:spcPts val="1333"/>
              </a:spcBef>
            </a:pPr>
            <a:r>
              <a:rPr lang="en-US" dirty="0"/>
              <a:t>Getting the virus that causes COVID-19 may offer some natural protection, known as an antibody or immune. But experts don’t know how long this protection lasts.</a:t>
            </a:r>
          </a:p>
          <a:p>
            <a:pPr>
              <a:spcBef>
                <a:spcPts val="1333"/>
              </a:spcBef>
            </a:pPr>
            <a:r>
              <a:rPr lang="en-US" dirty="0"/>
              <a:t>The risk of severe illness and death from COVID-19 far outweighs any benefits of natural immunity.</a:t>
            </a:r>
          </a:p>
          <a:p>
            <a:pPr>
              <a:spcBef>
                <a:spcPts val="1333"/>
              </a:spcBef>
            </a:pPr>
            <a:r>
              <a:rPr lang="en-US" dirty="0"/>
              <a:t>COVID-19 vaccination will help protect you by building immunity without the risk of severe illness.</a:t>
            </a:r>
          </a:p>
          <a:p>
            <a:endParaRPr lang="en-US" dirty="0"/>
          </a:p>
        </p:txBody>
      </p:sp>
      <p:pic>
        <p:nvPicPr>
          <p:cNvPr id="3" name="Picture" descr="Illustration of a person wearing a face mask and a bandage on their arm from a recent vaccination. A barrier surrounds the person, protecting them from viruses. ">
            <a:extLst>
              <a:ext uri="{FF2B5EF4-FFF2-40B4-BE49-F238E27FC236}">
                <a16:creationId xmlns:a16="http://schemas.microsoft.com/office/drawing/2014/main" id="{037A7381-428B-A141-9FB7-47AD11FB19FD}"/>
              </a:ext>
              <a:ext uri="{C183D7F6-B498-43B3-948B-1728B52AA6E4}">
                <adec:decorative xmlns:adec="http://schemas.microsoft.com/office/drawing/2017/decorative" xmlns=""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6250822" y="1314203"/>
            <a:ext cx="5548023" cy="5285716"/>
          </a:xfrm>
          <a:prstGeom prst="rect">
            <a:avLst/>
          </a:prstGeom>
        </p:spPr>
      </p:pic>
      <p:pic>
        <p:nvPicPr>
          <p:cNvPr id="6" name="Picture 5"/>
          <p:cNvPicPr>
            <a:picLocks noChangeAspect="1"/>
          </p:cNvPicPr>
          <p:nvPr/>
        </p:nvPicPr>
        <p:blipFill>
          <a:blip r:embed="rId4"/>
          <a:stretch>
            <a:fillRect/>
          </a:stretch>
        </p:blipFill>
        <p:spPr>
          <a:xfrm>
            <a:off x="2443254" y="5610283"/>
            <a:ext cx="3371096" cy="989635"/>
          </a:xfrm>
          <a:prstGeom prst="rect">
            <a:avLst/>
          </a:prstGeom>
        </p:spPr>
      </p:pic>
      <p:pic>
        <p:nvPicPr>
          <p:cNvPr id="9" name="Picture 8"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03" y="5610283"/>
            <a:ext cx="1667751" cy="1117031"/>
          </a:xfrm>
          <a:prstGeom prst="rect">
            <a:avLst/>
          </a:prstGeom>
          <a:noFill/>
          <a:ln>
            <a:noFill/>
          </a:ln>
        </p:spPr>
      </p:pic>
    </p:spTree>
    <p:extLst>
      <p:ext uri="{BB962C8B-B14F-4D97-AF65-F5344CB8AC3E}">
        <p14:creationId xmlns:p14="http://schemas.microsoft.com/office/powerpoint/2010/main" val="117325064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p:txBody>
          <a:bodyPr/>
          <a:lstStyle/>
          <a:p>
            <a:r>
              <a:rPr lang="en-US" dirty="0">
                <a:solidFill>
                  <a:srgbClr val="1D624D"/>
                </a:solidFill>
              </a:rPr>
              <a:t>Key facts about COVID-19 vaccination</a:t>
            </a:r>
          </a:p>
        </p:txBody>
      </p:sp>
      <p:sp>
        <p:nvSpPr>
          <p:cNvPr id="3" name="Subtitle">
            <a:extLst>
              <a:ext uri="{FF2B5EF4-FFF2-40B4-BE49-F238E27FC236}">
                <a16:creationId xmlns:a16="http://schemas.microsoft.com/office/drawing/2014/main" id="{B51E62CF-0133-B642-8CAC-DE8DC1CEED91}"/>
              </a:ext>
            </a:extLst>
          </p:cNvPr>
          <p:cNvSpPr>
            <a:spLocks noGrp="1"/>
          </p:cNvSpPr>
          <p:nvPr>
            <p:ph type="subTitle" idx="1"/>
          </p:nvPr>
        </p:nvSpPr>
        <p:spPr/>
        <p:txBody>
          <a:bodyPr>
            <a:normAutofit lnSpcReduction="10000"/>
          </a:bodyPr>
          <a:lstStyle/>
          <a:p>
            <a:r>
              <a:rPr lang="en-US" dirty="0"/>
              <a:t>COVID-19 and Vaccine Basics</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40" y="2112179"/>
            <a:ext cx="2124245" cy="1574811"/>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721295" y="3940930"/>
            <a:ext cx="2194560"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46" y="1912291"/>
            <a:ext cx="1028756" cy="1629896"/>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3554344" y="3894713"/>
            <a:ext cx="2194560" cy="1323439"/>
          </a:xfrm>
          <a:prstGeom prst="rect">
            <a:avLst/>
          </a:prstGeom>
          <a:noFill/>
        </p:spPr>
        <p:txBody>
          <a:bodyPr wrap="square" rtlCol="0">
            <a:spAutoFit/>
          </a:bodyPr>
          <a:lstStyle/>
          <a:p>
            <a:pPr algn="ctr" eaLnBrk="1" fontAlgn="auto" hangingPunct="1"/>
            <a:r>
              <a:rPr lang="en-US" sz="16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02" y="2021224"/>
            <a:ext cx="1047865" cy="1574811"/>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6368457" y="3939087"/>
            <a:ext cx="2194560" cy="830997"/>
          </a:xfrm>
          <a:prstGeom prst="rect">
            <a:avLst/>
          </a:prstGeom>
          <a:noFill/>
        </p:spPr>
        <p:txBody>
          <a:bodyPr wrap="square" rtlCol="0">
            <a:spAutoFit/>
          </a:bodyPr>
          <a:lstStyle/>
          <a:p>
            <a:pPr algn="ctr"/>
            <a:r>
              <a:rPr lang="en-US" sz="1600" b="1" dirty="0">
                <a:solidFill>
                  <a:srgbClr val="1D624D"/>
                </a:solidFill>
                <a:latin typeface="Arial" panose="020B0604020202020204" pitchFamily="34" charset="0"/>
                <a:cs typeface="Arial" panose="020B0604020202020204" pitchFamily="34" charset="0"/>
              </a:rPr>
              <a:t>COVID-19 vaccines </a:t>
            </a:r>
            <a:r>
              <a:rPr lang="en-US" sz="1600" b="1" u="sng" dirty="0">
                <a:solidFill>
                  <a:srgbClr val="1D624D"/>
                </a:solidFill>
                <a:latin typeface="Arial" panose="020B0604020202020204" pitchFamily="34" charset="0"/>
                <a:cs typeface="Arial" panose="020B0604020202020204" pitchFamily="34" charset="0"/>
              </a:rPr>
              <a:t>cannot</a:t>
            </a:r>
            <a:r>
              <a:rPr lang="en-US" sz="1600" b="1" dirty="0">
                <a:solidFill>
                  <a:srgbClr val="1D624D"/>
                </a:solidFill>
                <a:latin typeface="Arial" panose="020B0604020202020204" pitchFamily="34" charset="0"/>
                <a:cs typeface="Arial" panose="020B0604020202020204" pitchFamily="34" charset="0"/>
              </a:rPr>
              <a:t> give you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adec="http://schemas.microsoft.com/office/drawing/2017/decorative" xmlns=""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1953" y="2061310"/>
            <a:ext cx="1674115" cy="149464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9182573" y="3894712"/>
            <a:ext cx="2194560" cy="1323439"/>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600" b="1" u="sng" dirty="0">
                <a:solidFill>
                  <a:srgbClr val="1D624D"/>
                </a:solidFill>
                <a:latin typeface="Arial" panose="020B0604020202020204" pitchFamily="34" charset="0"/>
                <a:cs typeface="Arial" panose="020B0604020202020204" pitchFamily="34" charset="0"/>
              </a:rPr>
              <a:t>viral</a:t>
            </a:r>
            <a:r>
              <a:rPr lang="en-US" sz="1600" b="1" dirty="0">
                <a:solidFill>
                  <a:srgbClr val="1D624D"/>
                </a:solidFill>
                <a:latin typeface="Arial" panose="020B0604020202020204" pitchFamily="34" charset="0"/>
                <a:cs typeface="Arial" panose="020B0604020202020204" pitchFamily="34" charset="0"/>
              </a:rPr>
              <a:t> tests*</a:t>
            </a:r>
          </a:p>
        </p:txBody>
      </p:sp>
      <p:sp>
        <p:nvSpPr>
          <p:cNvPr id="28" name="TextBox">
            <a:hlinkClick r:id="rId7"/>
            <a:extLst>
              <a:ext uri="{FF2B5EF4-FFF2-40B4-BE49-F238E27FC236}">
                <a16:creationId xmlns:a16="http://schemas.microsoft.com/office/drawing/2014/main" id="{EF1520ED-EB45-6B41-A506-01D718D99321}"/>
              </a:ext>
            </a:extLst>
          </p:cNvPr>
          <p:cNvSpPr txBox="1"/>
          <p:nvPr/>
        </p:nvSpPr>
        <p:spPr>
          <a:xfrm>
            <a:off x="740229" y="5537237"/>
            <a:ext cx="10711543" cy="379656"/>
          </a:xfrm>
          <a:prstGeom prst="rect">
            <a:avLst/>
          </a:prstGeom>
          <a:noFill/>
        </p:spPr>
        <p:txBody>
          <a:bodyPr wrap="square" rtlCol="0">
            <a:spAutoFit/>
          </a:bodyPr>
          <a:lstStyle/>
          <a:p>
            <a:pPr algn="ct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https://</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www.cdc.gov</a:t>
            </a: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/coronavirus/2019-ncov/vaccines/about-vaccines/vaccine-</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myths.html</a:t>
            </a:r>
            <a:endParaRPr lang="en-US" sz="1867" b="1" dirty="0">
              <a:solidFill>
                <a:srgbClr val="3A7AB6"/>
              </a:solidFill>
              <a:latin typeface="Arial" panose="020B0604020202020204" pitchFamily="34" charset="0"/>
              <a:cs typeface="Arial" panose="020B0604020202020204" pitchFamily="34" charset="0"/>
            </a:endParaRPr>
          </a:p>
        </p:txBody>
      </p:sp>
      <p:sp>
        <p:nvSpPr>
          <p:cNvPr id="18" name="TextBox">
            <a:extLst>
              <a:ext uri="{FF2B5EF4-FFF2-40B4-BE49-F238E27FC236}">
                <a16:creationId xmlns:a16="http://schemas.microsoft.com/office/drawing/2014/main" id="{C9EF0F3B-3A19-5F45-9CD2-6B1E4EBECE83}"/>
              </a:ext>
            </a:extLst>
          </p:cNvPr>
          <p:cNvSpPr txBox="1"/>
          <p:nvPr/>
        </p:nvSpPr>
        <p:spPr>
          <a:xfrm>
            <a:off x="609600" y="6167571"/>
            <a:ext cx="11582400" cy="297454"/>
          </a:xfrm>
          <a:prstGeom prst="rect">
            <a:avLst/>
          </a:prstGeom>
          <a:noFill/>
        </p:spPr>
        <p:txBody>
          <a:bodyPr wrap="square" rtlCol="0">
            <a:spAutoFit/>
          </a:bodyPr>
          <a:lstStyle/>
          <a:p>
            <a:r>
              <a:rPr lang="en-US" sz="1333" dirty="0">
                <a:solidFill>
                  <a:srgbClr val="000000"/>
                </a:solidFill>
                <a:latin typeface="Arial" panose="020B0604020202020204" pitchFamily="34" charset="0"/>
                <a:cs typeface="Arial" panose="020B0604020202020204" pitchFamily="34" charset="0"/>
              </a:rPr>
              <a:t>*</a:t>
            </a:r>
            <a:r>
              <a:rPr lang="en-US" sz="1333" dirty="0">
                <a:solidFill>
                  <a:srgbClr val="000000"/>
                </a:solidFill>
                <a:latin typeface="Arial" panose="020B0604020202020204" pitchFamily="34" charset="0"/>
                <a:cs typeface="Arial" panose="020B0604020202020204" pitchFamily="34" charset="0"/>
                <a:hlinkClick r:id="rId8"/>
              </a:rPr>
              <a:t>https://</a:t>
            </a:r>
            <a:r>
              <a:rPr lang="en-US" sz="1333" dirty="0" err="1">
                <a:solidFill>
                  <a:srgbClr val="000000"/>
                </a:solidFill>
                <a:latin typeface="Arial" panose="020B0604020202020204" pitchFamily="34" charset="0"/>
                <a:cs typeface="Arial" panose="020B0604020202020204" pitchFamily="34" charset="0"/>
                <a:hlinkClick r:id="rId8"/>
              </a:rPr>
              <a:t>www.cdc.gov</a:t>
            </a:r>
            <a:r>
              <a:rPr lang="en-US" sz="1333" dirty="0">
                <a:solidFill>
                  <a:srgbClr val="000000"/>
                </a:solidFill>
                <a:latin typeface="Arial" panose="020B0604020202020204" pitchFamily="34" charset="0"/>
                <a:cs typeface="Arial" panose="020B0604020202020204" pitchFamily="34" charset="0"/>
                <a:hlinkClick r:id="rId8"/>
              </a:rPr>
              <a:t>/coronavirus/2019-ncov/hcp/testing-</a:t>
            </a:r>
            <a:r>
              <a:rPr lang="en-US" sz="1333" dirty="0" err="1">
                <a:solidFill>
                  <a:srgbClr val="000000"/>
                </a:solidFill>
                <a:latin typeface="Arial" panose="020B0604020202020204" pitchFamily="34" charset="0"/>
                <a:cs typeface="Arial" panose="020B0604020202020204" pitchFamily="34" charset="0"/>
                <a:hlinkClick r:id="rId8"/>
              </a:rPr>
              <a:t>overview.html</a:t>
            </a:r>
            <a:endParaRPr lang="en-US" sz="1333" dirty="0">
              <a:solidFill>
                <a:srgbClr val="000000"/>
              </a:solidFill>
              <a:latin typeface="Arial" panose="020B0604020202020204" pitchFamily="34" charset="0"/>
              <a:cs typeface="Arial" panose="020B0604020202020204" pitchFamily="34" charset="0"/>
            </a:endParaRPr>
          </a:p>
        </p:txBody>
      </p:sp>
      <p:sp>
        <p:nvSpPr>
          <p:cNvPr id="30" name="Divider">
            <a:extLst>
              <a:ext uri="{FF2B5EF4-FFF2-40B4-BE49-F238E27FC236}">
                <a16:creationId xmlns:a16="http://schemas.microsoft.com/office/drawing/2014/main" id="{E650D0C0-B808-B342-B688-445629F7679D}"/>
              </a:ext>
              <a:ext uri="{C183D7F6-B498-43B3-948B-1728B52AA6E4}">
                <adec:decorative xmlns:adec="http://schemas.microsoft.com/office/drawing/2017/decorative" xmlns="" val="1"/>
              </a:ext>
            </a:extLst>
          </p:cNvPr>
          <p:cNvSpPr/>
          <p:nvPr/>
        </p:nvSpPr>
        <p:spPr>
          <a:xfrm>
            <a:off x="3178123"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6" name="Divider">
            <a:extLst>
              <a:ext uri="{FF2B5EF4-FFF2-40B4-BE49-F238E27FC236}">
                <a16:creationId xmlns:a16="http://schemas.microsoft.com/office/drawing/2014/main" id="{06519528-EC15-2B42-AD3E-3B99BFE14F09}"/>
              </a:ext>
              <a:ext uri="{C183D7F6-B498-43B3-948B-1728B52AA6E4}">
                <adec:decorative xmlns:adec="http://schemas.microsoft.com/office/drawing/2017/decorative" xmlns="" val="1"/>
              </a:ext>
            </a:extLst>
          </p:cNvPr>
          <p:cNvSpPr/>
          <p:nvPr/>
        </p:nvSpPr>
        <p:spPr>
          <a:xfrm>
            <a:off x="5992239"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7" name="Divider">
            <a:extLst>
              <a:ext uri="{FF2B5EF4-FFF2-40B4-BE49-F238E27FC236}">
                <a16:creationId xmlns:a16="http://schemas.microsoft.com/office/drawing/2014/main" id="{44C75C16-3DBB-804B-8225-3A29EF1341C6}"/>
              </a:ext>
              <a:ext uri="{C183D7F6-B498-43B3-948B-1728B52AA6E4}">
                <adec:decorative xmlns:adec="http://schemas.microsoft.com/office/drawing/2017/decorative" xmlns="" val="1"/>
              </a:ext>
            </a:extLst>
          </p:cNvPr>
          <p:cNvSpPr/>
          <p:nvPr/>
        </p:nvSpPr>
        <p:spPr>
          <a:xfrm>
            <a:off x="8806355"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40" name="Rectangle">
            <a:extLst>
              <a:ext uri="{FF2B5EF4-FFF2-40B4-BE49-F238E27FC236}">
                <a16:creationId xmlns:a16="http://schemas.microsoft.com/office/drawing/2014/main" id="{D36EC754-B4F1-454E-8D96-A34E9971619A}"/>
              </a:ext>
              <a:ext uri="{C183D7F6-B498-43B3-948B-1728B52AA6E4}">
                <adec:decorative xmlns:adec="http://schemas.microsoft.com/office/drawing/2017/decorative" xmlns="" val="1"/>
              </a:ext>
            </a:extLst>
          </p:cNvPr>
          <p:cNvSpPr/>
          <p:nvPr/>
        </p:nvSpPr>
        <p:spPr>
          <a:xfrm>
            <a:off x="740229" y="5345919"/>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9" name="Picture 18"/>
          <p:cNvPicPr>
            <a:picLocks noChangeAspect="1"/>
          </p:cNvPicPr>
          <p:nvPr/>
        </p:nvPicPr>
        <p:blipFill>
          <a:blip r:embed="rId9"/>
          <a:stretch>
            <a:fillRect/>
          </a:stretch>
        </p:blipFill>
        <p:spPr>
          <a:xfrm>
            <a:off x="8328123" y="5872027"/>
            <a:ext cx="3371096" cy="902645"/>
          </a:xfrm>
          <a:prstGeom prst="rect">
            <a:avLst/>
          </a:prstGeom>
        </p:spPr>
      </p:pic>
      <p:pic>
        <p:nvPicPr>
          <p:cNvPr id="20" name="Picture 19" descr="Gallery"/>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8258" y="5872027"/>
            <a:ext cx="1667751" cy="914961"/>
          </a:xfrm>
          <a:prstGeom prst="rect">
            <a:avLst/>
          </a:prstGeom>
          <a:noFill/>
          <a:ln>
            <a:noFill/>
          </a:ln>
        </p:spPr>
      </p:pic>
    </p:spTree>
    <p:extLst>
      <p:ext uri="{BB962C8B-B14F-4D97-AF65-F5344CB8AC3E}">
        <p14:creationId xmlns:p14="http://schemas.microsoft.com/office/powerpoint/2010/main" val="323468409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DFDA1B4-F351-3741-958E-B841462836B5}"/>
              </a:ext>
            </a:extLst>
          </p:cNvPr>
          <p:cNvSpPr>
            <a:spLocks noGrp="1"/>
          </p:cNvSpPr>
          <p:nvPr>
            <p:ph type="title"/>
          </p:nvPr>
        </p:nvSpPr>
        <p:spPr/>
        <p:txBody>
          <a:bodyPr>
            <a:normAutofit/>
          </a:bodyPr>
          <a:lstStyle/>
          <a:p>
            <a:r>
              <a:rPr lang="en-US" dirty="0">
                <a:solidFill>
                  <a:srgbClr val="1D624D"/>
                </a:solidFill>
              </a:rPr>
              <a:t>Safety of COVID-19 vaccines is a top priority</a:t>
            </a:r>
            <a:br>
              <a:rPr lang="en-US" dirty="0">
                <a:solidFill>
                  <a:srgbClr val="1D624D"/>
                </a:solidFill>
              </a:rPr>
            </a:br>
            <a:endParaRPr lang="en-US" dirty="0">
              <a:solidFill>
                <a:srgbClr val="1D624D"/>
              </a:solidFill>
            </a:endParaRPr>
          </a:p>
        </p:txBody>
      </p:sp>
      <p:sp>
        <p:nvSpPr>
          <p:cNvPr id="7" name="Subtitle">
            <a:extLst>
              <a:ext uri="{FF2B5EF4-FFF2-40B4-BE49-F238E27FC236}">
                <a16:creationId xmlns:a16="http://schemas.microsoft.com/office/drawing/2014/main" id="{D6118433-FE71-D54B-B7E3-63F839DE554C}"/>
              </a:ext>
            </a:extLst>
          </p:cNvPr>
          <p:cNvSpPr>
            <a:spLocks noGrp="1"/>
          </p:cNvSpPr>
          <p:nvPr>
            <p:ph type="subTitle" idx="1"/>
          </p:nvPr>
        </p:nvSpPr>
        <p:spPr/>
        <p:txBody>
          <a:bodyPr>
            <a:normAutofit lnSpcReduction="10000"/>
          </a:bodyPr>
          <a:lstStyle/>
          <a:p>
            <a:r>
              <a:rPr lang="en-US" dirty="0"/>
              <a:t>COVID-19 and Vaccine Basics</a:t>
            </a:r>
          </a:p>
        </p:txBody>
      </p:sp>
      <p:sp>
        <p:nvSpPr>
          <p:cNvPr id="6" name="Text Placeholder">
            <a:extLst>
              <a:ext uri="{FF2B5EF4-FFF2-40B4-BE49-F238E27FC236}">
                <a16:creationId xmlns:a16="http://schemas.microsoft.com/office/drawing/2014/main" id="{95A1A007-2B8E-6A49-84C4-0D1FD59D479A}"/>
              </a:ext>
            </a:extLst>
          </p:cNvPr>
          <p:cNvSpPr>
            <a:spLocks noGrp="1"/>
          </p:cNvSpPr>
          <p:nvPr>
            <p:ph type="body" sz="quarter" idx="10"/>
          </p:nvPr>
        </p:nvSpPr>
        <p:spPr>
          <a:xfrm>
            <a:off x="609600" y="1545167"/>
            <a:ext cx="10972800" cy="760347"/>
          </a:xfrm>
        </p:spPr>
        <p:txBody>
          <a:bodyPr/>
          <a:lstStyle/>
          <a:p>
            <a:pPr marL="0" indent="0">
              <a:buNone/>
            </a:pPr>
            <a:r>
              <a:rPr lang="en-US" b="1" dirty="0"/>
              <a:t>COVID-19 vaccines are being held to the </a:t>
            </a:r>
            <a:r>
              <a:rPr lang="en-US" b="1" dirty="0">
                <a:solidFill>
                  <a:srgbClr val="3A7AB6"/>
                </a:solidFill>
              </a:rPr>
              <a:t>same safety standards</a:t>
            </a:r>
            <a:r>
              <a:rPr lang="en-US" dirty="0">
                <a:solidFill>
                  <a:srgbClr val="3A7AB6"/>
                </a:solidFill>
              </a:rPr>
              <a:t> </a:t>
            </a:r>
            <a:r>
              <a:rPr lang="en-US" b="1" dirty="0"/>
              <a:t>as all vaccines.</a:t>
            </a:r>
            <a:endParaRPr lang="en-US" dirty="0"/>
          </a:p>
        </p:txBody>
      </p:sp>
      <p:sp>
        <p:nvSpPr>
          <p:cNvPr id="26" name="TextBox - Before Authorization">
            <a:extLst>
              <a:ext uri="{FF2B5EF4-FFF2-40B4-BE49-F238E27FC236}">
                <a16:creationId xmlns:a16="http://schemas.microsoft.com/office/drawing/2014/main" id="{A69BE4A2-3509-274B-9449-C5174DD0CEF3}"/>
              </a:ext>
            </a:extLst>
          </p:cNvPr>
          <p:cNvSpPr txBox="1"/>
          <p:nvPr/>
        </p:nvSpPr>
        <p:spPr>
          <a:xfrm>
            <a:off x="836050" y="2340223"/>
            <a:ext cx="4578903" cy="461665"/>
          </a:xfrm>
          <a:prstGeom prst="rect">
            <a:avLst/>
          </a:prstGeom>
          <a:solidFill>
            <a:srgbClr val="3F8539"/>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Before Authorization</a:t>
            </a:r>
            <a:endParaRPr lang="en-US" sz="2400" dirty="0">
              <a:solidFill>
                <a:srgbClr val="000000"/>
              </a:solidFill>
              <a:latin typeface="Calibri" panose="020F0502020204030204" pitchFamily="34" charset="0"/>
            </a:endParaRPr>
          </a:p>
        </p:txBody>
      </p:sp>
      <p:pic>
        <p:nvPicPr>
          <p:cNvPr id="41" name="Arrow left">
            <a:extLst>
              <a:ext uri="{FF2B5EF4-FFF2-40B4-BE49-F238E27FC236}">
                <a16:creationId xmlns:a16="http://schemas.microsoft.com/office/drawing/2014/main" id="{3E9A1F2E-2715-4DDE-A146-E3D0547AAAFB}"/>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974" y="2419393"/>
            <a:ext cx="360439" cy="360439"/>
          </a:xfrm>
          <a:prstGeom prst="rect">
            <a:avLst/>
          </a:prstGeom>
        </p:spPr>
      </p:pic>
      <p:sp>
        <p:nvSpPr>
          <p:cNvPr id="12" name="TextBox">
            <a:extLst>
              <a:ext uri="{FF2B5EF4-FFF2-40B4-BE49-F238E27FC236}">
                <a16:creationId xmlns:a16="http://schemas.microsoft.com/office/drawing/2014/main" id="{0AB3B11B-4A80-EC47-B061-5B72117CC786}"/>
              </a:ext>
            </a:extLst>
          </p:cNvPr>
          <p:cNvSpPr txBox="1"/>
          <p:nvPr/>
        </p:nvSpPr>
        <p:spPr>
          <a:xfrm>
            <a:off x="836049" y="3332567"/>
            <a:ext cx="4578903" cy="1179810"/>
          </a:xfrm>
          <a:prstGeom prst="rect">
            <a:avLst/>
          </a:prstGeom>
          <a:noFill/>
        </p:spPr>
        <p:txBody>
          <a:bodyPr wrap="square" rtlCol="0">
            <a:spAutoFit/>
          </a:bodyPr>
          <a:lstStyle/>
          <a:p>
            <a:pPr marL="380990" indent="-380990" defTabSz="1219140">
              <a:spcBef>
                <a:spcPts val="800"/>
              </a:spcBef>
              <a:buClr>
                <a:srgbClr val="F7931F"/>
              </a:buClr>
              <a:buFont typeface="Wingdings" pitchFamily="2" charset="2"/>
              <a:buChar char="§"/>
            </a:pPr>
            <a:r>
              <a:rPr lang="en-US" sz="1600" b="1" dirty="0">
                <a:solidFill>
                  <a:srgbClr val="000000"/>
                </a:solidFill>
                <a:latin typeface="Arial" panose="020B0604020202020204" pitchFamily="34" charset="0"/>
                <a:cs typeface="Arial" panose="020B0604020202020204" pitchFamily="34" charset="0"/>
              </a:rPr>
              <a:t>FDA</a:t>
            </a:r>
            <a:r>
              <a:rPr lang="en-US" sz="1600" dirty="0">
                <a:solidFill>
                  <a:srgbClr val="000000"/>
                </a:solidFill>
                <a:latin typeface="Arial" panose="020B0604020202020204" pitchFamily="34" charset="0"/>
                <a:cs typeface="Arial" panose="020B0604020202020204" pitchFamily="34" charset="0"/>
              </a:rPr>
              <a:t> carefully reviews all safety data from clinical trials.</a:t>
            </a:r>
          </a:p>
          <a:p>
            <a:pPr marL="380990" indent="-380990" defTabSz="1219140">
              <a:spcBef>
                <a:spcPts val="800"/>
              </a:spcBef>
              <a:buClr>
                <a:srgbClr val="F7931F"/>
              </a:buClr>
              <a:buFont typeface="Wingdings" pitchFamily="2" charset="2"/>
              <a:buChar char="§"/>
            </a:pPr>
            <a:r>
              <a:rPr lang="en-US" sz="1600" b="1" dirty="0">
                <a:solidFill>
                  <a:srgbClr val="000000"/>
                </a:solidFill>
                <a:latin typeface="Arial" panose="020B0604020202020204" pitchFamily="34" charset="0"/>
                <a:cs typeface="Arial" panose="020B0604020202020204" pitchFamily="34" charset="0"/>
              </a:rPr>
              <a:t>ACIP</a:t>
            </a:r>
            <a:r>
              <a:rPr lang="en-US" sz="1600" dirty="0">
                <a:solidFill>
                  <a:srgbClr val="000000"/>
                </a:solidFill>
                <a:latin typeface="Arial" panose="020B0604020202020204" pitchFamily="34" charset="0"/>
                <a:cs typeface="Arial" panose="020B0604020202020204" pitchFamily="34" charset="0"/>
              </a:rPr>
              <a:t> reviews all safety data before recommending use.</a:t>
            </a:r>
          </a:p>
        </p:txBody>
      </p:sp>
      <p:sp>
        <p:nvSpPr>
          <p:cNvPr id="31" name="TextBox - After Authorization">
            <a:extLst>
              <a:ext uri="{FF2B5EF4-FFF2-40B4-BE49-F238E27FC236}">
                <a16:creationId xmlns:a16="http://schemas.microsoft.com/office/drawing/2014/main" id="{672D1509-1312-DA43-8950-8A172AEE1CF9}"/>
              </a:ext>
            </a:extLst>
          </p:cNvPr>
          <p:cNvSpPr txBox="1"/>
          <p:nvPr/>
        </p:nvSpPr>
        <p:spPr>
          <a:xfrm>
            <a:off x="5969422" y="2340223"/>
            <a:ext cx="4409428" cy="461665"/>
          </a:xfrm>
          <a:prstGeom prst="rect">
            <a:avLst/>
          </a:prstGeom>
          <a:solidFill>
            <a:srgbClr val="1D624D"/>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After Authorization</a:t>
            </a:r>
            <a:endParaRPr lang="en-US" sz="2400" dirty="0">
              <a:solidFill>
                <a:srgbClr val="000000"/>
              </a:solidFill>
              <a:latin typeface="Calibri" panose="020F0502020204030204" pitchFamily="34" charset="0"/>
            </a:endParaRPr>
          </a:p>
        </p:txBody>
      </p:sp>
      <p:pic>
        <p:nvPicPr>
          <p:cNvPr id="42" name="Arrow right">
            <a:extLst>
              <a:ext uri="{FF2B5EF4-FFF2-40B4-BE49-F238E27FC236}">
                <a16:creationId xmlns:a16="http://schemas.microsoft.com/office/drawing/2014/main" id="{25D0F3D3-A9EB-4326-AA5C-CC3908AE488A}"/>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499" y="2419393"/>
            <a:ext cx="360439" cy="360439"/>
          </a:xfrm>
          <a:prstGeom prst="rect">
            <a:avLst/>
          </a:prstGeom>
        </p:spPr>
      </p:pic>
      <p:sp>
        <p:nvSpPr>
          <p:cNvPr id="29" name="TextBox 28">
            <a:extLst>
              <a:ext uri="{FF2B5EF4-FFF2-40B4-BE49-F238E27FC236}">
                <a16:creationId xmlns:a16="http://schemas.microsoft.com/office/drawing/2014/main" id="{ACB8BAA1-13D9-B849-BE05-2ECFFC19A480}"/>
              </a:ext>
            </a:extLst>
          </p:cNvPr>
          <p:cNvSpPr txBox="1"/>
          <p:nvPr/>
        </p:nvSpPr>
        <p:spPr>
          <a:xfrm>
            <a:off x="5979791" y="3273856"/>
            <a:ext cx="4578903" cy="1077218"/>
          </a:xfrm>
          <a:prstGeom prst="rect">
            <a:avLst/>
          </a:prstGeom>
          <a:noFill/>
        </p:spPr>
        <p:txBody>
          <a:bodyPr wrap="square" rtlCol="0">
            <a:spAutoFit/>
          </a:bodyPr>
          <a:lstStyle/>
          <a:p>
            <a:pPr marL="380990" indent="-380990" defTabSz="1219140">
              <a:spcBef>
                <a:spcPts val="800"/>
              </a:spcBef>
              <a:buClr>
                <a:srgbClr val="F7931F"/>
              </a:buClr>
              <a:buFont typeface="Wingdings" pitchFamily="2" charset="2"/>
              <a:buChar char="§"/>
            </a:pPr>
            <a:r>
              <a:rPr lang="en-US" sz="1600" b="1" dirty="0">
                <a:solidFill>
                  <a:srgbClr val="000000"/>
                </a:solidFill>
                <a:latin typeface="Arial" panose="020B0604020202020204" pitchFamily="34" charset="0"/>
                <a:cs typeface="Arial" panose="020B0604020202020204" pitchFamily="34" charset="0"/>
              </a:rPr>
              <a:t>FDA</a:t>
            </a:r>
            <a:r>
              <a:rPr lang="en-US" sz="1600" dirty="0">
                <a:solidFill>
                  <a:srgbClr val="000000"/>
                </a:solidFill>
                <a:latin typeface="Arial" panose="020B0604020202020204" pitchFamily="34" charset="0"/>
                <a:cs typeface="Arial" panose="020B0604020202020204" pitchFamily="34" charset="0"/>
              </a:rPr>
              <a:t> and </a:t>
            </a:r>
            <a:r>
              <a:rPr lang="en-US" sz="1600" b="1" dirty="0">
                <a:solidFill>
                  <a:srgbClr val="000000"/>
                </a:solidFill>
                <a:latin typeface="Arial" panose="020B0604020202020204" pitchFamily="34" charset="0"/>
                <a:cs typeface="Arial" panose="020B0604020202020204" pitchFamily="34" charset="0"/>
              </a:rPr>
              <a:t>CDC</a:t>
            </a:r>
            <a:r>
              <a:rPr lang="en-US" sz="1600" dirty="0">
                <a:solidFill>
                  <a:srgbClr val="000000"/>
                </a:solidFill>
                <a:latin typeface="Arial" panose="020B0604020202020204" pitchFamily="34" charset="0"/>
                <a:cs typeface="Arial" panose="020B0604020202020204" pitchFamily="34" charset="0"/>
              </a:rPr>
              <a:t> closely monitor vaccine safety and side effects. There are systems in place that allow CDC and FDA to watch for safety issues.</a:t>
            </a:r>
          </a:p>
        </p:txBody>
      </p:sp>
      <p:grpSp>
        <p:nvGrpSpPr>
          <p:cNvPr id="3" name="Group 2">
            <a:extLst>
              <a:ext uri="{FF2B5EF4-FFF2-40B4-BE49-F238E27FC236}">
                <a16:creationId xmlns:a16="http://schemas.microsoft.com/office/drawing/2014/main" id="{B9AA48AC-C413-4B7E-9EE9-73864D9F78A9}"/>
              </a:ext>
            </a:extLst>
          </p:cNvPr>
          <p:cNvGrpSpPr/>
          <p:nvPr/>
        </p:nvGrpSpPr>
        <p:grpSpPr>
          <a:xfrm>
            <a:off x="5995512" y="5325922"/>
            <a:ext cx="6005169" cy="987214"/>
            <a:chOff x="4496633" y="3994442"/>
            <a:chExt cx="4503877" cy="740411"/>
          </a:xfrm>
        </p:grpSpPr>
        <p:pic>
          <p:nvPicPr>
            <p:cNvPr id="33" name="VAERS" descr="VAERS - Vaccine Adverse Event Reporting System">
              <a:hlinkClick r:id="rId5"/>
              <a:extLst>
                <a:ext uri="{FF2B5EF4-FFF2-40B4-BE49-F238E27FC236}">
                  <a16:creationId xmlns:a16="http://schemas.microsoft.com/office/drawing/2014/main" id="{249C6069-A365-486F-9BE5-B4E8ECFCBC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9785" y="4012644"/>
              <a:ext cx="2155505" cy="201908"/>
            </a:xfrm>
            <a:prstGeom prst="rect">
              <a:avLst/>
            </a:prstGeom>
          </p:spPr>
        </p:pic>
        <p:pic>
          <p:nvPicPr>
            <p:cNvPr id="34" name="v-safe" descr="v-safe after vaccination health checker">
              <a:hlinkClick r:id="rId7"/>
              <a:extLst>
                <a:ext uri="{FF2B5EF4-FFF2-40B4-BE49-F238E27FC236}">
                  <a16:creationId xmlns:a16="http://schemas.microsoft.com/office/drawing/2014/main" id="{9F8ED90A-47E5-45E6-9C4B-2CCE78DE78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3604" y="3994442"/>
              <a:ext cx="1793196" cy="348340"/>
            </a:xfrm>
            <a:prstGeom prst="rect">
              <a:avLst/>
            </a:prstGeom>
          </p:spPr>
        </p:pic>
        <p:sp>
          <p:nvSpPr>
            <p:cNvPr id="36" name="TextBox">
              <a:extLst>
                <a:ext uri="{FF2B5EF4-FFF2-40B4-BE49-F238E27FC236}">
                  <a16:creationId xmlns:a16="http://schemas.microsoft.com/office/drawing/2014/main" id="{5B2A3883-6424-4AC7-95E3-1AD356B61265}"/>
                </a:ext>
              </a:extLst>
            </p:cNvPr>
            <p:cNvSpPr txBox="1"/>
            <p:nvPr/>
          </p:nvSpPr>
          <p:spPr>
            <a:xfrm>
              <a:off x="4496633" y="4350180"/>
              <a:ext cx="4503877" cy="384673"/>
            </a:xfrm>
            <a:prstGeom prst="rect">
              <a:avLst/>
            </a:prstGeom>
            <a:noFill/>
          </p:spPr>
          <p:txBody>
            <a:bodyPr wrap="square" rtlCol="0">
              <a:spAutoFit/>
            </a:bodyPr>
            <a:lstStyle/>
            <a:p>
              <a:r>
                <a:rPr lang="en-US" sz="1400" b="1" dirty="0">
                  <a:solidFill>
                    <a:srgbClr val="3A7AB6"/>
                  </a:solidFill>
                  <a:latin typeface="Arial" panose="020B0604020202020204" pitchFamily="34" charset="0"/>
                  <a:cs typeface="Arial" panose="020B0604020202020204" pitchFamily="34" charset="0"/>
                </a:rPr>
                <a:t>V-safe: </a:t>
              </a:r>
            </a:p>
            <a:p>
              <a:r>
                <a:rPr lang="en-US" sz="1333" b="1" dirty="0">
                  <a:solidFill>
                    <a:srgbClr val="3A7AB6"/>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https://www.cdc.gov/coronavirus/2019-ncov/vaccines/safety/vsafe.html</a:t>
              </a:r>
              <a:r>
                <a:rPr lang="en-US" sz="1333" b="1" dirty="0">
                  <a:solidFill>
                    <a:srgbClr val="3A7AB6"/>
                  </a:solidFill>
                  <a:latin typeface="Arial" panose="020B0604020202020204" pitchFamily="34" charset="0"/>
                  <a:cs typeface="Arial" panose="020B0604020202020204" pitchFamily="34" charset="0"/>
                </a:rPr>
                <a:t> </a:t>
              </a:r>
            </a:p>
          </p:txBody>
        </p:sp>
      </p:grpSp>
      <p:sp>
        <p:nvSpPr>
          <p:cNvPr id="35" name="Divider">
            <a:extLst>
              <a:ext uri="{FF2B5EF4-FFF2-40B4-BE49-F238E27FC236}">
                <a16:creationId xmlns:a16="http://schemas.microsoft.com/office/drawing/2014/main" id="{9A1D4A59-915D-4C3F-9999-2EC9B1207CF0}"/>
              </a:ext>
              <a:ext uri="{C183D7F6-B498-43B3-948B-1728B52AA6E4}">
                <adec:decorative xmlns:adec="http://schemas.microsoft.com/office/drawing/2017/decorative" xmlns="" val="1"/>
              </a:ext>
            </a:extLst>
          </p:cNvPr>
          <p:cNvSpPr/>
          <p:nvPr/>
        </p:nvSpPr>
        <p:spPr>
          <a:xfrm>
            <a:off x="5645489" y="2340224"/>
            <a:ext cx="119487" cy="39088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p:cNvPicPr>
            <a:picLocks noChangeAspect="1"/>
          </p:cNvPicPr>
          <p:nvPr/>
        </p:nvPicPr>
        <p:blipFill>
          <a:blip r:embed="rId10"/>
          <a:stretch>
            <a:fillRect/>
          </a:stretch>
        </p:blipFill>
        <p:spPr>
          <a:xfrm>
            <a:off x="2082696" y="5622322"/>
            <a:ext cx="3371096" cy="989635"/>
          </a:xfrm>
          <a:prstGeom prst="rect">
            <a:avLst/>
          </a:prstGeom>
        </p:spPr>
      </p:pic>
      <p:pic>
        <p:nvPicPr>
          <p:cNvPr id="17" name="Picture 16" descr="Gallery"/>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4945" y="5622322"/>
            <a:ext cx="1667751" cy="1117031"/>
          </a:xfrm>
          <a:prstGeom prst="rect">
            <a:avLst/>
          </a:prstGeom>
          <a:noFill/>
          <a:ln>
            <a:noFill/>
          </a:ln>
        </p:spPr>
      </p:pic>
    </p:spTree>
    <p:extLst>
      <p:ext uri="{BB962C8B-B14F-4D97-AF65-F5344CB8AC3E}">
        <p14:creationId xmlns:p14="http://schemas.microsoft.com/office/powerpoint/2010/main" val="15638976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p:txBody>
          <a:bodyPr>
            <a:normAutofit/>
          </a:bodyPr>
          <a:lstStyle/>
          <a:p>
            <a:r>
              <a:rPr lang="en-US" dirty="0">
                <a:solidFill>
                  <a:srgbClr val="1D624D"/>
                </a:solidFill>
              </a:rPr>
              <a:t>COVID-19 vaccination will help protect </a:t>
            </a:r>
            <a:br>
              <a:rPr lang="en-US" dirty="0">
                <a:solidFill>
                  <a:srgbClr val="1D624D"/>
                </a:solidFill>
              </a:rPr>
            </a:br>
            <a:r>
              <a:rPr lang="en-US" dirty="0">
                <a:solidFill>
                  <a:srgbClr val="1D624D"/>
                </a:solidFill>
              </a:rPr>
              <a:t>you from COVID-19</a:t>
            </a:r>
          </a:p>
        </p:txBody>
      </p:sp>
      <p:sp>
        <p:nvSpPr>
          <p:cNvPr id="6" name="Subtitle">
            <a:extLst>
              <a:ext uri="{FF2B5EF4-FFF2-40B4-BE49-F238E27FC236}">
                <a16:creationId xmlns:a16="http://schemas.microsoft.com/office/drawing/2014/main" id="{3E54D59F-5CAF-CF49-9ECE-C23763CEAECF}"/>
              </a:ext>
            </a:extLst>
          </p:cNvPr>
          <p:cNvSpPr>
            <a:spLocks noGrp="1"/>
          </p:cNvSpPr>
          <p:nvPr>
            <p:ph type="subTitle" idx="1"/>
          </p:nvPr>
        </p:nvSpPr>
        <p:spPr/>
        <p:txBody>
          <a:bodyPr>
            <a:normAutofit lnSpcReduction="10000"/>
          </a:bodyPr>
          <a:lstStyle/>
          <a:p>
            <a:r>
              <a:rPr lang="en-US" dirty="0"/>
              <a:t>COVID-19 and Vaccine Basics</a:t>
            </a:r>
          </a:p>
        </p:txBody>
      </p:sp>
      <p:sp>
        <p:nvSpPr>
          <p:cNvPr id="8" name="TextBox">
            <a:extLst>
              <a:ext uri="{FF2B5EF4-FFF2-40B4-BE49-F238E27FC236}">
                <a16:creationId xmlns:a16="http://schemas.microsoft.com/office/drawing/2014/main" id="{07FD7443-FCEB-0B4A-A71D-A7538FD5ACCC}"/>
              </a:ext>
            </a:extLst>
          </p:cNvPr>
          <p:cNvSpPr txBox="1"/>
          <p:nvPr/>
        </p:nvSpPr>
        <p:spPr>
          <a:xfrm>
            <a:off x="625619" y="1901755"/>
            <a:ext cx="4972836" cy="502766"/>
          </a:xfrm>
          <a:prstGeom prst="rect">
            <a:avLst/>
          </a:prstGeom>
          <a:noFill/>
        </p:spPr>
        <p:txBody>
          <a:bodyPr wrap="none" rtlCol="0">
            <a:spAutoFit/>
          </a:bodyPr>
          <a:lstStyle/>
          <a:p>
            <a:r>
              <a:rPr lang="en-US" sz="2667" b="1" dirty="0">
                <a:solidFill>
                  <a:srgbClr val="3A7AB6"/>
                </a:solidFill>
                <a:latin typeface="Arial" panose="020B0604020202020204" pitchFamily="34" charset="0"/>
                <a:cs typeface="Arial" panose="020B0604020202020204" pitchFamily="34" charset="0"/>
              </a:rPr>
              <a:t>Getting a COVID-19 vaccine...</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102" y="2759683"/>
            <a:ext cx="1501292" cy="1829339"/>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2687248" y="4922588"/>
            <a:ext cx="2743200" cy="1272400"/>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pic>
        <p:nvPicPr>
          <p:cNvPr id="27" name="Picture" descr="Illustration of a person coughing, creating airborne droplets.">
            <a:extLst>
              <a:ext uri="{FF2B5EF4-FFF2-40B4-BE49-F238E27FC236}">
                <a16:creationId xmlns:a16="http://schemas.microsoft.com/office/drawing/2014/main" id="{40A36B83-48DA-47EB-B0A8-39F60065F4AC}"/>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663" y="2736613"/>
            <a:ext cx="1914475" cy="1852409"/>
          </a:xfrm>
          <a:prstGeom prst="rect">
            <a:avLst/>
          </a:prstGeom>
        </p:spPr>
      </p:pic>
      <p:sp>
        <p:nvSpPr>
          <p:cNvPr id="25" name="Rectangle">
            <a:extLst>
              <a:ext uri="{FF2B5EF4-FFF2-40B4-BE49-F238E27FC236}">
                <a16:creationId xmlns:a16="http://schemas.microsoft.com/office/drawing/2014/main" id="{5CEA61D6-C78D-4C75-A544-6D072A55BF01}"/>
              </a:ext>
            </a:extLst>
          </p:cNvPr>
          <p:cNvSpPr/>
          <p:nvPr/>
        </p:nvSpPr>
        <p:spPr>
          <a:xfrm>
            <a:off x="6324495" y="4922587"/>
            <a:ext cx="2743200" cy="1559722"/>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sp>
        <p:nvSpPr>
          <p:cNvPr id="28" name="Divider">
            <a:extLst>
              <a:ext uri="{FF2B5EF4-FFF2-40B4-BE49-F238E27FC236}">
                <a16:creationId xmlns:a16="http://schemas.microsoft.com/office/drawing/2014/main" id="{A5CD13D4-AB47-4431-A8C5-77B3686F574F}"/>
              </a:ext>
              <a:ext uri="{C183D7F6-B498-43B3-948B-1728B52AA6E4}">
                <adec:decorative xmlns:adec="http://schemas.microsoft.com/office/drawing/2017/decorative" xmlns="" val="1"/>
              </a:ext>
            </a:extLst>
          </p:cNvPr>
          <p:cNvSpPr/>
          <p:nvPr/>
        </p:nvSpPr>
        <p:spPr>
          <a:xfrm>
            <a:off x="5867507" y="2691432"/>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p:nvPicPr>
        <p:blipFill>
          <a:blip r:embed="rId5"/>
          <a:stretch>
            <a:fillRect/>
          </a:stretch>
        </p:blipFill>
        <p:spPr>
          <a:xfrm>
            <a:off x="9137145" y="5817925"/>
            <a:ext cx="2969976" cy="871880"/>
          </a:xfrm>
          <a:prstGeom prst="rect">
            <a:avLst/>
          </a:prstGeom>
        </p:spPr>
      </p:pic>
      <p:pic>
        <p:nvPicPr>
          <p:cNvPr id="11" name="Picture 10" descr="Galler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753" y="5685411"/>
            <a:ext cx="1667751" cy="1117031"/>
          </a:xfrm>
          <a:prstGeom prst="rect">
            <a:avLst/>
          </a:prstGeom>
          <a:noFill/>
          <a:ln>
            <a:noFill/>
          </a:ln>
        </p:spPr>
      </p:pic>
    </p:spTree>
    <p:extLst>
      <p:ext uri="{BB962C8B-B14F-4D97-AF65-F5344CB8AC3E}">
        <p14:creationId xmlns:p14="http://schemas.microsoft.com/office/powerpoint/2010/main" val="183669260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D6348-505A-C94C-AAB5-A6891991D25D}"/>
              </a:ext>
            </a:extLst>
          </p:cNvPr>
          <p:cNvSpPr>
            <a:spLocks noGrp="1"/>
          </p:cNvSpPr>
          <p:nvPr>
            <p:ph type="title"/>
          </p:nvPr>
        </p:nvSpPr>
        <p:spPr/>
        <p:txBody>
          <a:bodyPr/>
          <a:lstStyle/>
          <a:p>
            <a:r>
              <a:rPr lang="en-US" dirty="0">
                <a:solidFill>
                  <a:srgbClr val="1D624D"/>
                </a:solidFill>
              </a:rPr>
              <a:t>What to expect before, during, and after COVID-19 vaccination </a:t>
            </a:r>
          </a:p>
        </p:txBody>
      </p:sp>
      <p:sp>
        <p:nvSpPr>
          <p:cNvPr id="16" name="Subtitle">
            <a:extLst>
              <a:ext uri="{FF2B5EF4-FFF2-40B4-BE49-F238E27FC236}">
                <a16:creationId xmlns:a16="http://schemas.microsoft.com/office/drawing/2014/main" id="{0E828EB1-EBF2-E347-A9F8-68AB41D0629F}"/>
              </a:ext>
            </a:extLst>
          </p:cNvPr>
          <p:cNvSpPr>
            <a:spLocks noGrp="1"/>
          </p:cNvSpPr>
          <p:nvPr>
            <p:ph type="subTitle" idx="1"/>
          </p:nvPr>
        </p:nvSpPr>
        <p:spPr/>
        <p:txBody>
          <a:bodyPr>
            <a:normAutofit lnSpcReduction="10000"/>
          </a:bodyPr>
          <a:lstStyle/>
          <a:p>
            <a:r>
              <a:rPr lang="en-US" dirty="0"/>
              <a:t>COVID-19 and Vaccine Basics</a:t>
            </a:r>
          </a:p>
        </p:txBody>
      </p:sp>
      <p:sp>
        <p:nvSpPr>
          <p:cNvPr id="3" name="TextBox">
            <a:extLst>
              <a:ext uri="{FF2B5EF4-FFF2-40B4-BE49-F238E27FC236}">
                <a16:creationId xmlns:a16="http://schemas.microsoft.com/office/drawing/2014/main" id="{89FCADEC-6DC4-B642-93ED-E81EE32E4184}"/>
              </a:ext>
            </a:extLst>
          </p:cNvPr>
          <p:cNvSpPr txBox="1"/>
          <p:nvPr/>
        </p:nvSpPr>
        <p:spPr>
          <a:xfrm>
            <a:off x="740229" y="2076669"/>
            <a:ext cx="3304420" cy="461665"/>
          </a:xfrm>
          <a:prstGeom prst="rect">
            <a:avLst/>
          </a:prstGeom>
          <a:solidFill>
            <a:srgbClr val="3F8539"/>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Before</a:t>
            </a:r>
            <a:endParaRPr lang="en-US" sz="2400" dirty="0">
              <a:solidFill>
                <a:srgbClr val="000000"/>
              </a:solidFill>
              <a:latin typeface="Calibri" panose="020F0502020204030204" pitchFamily="34" charset="0"/>
            </a:endParaRPr>
          </a:p>
        </p:txBody>
      </p:sp>
      <p:pic>
        <p:nvPicPr>
          <p:cNvPr id="41" name="left arrow">
            <a:extLst>
              <a:ext uri="{FF2B5EF4-FFF2-40B4-BE49-F238E27FC236}">
                <a16:creationId xmlns:a16="http://schemas.microsoft.com/office/drawing/2014/main" id="{2C00AA83-72E8-874D-8A4B-06C6C58D1AF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453" y="2142335"/>
            <a:ext cx="360439" cy="360439"/>
          </a:xfrm>
          <a:prstGeom prst="rect">
            <a:avLst/>
          </a:prstGeom>
        </p:spPr>
      </p:pic>
      <p:sp>
        <p:nvSpPr>
          <p:cNvPr id="11" name="TextBox">
            <a:extLst>
              <a:ext uri="{FF2B5EF4-FFF2-40B4-BE49-F238E27FC236}">
                <a16:creationId xmlns:a16="http://schemas.microsoft.com/office/drawing/2014/main" id="{0C0F151E-19DF-2541-A254-B8D76F0A6AD6}"/>
              </a:ext>
            </a:extLst>
          </p:cNvPr>
          <p:cNvSpPr txBox="1"/>
          <p:nvPr/>
        </p:nvSpPr>
        <p:spPr>
          <a:xfrm>
            <a:off x="984935" y="2741430"/>
            <a:ext cx="2830284" cy="1489831"/>
          </a:xfrm>
          <a:prstGeom prst="rect">
            <a:avLst/>
          </a:prstGeom>
          <a:noFill/>
        </p:spPr>
        <p:txBody>
          <a:bodyPr wrap="square" lIns="0" rtlCol="0">
            <a:spAutoFit/>
          </a:bodyPr>
          <a:lstStyle/>
          <a:p>
            <a:pPr marL="228594" lvl="1" indent="-228594">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Learn about COVID-19 vaccines.</a:t>
            </a:r>
          </a:p>
          <a:p>
            <a:pPr marL="228594" lvl="1" indent="-228594">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See if COVID-19 vaccination is recommended for you.</a:t>
            </a:r>
          </a:p>
        </p:txBody>
      </p:sp>
      <p:sp>
        <p:nvSpPr>
          <p:cNvPr id="25" name="TextBox">
            <a:extLst>
              <a:ext uri="{FF2B5EF4-FFF2-40B4-BE49-F238E27FC236}">
                <a16:creationId xmlns:a16="http://schemas.microsoft.com/office/drawing/2014/main" id="{A0F812B6-C94A-724F-A931-3B02102374FD}"/>
              </a:ext>
            </a:extLst>
          </p:cNvPr>
          <p:cNvSpPr txBox="1"/>
          <p:nvPr/>
        </p:nvSpPr>
        <p:spPr>
          <a:xfrm>
            <a:off x="4446210" y="2078176"/>
            <a:ext cx="3304420" cy="461665"/>
          </a:xfrm>
          <a:prstGeom prst="rect">
            <a:avLst/>
          </a:prstGeom>
          <a:solidFill>
            <a:srgbClr val="3A7AB6"/>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During</a:t>
            </a:r>
            <a:endParaRPr lang="en-US" sz="2400" dirty="0">
              <a:solidFill>
                <a:srgbClr val="000000"/>
              </a:solidFill>
              <a:latin typeface="Calibri" panose="020F0502020204030204" pitchFamily="34" charset="0"/>
            </a:endParaRPr>
          </a:p>
        </p:txBody>
      </p:sp>
      <p:pic>
        <p:nvPicPr>
          <p:cNvPr id="42" name="cycle arrows">
            <a:extLst>
              <a:ext uri="{FF2B5EF4-FFF2-40B4-BE49-F238E27FC236}">
                <a16:creationId xmlns:a16="http://schemas.microsoft.com/office/drawing/2014/main" id="{7759C9E3-D8C6-2D49-B864-EBB72C134D97}"/>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786" y="2142335"/>
            <a:ext cx="360439" cy="360439"/>
          </a:xfrm>
          <a:prstGeom prst="rect">
            <a:avLst/>
          </a:prstGeom>
        </p:spPr>
      </p:pic>
      <p:sp>
        <p:nvSpPr>
          <p:cNvPr id="12" name="TextBox">
            <a:extLst>
              <a:ext uri="{FF2B5EF4-FFF2-40B4-BE49-F238E27FC236}">
                <a16:creationId xmlns:a16="http://schemas.microsoft.com/office/drawing/2014/main" id="{F7997CA2-72AE-BB48-8BE3-D8B72E47A038}"/>
              </a:ext>
            </a:extLst>
          </p:cNvPr>
          <p:cNvSpPr txBox="1"/>
          <p:nvPr/>
        </p:nvSpPr>
        <p:spPr>
          <a:xfrm>
            <a:off x="4606589" y="2740700"/>
            <a:ext cx="2828544" cy="1756506"/>
          </a:xfrm>
          <a:prstGeom prst="rect">
            <a:avLst/>
          </a:prstGeom>
          <a:noFill/>
        </p:spPr>
        <p:txBody>
          <a:bodyPr wrap="square" rtlCol="0">
            <a:spAutoFit/>
          </a:bodyPr>
          <a:lstStyle/>
          <a:p>
            <a:pPr marL="231642" lvl="1" indent="-231642">
              <a:spcBef>
                <a:spcPts val="533"/>
              </a:spcBef>
              <a:buClr>
                <a:srgbClr val="3A7AB6"/>
              </a:buClr>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Read the fact sheet that tells you about the specific COVID-19 vaccine you receive.</a:t>
            </a:r>
          </a:p>
          <a:p>
            <a:pPr marL="231642" lvl="1" indent="-231642">
              <a:spcBef>
                <a:spcPts val="533"/>
              </a:spcBef>
              <a:buClr>
                <a:srgbClr val="3A7AB6"/>
              </a:buClr>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Receive a vaccination record card. </a:t>
            </a:r>
          </a:p>
        </p:txBody>
      </p:sp>
      <p:sp>
        <p:nvSpPr>
          <p:cNvPr id="26" name="TextBox">
            <a:extLst>
              <a:ext uri="{FF2B5EF4-FFF2-40B4-BE49-F238E27FC236}">
                <a16:creationId xmlns:a16="http://schemas.microsoft.com/office/drawing/2014/main" id="{A8140126-9590-AE4C-B30D-4D55228ACB0B}"/>
              </a:ext>
            </a:extLst>
          </p:cNvPr>
          <p:cNvSpPr txBox="1"/>
          <p:nvPr/>
        </p:nvSpPr>
        <p:spPr>
          <a:xfrm>
            <a:off x="8132839" y="2076669"/>
            <a:ext cx="3304420" cy="461665"/>
          </a:xfrm>
          <a:prstGeom prst="rect">
            <a:avLst/>
          </a:prstGeom>
          <a:solidFill>
            <a:srgbClr val="1D624D"/>
          </a:solidFill>
        </p:spPr>
        <p:txBody>
          <a:bodyPr wrap="square" rtlCol="0">
            <a:spAutoFit/>
          </a:bodyPr>
          <a:lstStyle/>
          <a:p>
            <a:r>
              <a:rPr lang="en-US" sz="2400" b="1" dirty="0">
                <a:solidFill>
                  <a:srgbClr val="FFFFFF"/>
                </a:solidFill>
                <a:latin typeface="Arial Black" panose="020B0604020202020204" pitchFamily="34" charset="0"/>
                <a:cs typeface="Arial Black" panose="020B0604020202020204" pitchFamily="34" charset="0"/>
              </a:rPr>
              <a:t>After</a:t>
            </a:r>
            <a:endParaRPr lang="en-US" sz="2400" dirty="0">
              <a:solidFill>
                <a:srgbClr val="000000"/>
              </a:solidFill>
              <a:latin typeface="Calibri" panose="020F0502020204030204" pitchFamily="34" charset="0"/>
            </a:endParaRPr>
          </a:p>
        </p:txBody>
      </p:sp>
      <p:pic>
        <p:nvPicPr>
          <p:cNvPr id="43" name="right arrow">
            <a:extLst>
              <a:ext uri="{FF2B5EF4-FFF2-40B4-BE49-F238E27FC236}">
                <a16:creationId xmlns:a16="http://schemas.microsoft.com/office/drawing/2014/main" id="{0FB2C5FE-18C3-3245-B120-10A63667FCA4}"/>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434" y="2142335"/>
            <a:ext cx="360439" cy="360439"/>
          </a:xfrm>
          <a:prstGeom prst="rect">
            <a:avLst/>
          </a:prstGeom>
        </p:spPr>
      </p:pic>
      <p:sp>
        <p:nvSpPr>
          <p:cNvPr id="13" name="TextBox">
            <a:extLst>
              <a:ext uri="{FF2B5EF4-FFF2-40B4-BE49-F238E27FC236}">
                <a16:creationId xmlns:a16="http://schemas.microsoft.com/office/drawing/2014/main" id="{1EA71E13-DD6C-7947-B0DF-AE49A0C7C79D}"/>
              </a:ext>
            </a:extLst>
          </p:cNvPr>
          <p:cNvSpPr txBox="1"/>
          <p:nvPr/>
        </p:nvSpPr>
        <p:spPr>
          <a:xfrm>
            <a:off x="8361969" y="2740701"/>
            <a:ext cx="2904903" cy="2353978"/>
          </a:xfrm>
          <a:prstGeom prst="rect">
            <a:avLst/>
          </a:prstGeom>
          <a:noFill/>
        </p:spPr>
        <p:txBody>
          <a:bodyPr wrap="square" rtlCol="0">
            <a:spAutoFit/>
          </a:bodyPr>
          <a:lstStyle/>
          <a:p>
            <a:pPr marL="231642" lvl="1" indent="-231642">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Expect some side effects.</a:t>
            </a:r>
          </a:p>
          <a:p>
            <a:pPr marL="231642" lvl="1" indent="-231642">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Enroll in v-safe. V-safe will remind you if you need a second shot.</a:t>
            </a:r>
          </a:p>
          <a:p>
            <a:pPr marL="231642" lvl="1" indent="-231642">
              <a:spcBef>
                <a:spcPts val="533"/>
              </a:spcBef>
              <a:buFont typeface="Wingdings" pitchFamily="2" charset="2"/>
              <a:buChar char="§"/>
            </a:pPr>
            <a:r>
              <a:rPr lang="en-US" sz="1733" dirty="0">
                <a:solidFill>
                  <a:srgbClr val="2D2C2C"/>
                </a:solidFill>
                <a:latin typeface="Arial" panose="020B0604020202020204" pitchFamily="34" charset="0"/>
                <a:cs typeface="Arial" panose="020B0604020202020204" pitchFamily="34" charset="0"/>
              </a:rPr>
              <a:t>Continue using all </a:t>
            </a:r>
            <a:br>
              <a:rPr lang="en-US" sz="1733" dirty="0">
                <a:solidFill>
                  <a:srgbClr val="2D2C2C"/>
                </a:solidFill>
                <a:latin typeface="Arial" panose="020B0604020202020204" pitchFamily="34" charset="0"/>
                <a:cs typeface="Arial" panose="020B0604020202020204" pitchFamily="34" charset="0"/>
              </a:rPr>
            </a:br>
            <a:r>
              <a:rPr lang="en-US" sz="1733" dirty="0">
                <a:solidFill>
                  <a:srgbClr val="2D2C2C"/>
                </a:solidFill>
                <a:latin typeface="Arial" panose="020B0604020202020204" pitchFamily="34" charset="0"/>
                <a:cs typeface="Arial" panose="020B0604020202020204" pitchFamily="34" charset="0"/>
              </a:rPr>
              <a:t>the measures to protect yourself and others.</a:t>
            </a:r>
          </a:p>
        </p:txBody>
      </p:sp>
      <p:sp>
        <p:nvSpPr>
          <p:cNvPr id="23" name="TextBox Link">
            <a:extLst>
              <a:ext uri="{FF2B5EF4-FFF2-40B4-BE49-F238E27FC236}">
                <a16:creationId xmlns:a16="http://schemas.microsoft.com/office/drawing/2014/main" id="{F3180584-9DF3-7042-9F23-5F9E60EB239B}"/>
              </a:ext>
            </a:extLst>
          </p:cNvPr>
          <p:cNvSpPr txBox="1"/>
          <p:nvPr/>
        </p:nvSpPr>
        <p:spPr>
          <a:xfrm>
            <a:off x="740229" y="6064337"/>
            <a:ext cx="10711543" cy="379656"/>
          </a:xfrm>
          <a:prstGeom prst="rect">
            <a:avLst/>
          </a:prstGeom>
          <a:noFill/>
        </p:spPr>
        <p:txBody>
          <a:bodyPr wrap="square" rtlCol="0">
            <a:spAutoFit/>
          </a:bodyPr>
          <a:lstStyle/>
          <a:p>
            <a:pPr algn="ctr"/>
            <a:r>
              <a:rPr lang="en-US" sz="1867" b="1" dirty="0">
                <a:solidFill>
                  <a:srgbClr val="3A7AB6"/>
                </a:solidFill>
                <a:latin typeface="Arial" panose="020B0604020202020204" pitchFamily="34" charset="0"/>
                <a:cs typeface="Arial" panose="020B0604020202020204" pitchFamily="34" charset="0"/>
              </a:rPr>
              <a:t>V-safe: </a:t>
            </a:r>
            <a:r>
              <a:rPr lang="en-US" sz="1867"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https://www.cdc.gov/coronavirus/2019-ncov/vaccines/safety/vsafe.html</a:t>
            </a:r>
            <a:r>
              <a:rPr lang="en-US" sz="1867" b="1" dirty="0">
                <a:solidFill>
                  <a:srgbClr val="3A7AB6"/>
                </a:solidFill>
                <a:latin typeface="Arial" panose="020B0604020202020204" pitchFamily="34" charset="0"/>
                <a:cs typeface="Arial" panose="020B0604020202020204" pitchFamily="34" charset="0"/>
              </a:rPr>
              <a:t> </a:t>
            </a:r>
          </a:p>
        </p:txBody>
      </p:sp>
      <p:sp>
        <p:nvSpPr>
          <p:cNvPr id="24" name="Rectangle">
            <a:extLst>
              <a:ext uri="{FF2B5EF4-FFF2-40B4-BE49-F238E27FC236}">
                <a16:creationId xmlns:a16="http://schemas.microsoft.com/office/drawing/2014/main" id="{1EB19A26-D5EA-AC45-B3D6-37762826A00A}"/>
              </a:ext>
              <a:ext uri="{C183D7F6-B498-43B3-948B-1728B52AA6E4}">
                <adec:decorative xmlns:adec="http://schemas.microsoft.com/office/drawing/2017/decorative" xmlns="" val="1"/>
              </a:ext>
            </a:extLst>
          </p:cNvPr>
          <p:cNvSpPr/>
          <p:nvPr/>
        </p:nvSpPr>
        <p:spPr>
          <a:xfrm>
            <a:off x="740229" y="5872011"/>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7931F"/>
              </a:solidFill>
            </a:endParaRPr>
          </a:p>
        </p:txBody>
      </p:sp>
      <p:grpSp>
        <p:nvGrpSpPr>
          <p:cNvPr id="33" name="Dividers">
            <a:extLst>
              <a:ext uri="{FF2B5EF4-FFF2-40B4-BE49-F238E27FC236}">
                <a16:creationId xmlns:a16="http://schemas.microsoft.com/office/drawing/2014/main" id="{A87069C8-964F-A049-A689-FC0AC2DD69AE}"/>
              </a:ext>
              <a:ext uri="{C183D7F6-B498-43B3-948B-1728B52AA6E4}">
                <adec:decorative xmlns:adec="http://schemas.microsoft.com/office/drawing/2017/decorative" xmlns="" val="1"/>
              </a:ext>
            </a:extLst>
          </p:cNvPr>
          <p:cNvGrpSpPr/>
          <p:nvPr/>
        </p:nvGrpSpPr>
        <p:grpSpPr>
          <a:xfrm>
            <a:off x="4178327" y="2076668"/>
            <a:ext cx="3820533" cy="3435048"/>
            <a:chOff x="3133745" y="1557501"/>
            <a:chExt cx="2865400" cy="2576286"/>
          </a:xfrm>
        </p:grpSpPr>
        <p:sp>
          <p:nvSpPr>
            <p:cNvPr id="20" name="Divider">
              <a:extLst>
                <a:ext uri="{FF2B5EF4-FFF2-40B4-BE49-F238E27FC236}">
                  <a16:creationId xmlns:a16="http://schemas.microsoft.com/office/drawing/2014/main" id="{C7984787-8815-AF4C-8E0D-9DAB10F340CB}"/>
                </a:ext>
                <a:ext uri="{C183D7F6-B498-43B3-948B-1728B52AA6E4}">
                  <adec:decorative xmlns:adec="http://schemas.microsoft.com/office/drawing/2017/decorative" xmlns="" val="1"/>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Divider">
              <a:extLst>
                <a:ext uri="{FF2B5EF4-FFF2-40B4-BE49-F238E27FC236}">
                  <a16:creationId xmlns:a16="http://schemas.microsoft.com/office/drawing/2014/main" id="{2D3231CF-2F2D-F449-B8C2-1A4F04A7CB20}"/>
                </a:ext>
                <a:ext uri="{C183D7F6-B498-43B3-948B-1728B52AA6E4}">
                  <adec:decorative xmlns:adec="http://schemas.microsoft.com/office/drawing/2017/decorative" xmlns="" val="1"/>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24560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solidFill>
              </a:rPr>
              <a:t>Speaker: Dr. Mumtaz Ali Khan</a:t>
            </a:r>
          </a:p>
        </p:txBody>
      </p:sp>
      <p:sp>
        <p:nvSpPr>
          <p:cNvPr id="3" name="Content Placeholder 2"/>
          <p:cNvSpPr>
            <a:spLocks noGrp="1"/>
          </p:cNvSpPr>
          <p:nvPr>
            <p:ph idx="1"/>
          </p:nvPr>
        </p:nvSpPr>
        <p:spPr/>
        <p:txBody>
          <a:bodyPr>
            <a:normAutofit/>
          </a:bodyPr>
          <a:lstStyle/>
          <a:p>
            <a:r>
              <a:rPr lang="en-US" sz="2200" b="1" i="1" dirty="0">
                <a:solidFill>
                  <a:srgbClr val="008000"/>
                </a:solidFill>
              </a:rPr>
              <a:t>He is having vast experience of outbreak investigation and response. </a:t>
            </a:r>
          </a:p>
          <a:p>
            <a:r>
              <a:rPr lang="en-US" sz="2200" b="1" i="1" dirty="0">
                <a:solidFill>
                  <a:srgbClr val="008000"/>
                </a:solidFill>
              </a:rPr>
              <a:t>Has represented Pakistan in more than 32 international conferences/meetings and presented 28 research papers in international conferences. </a:t>
            </a:r>
          </a:p>
          <a:p>
            <a:r>
              <a:rPr lang="en-US" sz="2200" b="1" i="1" dirty="0">
                <a:solidFill>
                  <a:srgbClr val="008000"/>
                </a:solidFill>
              </a:rPr>
              <a:t>Has played a pro-active role in COVID-19 response.</a:t>
            </a:r>
          </a:p>
          <a:p>
            <a:r>
              <a:rPr lang="en-US" sz="2200" b="1" i="1" dirty="0">
                <a:solidFill>
                  <a:srgbClr val="008000"/>
                </a:solidFill>
              </a:rPr>
              <a:t>Has been actively involved in making National Action Plan for COVID-19, remained focal person for COVID Response at NIH</a:t>
            </a:r>
          </a:p>
          <a:p>
            <a:r>
              <a:rPr lang="en-US" sz="2200" b="1" i="1" dirty="0">
                <a:solidFill>
                  <a:srgbClr val="008000"/>
                </a:solidFill>
              </a:rPr>
              <a:t> performed as Team Lead for Rapid Response Trainings and Simulation Exercises at all Airports and Ground crossings and Setting Quarantine Center at </a:t>
            </a:r>
            <a:r>
              <a:rPr lang="en-US" sz="2200" b="1" i="1" dirty="0" err="1">
                <a:solidFill>
                  <a:srgbClr val="008000"/>
                </a:solidFill>
              </a:rPr>
              <a:t>Taftan</a:t>
            </a:r>
            <a:r>
              <a:rPr lang="en-US" sz="2200" b="1" i="1" dirty="0">
                <a:solidFill>
                  <a:srgbClr val="008000"/>
                </a:solidFill>
              </a:rPr>
              <a:t> in Feb 2020. </a:t>
            </a:r>
          </a:p>
          <a:p>
            <a:r>
              <a:rPr lang="en-US" sz="2200" b="1" i="1" dirty="0">
                <a:solidFill>
                  <a:srgbClr val="008000"/>
                </a:solidFill>
              </a:rPr>
              <a:t> Keeping in View his extra ordinary services during the COVID-19 Pandemic, he has been granted appreciation certificates and shields and was also nominated for National Award during 2020.</a:t>
            </a:r>
          </a:p>
          <a:p>
            <a:endParaRPr lang="en-US" dirty="0"/>
          </a:p>
        </p:txBody>
      </p:sp>
      <p:pic>
        <p:nvPicPr>
          <p:cNvPr id="4" name="Picture 3"/>
          <p:cNvPicPr>
            <a:picLocks noChangeAspect="1"/>
          </p:cNvPicPr>
          <p:nvPr/>
        </p:nvPicPr>
        <p:blipFill>
          <a:blip r:embed="rId2"/>
          <a:stretch>
            <a:fillRect/>
          </a:stretch>
        </p:blipFill>
        <p:spPr>
          <a:xfrm>
            <a:off x="8633569" y="139947"/>
            <a:ext cx="3457379" cy="989635"/>
          </a:xfrm>
          <a:prstGeom prst="rect">
            <a:avLst/>
          </a:prstGeom>
        </p:spPr>
      </p:pic>
      <p:pic>
        <p:nvPicPr>
          <p:cNvPr id="5" name="Picture 4" descr="Gallery"/>
          <p:cNvPicPr/>
          <p:nvPr/>
        </p:nvPicPr>
        <p:blipFill>
          <a:blip r:embed="rId3">
            <a:extLst>
              <a:ext uri="{28A0092B-C50C-407E-A947-70E740481C1C}">
                <a14:useLocalDpi xmlns:a14="http://schemas.microsoft.com/office/drawing/2010/main" val="0"/>
              </a:ext>
            </a:extLst>
          </a:blip>
          <a:srcRect/>
          <a:stretch>
            <a:fillRect/>
          </a:stretch>
        </p:blipFill>
        <p:spPr bwMode="auto">
          <a:xfrm>
            <a:off x="6797149" y="49187"/>
            <a:ext cx="1836420" cy="1245870"/>
          </a:xfrm>
          <a:prstGeom prst="rect">
            <a:avLst/>
          </a:prstGeom>
          <a:noFill/>
          <a:ln>
            <a:noFill/>
          </a:ln>
        </p:spPr>
      </p:pic>
    </p:spTree>
    <p:extLst>
      <p:ext uri="{BB962C8B-B14F-4D97-AF65-F5344CB8AC3E}">
        <p14:creationId xmlns:p14="http://schemas.microsoft.com/office/powerpoint/2010/main" val="849295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0DFCB57-2843-3B4A-A14B-7DE0238B7EB3}"/>
              </a:ext>
            </a:extLst>
          </p:cNvPr>
          <p:cNvSpPr>
            <a:spLocks noGrp="1"/>
          </p:cNvSpPr>
          <p:nvPr>
            <p:ph type="title"/>
          </p:nvPr>
        </p:nvSpPr>
        <p:spPr>
          <a:xfrm>
            <a:off x="609601" y="731520"/>
            <a:ext cx="7012727" cy="1143000"/>
          </a:xfrm>
        </p:spPr>
        <p:txBody>
          <a:bodyPr>
            <a:normAutofit fontScale="90000"/>
          </a:bodyPr>
          <a:lstStyle/>
          <a:p>
            <a:r>
              <a:rPr lang="en-US" dirty="0">
                <a:solidFill>
                  <a:srgbClr val="1D624D"/>
                </a:solidFill>
              </a:rPr>
              <a:t>Vaccination is one measure to help stop the pandemic</a:t>
            </a: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3FB7080A-3492-2240-9260-6579D09672A5}"/>
              </a:ext>
            </a:extLst>
          </p:cNvPr>
          <p:cNvSpPr>
            <a:spLocks noGrp="1"/>
          </p:cNvSpPr>
          <p:nvPr>
            <p:ph type="subTitle" idx="1"/>
          </p:nvPr>
        </p:nvSpPr>
        <p:spPr/>
        <p:txBody>
          <a:bodyPr>
            <a:normAutofit lnSpcReduction="10000"/>
          </a:bodyPr>
          <a:lstStyle/>
          <a:p>
            <a:r>
              <a:rPr lang="en-US" dirty="0"/>
              <a:t>COVID-19 and Vaccine Basics</a:t>
            </a:r>
          </a:p>
        </p:txBody>
      </p:sp>
      <p:sp>
        <p:nvSpPr>
          <p:cNvPr id="3" name="Text Placeholder">
            <a:extLst>
              <a:ext uri="{FF2B5EF4-FFF2-40B4-BE49-F238E27FC236}">
                <a16:creationId xmlns:a16="http://schemas.microsoft.com/office/drawing/2014/main" id="{D7D566AE-C5C3-4B74-A539-F7AFABD3E245}"/>
              </a:ext>
            </a:extLst>
          </p:cNvPr>
          <p:cNvSpPr>
            <a:spLocks noGrp="1"/>
          </p:cNvSpPr>
          <p:nvPr>
            <p:ph type="body" sz="quarter" idx="10"/>
          </p:nvPr>
        </p:nvSpPr>
        <p:spPr>
          <a:xfrm>
            <a:off x="609601" y="2070989"/>
            <a:ext cx="7012727" cy="4455584"/>
          </a:xfrm>
        </p:spPr>
        <p:txBody>
          <a:bodyPr/>
          <a:lstStyle/>
          <a:p>
            <a:pPr>
              <a:spcBef>
                <a:spcPts val="1333"/>
              </a:spcBef>
            </a:pPr>
            <a:r>
              <a:rPr lang="en-US" dirty="0"/>
              <a:t>While COVID-19 mRNA vaccines appear to be highly effective, additional preventive tools remain important to limit the spread of COVID-19.</a:t>
            </a:r>
          </a:p>
          <a:p>
            <a:pPr>
              <a:spcBef>
                <a:spcPts val="1333"/>
              </a:spcBef>
            </a:pPr>
            <a:r>
              <a:rPr lang="en-US" dirty="0"/>
              <a:t>The combination of getting vaccinated and following CDC recommendations to protect yourself and others offers the best protection from COVID-19.</a:t>
            </a:r>
          </a:p>
          <a:p>
            <a:pPr marL="989729" lvl="1" indent="-380144">
              <a:spcBef>
                <a:spcPts val="800"/>
              </a:spcBef>
            </a:pPr>
            <a:r>
              <a:rPr lang="en-US" sz="1867" dirty="0"/>
              <a:t>Cover your nose and mouth with a mask.</a:t>
            </a:r>
          </a:p>
          <a:p>
            <a:pPr marL="989729" lvl="1" indent="-380144">
              <a:spcBef>
                <a:spcPts val="800"/>
              </a:spcBef>
            </a:pPr>
            <a:r>
              <a:rPr lang="en-US" sz="1867" dirty="0"/>
              <a:t>Stay at least 6 feet from people who don’t live with you.</a:t>
            </a:r>
          </a:p>
          <a:p>
            <a:pPr marL="989729" lvl="1" indent="-380144">
              <a:spcBef>
                <a:spcPts val="800"/>
              </a:spcBef>
            </a:pPr>
            <a:r>
              <a:rPr lang="en-US" sz="1867" dirty="0"/>
              <a:t>Avoid crowds and poorly ventilated indoor spaces.</a:t>
            </a:r>
          </a:p>
          <a:p>
            <a:pPr marL="989729" lvl="1" indent="-380144">
              <a:spcBef>
                <a:spcPts val="800"/>
              </a:spcBef>
            </a:pPr>
            <a:r>
              <a:rPr lang="en-US" sz="1867" dirty="0"/>
              <a:t>Wash your hands.</a:t>
            </a:r>
          </a:p>
        </p:txBody>
      </p:sp>
      <p:pic>
        <p:nvPicPr>
          <p:cNvPr id="11266" name="Picture 2" descr="Doctor and coronavirus vaccine injection syringe cartoon art illustration  2384185 Vector Art at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328" y="1532236"/>
            <a:ext cx="4482081" cy="3585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733313" y="5469730"/>
            <a:ext cx="3371096" cy="989635"/>
          </a:xfrm>
          <a:prstGeom prst="rect">
            <a:avLst/>
          </a:prstGeom>
        </p:spPr>
      </p:pic>
      <p:pic>
        <p:nvPicPr>
          <p:cNvPr id="8" name="Picture 7"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5562" y="5469730"/>
            <a:ext cx="1667751" cy="1117031"/>
          </a:xfrm>
          <a:prstGeom prst="rect">
            <a:avLst/>
          </a:prstGeom>
          <a:noFill/>
          <a:ln>
            <a:noFill/>
          </a:ln>
        </p:spPr>
      </p:pic>
    </p:spTree>
    <p:extLst>
      <p:ext uri="{BB962C8B-B14F-4D97-AF65-F5344CB8AC3E}">
        <p14:creationId xmlns:p14="http://schemas.microsoft.com/office/powerpoint/2010/main" val="301522749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A07709A-DD46-F642-BAD6-196C11EE9355}"/>
              </a:ext>
            </a:extLst>
          </p:cNvPr>
          <p:cNvSpPr>
            <a:spLocks noGrp="1"/>
          </p:cNvSpPr>
          <p:nvPr>
            <p:ph type="title"/>
          </p:nvPr>
        </p:nvSpPr>
        <p:spPr/>
        <p:txBody>
          <a:bodyPr>
            <a:normAutofit fontScale="90000"/>
          </a:bodyPr>
          <a:lstStyle/>
          <a:p>
            <a:r>
              <a:rPr lang="en-US" dirty="0">
                <a:solidFill>
                  <a:srgbClr val="1D624D"/>
                </a:solidFill>
              </a:rPr>
              <a:t>Protect yourself, your family, friends, coworkers, and your community. </a:t>
            </a:r>
            <a:br>
              <a:rPr lang="en-US" dirty="0">
                <a:solidFill>
                  <a:srgbClr val="1D624D"/>
                </a:solidFill>
              </a:rPr>
            </a:br>
            <a:r>
              <a:rPr lang="en-US" dirty="0">
                <a:solidFill>
                  <a:srgbClr val="1D624D"/>
                </a:solidFill>
              </a:rPr>
              <a:t>Get vaccinated. </a:t>
            </a: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5BAB2935-CD94-644E-9FF1-A709CC188625}"/>
              </a:ext>
            </a:extLst>
          </p:cNvPr>
          <p:cNvSpPr>
            <a:spLocks noGrp="1"/>
          </p:cNvSpPr>
          <p:nvPr>
            <p:ph type="subTitle" idx="1"/>
          </p:nvPr>
        </p:nvSpPr>
        <p:spPr/>
        <p:txBody>
          <a:bodyPr>
            <a:normAutofit lnSpcReduction="10000"/>
          </a:bodyPr>
          <a:lstStyle/>
          <a:p>
            <a:r>
              <a:rPr lang="en-US" dirty="0"/>
              <a:t>COVID-19 and Vaccine Basics</a:t>
            </a:r>
          </a:p>
        </p:txBody>
      </p:sp>
      <p:sp>
        <p:nvSpPr>
          <p:cNvPr id="3" name="Text Placeholder">
            <a:extLst>
              <a:ext uri="{FF2B5EF4-FFF2-40B4-BE49-F238E27FC236}">
                <a16:creationId xmlns:a16="http://schemas.microsoft.com/office/drawing/2014/main" id="{70BD5345-CC80-45FB-9070-7D6D099801A3}"/>
              </a:ext>
            </a:extLst>
          </p:cNvPr>
          <p:cNvSpPr>
            <a:spLocks noGrp="1"/>
          </p:cNvSpPr>
          <p:nvPr>
            <p:ph type="body" sz="quarter" idx="10"/>
          </p:nvPr>
        </p:nvSpPr>
        <p:spPr>
          <a:xfrm>
            <a:off x="609602" y="2469159"/>
            <a:ext cx="6128178" cy="3531591"/>
          </a:xfrm>
        </p:spPr>
        <p:txBody>
          <a:bodyPr>
            <a:normAutofit/>
          </a:bodyPr>
          <a:lstStyle/>
          <a:p>
            <a:pPr>
              <a:spcBef>
                <a:spcPts val="1333"/>
              </a:spcBef>
            </a:pPr>
            <a:r>
              <a:rPr lang="en-US" dirty="0"/>
              <a:t>Choose to get vaccinated when it is offered.</a:t>
            </a:r>
          </a:p>
          <a:p>
            <a:pPr>
              <a:spcBef>
                <a:spcPts val="1333"/>
              </a:spcBef>
            </a:pPr>
            <a:r>
              <a:rPr lang="en-US" dirty="0" smtClean="0"/>
              <a:t>Share </a:t>
            </a:r>
            <a:r>
              <a:rPr lang="en-US" dirty="0"/>
              <a:t>your experience with coworkers, friends, and family. </a:t>
            </a:r>
          </a:p>
          <a:p>
            <a:pPr>
              <a:spcBef>
                <a:spcPts val="1333"/>
              </a:spcBef>
            </a:pPr>
            <a:r>
              <a:rPr lang="en-US" dirty="0"/>
              <a:t>Know the basics about the COVID-19 vaccine. </a:t>
            </a:r>
            <a:br>
              <a:rPr lang="en-US" dirty="0"/>
            </a:br>
            <a:r>
              <a:rPr lang="en-US" dirty="0"/>
              <a:t>Help answer questions from your family and friends. </a:t>
            </a:r>
          </a:p>
          <a:p>
            <a:pPr>
              <a:spcBef>
                <a:spcPts val="1333"/>
              </a:spcBef>
            </a:pPr>
            <a:r>
              <a:rPr lang="en-US" dirty="0"/>
              <a:t>Show you received the vaccine by wearing a sticker </a:t>
            </a:r>
            <a:br>
              <a:rPr lang="en-US" dirty="0"/>
            </a:br>
            <a:r>
              <a:rPr lang="en-US" dirty="0"/>
              <a:t>or button prominently.</a:t>
            </a:r>
          </a:p>
        </p:txBody>
      </p:sp>
      <p:pic>
        <p:nvPicPr>
          <p:cNvPr id="5" name="Picture 4"/>
          <p:cNvPicPr>
            <a:picLocks noChangeAspect="1"/>
          </p:cNvPicPr>
          <p:nvPr/>
        </p:nvPicPr>
        <p:blipFill>
          <a:blip r:embed="rId3"/>
          <a:stretch>
            <a:fillRect/>
          </a:stretch>
        </p:blipFill>
        <p:spPr>
          <a:xfrm>
            <a:off x="6737779" y="2140132"/>
            <a:ext cx="5314950" cy="3524250"/>
          </a:xfrm>
          <a:prstGeom prst="rect">
            <a:avLst/>
          </a:prstGeom>
        </p:spPr>
      </p:pic>
      <p:pic>
        <p:nvPicPr>
          <p:cNvPr id="7" name="Picture 6"/>
          <p:cNvPicPr>
            <a:picLocks noChangeAspect="1"/>
          </p:cNvPicPr>
          <p:nvPr/>
        </p:nvPicPr>
        <p:blipFill>
          <a:blip r:embed="rId4"/>
          <a:stretch>
            <a:fillRect/>
          </a:stretch>
        </p:blipFill>
        <p:spPr>
          <a:xfrm>
            <a:off x="8561379" y="5744751"/>
            <a:ext cx="3371096" cy="989635"/>
          </a:xfrm>
          <a:prstGeom prst="rect">
            <a:avLst/>
          </a:prstGeom>
        </p:spPr>
      </p:pic>
      <p:pic>
        <p:nvPicPr>
          <p:cNvPr id="8" name="Picture 7" descr="Galler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3628" y="5740969"/>
            <a:ext cx="1667751" cy="1117031"/>
          </a:xfrm>
          <a:prstGeom prst="rect">
            <a:avLst/>
          </a:prstGeom>
          <a:noFill/>
          <a:ln>
            <a:noFill/>
          </a:ln>
        </p:spPr>
      </p:pic>
    </p:spTree>
    <p:extLst>
      <p:ext uri="{BB962C8B-B14F-4D97-AF65-F5344CB8AC3E}">
        <p14:creationId xmlns:p14="http://schemas.microsoft.com/office/powerpoint/2010/main" val="385577150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ECA41CD2-2B4D-6C40-9BED-5FF3CFE5F55D}"/>
              </a:ext>
            </a:extLst>
          </p:cNvPr>
          <p:cNvSpPr>
            <a:spLocks noGrp="1"/>
          </p:cNvSpPr>
          <p:nvPr>
            <p:ph type="title"/>
          </p:nvPr>
        </p:nvSpPr>
        <p:spPr/>
        <p:txBody>
          <a:bodyPr/>
          <a:lstStyle/>
          <a:p>
            <a:r>
              <a:rPr lang="en-US" dirty="0"/>
              <a:t>After Vaccination</a:t>
            </a:r>
          </a:p>
        </p:txBody>
      </p:sp>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normAutofit lnSpcReduction="10000"/>
          </a:bodyPr>
          <a:lstStyle/>
          <a:p>
            <a:r>
              <a:rPr lang="en-US" dirty="0"/>
              <a:t>Getting Vaccinated</a:t>
            </a:r>
          </a:p>
        </p:txBody>
      </p:sp>
      <p:sp>
        <p:nvSpPr>
          <p:cNvPr id="15" name="Text">
            <a:extLst>
              <a:ext uri="{FF2B5EF4-FFF2-40B4-BE49-F238E27FC236}">
                <a16:creationId xmlns:a16="http://schemas.microsoft.com/office/drawing/2014/main" id="{632D1C2A-845B-764D-898E-45315166FD4B}"/>
              </a:ext>
            </a:extLst>
          </p:cNvPr>
          <p:cNvSpPr>
            <a:spLocks noGrp="1"/>
          </p:cNvSpPr>
          <p:nvPr>
            <p:ph type="body" sz="quarter" idx="10"/>
          </p:nvPr>
        </p:nvSpPr>
        <p:spPr>
          <a:xfrm>
            <a:off x="609600" y="1545167"/>
            <a:ext cx="10972800" cy="3438315"/>
          </a:xfrm>
        </p:spPr>
        <p:txBody>
          <a:bodyPr/>
          <a:lstStyle/>
          <a:p>
            <a:pPr>
              <a:spcAft>
                <a:spcPts val="667"/>
              </a:spcAft>
              <a:buClr>
                <a:srgbClr val="3A7AB6"/>
              </a:buClr>
            </a:pPr>
            <a:r>
              <a:rPr lang="en-US" dirty="0"/>
              <a:t>Continue COVID-19 prevention measures:</a:t>
            </a:r>
            <a:endParaRPr lang="en-US" sz="20000" dirty="0"/>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609600" y="5312834"/>
            <a:ext cx="10972800" cy="1227165"/>
          </a:xfrm>
        </p:spPr>
        <p:txBody>
          <a:bodyPr>
            <a:normAutofit/>
          </a:bodyPr>
          <a:lstStyle/>
          <a:p>
            <a:pPr marL="0" indent="0">
              <a:spcBef>
                <a:spcPts val="1333"/>
              </a:spcBef>
              <a:buClr>
                <a:srgbClr val="3A7AB6"/>
              </a:buClr>
              <a:buNone/>
            </a:pPr>
            <a:endParaRPr lang="en-US" dirty="0"/>
          </a:p>
          <a:p>
            <a:pPr>
              <a:spcBef>
                <a:spcPts val="1333"/>
              </a:spcBef>
              <a:buClr>
                <a:srgbClr val="3A7AB6"/>
              </a:buClr>
            </a:pPr>
            <a:r>
              <a:rPr lang="en-US" dirty="0"/>
              <a:t>If you have questions about your health and vaccination, call your doctor, nurse, </a:t>
            </a:r>
            <a:br>
              <a:rPr lang="en-US" dirty="0"/>
            </a:br>
            <a:r>
              <a:rPr lang="en-US" dirty="0"/>
              <a:t>or clinic.</a:t>
            </a:r>
          </a:p>
        </p:txBody>
      </p:sp>
      <p:pic>
        <p:nvPicPr>
          <p:cNvPr id="47" name="Picture face mask" descr="Illustration of a person wearing a mask that covers their nose and mouth.">
            <a:extLst>
              <a:ext uri="{FF2B5EF4-FFF2-40B4-BE49-F238E27FC236}">
                <a16:creationId xmlns:a16="http://schemas.microsoft.com/office/drawing/2014/main" id="{B64B4AB7-EB35-4966-AE93-86B6531DCE05}"/>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19" y="2345933"/>
            <a:ext cx="887579" cy="1406224"/>
          </a:xfrm>
          <a:prstGeom prst="rect">
            <a:avLst/>
          </a:prstGeom>
        </p:spPr>
      </p:pic>
      <p:sp>
        <p:nvSpPr>
          <p:cNvPr id="43" name="TextBox">
            <a:extLst>
              <a:ext uri="{FF2B5EF4-FFF2-40B4-BE49-F238E27FC236}">
                <a16:creationId xmlns:a16="http://schemas.microsoft.com/office/drawing/2014/main" id="{8483927F-9964-48A5-B14B-906D4772D5E4}"/>
              </a:ext>
            </a:extLst>
          </p:cNvPr>
          <p:cNvSpPr txBox="1"/>
          <p:nvPr/>
        </p:nvSpPr>
        <p:spPr>
          <a:xfrm>
            <a:off x="654141" y="3840331"/>
            <a:ext cx="1579153" cy="738664"/>
          </a:xfrm>
          <a:prstGeom prst="rect">
            <a:avLst/>
          </a:prstGeom>
          <a:noFill/>
        </p:spPr>
        <p:txBody>
          <a:bodyPr wrap="square" lIns="0" tIns="0" rIns="0" bIns="0"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Cover your nose and mouth with a mask.</a:t>
            </a:r>
          </a:p>
        </p:txBody>
      </p:sp>
      <p:pic>
        <p:nvPicPr>
          <p:cNvPr id="53" name="Picture six feet" descr="Illustration of two people standing apart from eachother.">
            <a:extLst>
              <a:ext uri="{FF2B5EF4-FFF2-40B4-BE49-F238E27FC236}">
                <a16:creationId xmlns:a16="http://schemas.microsoft.com/office/drawing/2014/main" id="{06E9D9C5-9BBB-4313-AF88-7AE5170F1747}"/>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2287" y="2627931"/>
            <a:ext cx="1474063" cy="1124227"/>
          </a:xfrm>
          <a:prstGeom prst="rect">
            <a:avLst/>
          </a:prstGeom>
        </p:spPr>
      </p:pic>
      <p:sp>
        <p:nvSpPr>
          <p:cNvPr id="44" name="TextBox">
            <a:extLst>
              <a:ext uri="{FF2B5EF4-FFF2-40B4-BE49-F238E27FC236}">
                <a16:creationId xmlns:a16="http://schemas.microsoft.com/office/drawing/2014/main" id="{A57C97EB-9334-4037-98F8-D42F1456FD18}"/>
              </a:ext>
            </a:extLst>
          </p:cNvPr>
          <p:cNvSpPr txBox="1"/>
          <p:nvPr/>
        </p:nvSpPr>
        <p:spPr>
          <a:xfrm>
            <a:off x="2931344" y="3840332"/>
            <a:ext cx="1832880" cy="1077218"/>
          </a:xfrm>
          <a:prstGeom prst="rect">
            <a:avLst/>
          </a:prstGeom>
          <a:noFill/>
        </p:spPr>
        <p:txBody>
          <a:bodyPr wrap="square"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Stay at least 6 feet from people who don’t live with you.</a:t>
            </a:r>
          </a:p>
        </p:txBody>
      </p:sp>
      <p:pic>
        <p:nvPicPr>
          <p:cNvPr id="56" name="Picture crowds" descr="Illustration of group of people standing close to eachother. Airborne droplets appear among them.">
            <a:extLst>
              <a:ext uri="{FF2B5EF4-FFF2-40B4-BE49-F238E27FC236}">
                <a16:creationId xmlns:a16="http://schemas.microsoft.com/office/drawing/2014/main" id="{314958B6-4072-492F-B4BD-C757AAF83E75}"/>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120" y="2419635"/>
            <a:ext cx="1517888" cy="1332523"/>
          </a:xfrm>
          <a:prstGeom prst="rect">
            <a:avLst/>
          </a:prstGeom>
        </p:spPr>
      </p:pic>
      <p:sp>
        <p:nvSpPr>
          <p:cNvPr id="55" name="TextBox">
            <a:extLst>
              <a:ext uri="{FF2B5EF4-FFF2-40B4-BE49-F238E27FC236}">
                <a16:creationId xmlns:a16="http://schemas.microsoft.com/office/drawing/2014/main" id="{93DE8227-E0D2-4269-BBFB-0565B5201332}"/>
              </a:ext>
            </a:extLst>
          </p:cNvPr>
          <p:cNvSpPr txBox="1"/>
          <p:nvPr/>
        </p:nvSpPr>
        <p:spPr>
          <a:xfrm>
            <a:off x="5324471" y="3840332"/>
            <a:ext cx="1703976"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51" name="Picture wash hands" descr="Illustration of two hands washing with soap.">
            <a:extLst>
              <a:ext uri="{FF2B5EF4-FFF2-40B4-BE49-F238E27FC236}">
                <a16:creationId xmlns:a16="http://schemas.microsoft.com/office/drawing/2014/main" id="{F4FF39E8-F20C-4959-BA10-C41C026E564B}"/>
              </a:ext>
              <a:ext uri="{C183D7F6-B498-43B3-948B-1728B52AA6E4}">
                <adec:decorative xmlns:adec="http://schemas.microsoft.com/office/drawing/2017/decorative" xmlns=""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067" y="2540381"/>
            <a:ext cx="1264341" cy="1211776"/>
          </a:xfrm>
          <a:prstGeom prst="rect">
            <a:avLst/>
          </a:prstGeom>
        </p:spPr>
      </p:pic>
      <p:sp>
        <p:nvSpPr>
          <p:cNvPr id="46" name="TextBox">
            <a:extLst>
              <a:ext uri="{FF2B5EF4-FFF2-40B4-BE49-F238E27FC236}">
                <a16:creationId xmlns:a16="http://schemas.microsoft.com/office/drawing/2014/main" id="{EB8364DD-5009-492E-AE70-B0D9C8A4C094}"/>
              </a:ext>
            </a:extLst>
          </p:cNvPr>
          <p:cNvSpPr txBox="1"/>
          <p:nvPr/>
        </p:nvSpPr>
        <p:spPr>
          <a:xfrm>
            <a:off x="7903528" y="3840331"/>
            <a:ext cx="1339419" cy="584775"/>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Wash your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hands.</a:t>
            </a:r>
          </a:p>
        </p:txBody>
      </p:sp>
      <p:pic>
        <p:nvPicPr>
          <p:cNvPr id="52" name="Picture clean" descr="Illustration of soap and a sink surface with a virus that is being targeted.">
            <a:extLst>
              <a:ext uri="{FF2B5EF4-FFF2-40B4-BE49-F238E27FC236}">
                <a16:creationId xmlns:a16="http://schemas.microsoft.com/office/drawing/2014/main" id="{D56658C7-A0AA-4E88-8558-05C40DA6BC88}"/>
              </a:ext>
              <a:ext uri="{C183D7F6-B498-43B3-948B-1728B52AA6E4}">
                <adec:decorative xmlns:adec="http://schemas.microsoft.com/office/drawing/2017/decorative" xmlns=""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0334" y="2480008"/>
            <a:ext cx="1222476" cy="1211776"/>
          </a:xfrm>
          <a:prstGeom prst="rect">
            <a:avLst/>
          </a:prstGeom>
        </p:spPr>
      </p:pic>
      <p:sp>
        <p:nvSpPr>
          <p:cNvPr id="45" name="TextBox">
            <a:extLst>
              <a:ext uri="{FF2B5EF4-FFF2-40B4-BE49-F238E27FC236}">
                <a16:creationId xmlns:a16="http://schemas.microsoft.com/office/drawing/2014/main" id="{8917F184-2036-485C-9620-208B8D546D4E}"/>
              </a:ext>
            </a:extLst>
          </p:cNvPr>
          <p:cNvSpPr txBox="1"/>
          <p:nvPr/>
        </p:nvSpPr>
        <p:spPr>
          <a:xfrm>
            <a:off x="9900464" y="3752158"/>
            <a:ext cx="2035603"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Clean and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disinfect frequently touched surfaces.</a:t>
            </a:r>
          </a:p>
        </p:txBody>
      </p:sp>
      <p:grpSp>
        <p:nvGrpSpPr>
          <p:cNvPr id="16" name="Dividers">
            <a:extLst>
              <a:ext uri="{FF2B5EF4-FFF2-40B4-BE49-F238E27FC236}">
                <a16:creationId xmlns:a16="http://schemas.microsoft.com/office/drawing/2014/main" id="{346EA4BD-5701-ED4F-910C-889E4DD27973}"/>
              </a:ext>
              <a:ext uri="{C183D7F6-B498-43B3-948B-1728B52AA6E4}">
                <adec:decorative xmlns:adec="http://schemas.microsoft.com/office/drawing/2017/decorative" xmlns="" val="1"/>
              </a:ext>
            </a:extLst>
          </p:cNvPr>
          <p:cNvGrpSpPr/>
          <p:nvPr/>
        </p:nvGrpSpPr>
        <p:grpSpPr>
          <a:xfrm>
            <a:off x="2510722" y="2345934"/>
            <a:ext cx="7338649" cy="2602393"/>
            <a:chOff x="1883041" y="1759450"/>
            <a:chExt cx="5503987" cy="1951795"/>
          </a:xfrm>
        </p:grpSpPr>
        <p:sp>
          <p:nvSpPr>
            <p:cNvPr id="48" name="Divider">
              <a:extLst>
                <a:ext uri="{FF2B5EF4-FFF2-40B4-BE49-F238E27FC236}">
                  <a16:creationId xmlns:a16="http://schemas.microsoft.com/office/drawing/2014/main" id="{323A92A5-E079-454F-8E64-37E7F888C866}"/>
                </a:ext>
                <a:ext uri="{C183D7F6-B498-43B3-948B-1728B52AA6E4}">
                  <adec:decorative xmlns:adec="http://schemas.microsoft.com/office/drawing/2017/decorative" xmlns="" val="1"/>
                </a:ext>
              </a:extLst>
            </p:cNvPr>
            <p:cNvSpPr/>
            <p:nvPr/>
          </p:nvSpPr>
          <p:spPr>
            <a:xfrm>
              <a:off x="1883041"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Divider">
              <a:extLst>
                <a:ext uri="{FF2B5EF4-FFF2-40B4-BE49-F238E27FC236}">
                  <a16:creationId xmlns:a16="http://schemas.microsoft.com/office/drawing/2014/main" id="{9311EE97-C302-4CF2-BCFD-CEF2B1923985}"/>
                </a:ext>
                <a:ext uri="{C183D7F6-B498-43B3-948B-1728B52AA6E4}">
                  <adec:decorative xmlns:adec="http://schemas.microsoft.com/office/drawing/2017/decorative" xmlns="" val="1"/>
                </a:ext>
              </a:extLst>
            </p:cNvPr>
            <p:cNvSpPr/>
            <p:nvPr/>
          </p:nvSpPr>
          <p:spPr>
            <a:xfrm>
              <a:off x="3684175"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Divider">
              <a:extLst>
                <a:ext uri="{FF2B5EF4-FFF2-40B4-BE49-F238E27FC236}">
                  <a16:creationId xmlns:a16="http://schemas.microsoft.com/office/drawing/2014/main" id="{76BE81EA-FE26-4522-B566-02AEF5032856}"/>
                </a:ext>
                <a:ext uri="{C183D7F6-B498-43B3-948B-1728B52AA6E4}">
                  <adec:decorative xmlns:adec="http://schemas.microsoft.com/office/drawing/2017/decorative" xmlns="" val="1"/>
                </a:ext>
              </a:extLst>
            </p:cNvPr>
            <p:cNvSpPr/>
            <p:nvPr/>
          </p:nvSpPr>
          <p:spPr>
            <a:xfrm>
              <a:off x="5485309"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Divider">
              <a:extLst>
                <a:ext uri="{FF2B5EF4-FFF2-40B4-BE49-F238E27FC236}">
                  <a16:creationId xmlns:a16="http://schemas.microsoft.com/office/drawing/2014/main" id="{8732B564-84C2-474D-919F-E4A77B59E977}"/>
                </a:ext>
                <a:ext uri="{C183D7F6-B498-43B3-948B-1728B52AA6E4}">
                  <adec:decorative xmlns:adec="http://schemas.microsoft.com/office/drawing/2017/decorative" xmlns="" val="1"/>
                </a:ext>
              </a:extLst>
            </p:cNvPr>
            <p:cNvSpPr/>
            <p:nvPr/>
          </p:nvSpPr>
          <p:spPr>
            <a:xfrm>
              <a:off x="7286444"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1" name="Picture 20"/>
          <p:cNvPicPr>
            <a:picLocks noChangeAspect="1"/>
          </p:cNvPicPr>
          <p:nvPr/>
        </p:nvPicPr>
        <p:blipFill>
          <a:blip r:embed="rId8"/>
          <a:stretch>
            <a:fillRect/>
          </a:stretch>
        </p:blipFill>
        <p:spPr>
          <a:xfrm>
            <a:off x="8730237" y="555532"/>
            <a:ext cx="3371096" cy="989635"/>
          </a:xfrm>
          <a:prstGeom prst="rect">
            <a:avLst/>
          </a:prstGeom>
        </p:spPr>
      </p:pic>
      <p:pic>
        <p:nvPicPr>
          <p:cNvPr id="22" name="Picture 21" descr="Gallery"/>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2486" y="555532"/>
            <a:ext cx="1667751" cy="1117031"/>
          </a:xfrm>
          <a:prstGeom prst="rect">
            <a:avLst/>
          </a:prstGeom>
          <a:noFill/>
          <a:ln>
            <a:noFill/>
          </a:ln>
        </p:spPr>
      </p:pic>
    </p:spTree>
    <p:extLst>
      <p:ext uri="{BB962C8B-B14F-4D97-AF65-F5344CB8AC3E}">
        <p14:creationId xmlns:p14="http://schemas.microsoft.com/office/powerpoint/2010/main" val="99827268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865121A-128C-4A48-881B-2364AF232805}"/>
              </a:ext>
            </a:extLst>
          </p:cNvPr>
          <p:cNvPicPr>
            <a:picLocks noGrp="1" noChangeAspect="1"/>
          </p:cNvPicPr>
          <p:nvPr>
            <p:ph type="pic" sz="quarter" idx="12"/>
          </p:nvPr>
        </p:nvPicPr>
        <p:blipFill rotWithShape="1">
          <a:blip r:embed="rId2"/>
          <a:srcRect t="16794" b="16794"/>
          <a:stretch/>
        </p:blipFill>
        <p:spPr/>
      </p:pic>
      <p:sp>
        <p:nvSpPr>
          <p:cNvPr id="31" name="Freeform: Shape 30">
            <a:extLst>
              <a:ext uri="{FF2B5EF4-FFF2-40B4-BE49-F238E27FC236}">
                <a16:creationId xmlns:a16="http://schemas.microsoft.com/office/drawing/2014/main" id="{D4CE27E6-95E6-4D39-BE27-F19E41A55C48}"/>
              </a:ext>
            </a:extLst>
          </p:cNvPr>
          <p:cNvSpPr/>
          <p:nvPr/>
        </p:nvSpPr>
        <p:spPr>
          <a:xfrm>
            <a:off x="6262630" y="5818809"/>
            <a:ext cx="81530" cy="81524"/>
          </a:xfrm>
          <a:custGeom>
            <a:avLst/>
            <a:gdLst>
              <a:gd name="connsiteX0" fmla="*/ 75793 w 76210"/>
              <a:gd name="connsiteY0" fmla="*/ 32511 h 76205"/>
              <a:gd name="connsiteX1" fmla="*/ 43694 w 76210"/>
              <a:gd name="connsiteY1" fmla="*/ 75788 h 76205"/>
              <a:gd name="connsiteX2" fmla="*/ 417 w 76210"/>
              <a:gd name="connsiteY2" fmla="*/ 43689 h 76205"/>
              <a:gd name="connsiteX3" fmla="*/ 32516 w 76210"/>
              <a:gd name="connsiteY3" fmla="*/ 412 h 76205"/>
              <a:gd name="connsiteX4" fmla="*/ 43694 w 76210"/>
              <a:gd name="connsiteY4" fmla="*/ 412 h 76205"/>
              <a:gd name="connsiteX5" fmla="*/ 75793 w 76210"/>
              <a:gd name="connsiteY5" fmla="*/ 32511 h 7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10" h="76205">
                <a:moveTo>
                  <a:pt x="75793" y="32511"/>
                </a:moveTo>
                <a:cubicBezTo>
                  <a:pt x="78879" y="53325"/>
                  <a:pt x="64508" y="72701"/>
                  <a:pt x="43694" y="75788"/>
                </a:cubicBezTo>
                <a:cubicBezTo>
                  <a:pt x="22880" y="78874"/>
                  <a:pt x="3504" y="64503"/>
                  <a:pt x="417" y="43689"/>
                </a:cubicBezTo>
                <a:cubicBezTo>
                  <a:pt x="-2669" y="22874"/>
                  <a:pt x="11702" y="3499"/>
                  <a:pt x="32516" y="412"/>
                </a:cubicBezTo>
                <a:cubicBezTo>
                  <a:pt x="36222" y="-137"/>
                  <a:pt x="39989" y="-137"/>
                  <a:pt x="43694" y="412"/>
                </a:cubicBezTo>
                <a:cubicBezTo>
                  <a:pt x="60296" y="2874"/>
                  <a:pt x="73331" y="15909"/>
                  <a:pt x="75793" y="32511"/>
                </a:cubicBezTo>
                <a:close/>
              </a:path>
            </a:pathLst>
          </a:custGeom>
          <a:solidFill>
            <a:schemeClr val="bg1"/>
          </a:solidFill>
          <a:ln w="19050" cap="rnd">
            <a:noFill/>
            <a:prstDash val="solid"/>
            <a:round/>
          </a:ln>
        </p:spPr>
        <p:txBody>
          <a:bodyPr rtlCol="0" anchor="ctr"/>
          <a:lstStyle/>
          <a:p>
            <a:endParaRPr lang="en-ID" sz="900"/>
          </a:p>
        </p:txBody>
      </p:sp>
      <p:sp>
        <p:nvSpPr>
          <p:cNvPr id="35" name="Freeform: Shape 34">
            <a:extLst>
              <a:ext uri="{FF2B5EF4-FFF2-40B4-BE49-F238E27FC236}">
                <a16:creationId xmlns:a16="http://schemas.microsoft.com/office/drawing/2014/main" id="{98DCE53F-2B13-4276-8FB4-EEE793E891CC}"/>
              </a:ext>
            </a:extLst>
          </p:cNvPr>
          <p:cNvSpPr/>
          <p:nvPr/>
        </p:nvSpPr>
        <p:spPr>
          <a:xfrm flipV="1">
            <a:off x="6337754" y="5792539"/>
            <a:ext cx="18000" cy="18000"/>
          </a:xfrm>
          <a:custGeom>
            <a:avLst/>
            <a:gdLst>
              <a:gd name="connsiteX0" fmla="*/ 75793 w 76210"/>
              <a:gd name="connsiteY0" fmla="*/ 32511 h 76205"/>
              <a:gd name="connsiteX1" fmla="*/ 43694 w 76210"/>
              <a:gd name="connsiteY1" fmla="*/ 75788 h 76205"/>
              <a:gd name="connsiteX2" fmla="*/ 417 w 76210"/>
              <a:gd name="connsiteY2" fmla="*/ 43689 h 76205"/>
              <a:gd name="connsiteX3" fmla="*/ 32516 w 76210"/>
              <a:gd name="connsiteY3" fmla="*/ 412 h 76205"/>
              <a:gd name="connsiteX4" fmla="*/ 43694 w 76210"/>
              <a:gd name="connsiteY4" fmla="*/ 412 h 76205"/>
              <a:gd name="connsiteX5" fmla="*/ 75793 w 76210"/>
              <a:gd name="connsiteY5" fmla="*/ 32511 h 7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10" h="76205">
                <a:moveTo>
                  <a:pt x="75793" y="32511"/>
                </a:moveTo>
                <a:cubicBezTo>
                  <a:pt x="78879" y="53325"/>
                  <a:pt x="64508" y="72701"/>
                  <a:pt x="43694" y="75788"/>
                </a:cubicBezTo>
                <a:cubicBezTo>
                  <a:pt x="22880" y="78874"/>
                  <a:pt x="3504" y="64503"/>
                  <a:pt x="417" y="43689"/>
                </a:cubicBezTo>
                <a:cubicBezTo>
                  <a:pt x="-2669" y="22874"/>
                  <a:pt x="11702" y="3499"/>
                  <a:pt x="32516" y="412"/>
                </a:cubicBezTo>
                <a:cubicBezTo>
                  <a:pt x="36222" y="-137"/>
                  <a:pt x="39989" y="-137"/>
                  <a:pt x="43694" y="412"/>
                </a:cubicBezTo>
                <a:cubicBezTo>
                  <a:pt x="60296" y="2874"/>
                  <a:pt x="73331" y="15909"/>
                  <a:pt x="75793" y="32511"/>
                </a:cubicBezTo>
                <a:close/>
              </a:path>
            </a:pathLst>
          </a:custGeom>
          <a:solidFill>
            <a:schemeClr val="bg1"/>
          </a:solidFill>
          <a:ln w="19050" cap="rnd">
            <a:noFill/>
            <a:prstDash val="solid"/>
            <a:round/>
          </a:ln>
        </p:spPr>
        <p:txBody>
          <a:bodyPr rtlCol="0" anchor="ctr"/>
          <a:lstStyle/>
          <a:p>
            <a:endParaRPr lang="en-ID" sz="900"/>
          </a:p>
        </p:txBody>
      </p:sp>
      <p:sp>
        <p:nvSpPr>
          <p:cNvPr id="17" name="Rounded Rectangle 16">
            <a:extLst>
              <a:ext uri="{FF2B5EF4-FFF2-40B4-BE49-F238E27FC236}">
                <a16:creationId xmlns:a16="http://schemas.microsoft.com/office/drawing/2014/main" id="{A4DDF11F-F001-F046-8FA9-31D300688CE9}"/>
              </a:ext>
            </a:extLst>
          </p:cNvPr>
          <p:cNvSpPr/>
          <p:nvPr/>
        </p:nvSpPr>
        <p:spPr>
          <a:xfrm>
            <a:off x="177583" y="2483008"/>
            <a:ext cx="5658317" cy="2225138"/>
          </a:xfrm>
          <a:prstGeom prst="roundRect">
            <a:avLst>
              <a:gd name="adj" fmla="val 9465"/>
            </a:avLst>
          </a:prstGeom>
          <a:ln>
            <a:noFill/>
          </a:ln>
          <a:effectLst>
            <a:outerShdw blurRad="596900" dist="38100" dir="2700000" sx="111000" sy="111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900"/>
          </a:p>
        </p:txBody>
      </p:sp>
      <p:sp>
        <p:nvSpPr>
          <p:cNvPr id="18" name="Text Placeholder 19">
            <a:extLst>
              <a:ext uri="{FF2B5EF4-FFF2-40B4-BE49-F238E27FC236}">
                <a16:creationId xmlns:a16="http://schemas.microsoft.com/office/drawing/2014/main" id="{75DCE053-C903-DE40-AA74-F5668763FB0F}"/>
              </a:ext>
            </a:extLst>
          </p:cNvPr>
          <p:cNvSpPr txBox="1">
            <a:spLocks/>
          </p:cNvSpPr>
          <p:nvPr/>
        </p:nvSpPr>
        <p:spPr>
          <a:xfrm>
            <a:off x="602553" y="3090242"/>
            <a:ext cx="4518797" cy="677517"/>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6600" b="1" kern="1200">
                <a:solidFill>
                  <a:schemeClr val="tx2"/>
                </a:solidFill>
                <a:latin typeface="Poppins" pitchFamily="2" charset="77"/>
                <a:ea typeface="+mn-ea"/>
                <a:cs typeface="Poppins" pitchFamily="2" charset="77"/>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Poppins" pitchFamily="2" charset="77"/>
                <a:ea typeface="+mn-ea"/>
                <a:cs typeface="Poppins" pitchFamily="2" charset="77"/>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Poppins" pitchFamily="2" charset="77"/>
                <a:ea typeface="+mn-ea"/>
                <a:cs typeface="Poppins" pitchFamily="2" charset="77"/>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Poppins" pitchFamily="2" charset="77"/>
                <a:ea typeface="+mn-ea"/>
                <a:cs typeface="Poppins" pitchFamily="2" charset="77"/>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Poppins" pitchFamily="2" charset="77"/>
                <a:ea typeface="+mn-ea"/>
                <a:cs typeface="Poppins" pitchFamily="2" charset="77"/>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US" sz="5750" dirty="0">
                <a:solidFill>
                  <a:schemeClr val="bg1"/>
                </a:solidFill>
              </a:rPr>
              <a:t>Thank You</a:t>
            </a:r>
            <a:endParaRPr lang="en-ID" sz="5750" dirty="0">
              <a:solidFill>
                <a:schemeClr val="bg1"/>
              </a:solidFill>
            </a:endParaRPr>
          </a:p>
        </p:txBody>
      </p:sp>
      <p:pic>
        <p:nvPicPr>
          <p:cNvPr id="7" name="Picture 6"/>
          <p:cNvPicPr>
            <a:picLocks noChangeAspect="1"/>
          </p:cNvPicPr>
          <p:nvPr/>
        </p:nvPicPr>
        <p:blipFill>
          <a:blip r:embed="rId3"/>
          <a:stretch>
            <a:fillRect/>
          </a:stretch>
        </p:blipFill>
        <p:spPr>
          <a:xfrm>
            <a:off x="5835900" y="5637149"/>
            <a:ext cx="3371096" cy="989635"/>
          </a:xfrm>
          <a:prstGeom prst="rect">
            <a:avLst/>
          </a:prstGeom>
        </p:spPr>
      </p:pic>
      <p:pic>
        <p:nvPicPr>
          <p:cNvPr id="8" name="Picture 7" descr="Galle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149" y="5637149"/>
            <a:ext cx="1667751" cy="1117031"/>
          </a:xfrm>
          <a:prstGeom prst="rect">
            <a:avLst/>
          </a:prstGeom>
          <a:noFill/>
          <a:ln>
            <a:noFill/>
          </a:ln>
        </p:spPr>
      </p:pic>
    </p:spTree>
    <p:extLst>
      <p:ext uri="{BB962C8B-B14F-4D97-AF65-F5344CB8AC3E}">
        <p14:creationId xmlns:p14="http://schemas.microsoft.com/office/powerpoint/2010/main" val="42646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9385ABA-7309-4A26-8073-7D2368835898}"/>
              </a:ext>
            </a:extLst>
          </p:cNvPr>
          <p:cNvPicPr>
            <a:picLocks noGrp="1" noChangeAspect="1"/>
          </p:cNvPicPr>
          <p:nvPr>
            <p:ph type="pic" sz="quarter" idx="10"/>
          </p:nvPr>
        </p:nvPicPr>
        <p:blipFill>
          <a:blip r:embed="rId2"/>
          <a:srcRect l="1556" r="1556"/>
          <a:stretch>
            <a:fillRect/>
          </a:stretch>
        </p:blipFill>
        <p:spPr/>
      </p:pic>
    </p:spTree>
    <p:extLst>
      <p:ext uri="{BB962C8B-B14F-4D97-AF65-F5344CB8AC3E}">
        <p14:creationId xmlns:p14="http://schemas.microsoft.com/office/powerpoint/2010/main" val="134718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Pfizer vaccine tested on?</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safety of the </a:t>
            </a:r>
            <a:r>
              <a:rPr lang="en-US" sz="2400" b="1" dirty="0">
                <a:latin typeface="Calibri" panose="020F0502020204030204" pitchFamily="34" charset="0"/>
                <a:cs typeface="Calibri" panose="020F0502020204030204" pitchFamily="34" charset="0"/>
              </a:rPr>
              <a:t>Pfizer </a:t>
            </a:r>
            <a:r>
              <a:rPr lang="en-US" sz="2400" dirty="0">
                <a:latin typeface="Calibri" panose="020F0502020204030204" pitchFamily="34" charset="0"/>
                <a:cs typeface="Calibri" panose="020F0502020204030204" pitchFamily="34" charset="0"/>
              </a:rPr>
              <a:t>vaccine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was evaluated in 43,448 people 16 years of age and older in two clinical studies conducted in the United States, Europe, Turkey, South Africa, and South America.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nvGraphicFramePr>
        <p:xfrm>
          <a:off x="7984985" y="2400794"/>
          <a:ext cx="5516880" cy="33242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8">
            <a:extLst>
              <a:ext uri="{FF2B5EF4-FFF2-40B4-BE49-F238E27FC236}">
                <a16:creationId xmlns:a16="http://schemas.microsoft.com/office/drawing/2014/main" id="{3B874F3C-EE66-4A2C-BC5F-76B057F2C3F9}"/>
              </a:ext>
            </a:extLst>
          </p:cNvPr>
          <p:cNvPicPr>
            <a:picLocks noChangeAspect="1"/>
          </p:cNvPicPr>
          <p:nvPr/>
        </p:nvPicPr>
        <p:blipFill>
          <a:blip r:embed="rId4"/>
          <a:stretch>
            <a:fillRect/>
          </a:stretch>
        </p:blipFill>
        <p:spPr>
          <a:xfrm>
            <a:off x="478572" y="2442339"/>
            <a:ext cx="8658385" cy="3880396"/>
          </a:xfrm>
          <a:prstGeom prst="rect">
            <a:avLst/>
          </a:prstGeom>
        </p:spPr>
      </p:pic>
      <p:pic>
        <p:nvPicPr>
          <p:cNvPr id="9" name="Picture 8"/>
          <p:cNvPicPr>
            <a:picLocks noChangeAspect="1"/>
          </p:cNvPicPr>
          <p:nvPr/>
        </p:nvPicPr>
        <p:blipFill>
          <a:blip r:embed="rId5"/>
          <a:stretch>
            <a:fillRect/>
          </a:stretch>
        </p:blipFill>
        <p:spPr>
          <a:xfrm>
            <a:off x="8739644" y="5757623"/>
            <a:ext cx="3371096" cy="989635"/>
          </a:xfrm>
          <a:prstGeom prst="rect">
            <a:avLst/>
          </a:prstGeom>
        </p:spPr>
      </p:pic>
      <p:pic>
        <p:nvPicPr>
          <p:cNvPr id="10" name="Picture 9" descr="Galler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1893" y="5757623"/>
            <a:ext cx="1667751" cy="1117031"/>
          </a:xfrm>
          <a:prstGeom prst="rect">
            <a:avLst/>
          </a:prstGeom>
          <a:noFill/>
          <a:ln>
            <a:noFill/>
          </a:ln>
        </p:spPr>
      </p:pic>
    </p:spTree>
    <p:extLst>
      <p:ext uri="{BB962C8B-B14F-4D97-AF65-F5344CB8AC3E}">
        <p14:creationId xmlns:p14="http://schemas.microsoft.com/office/powerpoint/2010/main" val="1530170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safety of the </a:t>
            </a:r>
            <a:r>
              <a:rPr lang="en-US" sz="2400" b="1" dirty="0" err="1">
                <a:latin typeface="Calibri" panose="020F0502020204030204" pitchFamily="34" charset="0"/>
                <a:cs typeface="Calibri" panose="020F0502020204030204" pitchFamily="34" charset="0"/>
              </a:rPr>
              <a:t>Moderna</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vaccine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was evaluated in 30,351 people 18 years of age and older in the United States.  </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a:graphicFrameLocks/>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a:t>
            </a:r>
            <a:r>
              <a:rPr lang="en-US" sz="3200" dirty="0" err="1">
                <a:latin typeface="Calibri" panose="020F0502020204030204" pitchFamily="34" charset="0"/>
                <a:cs typeface="Calibri" panose="020F0502020204030204" pitchFamily="34" charset="0"/>
              </a:rPr>
              <a:t>Moderna</a:t>
            </a:r>
            <a:r>
              <a:rPr lang="en-US" sz="3200" dirty="0">
                <a:latin typeface="Calibri" panose="020F0502020204030204" pitchFamily="34" charset="0"/>
                <a:cs typeface="Calibri" panose="020F0502020204030204" pitchFamily="34" charset="0"/>
              </a:rPr>
              <a:t> vaccine tested on?</a:t>
            </a:r>
          </a:p>
        </p:txBody>
      </p:sp>
      <p:pic>
        <p:nvPicPr>
          <p:cNvPr id="2" name="Picture 2">
            <a:extLst>
              <a:ext uri="{FF2B5EF4-FFF2-40B4-BE49-F238E27FC236}">
                <a16:creationId xmlns:a16="http://schemas.microsoft.com/office/drawing/2014/main" id="{24FD55F4-BEEF-4EB6-B497-82F1F0611568}"/>
              </a:ext>
            </a:extLst>
          </p:cNvPr>
          <p:cNvPicPr>
            <a:picLocks noChangeAspect="1"/>
          </p:cNvPicPr>
          <p:nvPr/>
        </p:nvPicPr>
        <p:blipFill>
          <a:blip r:embed="rId4"/>
          <a:stretch>
            <a:fillRect/>
          </a:stretch>
        </p:blipFill>
        <p:spPr>
          <a:xfrm>
            <a:off x="247671" y="2253312"/>
            <a:ext cx="8748792" cy="3893312"/>
          </a:xfrm>
          <a:prstGeom prst="rect">
            <a:avLst/>
          </a:prstGeom>
        </p:spPr>
      </p:pic>
      <p:pic>
        <p:nvPicPr>
          <p:cNvPr id="9" name="Picture 8"/>
          <p:cNvPicPr>
            <a:picLocks noChangeAspect="1"/>
          </p:cNvPicPr>
          <p:nvPr/>
        </p:nvPicPr>
        <p:blipFill>
          <a:blip r:embed="rId5"/>
          <a:stretch>
            <a:fillRect/>
          </a:stretch>
        </p:blipFill>
        <p:spPr>
          <a:xfrm>
            <a:off x="8701634" y="115044"/>
            <a:ext cx="3371096" cy="989635"/>
          </a:xfrm>
          <a:prstGeom prst="rect">
            <a:avLst/>
          </a:prstGeom>
        </p:spPr>
      </p:pic>
      <p:pic>
        <p:nvPicPr>
          <p:cNvPr id="11" name="Picture 10" descr="Galler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883" y="115044"/>
            <a:ext cx="1667751" cy="1117031"/>
          </a:xfrm>
          <a:prstGeom prst="rect">
            <a:avLst/>
          </a:prstGeom>
          <a:noFill/>
          <a:ln>
            <a:noFill/>
          </a:ln>
        </p:spPr>
      </p:pic>
    </p:spTree>
    <p:extLst>
      <p:ext uri="{BB962C8B-B14F-4D97-AF65-F5344CB8AC3E}">
        <p14:creationId xmlns:p14="http://schemas.microsoft.com/office/powerpoint/2010/main" val="22145617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20032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safety of the </a:t>
            </a:r>
            <a:r>
              <a:rPr lang="en-US" sz="2400" b="1" dirty="0">
                <a:latin typeface="Calibri" panose="020F0502020204030204" pitchFamily="34" charset="0"/>
                <a:cs typeface="Calibri" panose="020F0502020204030204" pitchFamily="34" charset="0"/>
              </a:rPr>
              <a:t>Janssen (Johnson &amp; Johnson) </a:t>
            </a:r>
            <a:r>
              <a:rPr lang="en-US" sz="2400" dirty="0">
                <a:latin typeface="Calibri" panose="020F0502020204030204" pitchFamily="34" charset="0"/>
                <a:cs typeface="Calibri" panose="020F0502020204030204" pitchFamily="34" charset="0"/>
              </a:rPr>
              <a:t>vaccine was evaluated in 43,783 people 18 years and older in the U.S., Brazil, South Africa, Colombia, Argentina, Peru, Chile, and Mexico</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Johnson &amp; Johnson vaccine tested on?</a:t>
            </a:r>
          </a:p>
        </p:txBody>
      </p:sp>
      <p:graphicFrame>
        <p:nvGraphicFramePr>
          <p:cNvPr id="16" name="Chart 15">
            <a:extLst>
              <a:ext uri="{FF2B5EF4-FFF2-40B4-BE49-F238E27FC236}">
                <a16:creationId xmlns:a16="http://schemas.microsoft.com/office/drawing/2014/main" id="{01A16C44-ED18-4850-8F70-3A08832222A0}"/>
              </a:ext>
            </a:extLst>
          </p:cNvPr>
          <p:cNvGraphicFramePr>
            <a:graphicFrameLocks/>
          </p:cNvGraphicFramePr>
          <p:nvPr/>
        </p:nvGraphicFramePr>
        <p:xfrm>
          <a:off x="8190411" y="2424447"/>
          <a:ext cx="4001589" cy="308474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0FBF8B62-ACA1-409E-8B47-C43D0DE82669}"/>
              </a:ext>
            </a:extLst>
          </p:cNvPr>
          <p:cNvPicPr>
            <a:picLocks noChangeAspect="1"/>
          </p:cNvPicPr>
          <p:nvPr/>
        </p:nvPicPr>
        <p:blipFill>
          <a:blip r:embed="rId4"/>
          <a:stretch>
            <a:fillRect/>
          </a:stretch>
        </p:blipFill>
        <p:spPr>
          <a:xfrm>
            <a:off x="359045" y="2574800"/>
            <a:ext cx="8516317" cy="3778386"/>
          </a:xfrm>
          <a:prstGeom prst="rect">
            <a:avLst/>
          </a:prstGeom>
        </p:spPr>
      </p:pic>
      <p:pic>
        <p:nvPicPr>
          <p:cNvPr id="9" name="Picture 8"/>
          <p:cNvPicPr>
            <a:picLocks noChangeAspect="1"/>
          </p:cNvPicPr>
          <p:nvPr/>
        </p:nvPicPr>
        <p:blipFill>
          <a:blip r:embed="rId5"/>
          <a:stretch>
            <a:fillRect/>
          </a:stretch>
        </p:blipFill>
        <p:spPr>
          <a:xfrm>
            <a:off x="8701634" y="84289"/>
            <a:ext cx="3371096" cy="989635"/>
          </a:xfrm>
          <a:prstGeom prst="rect">
            <a:avLst/>
          </a:prstGeom>
        </p:spPr>
      </p:pic>
      <p:pic>
        <p:nvPicPr>
          <p:cNvPr id="10" name="Picture 9" descr="Galler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883" y="84289"/>
            <a:ext cx="1667751" cy="1117031"/>
          </a:xfrm>
          <a:prstGeom prst="rect">
            <a:avLst/>
          </a:prstGeom>
          <a:noFill/>
          <a:ln>
            <a:noFill/>
          </a:ln>
        </p:spPr>
      </p:pic>
    </p:spTree>
    <p:extLst>
      <p:ext uri="{BB962C8B-B14F-4D97-AF65-F5344CB8AC3E}">
        <p14:creationId xmlns:p14="http://schemas.microsoft.com/office/powerpoint/2010/main" val="688766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COVID-19?</a:t>
            </a:r>
          </a:p>
        </p:txBody>
      </p:sp>
      <p:sp>
        <p:nvSpPr>
          <p:cNvPr id="3" name="Content Placeholder 2"/>
          <p:cNvSpPr>
            <a:spLocks noGrp="1"/>
          </p:cNvSpPr>
          <p:nvPr>
            <p:ph idx="1"/>
          </p:nvPr>
        </p:nvSpPr>
        <p:spPr>
          <a:xfrm>
            <a:off x="838200" y="1825625"/>
            <a:ext cx="8268730" cy="4351338"/>
          </a:xfrm>
        </p:spPr>
        <p:txBody>
          <a:bodyPr>
            <a:normAutofit fontScale="92500" lnSpcReduction="10000"/>
          </a:bodyPr>
          <a:lstStyle/>
          <a:p>
            <a:r>
              <a:rPr lang="en-US" dirty="0"/>
              <a:t>Coronaviruses are a large family of </a:t>
            </a:r>
            <a:r>
              <a:rPr lang="en-US" dirty="0" smtClean="0"/>
              <a:t>viruses</a:t>
            </a:r>
          </a:p>
          <a:p>
            <a:r>
              <a:rPr lang="en-US" dirty="0" smtClean="0"/>
              <a:t>Some </a:t>
            </a:r>
            <a:r>
              <a:rPr lang="en-US" dirty="0"/>
              <a:t>coronaviruses cause respiratory illness in people, </a:t>
            </a:r>
            <a:endParaRPr lang="en-US" dirty="0" smtClean="0"/>
          </a:p>
          <a:p>
            <a:r>
              <a:rPr lang="en-US" dirty="0" smtClean="0"/>
              <a:t>COVID-19 </a:t>
            </a:r>
            <a:r>
              <a:rPr lang="en-US" dirty="0"/>
              <a:t>is the disease caused by SARS-CoV-2 coronavirus, a new virus that was first recognized in </a:t>
            </a:r>
            <a:r>
              <a:rPr lang="en-US" dirty="0" smtClean="0"/>
              <a:t>Dec 2019</a:t>
            </a:r>
          </a:p>
          <a:p>
            <a:r>
              <a:rPr lang="en-US" dirty="0" smtClean="0"/>
              <a:t>It’s </a:t>
            </a:r>
            <a:r>
              <a:rPr lang="en-US" dirty="0"/>
              <a:t>referred to as a novel coronavirus strain as it has not been previously identified in </a:t>
            </a:r>
            <a:r>
              <a:rPr lang="en-US" dirty="0" smtClean="0"/>
              <a:t>humans</a:t>
            </a:r>
          </a:p>
          <a:p>
            <a:r>
              <a:rPr lang="en-US" dirty="0" smtClean="0"/>
              <a:t>Due </a:t>
            </a:r>
            <a:r>
              <a:rPr lang="en-US" dirty="0"/>
              <a:t>to it being a novel virus there is no herd immunity and there are no specific </a:t>
            </a:r>
            <a:r>
              <a:rPr lang="en-US" dirty="0" smtClean="0"/>
              <a:t>treatments</a:t>
            </a:r>
          </a:p>
          <a:p>
            <a:r>
              <a:rPr lang="en-US" dirty="0" smtClean="0"/>
              <a:t>COVID-19 </a:t>
            </a:r>
            <a:r>
              <a:rPr lang="en-US" dirty="0"/>
              <a:t>poses a serious risk to public health and the healthcare </a:t>
            </a:r>
            <a:r>
              <a:rPr lang="en-US" dirty="0" smtClean="0"/>
              <a:t>system</a:t>
            </a:r>
            <a:endParaRPr lang="en-US" dirty="0"/>
          </a:p>
        </p:txBody>
      </p:sp>
      <p:pic>
        <p:nvPicPr>
          <p:cNvPr id="2050" name="Picture 2" descr="All you need to know about the Lambda variant of the coronavirus | The News  Min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7416" y="2594919"/>
            <a:ext cx="2889008" cy="2407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633569" y="139947"/>
            <a:ext cx="3457379" cy="989635"/>
          </a:xfrm>
          <a:prstGeom prst="rect">
            <a:avLst/>
          </a:prstGeom>
        </p:spPr>
      </p:pic>
      <p:pic>
        <p:nvPicPr>
          <p:cNvPr id="8" name="Picture 7"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797149" y="49187"/>
            <a:ext cx="1836420" cy="1245870"/>
          </a:xfrm>
          <a:prstGeom prst="rect">
            <a:avLst/>
          </a:prstGeom>
          <a:noFill/>
          <a:ln>
            <a:noFill/>
          </a:ln>
        </p:spPr>
      </p:pic>
    </p:spTree>
    <p:extLst>
      <p:ext uri="{BB962C8B-B14F-4D97-AF65-F5344CB8AC3E}">
        <p14:creationId xmlns:p14="http://schemas.microsoft.com/office/powerpoint/2010/main" val="212165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COVID-19 Variant Strains?</a:t>
            </a:r>
          </a:p>
        </p:txBody>
      </p:sp>
      <p:sp>
        <p:nvSpPr>
          <p:cNvPr id="3" name="Content Placeholder 2"/>
          <p:cNvSpPr>
            <a:spLocks noGrp="1"/>
          </p:cNvSpPr>
          <p:nvPr>
            <p:ph idx="1"/>
          </p:nvPr>
        </p:nvSpPr>
        <p:spPr>
          <a:xfrm>
            <a:off x="838200" y="1825625"/>
            <a:ext cx="6273123" cy="4351338"/>
          </a:xfrm>
        </p:spPr>
        <p:txBody>
          <a:bodyPr>
            <a:normAutofit fontScale="92500" lnSpcReduction="10000"/>
          </a:bodyPr>
          <a:lstStyle/>
          <a:p>
            <a:r>
              <a:rPr lang="en-US" dirty="0"/>
              <a:t>Mutations in the COVID-19 virus over time are expected, and can cause variant strains of COVID-19 to </a:t>
            </a:r>
            <a:r>
              <a:rPr lang="en-US" dirty="0" smtClean="0"/>
              <a:t>emerge</a:t>
            </a:r>
          </a:p>
          <a:p>
            <a:r>
              <a:rPr lang="en-US" dirty="0" smtClean="0"/>
              <a:t>Variant </a:t>
            </a:r>
            <a:r>
              <a:rPr lang="en-US" dirty="0"/>
              <a:t>strains of COVID-19 have been identified in the United Kingdom, South Africa, Brazil and India, </a:t>
            </a:r>
            <a:endParaRPr lang="en-US" dirty="0" smtClean="0"/>
          </a:p>
          <a:p>
            <a:r>
              <a:rPr lang="en-US" dirty="0" smtClean="0"/>
              <a:t>These </a:t>
            </a:r>
            <a:r>
              <a:rPr lang="en-US" dirty="0"/>
              <a:t>strains are known as variants of concern, as they appear to spread more easily than other COVID-19 </a:t>
            </a:r>
            <a:r>
              <a:rPr lang="en-US" dirty="0" smtClean="0"/>
              <a:t>strains</a:t>
            </a:r>
          </a:p>
          <a:p>
            <a:r>
              <a:rPr lang="en-US" dirty="0" smtClean="0"/>
              <a:t>Studies </a:t>
            </a:r>
            <a:r>
              <a:rPr lang="en-US" dirty="0"/>
              <a:t>are ongoing to determine the effectiveness of the currently authorized vaccines against these </a:t>
            </a:r>
            <a:r>
              <a:rPr lang="en-US" dirty="0" smtClean="0"/>
              <a:t>variants </a:t>
            </a:r>
            <a:endParaRPr lang="en-US" dirty="0"/>
          </a:p>
        </p:txBody>
      </p:sp>
      <p:pic>
        <p:nvPicPr>
          <p:cNvPr id="1026" name="Picture 2" descr="Delta plus India: Scientists say too early to tell risk of Covid-19 variant  - BBC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323" y="1964724"/>
            <a:ext cx="5080677" cy="2446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648714" y="5717895"/>
            <a:ext cx="3457379" cy="989635"/>
          </a:xfrm>
          <a:prstGeom prst="rect">
            <a:avLst/>
          </a:prstGeom>
        </p:spPr>
      </p:pic>
      <p:pic>
        <p:nvPicPr>
          <p:cNvPr id="6" name="Picture 5"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6589901" y="5612130"/>
            <a:ext cx="1836420" cy="1245870"/>
          </a:xfrm>
          <a:prstGeom prst="rect">
            <a:avLst/>
          </a:prstGeom>
          <a:noFill/>
          <a:ln>
            <a:noFill/>
          </a:ln>
        </p:spPr>
      </p:pic>
    </p:spTree>
    <p:extLst>
      <p:ext uri="{BB962C8B-B14F-4D97-AF65-F5344CB8AC3E}">
        <p14:creationId xmlns:p14="http://schemas.microsoft.com/office/powerpoint/2010/main" val="46394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update</a:t>
            </a:r>
            <a:endParaRPr lang="en-US" dirty="0"/>
          </a:p>
        </p:txBody>
      </p:sp>
      <p:pic>
        <p:nvPicPr>
          <p:cNvPr id="4" name="Picture 3"/>
          <p:cNvPicPr>
            <a:picLocks noChangeAspect="1"/>
          </p:cNvPicPr>
          <p:nvPr/>
        </p:nvPicPr>
        <p:blipFill>
          <a:blip r:embed="rId2"/>
          <a:stretch>
            <a:fillRect/>
          </a:stretch>
        </p:blipFill>
        <p:spPr>
          <a:xfrm>
            <a:off x="-9525" y="1513706"/>
            <a:ext cx="12201525" cy="2257425"/>
          </a:xfrm>
          <a:prstGeom prst="rect">
            <a:avLst/>
          </a:prstGeom>
        </p:spPr>
      </p:pic>
      <p:pic>
        <p:nvPicPr>
          <p:cNvPr id="5" name="Picture 4"/>
          <p:cNvPicPr>
            <a:picLocks noChangeAspect="1"/>
          </p:cNvPicPr>
          <p:nvPr/>
        </p:nvPicPr>
        <p:blipFill>
          <a:blip r:embed="rId3"/>
          <a:stretch>
            <a:fillRect/>
          </a:stretch>
        </p:blipFill>
        <p:spPr>
          <a:xfrm>
            <a:off x="-9525" y="3418812"/>
            <a:ext cx="6779342" cy="3439188"/>
          </a:xfrm>
          <a:prstGeom prst="rect">
            <a:avLst/>
          </a:prstGeom>
        </p:spPr>
      </p:pic>
      <p:pic>
        <p:nvPicPr>
          <p:cNvPr id="6" name="Picture 5"/>
          <p:cNvPicPr>
            <a:picLocks noChangeAspect="1"/>
          </p:cNvPicPr>
          <p:nvPr/>
        </p:nvPicPr>
        <p:blipFill>
          <a:blip r:embed="rId4"/>
          <a:stretch>
            <a:fillRect/>
          </a:stretch>
        </p:blipFill>
        <p:spPr>
          <a:xfrm>
            <a:off x="7482349" y="3464599"/>
            <a:ext cx="4257368" cy="3347613"/>
          </a:xfrm>
          <a:prstGeom prst="rect">
            <a:avLst/>
          </a:prstGeom>
        </p:spPr>
      </p:pic>
      <p:pic>
        <p:nvPicPr>
          <p:cNvPr id="7" name="Picture 6"/>
          <p:cNvPicPr>
            <a:picLocks noChangeAspect="1"/>
          </p:cNvPicPr>
          <p:nvPr/>
        </p:nvPicPr>
        <p:blipFill>
          <a:blip r:embed="rId5"/>
          <a:stretch>
            <a:fillRect/>
          </a:stretch>
        </p:blipFill>
        <p:spPr>
          <a:xfrm>
            <a:off x="8622952" y="105765"/>
            <a:ext cx="3457379" cy="989635"/>
          </a:xfrm>
          <a:prstGeom prst="rect">
            <a:avLst/>
          </a:prstGeom>
        </p:spPr>
      </p:pic>
      <p:pic>
        <p:nvPicPr>
          <p:cNvPr id="8" name="Picture 7"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6564139" y="0"/>
            <a:ext cx="1836420" cy="1245870"/>
          </a:xfrm>
          <a:prstGeom prst="rect">
            <a:avLst/>
          </a:prstGeom>
          <a:noFill/>
          <a:ln>
            <a:noFill/>
          </a:ln>
        </p:spPr>
      </p:pic>
    </p:spTree>
    <p:extLst>
      <p:ext uri="{BB962C8B-B14F-4D97-AF65-F5344CB8AC3E}">
        <p14:creationId xmlns:p14="http://schemas.microsoft.com/office/powerpoint/2010/main" val="97643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1993512" cy="4127397"/>
          </a:xfrm>
          <a:prstGeom prst="rect">
            <a:avLst/>
          </a:prstGeom>
        </p:spPr>
      </p:pic>
      <p:pic>
        <p:nvPicPr>
          <p:cNvPr id="5" name="Picture 4"/>
          <p:cNvPicPr>
            <a:picLocks noChangeAspect="1"/>
          </p:cNvPicPr>
          <p:nvPr/>
        </p:nvPicPr>
        <p:blipFill>
          <a:blip r:embed="rId3"/>
          <a:stretch>
            <a:fillRect/>
          </a:stretch>
        </p:blipFill>
        <p:spPr>
          <a:xfrm>
            <a:off x="-1" y="3439940"/>
            <a:ext cx="12064181" cy="3309905"/>
          </a:xfrm>
          <a:prstGeom prst="rect">
            <a:avLst/>
          </a:prstGeom>
        </p:spPr>
      </p:pic>
      <p:pic>
        <p:nvPicPr>
          <p:cNvPr id="6" name="Picture 5"/>
          <p:cNvPicPr>
            <a:picLocks noChangeAspect="1"/>
          </p:cNvPicPr>
          <p:nvPr/>
        </p:nvPicPr>
        <p:blipFill>
          <a:blip r:embed="rId4"/>
          <a:stretch>
            <a:fillRect/>
          </a:stretch>
        </p:blipFill>
        <p:spPr>
          <a:xfrm>
            <a:off x="8734621" y="0"/>
            <a:ext cx="3457379" cy="989635"/>
          </a:xfrm>
          <a:prstGeom prst="rect">
            <a:avLst/>
          </a:prstGeom>
        </p:spPr>
      </p:pic>
      <p:pic>
        <p:nvPicPr>
          <p:cNvPr id="7" name="Picture 6"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10256336" y="989635"/>
            <a:ext cx="1836420" cy="1245870"/>
          </a:xfrm>
          <a:prstGeom prst="rect">
            <a:avLst/>
          </a:prstGeom>
          <a:noFill/>
          <a:ln>
            <a:noFill/>
          </a:ln>
        </p:spPr>
      </p:pic>
    </p:spTree>
    <p:extLst>
      <p:ext uri="{BB962C8B-B14F-4D97-AF65-F5344CB8AC3E}">
        <p14:creationId xmlns:p14="http://schemas.microsoft.com/office/powerpoint/2010/main" val="23188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1863</TotalTime>
  <Words>4082</Words>
  <Application>Microsoft Office PowerPoint</Application>
  <PresentationFormat>Widescreen</PresentationFormat>
  <Paragraphs>448</Paragraphs>
  <Slides>57</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Arial</vt:lpstr>
      <vt:lpstr>Arial Black</vt:lpstr>
      <vt:lpstr>Calibri</vt:lpstr>
      <vt:lpstr>Calibri Light</vt:lpstr>
      <vt:lpstr>Courier New</vt:lpstr>
      <vt:lpstr>Open Sans</vt:lpstr>
      <vt:lpstr>Poppins</vt:lpstr>
      <vt:lpstr>Raleway SemiBold</vt:lpstr>
      <vt:lpstr>Raleway Thin</vt:lpstr>
      <vt:lpstr>Symbol</vt:lpstr>
      <vt:lpstr>Times New Roman</vt:lpstr>
      <vt:lpstr>Wingdings</vt:lpstr>
      <vt:lpstr>Office Theme</vt:lpstr>
      <vt:lpstr>PowerPoint Presentation</vt:lpstr>
      <vt:lpstr>Objective</vt:lpstr>
      <vt:lpstr>Outlines</vt:lpstr>
      <vt:lpstr>Speaker: Dr. Mumtaz Ali Khan</vt:lpstr>
      <vt:lpstr>Speaker: Dr. Mumtaz Ali Khan</vt:lpstr>
      <vt:lpstr>What is COVID-19?</vt:lpstr>
      <vt:lpstr>What are COVID-19 Variant Strains?</vt:lpstr>
      <vt:lpstr>COVID update</vt:lpstr>
      <vt:lpstr>PowerPoint Presentation</vt:lpstr>
      <vt:lpstr>Outlines</vt:lpstr>
      <vt:lpstr>Vaccines</vt:lpstr>
      <vt:lpstr>Vaccines</vt:lpstr>
      <vt:lpstr>How Vaccines Are Made</vt:lpstr>
      <vt:lpstr>COVID-19 Vaccines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update</vt:lpstr>
      <vt:lpstr>Vaccine update</vt:lpstr>
      <vt:lpstr>PowerPoint Presentation</vt:lpstr>
      <vt:lpstr>Outlines</vt:lpstr>
      <vt:lpstr>Sinopharm</vt:lpstr>
      <vt:lpstr>PowerPoint Presentation</vt:lpstr>
      <vt:lpstr>SINOVAC (CHINA); INACTIVATED VACCINE </vt:lpstr>
      <vt:lpstr>PowerPoint Presentation</vt:lpstr>
      <vt:lpstr>CANSINO BIOLOGICS INC. (CHINA); VIRAL VECTOR VACCINE </vt:lpstr>
      <vt:lpstr>PowerPoint Presentation</vt:lpstr>
      <vt:lpstr>PakVac </vt:lpstr>
      <vt:lpstr>PowerPoint Presentation</vt:lpstr>
      <vt:lpstr>MODERNA (USA) </vt:lpstr>
      <vt:lpstr>PowerPoint Presentation</vt:lpstr>
      <vt:lpstr>ASTRAZENECA/UNIVERSITY OF OXFORD (UK) </vt:lpstr>
      <vt:lpstr>PowerPoint Presentation</vt:lpstr>
      <vt:lpstr>PFIZER/BIONTECH (GERMANY) </vt:lpstr>
      <vt:lpstr>PowerPoint Presentation</vt:lpstr>
      <vt:lpstr>How to prevent COVID-19 </vt:lpstr>
      <vt:lpstr>COVID-19 vaccination is a safer  way to build protection </vt:lpstr>
      <vt:lpstr>Key facts about COVID-19 vaccination</vt:lpstr>
      <vt:lpstr>Safety of COVID-19 vaccines is a top priority </vt:lpstr>
      <vt:lpstr>COVID-19 vaccination will help protect  you from COVID-19</vt:lpstr>
      <vt:lpstr>What to expect before, during, and after COVID-19 vaccination </vt:lpstr>
      <vt:lpstr>Vaccination is one measure to help stop the pandemic </vt:lpstr>
      <vt:lpstr>Protect yourself, your family, friends, coworkers, and your community.  Get vaccinated.  </vt:lpstr>
      <vt:lpstr>After Vaccination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SPO1</cp:lastModifiedBy>
  <cp:revision>45</cp:revision>
  <dcterms:created xsi:type="dcterms:W3CDTF">2021-07-13T18:26:33Z</dcterms:created>
  <dcterms:modified xsi:type="dcterms:W3CDTF">2021-08-02T13:31:01Z</dcterms:modified>
</cp:coreProperties>
</file>