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95" r:id="rId6"/>
    <p:sldId id="287" r:id="rId7"/>
    <p:sldId id="286" r:id="rId8"/>
    <p:sldId id="284" r:id="rId9"/>
    <p:sldId id="285" r:id="rId10"/>
    <p:sldId id="288" r:id="rId11"/>
    <p:sldId id="289" r:id="rId12"/>
    <p:sldId id="291" r:id="rId13"/>
    <p:sldId id="292" r:id="rId14"/>
    <p:sldId id="29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1/26/2021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1/26/2021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1/26/2021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1/26/2021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1/26/2021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1/26/2021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1/26/2021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gopoolit.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ber.com/en-GB/blog/london/london-giving/" TargetMode="External"/><Relationship Id="rId2" Type="http://schemas.openxmlformats.org/officeDocument/2006/relationships/hyperlink" Target="https://www.telenor.com.mm/en/article/telenor-myanmar-extends-support-flood-affected-communities-ayeyarwaddy" TargetMode="External"/><Relationship Id="rId1" Type="http://schemas.openxmlformats.org/officeDocument/2006/relationships/slideLayout" Target="../slideLayouts/slideLayout2.xml"/><Relationship Id="rId6" Type="http://schemas.openxmlformats.org/officeDocument/2006/relationships/hyperlink" Target="https://pakiholic.com/haji-muhammad-naeem-founder-savour-foods" TargetMode="External"/><Relationship Id="rId5" Type="http://schemas.openxmlformats.org/officeDocument/2006/relationships/hyperlink" Target="https://gulfnews.com/entertainment/hollywood/syrian-refugee-crisis-celebrities-lending-a-hand-1.2088271" TargetMode="External"/><Relationship Id="rId4" Type="http://schemas.openxmlformats.org/officeDocument/2006/relationships/hyperlink" Target="https://www.chelseafc.com/en/news/2015/11/05/plan-international-thanks-club-for-syria-dona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gecho-partners-helpdesk.eu/learning-and-trainings" TargetMode="External"/><Relationship Id="rId2" Type="http://schemas.openxmlformats.org/officeDocument/2006/relationships/hyperlink" Target="https://www.usaid.gov/work-usaid/get-grant-or-contract/trainings-how-work-usaid" TargetMode="External"/><Relationship Id="rId1" Type="http://schemas.openxmlformats.org/officeDocument/2006/relationships/slideLayout" Target="../slideLayouts/slideLayout2.xml"/><Relationship Id="rId5" Type="http://schemas.openxmlformats.org/officeDocument/2006/relationships/hyperlink" Target="https://usnwc.libguides.com/c.php?g=866733&amp;p=6228670" TargetMode="External"/><Relationship Id="rId4" Type="http://schemas.openxmlformats.org/officeDocument/2006/relationships/hyperlink" Target="https://www.bond.org.uk/learning/dfid-grant-managemen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jsGBuu88WE0" TargetMode="External"/><Relationship Id="rId3" Type="http://schemas.openxmlformats.org/officeDocument/2006/relationships/hyperlink" Target="https://www.fundsforngos.org/alternative-fundraising/9-businesses-for-ngos/" TargetMode="External"/><Relationship Id="rId7" Type="http://schemas.openxmlformats.org/officeDocument/2006/relationships/hyperlink" Target="https://www.youtube.com/watch?v=rBg12HZRM_U" TargetMode="External"/><Relationship Id="rId2" Type="http://schemas.openxmlformats.org/officeDocument/2006/relationships/hyperlink" Target="https://data.unaids.org/publications/irc-pub06/jc579-strategies_ngo_en.pdf" TargetMode="External"/><Relationship Id="rId1" Type="http://schemas.openxmlformats.org/officeDocument/2006/relationships/slideLayout" Target="../slideLayouts/slideLayout2.xml"/><Relationship Id="rId6" Type="http://schemas.openxmlformats.org/officeDocument/2006/relationships/hyperlink" Target="https://www.youtube.com/watch?v=jhd2QKuRexY" TargetMode="External"/><Relationship Id="rId5" Type="http://schemas.openxmlformats.org/officeDocument/2006/relationships/hyperlink" Target="https://www.youtube.com/watch?v=HCsmml0aIKE" TargetMode="External"/><Relationship Id="rId4" Type="http://schemas.openxmlformats.org/officeDocument/2006/relationships/hyperlink" Target="https://www.fundsforngos.org/ngo-operational-policies/5-fixed-assets-policy-for-ng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1739261"/>
            <a:ext cx="3417356" cy="2865532"/>
          </a:xfrm>
        </p:spPr>
        <p:txBody>
          <a:bodyPr anchor="ctr">
            <a:normAutofit/>
          </a:bodyPr>
          <a:lstStyle/>
          <a:p>
            <a:r>
              <a:rPr lang="en-US" dirty="0">
                <a:solidFill>
                  <a:schemeClr val="tx1"/>
                </a:solidFill>
              </a:rPr>
              <a:t>Resource Mobilization during Emergencies</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5" y="4839414"/>
            <a:ext cx="3251387" cy="971047"/>
          </a:xfrm>
        </p:spPr>
        <p:txBody>
          <a:bodyPr anchor="t">
            <a:normAutofit lnSpcReduction="10000"/>
          </a:bodyPr>
          <a:lstStyle/>
          <a:p>
            <a:r>
              <a:rPr lang="en-US" sz="2000" cap="none" dirty="0" smtClean="0"/>
              <a:t>Presenter</a:t>
            </a:r>
            <a:r>
              <a:rPr lang="en-US" sz="2000" dirty="0" smtClean="0"/>
              <a:t>:  </a:t>
            </a:r>
            <a:r>
              <a:rPr lang="en-US" sz="2000" dirty="0"/>
              <a:t>Adeel Qaiser </a:t>
            </a:r>
          </a:p>
          <a:p>
            <a:r>
              <a:rPr lang="en-US" sz="2000" dirty="0" smtClean="0"/>
              <a:t>27</a:t>
            </a:r>
            <a:r>
              <a:rPr lang="en-US" sz="2000" baseline="30000" dirty="0" smtClean="0"/>
              <a:t>th</a:t>
            </a:r>
            <a:r>
              <a:rPr lang="en-US" sz="2000" dirty="0" smtClean="0"/>
              <a:t> </a:t>
            </a:r>
            <a:r>
              <a:rPr lang="en-US" sz="2000" dirty="0"/>
              <a:t>January 2021</a:t>
            </a:r>
          </a:p>
          <a:p>
            <a:endParaRPr lang="en-US" sz="2000" dirty="0"/>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9141" y="867104"/>
            <a:ext cx="1722437" cy="6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5453" y="723347"/>
            <a:ext cx="910028" cy="9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16872" y="6271025"/>
            <a:ext cx="1301282" cy="4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69617" y="6271025"/>
            <a:ext cx="1305864" cy="46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0F691-E13E-4640-A2FD-B3717A650327}"/>
              </a:ext>
            </a:extLst>
          </p:cNvPr>
          <p:cNvSpPr>
            <a:spLocks noGrp="1"/>
          </p:cNvSpPr>
          <p:nvPr>
            <p:ph type="title"/>
          </p:nvPr>
        </p:nvSpPr>
        <p:spPr>
          <a:xfrm>
            <a:off x="581192" y="1073231"/>
            <a:ext cx="3219127" cy="4711539"/>
          </a:xfrm>
        </p:spPr>
        <p:txBody>
          <a:bodyPr anchor="ctr">
            <a:normAutofit/>
          </a:bodyPr>
          <a:lstStyle/>
          <a:p>
            <a:r>
              <a:rPr lang="en-US">
                <a:solidFill>
                  <a:schemeClr val="bg1">
                    <a:lumMod val="85000"/>
                    <a:lumOff val="15000"/>
                  </a:schemeClr>
                </a:solidFill>
              </a:rPr>
              <a:t>Go pool it </a:t>
            </a:r>
            <a:endParaRPr lang="en-PK">
              <a:solidFill>
                <a:schemeClr val="bg1">
                  <a:lumMod val="85000"/>
                  <a:lumOff val="15000"/>
                </a:schemeClr>
              </a:solidFill>
            </a:endParaRPr>
          </a:p>
        </p:txBody>
      </p:sp>
      <p:sp>
        <p:nvSpPr>
          <p:cNvPr id="23" name="Rectangle 22">
            <a:extLst>
              <a:ext uri="{FF2B5EF4-FFF2-40B4-BE49-F238E27FC236}">
                <a16:creationId xmlns:a16="http://schemas.microsoft.com/office/drawing/2014/main" id="{DFEE959E-BF10-4204-9556-D1707088D4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DD17B6A-CB37-4005-9681-A20AFCDC7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B7BBDE9-DAED-40B0-A640-503C918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BC7EA7B-802E-41F4-8926-C4475287A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A12C305-93CF-4337-8110-EFBF4DAD26E4}"/>
              </a:ext>
            </a:extLst>
          </p:cNvPr>
          <p:cNvSpPr>
            <a:spLocks noGrp="1"/>
          </p:cNvSpPr>
          <p:nvPr>
            <p:ph idx="1"/>
          </p:nvPr>
        </p:nvSpPr>
        <p:spPr>
          <a:xfrm>
            <a:off x="4702629" y="1073231"/>
            <a:ext cx="6541841" cy="4711539"/>
          </a:xfrm>
        </p:spPr>
        <p:txBody>
          <a:bodyPr>
            <a:normAutofit/>
          </a:bodyPr>
          <a:lstStyle/>
          <a:p>
            <a:r>
              <a:rPr lang="en-US">
                <a:solidFill>
                  <a:srgbClr val="FFFFFF"/>
                </a:solidFill>
              </a:rPr>
              <a:t>This is a new social media-based funding solution  for NGOs </a:t>
            </a:r>
          </a:p>
          <a:p>
            <a:r>
              <a:rPr lang="en-US">
                <a:solidFill>
                  <a:srgbClr val="FFFFFF"/>
                </a:solidFill>
              </a:rPr>
              <a:t>Mr. Raheel Nazir Chaudhary is the Representative in Pakistan – he can briefly introduce participants about the program</a:t>
            </a:r>
          </a:p>
          <a:p>
            <a:r>
              <a:rPr lang="en-US">
                <a:solidFill>
                  <a:srgbClr val="FFFFFF"/>
                </a:solidFill>
                <a:hlinkClick r:id="rId2"/>
              </a:rPr>
              <a:t>https://www.gopoolit.com/</a:t>
            </a:r>
            <a:endParaRPr lang="en-US">
              <a:solidFill>
                <a:srgbClr val="FFFFFF"/>
              </a:solidFill>
            </a:endParaRPr>
          </a:p>
          <a:p>
            <a:endParaRPr lang="en-PK">
              <a:solidFill>
                <a:srgbClr val="FFFFFF"/>
              </a:solidFill>
            </a:endParaRPr>
          </a:p>
        </p:txBody>
      </p:sp>
    </p:spTree>
    <p:extLst>
      <p:ext uri="{BB962C8B-B14F-4D97-AF65-F5344CB8AC3E}">
        <p14:creationId xmlns:p14="http://schemas.microsoft.com/office/powerpoint/2010/main" val="1677870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3115B04A-8815-42E0-99F2-29F340262683}"/>
              </a:ext>
            </a:extLst>
          </p:cNvPr>
          <p:cNvPicPr>
            <a:picLocks noChangeAspect="1"/>
          </p:cNvPicPr>
          <p:nvPr/>
        </p:nvPicPr>
        <p:blipFill rotWithShape="1">
          <a:blip r:embed="rId2"/>
          <a:srcRect t="7787"/>
          <a:stretch/>
        </p:blipFill>
        <p:spPr>
          <a:xfrm>
            <a:off x="-3047" y="10"/>
            <a:ext cx="12191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EF61F-58B0-4BC8-88B2-2F7C787CC71C}"/>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a:solidFill>
                  <a:schemeClr val="bg1"/>
                </a:solidFill>
              </a:rPr>
              <a:t>Questions and Answers </a:t>
            </a:r>
          </a:p>
        </p:txBody>
      </p:sp>
      <p:sp>
        <p:nvSpPr>
          <p:cNvPr id="3" name="Content Placeholder 2">
            <a:extLst>
              <a:ext uri="{FF2B5EF4-FFF2-40B4-BE49-F238E27FC236}">
                <a16:creationId xmlns:a16="http://schemas.microsoft.com/office/drawing/2014/main" id="{827972B6-CCD1-4EB6-BDAF-050D3FC5E942}"/>
              </a:ext>
            </a:extLst>
          </p:cNvPr>
          <p:cNvSpPr>
            <a:spLocks noGrp="1"/>
          </p:cNvSpPr>
          <p:nvPr>
            <p:ph idx="1"/>
          </p:nvPr>
        </p:nvSpPr>
        <p:spPr>
          <a:xfrm>
            <a:off x="643466" y="4133135"/>
            <a:ext cx="10902016" cy="1454510"/>
          </a:xfrm>
          <a:effectLst>
            <a:outerShdw blurRad="50800" dist="38100" dir="2700000" algn="tl" rotWithShape="0">
              <a:prstClr val="black">
                <a:alpha val="40000"/>
              </a:prstClr>
            </a:outerShdw>
          </a:effectLst>
        </p:spPr>
        <p:txBody>
          <a:bodyPr vert="horz" lIns="91440" tIns="45720" rIns="91440" bIns="45720" rtlCol="0" anchor="t">
            <a:normAutofit/>
          </a:bodyPr>
          <a:lstStyle/>
          <a:p>
            <a:pPr marL="0" indent="0" algn="ctr">
              <a:buNone/>
            </a:pPr>
            <a:r>
              <a:rPr lang="en-US" sz="1800" cap="all">
                <a:solidFill>
                  <a:schemeClr val="bg1"/>
                </a:solidFill>
              </a:rPr>
              <a:t>And Thank you very much. </a:t>
            </a:r>
          </a:p>
        </p:txBody>
      </p:sp>
      <p:cxnSp>
        <p:nvCxnSpPr>
          <p:cNvPr id="19" name="Straight Connector 18">
            <a:extLst>
              <a:ext uri="{FF2B5EF4-FFF2-40B4-BE49-F238E27FC236}">
                <a16:creationId xmlns:a16="http://schemas.microsoft.com/office/drawing/2014/main" id="{34E5597F-CE67-4085-9548-E6A8036DA3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9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3D44A52-114E-43B5-AB8E-3C6569271C55}"/>
              </a:ext>
            </a:extLst>
          </p:cNvPr>
          <p:cNvSpPr>
            <a:spLocks noGrp="1"/>
          </p:cNvSpPr>
          <p:nvPr>
            <p:ph idx="1"/>
          </p:nvPr>
        </p:nvSpPr>
        <p:spPr>
          <a:xfrm>
            <a:off x="4534935" y="1828799"/>
            <a:ext cx="6631047" cy="4561765"/>
          </a:xfrm>
        </p:spPr>
        <p:txBody>
          <a:bodyPr>
            <a:noAutofit/>
          </a:bodyPr>
          <a:lstStyle/>
          <a:p>
            <a:pPr marL="0" indent="0">
              <a:buNone/>
            </a:pPr>
            <a:r>
              <a:rPr lang="en-US" sz="2000" b="1" dirty="0"/>
              <a:t>Mr. Adeel </a:t>
            </a:r>
            <a:r>
              <a:rPr lang="en-US" sz="2000" b="1" dirty="0" err="1"/>
              <a:t>Qaiser</a:t>
            </a:r>
            <a:r>
              <a:rPr lang="en-US" sz="2000" b="1" dirty="0"/>
              <a:t> </a:t>
            </a:r>
            <a:r>
              <a:rPr lang="en-US" sz="2000" dirty="0"/>
              <a:t>is a renowned development practitioner with 15 years of experience on leading positions with international organizations in </a:t>
            </a:r>
            <a:r>
              <a:rPr lang="en-US" sz="2000" dirty="0" err="1"/>
              <a:t>programme</a:t>
            </a:r>
            <a:r>
              <a:rPr lang="en-US" sz="2000" dirty="0"/>
              <a:t> management, execution and development in complex political and humanitarian settings, in Asia, Middle East and Africa. He has a divers experience of leading teams and offices within fragile humanitarian contexts and setting including natural and the political crisis. Mr. Adeel </a:t>
            </a:r>
            <a:r>
              <a:rPr lang="en-US" sz="2000" dirty="0" err="1"/>
              <a:t>Qaiser</a:t>
            </a:r>
            <a:r>
              <a:rPr lang="en-US" sz="2000" dirty="0"/>
              <a:t> has a successful record of developing and leading multicultural and multidisciplinary teams with high level representation and coordination with the Government, UN, INGOs, donor agencies and media. He is well versed in managing substantial budgets and multiple grants simultaneously</a:t>
            </a:r>
            <a:endParaRPr lang="en-US" sz="4800" dirty="0"/>
          </a:p>
        </p:txBody>
      </p:sp>
      <p:pic>
        <p:nvPicPr>
          <p:cNvPr id="6" name="Picture 5"/>
          <p:cNvPicPr>
            <a:picLocks noChangeAspect="1"/>
          </p:cNvPicPr>
          <p:nvPr/>
        </p:nvPicPr>
        <p:blipFill>
          <a:blip r:embed="rId2"/>
          <a:stretch>
            <a:fillRect/>
          </a:stretch>
        </p:blipFill>
        <p:spPr>
          <a:xfrm>
            <a:off x="289758" y="597643"/>
            <a:ext cx="3906084" cy="5792922"/>
          </a:xfrm>
          <a:prstGeom prst="rect">
            <a:avLst/>
          </a:prstGeom>
        </p:spPr>
      </p:pic>
      <p:sp>
        <p:nvSpPr>
          <p:cNvPr id="7" name="Title 6"/>
          <p:cNvSpPr>
            <a:spLocks noGrp="1"/>
          </p:cNvSpPr>
          <p:nvPr>
            <p:ph type="title"/>
          </p:nvPr>
        </p:nvSpPr>
        <p:spPr>
          <a:xfrm>
            <a:off x="4534935" y="740793"/>
            <a:ext cx="5971116" cy="884452"/>
          </a:xfrm>
        </p:spPr>
        <p:txBody>
          <a:bodyPr/>
          <a:lstStyle/>
          <a:p>
            <a:r>
              <a:rPr lang="en-US" dirty="0" smtClean="0"/>
              <a:t>Presenter</a:t>
            </a:r>
            <a:endParaRPr lang="en-US" dirty="0"/>
          </a:p>
        </p:txBody>
      </p:sp>
    </p:spTree>
    <p:extLst>
      <p:ext uri="{BB962C8B-B14F-4D97-AF65-F5344CB8AC3E}">
        <p14:creationId xmlns:p14="http://schemas.microsoft.com/office/powerpoint/2010/main" val="791883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EFCC02-CB47-4D37-A53D-BBBA3570DC9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In the name of Allah, the most merciful and most beneficent . </a:t>
            </a:r>
            <a:endParaRPr lang="en-PK">
              <a:solidFill>
                <a:srgbClr val="FFFEFF"/>
              </a:solidFill>
            </a:endParaRPr>
          </a:p>
        </p:txBody>
      </p:sp>
      <p:sp>
        <p:nvSpPr>
          <p:cNvPr id="3" name="Content Placeholder 2">
            <a:extLst>
              <a:ext uri="{FF2B5EF4-FFF2-40B4-BE49-F238E27FC236}">
                <a16:creationId xmlns:a16="http://schemas.microsoft.com/office/drawing/2014/main" id="{33D44A52-114E-43B5-AB8E-3C6569271C55}"/>
              </a:ext>
            </a:extLst>
          </p:cNvPr>
          <p:cNvSpPr>
            <a:spLocks noGrp="1"/>
          </p:cNvSpPr>
          <p:nvPr>
            <p:ph idx="1"/>
          </p:nvPr>
        </p:nvSpPr>
        <p:spPr>
          <a:xfrm>
            <a:off x="4534935" y="1037968"/>
            <a:ext cx="6725899" cy="4820832"/>
          </a:xfrm>
        </p:spPr>
        <p:txBody>
          <a:bodyPr>
            <a:normAutofit/>
          </a:bodyPr>
          <a:lstStyle/>
          <a:p>
            <a:r>
              <a:rPr lang="en-US" sz="4000" dirty="0"/>
              <a:t>Allah SWT is the source and only source of all what we have and all what we could plan for. </a:t>
            </a:r>
          </a:p>
        </p:txBody>
      </p:sp>
    </p:spTree>
    <p:extLst>
      <p:ext uri="{BB962C8B-B14F-4D97-AF65-F5344CB8AC3E}">
        <p14:creationId xmlns:p14="http://schemas.microsoft.com/office/powerpoint/2010/main" val="4142734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5405AB-F887-4B25-AD73-B540432EF273}"/>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5 questions about NGOs relevance</a:t>
            </a:r>
            <a:endParaRPr lang="en-PK">
              <a:solidFill>
                <a:srgbClr val="FFFEFF"/>
              </a:solidFill>
            </a:endParaRPr>
          </a:p>
        </p:txBody>
      </p:sp>
      <p:sp>
        <p:nvSpPr>
          <p:cNvPr id="3" name="Content Placeholder 2">
            <a:extLst>
              <a:ext uri="{FF2B5EF4-FFF2-40B4-BE49-F238E27FC236}">
                <a16:creationId xmlns:a16="http://schemas.microsoft.com/office/drawing/2014/main" id="{43B53A77-1E1D-4491-8A25-1A408FAA2751}"/>
              </a:ext>
            </a:extLst>
          </p:cNvPr>
          <p:cNvSpPr>
            <a:spLocks noGrp="1"/>
          </p:cNvSpPr>
          <p:nvPr>
            <p:ph idx="1"/>
          </p:nvPr>
        </p:nvSpPr>
        <p:spPr>
          <a:xfrm>
            <a:off x="4534935" y="1037968"/>
            <a:ext cx="6725899" cy="4820832"/>
          </a:xfrm>
        </p:spPr>
        <p:txBody>
          <a:bodyPr>
            <a:normAutofit/>
          </a:bodyPr>
          <a:lstStyle/>
          <a:p>
            <a:pPr marL="342900" indent="-342900">
              <a:buFont typeface="+mj-lt"/>
              <a:buAutoNum type="arabicPeriod"/>
            </a:pPr>
            <a:r>
              <a:rPr lang="en-US" b="1" dirty="0"/>
              <a:t>Are we allowed/ authorized, recognized as the legitimate emergencies' responders? </a:t>
            </a:r>
          </a:p>
          <a:p>
            <a:pPr marL="342900" indent="-342900">
              <a:buFont typeface="+mj-lt"/>
              <a:buAutoNum type="arabicPeriod"/>
            </a:pPr>
            <a:r>
              <a:rPr lang="en-US" b="1" dirty="0"/>
              <a:t>Are we transparent/ accountable to the beneficiaries/ donors, governments ?</a:t>
            </a:r>
          </a:p>
          <a:p>
            <a:pPr marL="342900" indent="-342900">
              <a:buFont typeface="+mj-lt"/>
              <a:buAutoNum type="arabicPeriod"/>
            </a:pPr>
            <a:r>
              <a:rPr lang="en-US" b="1" dirty="0"/>
              <a:t>Do we have credible evidence of change that we have brought in the lives of people affected?</a:t>
            </a:r>
          </a:p>
          <a:p>
            <a:pPr marL="342900" indent="-342900">
              <a:buFont typeface="+mj-lt"/>
              <a:buAutoNum type="arabicPeriod"/>
            </a:pPr>
            <a:r>
              <a:rPr lang="en-US" b="1" dirty="0"/>
              <a:t>Do we have an idea of the geographical priorities/ thematic priorities  we will have in case of next big flooding, next big earthquake, an internal conflict, pandemic (</a:t>
            </a:r>
            <a:r>
              <a:rPr lang="en-US" b="1" dirty="0" err="1"/>
              <a:t>Maaz</a:t>
            </a:r>
            <a:r>
              <a:rPr lang="en-US" b="1" dirty="0"/>
              <a:t> Allah)?</a:t>
            </a:r>
          </a:p>
          <a:p>
            <a:pPr marL="342900" indent="-342900">
              <a:buFont typeface="+mj-lt"/>
              <a:buAutoNum type="arabicPeriod"/>
            </a:pPr>
            <a:r>
              <a:rPr lang="en-US" b="1" dirty="0"/>
              <a:t>Do we have a plan until 2030 for our organization ? Are we here to stay or fading away? </a:t>
            </a:r>
            <a:endParaRPr lang="en-PK" b="1" dirty="0"/>
          </a:p>
        </p:txBody>
      </p:sp>
    </p:spTree>
    <p:extLst>
      <p:ext uri="{BB962C8B-B14F-4D97-AF65-F5344CB8AC3E}">
        <p14:creationId xmlns:p14="http://schemas.microsoft.com/office/powerpoint/2010/main" val="1979852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60D022-DD51-4D89-A187-9750FA7D846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What are The Resources for An NGO ?</a:t>
            </a:r>
            <a:endParaRPr lang="en-PK">
              <a:solidFill>
                <a:srgbClr val="FFFEFF"/>
              </a:solidFill>
            </a:endParaRPr>
          </a:p>
        </p:txBody>
      </p:sp>
      <p:sp>
        <p:nvSpPr>
          <p:cNvPr id="3" name="Content Placeholder 2">
            <a:extLst>
              <a:ext uri="{FF2B5EF4-FFF2-40B4-BE49-F238E27FC236}">
                <a16:creationId xmlns:a16="http://schemas.microsoft.com/office/drawing/2014/main" id="{0C9DE533-D0BE-4A69-B69F-12AEC427648E}"/>
              </a:ext>
            </a:extLst>
          </p:cNvPr>
          <p:cNvSpPr>
            <a:spLocks noGrp="1"/>
          </p:cNvSpPr>
          <p:nvPr>
            <p:ph idx="1"/>
          </p:nvPr>
        </p:nvSpPr>
        <p:spPr>
          <a:xfrm>
            <a:off x="4534935" y="831953"/>
            <a:ext cx="7210531" cy="5558611"/>
          </a:xfrm>
        </p:spPr>
        <p:txBody>
          <a:bodyPr>
            <a:normAutofit fontScale="92500" lnSpcReduction="10000"/>
          </a:bodyPr>
          <a:lstStyle/>
          <a:p>
            <a:pPr marL="0" indent="0">
              <a:lnSpc>
                <a:spcPct val="100000"/>
              </a:lnSpc>
              <a:buNone/>
            </a:pPr>
            <a:r>
              <a:rPr lang="en-US" sz="2200" b="1" dirty="0"/>
              <a:t>Physical Resource</a:t>
            </a:r>
            <a:r>
              <a:rPr lang="en-US" sz="2200" dirty="0"/>
              <a:t>:</a:t>
            </a:r>
            <a:r>
              <a:rPr lang="en-US" sz="1800" dirty="0"/>
              <a:t> Vehicles, offices, computers, cameras, furniture, tents, containers, warehouses, rub-halls, equipment, internet appliances, Satellite phones, mobile phones, laptops, portable internet systems, helicopters, speed boats, safety jackets, </a:t>
            </a:r>
            <a:r>
              <a:rPr lang="en-US" sz="2200" dirty="0"/>
              <a:t>water</a:t>
            </a:r>
            <a:r>
              <a:rPr lang="en-US" sz="1800" dirty="0"/>
              <a:t> pumps, tanks, emergencies first aid kits,    </a:t>
            </a:r>
          </a:p>
          <a:p>
            <a:pPr marL="0" indent="0">
              <a:lnSpc>
                <a:spcPct val="100000"/>
              </a:lnSpc>
              <a:buNone/>
            </a:pPr>
            <a:r>
              <a:rPr lang="en-US" sz="2200" b="1" dirty="0"/>
              <a:t>Human Resource</a:t>
            </a:r>
            <a:r>
              <a:rPr lang="en-US" sz="2200" dirty="0"/>
              <a:t>:</a:t>
            </a:r>
            <a:r>
              <a:rPr lang="en-US" sz="1800" dirty="0"/>
              <a:t> staff, volunteers, consultants, trainers, translators, researchers, marketing professionals </a:t>
            </a:r>
          </a:p>
          <a:p>
            <a:pPr marL="0" indent="0">
              <a:lnSpc>
                <a:spcPct val="100000"/>
              </a:lnSpc>
              <a:buNone/>
            </a:pPr>
            <a:r>
              <a:rPr lang="en-US" sz="2200" b="1" dirty="0"/>
              <a:t>Strategic Resource :</a:t>
            </a:r>
            <a:r>
              <a:rPr lang="en-US" sz="1800" b="1" dirty="0"/>
              <a:t> </a:t>
            </a:r>
            <a:r>
              <a:rPr lang="en-US" sz="1800" u="sng" dirty="0"/>
              <a:t>funding/ proposal writers, SITREP writers.</a:t>
            </a:r>
            <a:r>
              <a:rPr lang="en-US" sz="1800" b="1" dirty="0"/>
              <a:t> </a:t>
            </a:r>
            <a:r>
              <a:rPr lang="en-US" sz="1800" dirty="0"/>
              <a:t>strategic plan, emergency preparedness plan, procurement plan, human resource plan, policies, operating procedures, guidelines, emergency assessment questionnaires, sphere project handbooks, market assessment toolkits, </a:t>
            </a:r>
            <a:r>
              <a:rPr lang="en-US" sz="1800" dirty="0" err="1"/>
              <a:t>MoUs</a:t>
            </a:r>
            <a:r>
              <a:rPr lang="en-US" sz="1800" dirty="0"/>
              <a:t> with the local governments, ear – marked funds for emergency responses, agreements with the banks for cash disbursements (Easy Paisa, Jazz cash , </a:t>
            </a:r>
            <a:r>
              <a:rPr lang="en-US" sz="1800" dirty="0" err="1"/>
              <a:t>tameer</a:t>
            </a:r>
            <a:r>
              <a:rPr lang="en-US" sz="1800" dirty="0"/>
              <a:t> bank </a:t>
            </a:r>
            <a:r>
              <a:rPr lang="en-US" sz="1800" dirty="0" err="1"/>
              <a:t>etc</a:t>
            </a:r>
            <a:r>
              <a:rPr lang="en-US" sz="1800" dirty="0"/>
              <a:t>)  </a:t>
            </a:r>
            <a:endParaRPr lang="en-US" sz="1800" b="1" dirty="0"/>
          </a:p>
          <a:p>
            <a:pPr marL="0" indent="0">
              <a:lnSpc>
                <a:spcPct val="100000"/>
              </a:lnSpc>
              <a:buNone/>
            </a:pPr>
            <a:r>
              <a:rPr lang="en-US" sz="2200" b="1" dirty="0"/>
              <a:t>Tactical Resource : </a:t>
            </a:r>
            <a:r>
              <a:rPr lang="en-US" sz="1800" dirty="0"/>
              <a:t>donor relationships, </a:t>
            </a:r>
            <a:r>
              <a:rPr lang="en-US" sz="1800" b="1" dirty="0"/>
              <a:t> f</a:t>
            </a:r>
            <a:r>
              <a:rPr lang="en-US" sz="1800" dirty="0"/>
              <a:t>ramework agreements with suppliers and service providers</a:t>
            </a:r>
            <a:r>
              <a:rPr lang="en-US" sz="1800" b="1" dirty="0"/>
              <a:t>, </a:t>
            </a:r>
            <a:r>
              <a:rPr lang="en-US" sz="1800" dirty="0"/>
              <a:t>memberships of emergency networks emergency roasters/ registers for experts, partnership agreements with local partners, proposal samples,  situation reports samples, emergency assessment tools (online / offline ), lists of emergency stocks/ supplies, online training material , linkages for quick induction,    </a:t>
            </a:r>
          </a:p>
          <a:p>
            <a:pPr marL="0" indent="0">
              <a:lnSpc>
                <a:spcPct val="100000"/>
              </a:lnSpc>
              <a:buNone/>
            </a:pPr>
            <a:r>
              <a:rPr lang="en-US" sz="1400" b="1" dirty="0"/>
              <a:t> </a:t>
            </a:r>
          </a:p>
          <a:p>
            <a:pPr marL="0" indent="0">
              <a:lnSpc>
                <a:spcPct val="100000"/>
              </a:lnSpc>
              <a:buNone/>
            </a:pPr>
            <a:endParaRPr lang="en-US" sz="1400" dirty="0"/>
          </a:p>
        </p:txBody>
      </p:sp>
    </p:spTree>
    <p:extLst>
      <p:ext uri="{BB962C8B-B14F-4D97-AF65-F5344CB8AC3E}">
        <p14:creationId xmlns:p14="http://schemas.microsoft.com/office/powerpoint/2010/main" val="136492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B33D1-7574-49CD-A2F7-583FC4E4C6B8}"/>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Traditional Funding Sources for NGOs during emergencies </a:t>
            </a:r>
            <a:endParaRPr lang="en-PK">
              <a:solidFill>
                <a:srgbClr val="FFFEFF"/>
              </a:solidFill>
            </a:endParaRPr>
          </a:p>
        </p:txBody>
      </p:sp>
      <p:sp>
        <p:nvSpPr>
          <p:cNvPr id="3" name="Content Placeholder 2">
            <a:extLst>
              <a:ext uri="{FF2B5EF4-FFF2-40B4-BE49-F238E27FC236}">
                <a16:creationId xmlns:a16="http://schemas.microsoft.com/office/drawing/2014/main" id="{F8E4076A-A6C5-4EB7-8154-E082591323A4}"/>
              </a:ext>
            </a:extLst>
          </p:cNvPr>
          <p:cNvSpPr>
            <a:spLocks noGrp="1"/>
          </p:cNvSpPr>
          <p:nvPr>
            <p:ph idx="1"/>
          </p:nvPr>
        </p:nvSpPr>
        <p:spPr>
          <a:xfrm>
            <a:off x="4534935" y="1037968"/>
            <a:ext cx="6725899" cy="4820832"/>
          </a:xfrm>
        </p:spPr>
        <p:txBody>
          <a:bodyPr>
            <a:normAutofit/>
          </a:bodyPr>
          <a:lstStyle/>
          <a:p>
            <a:endParaRPr lang="en-US" dirty="0"/>
          </a:p>
          <a:p>
            <a:endParaRPr lang="en-US" dirty="0"/>
          </a:p>
          <a:p>
            <a:endParaRPr lang="en-US" dirty="0"/>
          </a:p>
          <a:p>
            <a:r>
              <a:rPr lang="en-US" b="1"/>
              <a:t>ECHO , USAID (OFDA, Food for Peace), UKAID , Irish Aid, </a:t>
            </a:r>
            <a:r>
              <a:rPr lang="en-US" b="1" err="1"/>
              <a:t>Aus</a:t>
            </a:r>
            <a:r>
              <a:rPr lang="en-US" b="1"/>
              <a:t> Aid</a:t>
            </a:r>
          </a:p>
          <a:p>
            <a:r>
              <a:rPr lang="en-US" b="1"/>
              <a:t>UN agencies – multilaterals </a:t>
            </a:r>
          </a:p>
          <a:p>
            <a:r>
              <a:rPr lang="en-US" b="1"/>
              <a:t>World bank , Asian Development Bank , ICRC, IFRC</a:t>
            </a:r>
          </a:p>
          <a:p>
            <a:r>
              <a:rPr lang="en-US" b="1"/>
              <a:t>Saudi Government, Turkish Government, Malaysian Government,    </a:t>
            </a:r>
          </a:p>
          <a:p>
            <a:r>
              <a:rPr lang="en-US" b="1"/>
              <a:t>International NGOs (Save the Children, Oxfam, IRC, Care, ACTED, WHH)</a:t>
            </a:r>
          </a:p>
          <a:p>
            <a:r>
              <a:rPr lang="en-US" b="1"/>
              <a:t>Foundations, Charities and Trusts (British Asian Trust, Bill &amp; Melinda Gates Foundation, IKEA Foundation)</a:t>
            </a:r>
          </a:p>
          <a:p>
            <a:endParaRPr lang="en-US" b="1"/>
          </a:p>
          <a:p>
            <a:endParaRPr lang="en-US" dirty="0"/>
          </a:p>
          <a:p>
            <a:endParaRPr lang="en-PK" dirty="0"/>
          </a:p>
        </p:txBody>
      </p:sp>
    </p:spTree>
    <p:extLst>
      <p:ext uri="{BB962C8B-B14F-4D97-AF65-F5344CB8AC3E}">
        <p14:creationId xmlns:p14="http://schemas.microsoft.com/office/powerpoint/2010/main" val="3941719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A186C79-8045-429C-A020-64ABBC51918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new resources for emergencies</a:t>
            </a:r>
            <a:endParaRPr lang="en-PK">
              <a:solidFill>
                <a:srgbClr val="FFFEFF"/>
              </a:solidFill>
            </a:endParaRPr>
          </a:p>
        </p:txBody>
      </p:sp>
      <p:sp>
        <p:nvSpPr>
          <p:cNvPr id="3" name="Content Placeholder 2">
            <a:extLst>
              <a:ext uri="{FF2B5EF4-FFF2-40B4-BE49-F238E27FC236}">
                <a16:creationId xmlns:a16="http://schemas.microsoft.com/office/drawing/2014/main" id="{B13E4F59-CF89-4656-A4EA-29510958AF84}"/>
              </a:ext>
            </a:extLst>
          </p:cNvPr>
          <p:cNvSpPr>
            <a:spLocks noGrp="1"/>
          </p:cNvSpPr>
          <p:nvPr>
            <p:ph idx="1"/>
          </p:nvPr>
        </p:nvSpPr>
        <p:spPr>
          <a:xfrm>
            <a:off x="4534935" y="674557"/>
            <a:ext cx="6725899" cy="5716007"/>
          </a:xfrm>
        </p:spPr>
        <p:txBody>
          <a:bodyPr>
            <a:normAutofit fontScale="92500" lnSpcReduction="20000"/>
          </a:bodyPr>
          <a:lstStyle/>
          <a:p>
            <a:pPr>
              <a:lnSpc>
                <a:spcPct val="100000"/>
              </a:lnSpc>
            </a:pPr>
            <a:r>
              <a:rPr lang="en-US" sz="1600" b="1" dirty="0"/>
              <a:t>Corporates, multinational companies, GSK, UNILIVER, </a:t>
            </a:r>
          </a:p>
          <a:p>
            <a:pPr>
              <a:lnSpc>
                <a:spcPct val="100000"/>
              </a:lnSpc>
            </a:pPr>
            <a:r>
              <a:rPr lang="en-US" sz="1600" b="1" dirty="0"/>
              <a:t>telecom companies </a:t>
            </a:r>
            <a:r>
              <a:rPr lang="en-US" sz="1600" b="1" dirty="0">
                <a:hlinkClick r:id="rId2"/>
              </a:rPr>
              <a:t>https://www.telenor.com.mm/en/article/telenor-myanmar-extends-support-flood-affected-communities-ayeyarwaddy</a:t>
            </a:r>
            <a:endParaRPr lang="en-US" sz="1600" b="1" dirty="0"/>
          </a:p>
          <a:p>
            <a:pPr>
              <a:lnSpc>
                <a:spcPct val="100000"/>
              </a:lnSpc>
            </a:pPr>
            <a:r>
              <a:rPr lang="en-US" sz="1600" b="1" dirty="0"/>
              <a:t> service companies  </a:t>
            </a:r>
            <a:r>
              <a:rPr lang="en-US" sz="1600" b="1" dirty="0">
                <a:hlinkClick r:id="rId3"/>
              </a:rPr>
              <a:t>https://www.uber.com/en-GB/blog/london/london-giving/</a:t>
            </a:r>
            <a:endParaRPr lang="en-US" sz="1600" b="1" dirty="0"/>
          </a:p>
          <a:p>
            <a:pPr>
              <a:lnSpc>
                <a:spcPct val="100000"/>
              </a:lnSpc>
            </a:pPr>
            <a:r>
              <a:rPr lang="en-US" sz="1600" b="1" dirty="0"/>
              <a:t>lotteries (post code lottery schemes), </a:t>
            </a:r>
          </a:p>
          <a:p>
            <a:pPr>
              <a:lnSpc>
                <a:spcPct val="100000"/>
              </a:lnSpc>
            </a:pPr>
            <a:r>
              <a:rPr lang="en-US" sz="1600" b="1" dirty="0"/>
              <a:t>International football clubs/ teams (</a:t>
            </a:r>
            <a:r>
              <a:rPr lang="en-US" sz="1600" b="1" dirty="0">
                <a:hlinkClick r:id="rId4"/>
              </a:rPr>
              <a:t>https://www.chelseafc.com/en/news/2015/11/05/plan-international-thanks-club-for-syria-donations</a:t>
            </a:r>
            <a:endParaRPr lang="en-US" sz="1600" b="1" dirty="0"/>
          </a:p>
          <a:p>
            <a:pPr>
              <a:lnSpc>
                <a:spcPct val="100000"/>
              </a:lnSpc>
            </a:pPr>
            <a:r>
              <a:rPr lang="en-US" sz="1600" b="1" dirty="0"/>
              <a:t>Celebrities and philanthropists   </a:t>
            </a:r>
            <a:r>
              <a:rPr lang="en-US" sz="1600" b="1" dirty="0">
                <a:hlinkClick r:id="rId5"/>
              </a:rPr>
              <a:t>https://gulfnews.com/entertainment/hollywood/syrian-refugee-crisis-celebrities-lending-a-hand-1.2088271</a:t>
            </a:r>
            <a:endParaRPr lang="en-US" sz="1600" b="1" dirty="0"/>
          </a:p>
          <a:p>
            <a:pPr>
              <a:lnSpc>
                <a:spcPct val="100000"/>
              </a:lnSpc>
            </a:pPr>
            <a:r>
              <a:rPr lang="en-US" sz="1600" b="1" dirty="0"/>
              <a:t>Discounts from hotels, airlines, transport companies, service providers, and suppliers</a:t>
            </a:r>
          </a:p>
          <a:p>
            <a:pPr>
              <a:lnSpc>
                <a:spcPct val="100000"/>
              </a:lnSpc>
            </a:pPr>
            <a:r>
              <a:rPr lang="en-US" sz="1600" b="1" dirty="0"/>
              <a:t>Local chambers and local corporations </a:t>
            </a:r>
            <a:r>
              <a:rPr lang="en-US" sz="1600" b="1" dirty="0">
                <a:hlinkClick r:id="rId6"/>
              </a:rPr>
              <a:t>https://pakiholic.com/haji-muhammad-naeem-founder-savour-foods</a:t>
            </a:r>
            <a:r>
              <a:rPr lang="en-US" sz="1600" b="1" dirty="0"/>
              <a:t> </a:t>
            </a:r>
          </a:p>
          <a:p>
            <a:pPr>
              <a:lnSpc>
                <a:spcPct val="100000"/>
              </a:lnSpc>
            </a:pPr>
            <a:r>
              <a:rPr lang="en-US" sz="1600" b="1" dirty="0"/>
              <a:t>National universities and degree colleges for volunteers and also for researches </a:t>
            </a:r>
          </a:p>
          <a:p>
            <a:pPr>
              <a:lnSpc>
                <a:spcPct val="100000"/>
              </a:lnSpc>
            </a:pPr>
            <a:r>
              <a:rPr lang="en-US" sz="1600" b="1" dirty="0"/>
              <a:t>Use of community buildings/ infrastructure/ hostels  for temporary offices – staff houses  </a:t>
            </a:r>
          </a:p>
          <a:p>
            <a:pPr>
              <a:lnSpc>
                <a:spcPct val="100000"/>
              </a:lnSpc>
            </a:pPr>
            <a:endParaRPr lang="en-US" sz="1600" dirty="0"/>
          </a:p>
          <a:p>
            <a:pPr marL="0" indent="0">
              <a:lnSpc>
                <a:spcPct val="100000"/>
              </a:lnSpc>
              <a:buNone/>
            </a:pPr>
            <a:r>
              <a:rPr lang="en-US" sz="1600" dirty="0"/>
              <a:t>  </a:t>
            </a:r>
          </a:p>
          <a:p>
            <a:pPr>
              <a:lnSpc>
                <a:spcPct val="100000"/>
              </a:lnSpc>
            </a:pPr>
            <a:endParaRPr lang="en-PK" sz="1300" dirty="0"/>
          </a:p>
        </p:txBody>
      </p:sp>
    </p:spTree>
    <p:extLst>
      <p:ext uri="{BB962C8B-B14F-4D97-AF65-F5344CB8AC3E}">
        <p14:creationId xmlns:p14="http://schemas.microsoft.com/office/powerpoint/2010/main" val="4076943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AB48048-3113-4177-B950-5F9A7F44925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BASICS for better resource mobilization  </a:t>
            </a:r>
            <a:endParaRPr lang="en-PK">
              <a:solidFill>
                <a:srgbClr val="FFFEFF"/>
              </a:solidFill>
            </a:endParaRPr>
          </a:p>
        </p:txBody>
      </p:sp>
      <p:sp>
        <p:nvSpPr>
          <p:cNvPr id="3" name="Content Placeholder 2">
            <a:extLst>
              <a:ext uri="{FF2B5EF4-FFF2-40B4-BE49-F238E27FC236}">
                <a16:creationId xmlns:a16="http://schemas.microsoft.com/office/drawing/2014/main" id="{C0C19D0F-2C6E-40CD-9400-34DDC59CBD1D}"/>
              </a:ext>
            </a:extLst>
          </p:cNvPr>
          <p:cNvSpPr>
            <a:spLocks noGrp="1"/>
          </p:cNvSpPr>
          <p:nvPr>
            <p:ph idx="1"/>
          </p:nvPr>
        </p:nvSpPr>
        <p:spPr>
          <a:xfrm>
            <a:off x="4474469" y="659567"/>
            <a:ext cx="6786366" cy="5673777"/>
          </a:xfrm>
        </p:spPr>
        <p:txBody>
          <a:bodyPr>
            <a:normAutofit fontScale="92500" lnSpcReduction="10000"/>
          </a:bodyPr>
          <a:lstStyle/>
          <a:p>
            <a:pPr>
              <a:lnSpc>
                <a:spcPct val="90000"/>
              </a:lnSpc>
            </a:pPr>
            <a:endParaRPr lang="en-US" sz="1300" dirty="0"/>
          </a:p>
          <a:p>
            <a:pPr>
              <a:lnSpc>
                <a:spcPct val="90000"/>
              </a:lnSpc>
            </a:pPr>
            <a:r>
              <a:rPr lang="en-US" sz="1600" b="1" dirty="0"/>
              <a:t>Attend / participate in compliance training courses of the big donors' requirements better – </a:t>
            </a:r>
          </a:p>
          <a:p>
            <a:pPr marL="0" indent="0">
              <a:lnSpc>
                <a:spcPct val="90000"/>
              </a:lnSpc>
              <a:buNone/>
            </a:pPr>
            <a:r>
              <a:rPr lang="en-US" sz="1600" b="1" dirty="0"/>
              <a:t>	</a:t>
            </a:r>
            <a:r>
              <a:rPr lang="en-US" sz="1600" b="1" dirty="0">
                <a:hlinkClick r:id="rId2"/>
              </a:rPr>
              <a:t>https://www.usaid.gov/work-usaid/get-grant-or-contract/trainings-how-work-usaid</a:t>
            </a:r>
            <a:r>
              <a:rPr lang="en-US" sz="1600" b="1" dirty="0"/>
              <a:t>  </a:t>
            </a:r>
          </a:p>
          <a:p>
            <a:pPr marL="324000" lvl="1" indent="0">
              <a:lnSpc>
                <a:spcPct val="90000"/>
              </a:lnSpc>
              <a:buNone/>
            </a:pPr>
            <a:r>
              <a:rPr lang="en-US" sz="1600" b="1" dirty="0">
                <a:hlinkClick r:id="rId3"/>
              </a:rPr>
              <a:t>https://www.dgecho-partners-helpdesk.eu/learning-and-trainings</a:t>
            </a:r>
            <a:endParaRPr lang="en-US" sz="1600" b="1" dirty="0"/>
          </a:p>
          <a:p>
            <a:pPr marL="324000" lvl="1" indent="0">
              <a:lnSpc>
                <a:spcPct val="90000"/>
              </a:lnSpc>
              <a:buNone/>
            </a:pPr>
            <a:r>
              <a:rPr lang="en-US" sz="1600" b="1" dirty="0">
                <a:hlinkClick r:id="rId4"/>
              </a:rPr>
              <a:t>https://www.bond.org.uk/learning/dfid-grant-management</a:t>
            </a:r>
            <a:endParaRPr lang="en-US" sz="1600" b="1" dirty="0"/>
          </a:p>
          <a:p>
            <a:pPr>
              <a:lnSpc>
                <a:spcPct val="90000"/>
              </a:lnSpc>
            </a:pPr>
            <a:r>
              <a:rPr lang="en-US" sz="1600" b="1" dirty="0"/>
              <a:t>avail online courses/ training certificates, register with UN / IFRC – ICRC training resources to save costs</a:t>
            </a:r>
          </a:p>
          <a:p>
            <a:pPr marL="0" indent="0">
              <a:lnSpc>
                <a:spcPct val="90000"/>
              </a:lnSpc>
              <a:buNone/>
            </a:pPr>
            <a:r>
              <a:rPr lang="en-US" sz="1600" b="1" dirty="0"/>
              <a:t>	 </a:t>
            </a:r>
            <a:r>
              <a:rPr lang="en-US" sz="1600" b="1" dirty="0">
                <a:hlinkClick r:id="rId5"/>
              </a:rPr>
              <a:t>https://usnwc.libguides.com/c.php?g=866733&amp;p=6228670</a:t>
            </a:r>
            <a:endParaRPr lang="en-US" sz="1600" b="1" dirty="0"/>
          </a:p>
          <a:p>
            <a:pPr>
              <a:lnSpc>
                <a:spcPct val="90000"/>
              </a:lnSpc>
            </a:pPr>
            <a:r>
              <a:rPr lang="en-US" sz="1600" b="1" dirty="0"/>
              <a:t>Go for specialized thematic expertise instead of emphasizing on general areas, because specialized actors are preferred over general skills – SDGs could be a way forward </a:t>
            </a:r>
          </a:p>
          <a:p>
            <a:pPr>
              <a:lnSpc>
                <a:spcPct val="90000"/>
              </a:lnSpc>
            </a:pPr>
            <a:r>
              <a:rPr lang="en-US" sz="1600" b="1" dirty="0"/>
              <a:t>Pay attention to your policies and procedures upgrade and update these according to the new norms in the industry  </a:t>
            </a:r>
          </a:p>
          <a:p>
            <a:pPr>
              <a:lnSpc>
                <a:spcPct val="90000"/>
              </a:lnSpc>
            </a:pPr>
            <a:r>
              <a:rPr lang="en-US" sz="1600" b="1" dirty="0"/>
              <a:t>You have to be gender balanced in your team , in your BOARD and in your emergency response roles (invest in women leadership)</a:t>
            </a:r>
          </a:p>
          <a:p>
            <a:pPr>
              <a:lnSpc>
                <a:spcPct val="90000"/>
              </a:lnSpc>
            </a:pPr>
            <a:r>
              <a:rPr lang="en-US" sz="1600" b="1" dirty="0"/>
              <a:t>safeguarding policies are also critically important</a:t>
            </a:r>
          </a:p>
          <a:p>
            <a:pPr>
              <a:lnSpc>
                <a:spcPct val="90000"/>
              </a:lnSpc>
            </a:pPr>
            <a:r>
              <a:rPr lang="en-US" sz="1600" b="1" dirty="0"/>
              <a:t>Establish resource mobilization / funding units within your organizations – equip these</a:t>
            </a:r>
          </a:p>
          <a:p>
            <a:pPr>
              <a:lnSpc>
                <a:spcPct val="90000"/>
              </a:lnSpc>
            </a:pPr>
            <a:r>
              <a:rPr lang="en-US" sz="1600" b="1" dirty="0"/>
              <a:t>Join consortium's, partnerships and networks for multiplier effects </a:t>
            </a:r>
          </a:p>
          <a:p>
            <a:pPr>
              <a:lnSpc>
                <a:spcPct val="90000"/>
              </a:lnSpc>
            </a:pPr>
            <a:endParaRPr lang="en-US" sz="1600" dirty="0"/>
          </a:p>
          <a:p>
            <a:pPr>
              <a:lnSpc>
                <a:spcPct val="90000"/>
              </a:lnSpc>
            </a:pPr>
            <a:endParaRPr lang="en-PK" sz="1300" dirty="0"/>
          </a:p>
        </p:txBody>
      </p:sp>
    </p:spTree>
    <p:extLst>
      <p:ext uri="{BB962C8B-B14F-4D97-AF65-F5344CB8AC3E}">
        <p14:creationId xmlns:p14="http://schemas.microsoft.com/office/powerpoint/2010/main" val="104825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BFFC9C-D965-4F58-B54A-591FDC3A193F}"/>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Ideas for future – unpredictable world </a:t>
            </a:r>
            <a:endParaRPr lang="en-PK" dirty="0">
              <a:solidFill>
                <a:srgbClr val="FFFEFF"/>
              </a:solidFill>
            </a:endParaRPr>
          </a:p>
        </p:txBody>
      </p:sp>
      <p:sp>
        <p:nvSpPr>
          <p:cNvPr id="3" name="Content Placeholder 2">
            <a:extLst>
              <a:ext uri="{FF2B5EF4-FFF2-40B4-BE49-F238E27FC236}">
                <a16:creationId xmlns:a16="http://schemas.microsoft.com/office/drawing/2014/main" id="{20D3D7AE-9B23-4589-A0E4-4DF131297E77}"/>
              </a:ext>
            </a:extLst>
          </p:cNvPr>
          <p:cNvSpPr>
            <a:spLocks noGrp="1"/>
          </p:cNvSpPr>
          <p:nvPr>
            <p:ph idx="1"/>
          </p:nvPr>
        </p:nvSpPr>
        <p:spPr>
          <a:xfrm>
            <a:off x="4534935" y="1037968"/>
            <a:ext cx="6725899" cy="4820832"/>
          </a:xfrm>
        </p:spPr>
        <p:txBody>
          <a:bodyPr>
            <a:normAutofit fontScale="25000" lnSpcReduction="20000"/>
          </a:bodyPr>
          <a:lstStyle/>
          <a:p>
            <a:pPr>
              <a:lnSpc>
                <a:spcPct val="90000"/>
              </a:lnSpc>
            </a:pPr>
            <a:endParaRPr lang="en-US" sz="1100" dirty="0"/>
          </a:p>
          <a:p>
            <a:pPr>
              <a:lnSpc>
                <a:spcPct val="90000"/>
              </a:lnSpc>
            </a:pPr>
            <a:endParaRPr lang="en-US" sz="1100" dirty="0"/>
          </a:p>
          <a:p>
            <a:pPr>
              <a:lnSpc>
                <a:spcPct val="90000"/>
              </a:lnSpc>
            </a:pPr>
            <a:endParaRPr lang="en-US" sz="1100" dirty="0"/>
          </a:p>
          <a:p>
            <a:pPr>
              <a:lnSpc>
                <a:spcPct val="90000"/>
              </a:lnSpc>
            </a:pPr>
            <a:endParaRPr lang="en-US" sz="1100" dirty="0"/>
          </a:p>
          <a:p>
            <a:pPr>
              <a:lnSpc>
                <a:spcPct val="90000"/>
              </a:lnSpc>
            </a:pPr>
            <a:r>
              <a:rPr lang="en-US" sz="7200" dirty="0"/>
              <a:t>Think / consult setting up business ventures for the resource mobilization</a:t>
            </a:r>
          </a:p>
          <a:p>
            <a:pPr marL="0" indent="0">
              <a:lnSpc>
                <a:spcPct val="90000"/>
              </a:lnSpc>
              <a:buNone/>
            </a:pPr>
            <a:r>
              <a:rPr lang="en-US" sz="7200" dirty="0"/>
              <a:t>	</a:t>
            </a:r>
            <a:r>
              <a:rPr lang="en-US" sz="7200" dirty="0">
                <a:hlinkClick r:id="rId2"/>
              </a:rPr>
              <a:t>https://data.unaids.org/publications/irc-pub06/jc579-strategies_ngo_en.pdf</a:t>
            </a:r>
            <a:endParaRPr lang="en-US" sz="7200" dirty="0"/>
          </a:p>
          <a:p>
            <a:pPr marL="0" indent="0">
              <a:lnSpc>
                <a:spcPct val="90000"/>
              </a:lnSpc>
              <a:buNone/>
            </a:pPr>
            <a:r>
              <a:rPr lang="en-US" sz="7200" dirty="0"/>
              <a:t>	</a:t>
            </a:r>
            <a:r>
              <a:rPr lang="en-US" sz="7200" dirty="0">
                <a:hlinkClick r:id="rId3"/>
              </a:rPr>
              <a:t>https://www.fundsforngos.org/alternative-fundraising/9-businesses-for-ngos/</a:t>
            </a:r>
            <a:endParaRPr lang="en-US" sz="7200" dirty="0"/>
          </a:p>
          <a:p>
            <a:pPr>
              <a:lnSpc>
                <a:spcPct val="90000"/>
              </a:lnSpc>
            </a:pPr>
            <a:r>
              <a:rPr lang="en-US" sz="7200" dirty="0"/>
              <a:t> Better Assets Management </a:t>
            </a:r>
          </a:p>
          <a:p>
            <a:pPr marL="0" indent="0">
              <a:lnSpc>
                <a:spcPct val="90000"/>
              </a:lnSpc>
              <a:buNone/>
            </a:pPr>
            <a:r>
              <a:rPr lang="en-US" sz="7200" dirty="0"/>
              <a:t>	</a:t>
            </a:r>
            <a:r>
              <a:rPr lang="en-US" sz="7200" dirty="0">
                <a:hlinkClick r:id="rId4"/>
              </a:rPr>
              <a:t>https://www.fundsforngos.org/ngo-operational-policies/5-fixed-assets-policy-for-ngos/</a:t>
            </a:r>
            <a:endParaRPr lang="en-US" sz="7200" dirty="0"/>
          </a:p>
          <a:p>
            <a:pPr>
              <a:lnSpc>
                <a:spcPct val="90000"/>
              </a:lnSpc>
            </a:pPr>
            <a:r>
              <a:rPr lang="en-US" sz="7200" dirty="0"/>
              <a:t>Attend and continue to hold webinars , and participate in global  webinars</a:t>
            </a:r>
          </a:p>
          <a:p>
            <a:pPr marL="324000" lvl="1" indent="0">
              <a:lnSpc>
                <a:spcPct val="90000"/>
              </a:lnSpc>
              <a:buNone/>
            </a:pPr>
            <a:r>
              <a:rPr lang="en-US" sz="7200" dirty="0">
                <a:hlinkClick r:id="rId5"/>
              </a:rPr>
              <a:t>	https://www.youtube.com/watch?v=HCsmml0aIKE</a:t>
            </a:r>
            <a:endParaRPr lang="en-US" sz="7200" dirty="0"/>
          </a:p>
          <a:p>
            <a:pPr marL="324000" lvl="1" indent="0">
              <a:lnSpc>
                <a:spcPct val="90000"/>
              </a:lnSpc>
              <a:buNone/>
            </a:pPr>
            <a:r>
              <a:rPr lang="en-US" sz="7200" dirty="0">
                <a:hlinkClick r:id="rId6"/>
              </a:rPr>
              <a:t>https://www.youtube.com/watch?v=jhd2QKuRexY</a:t>
            </a:r>
            <a:endParaRPr lang="en-US" sz="7200" dirty="0"/>
          </a:p>
          <a:p>
            <a:pPr marL="324000" lvl="1" indent="0">
              <a:lnSpc>
                <a:spcPct val="90000"/>
              </a:lnSpc>
              <a:buNone/>
            </a:pPr>
            <a:r>
              <a:rPr lang="en-US" sz="7200" dirty="0">
                <a:hlinkClick r:id="rId7"/>
              </a:rPr>
              <a:t>https://www.youtube.com/watch?v=rBg12HZRM_U</a:t>
            </a:r>
            <a:endParaRPr lang="en-US" sz="7200" dirty="0"/>
          </a:p>
          <a:p>
            <a:pPr marL="324000" lvl="1" indent="0">
              <a:lnSpc>
                <a:spcPct val="90000"/>
              </a:lnSpc>
              <a:buNone/>
            </a:pPr>
            <a:r>
              <a:rPr lang="en-US" sz="7200" dirty="0">
                <a:hlinkClick r:id="rId8"/>
              </a:rPr>
              <a:t>https://www.youtube.com/watch?v=jsGBuu88WE0</a:t>
            </a:r>
            <a:endParaRPr lang="en-US" sz="7200" dirty="0"/>
          </a:p>
          <a:p>
            <a:pPr marL="324000" lvl="1" indent="0">
              <a:lnSpc>
                <a:spcPct val="90000"/>
              </a:lnSpc>
              <a:buNone/>
            </a:pPr>
            <a:endParaRPr lang="en-US" sz="7200" dirty="0"/>
          </a:p>
          <a:p>
            <a:pPr lvl="1">
              <a:lnSpc>
                <a:spcPct val="90000"/>
              </a:lnSpc>
            </a:pPr>
            <a:endParaRPr lang="en-US" sz="7200" dirty="0"/>
          </a:p>
          <a:p>
            <a:pPr>
              <a:lnSpc>
                <a:spcPct val="90000"/>
              </a:lnSpc>
            </a:pPr>
            <a:endParaRPr lang="en-US" sz="7200" dirty="0"/>
          </a:p>
          <a:p>
            <a:pPr>
              <a:lnSpc>
                <a:spcPct val="90000"/>
              </a:lnSpc>
            </a:pPr>
            <a:r>
              <a:rPr lang="en-US" sz="7200" dirty="0"/>
              <a:t> </a:t>
            </a:r>
          </a:p>
          <a:p>
            <a:pPr marL="0" indent="0">
              <a:lnSpc>
                <a:spcPct val="90000"/>
              </a:lnSpc>
              <a:buNone/>
            </a:pPr>
            <a:endParaRPr lang="en-US" sz="1100" dirty="0"/>
          </a:p>
          <a:p>
            <a:pPr marL="0" indent="0">
              <a:lnSpc>
                <a:spcPct val="90000"/>
              </a:lnSpc>
              <a:buNone/>
            </a:pPr>
            <a:endParaRPr lang="en-US" sz="1100" dirty="0"/>
          </a:p>
          <a:p>
            <a:pPr marL="0" indent="0">
              <a:lnSpc>
                <a:spcPct val="90000"/>
              </a:lnSpc>
              <a:buNone/>
            </a:pPr>
            <a:endParaRPr lang="en-US" sz="1100" dirty="0"/>
          </a:p>
          <a:p>
            <a:pPr>
              <a:lnSpc>
                <a:spcPct val="90000"/>
              </a:lnSpc>
            </a:pPr>
            <a:endParaRPr lang="en-PK" sz="1100" dirty="0"/>
          </a:p>
        </p:txBody>
      </p:sp>
    </p:spTree>
    <p:extLst>
      <p:ext uri="{BB962C8B-B14F-4D97-AF65-F5344CB8AC3E}">
        <p14:creationId xmlns:p14="http://schemas.microsoft.com/office/powerpoint/2010/main" val="921464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5B2D-BAB7-438A-85DA-0266A24CB79F}">
  <ds:schemaRefs>
    <ds:schemaRef ds:uri="http://purl.org/dc/terms/"/>
    <ds:schemaRef ds:uri="http://purl.org/dc/elements/1.1/"/>
    <ds:schemaRef ds:uri="16c05727-aa75-4e4a-9b5f-8a80a1165891"/>
    <ds:schemaRef ds:uri="http://schemas.microsoft.com/office/2006/metadata/properties"/>
    <ds:schemaRef ds:uri="http://schemas.microsoft.com/office/2006/documentManagement/types"/>
    <ds:schemaRef ds:uri="http://purl.org/dc/dcmitype/"/>
    <ds:schemaRef ds:uri="http://schemas.microsoft.com/office/infopath/2007/PartnerControls"/>
    <ds:schemaRef ds:uri="71af3243-3dd4-4a8d-8c0d-dd76da1f02a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43</TotalTime>
  <Words>743</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Franklin Gothic Book</vt:lpstr>
      <vt:lpstr>Franklin Gothic Demi</vt:lpstr>
      <vt:lpstr>Gill Sans MT</vt:lpstr>
      <vt:lpstr>Wingdings 2</vt:lpstr>
      <vt:lpstr>DividendVTI</vt:lpstr>
      <vt:lpstr>Resource Mobilization during Emergencies</vt:lpstr>
      <vt:lpstr>Presenter</vt:lpstr>
      <vt:lpstr>In the name of Allah, the most merciful and most beneficent . </vt:lpstr>
      <vt:lpstr>5 questions about NGOs relevance</vt:lpstr>
      <vt:lpstr>What are The Resources for An NGO ?</vt:lpstr>
      <vt:lpstr>Traditional Funding Sources for NGOs during emergencies </vt:lpstr>
      <vt:lpstr>new resources for emergencies</vt:lpstr>
      <vt:lpstr>BASICS for better resource mobilization  </vt:lpstr>
      <vt:lpstr>Ideas for future – unpredictable world </vt:lpstr>
      <vt:lpstr>Go pool it </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Mobilization during Emergencies</dc:title>
  <dc:creator>Adeel</dc:creator>
  <cp:lastModifiedBy>SPO1</cp:lastModifiedBy>
  <cp:revision>10</cp:revision>
  <dcterms:created xsi:type="dcterms:W3CDTF">2021-01-26T08:26:34Z</dcterms:created>
  <dcterms:modified xsi:type="dcterms:W3CDTF">2021-01-26T11:18:57Z</dcterms:modified>
</cp:coreProperties>
</file>