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8"/>
  </p:notesMasterIdLst>
  <p:handoutMasterIdLst>
    <p:handoutMasterId r:id="rId39"/>
  </p:handoutMasterIdLst>
  <p:sldIdLst>
    <p:sldId id="375" r:id="rId2"/>
    <p:sldId id="495" r:id="rId3"/>
    <p:sldId id="460" r:id="rId4"/>
    <p:sldId id="461" r:id="rId5"/>
    <p:sldId id="499" r:id="rId6"/>
    <p:sldId id="498" r:id="rId7"/>
    <p:sldId id="510" r:id="rId8"/>
    <p:sldId id="457" r:id="rId9"/>
    <p:sldId id="463" r:id="rId10"/>
    <p:sldId id="464" r:id="rId11"/>
    <p:sldId id="496" r:id="rId12"/>
    <p:sldId id="467" r:id="rId13"/>
    <p:sldId id="473" r:id="rId14"/>
    <p:sldId id="468" r:id="rId15"/>
    <p:sldId id="469" r:id="rId16"/>
    <p:sldId id="470" r:id="rId17"/>
    <p:sldId id="471" r:id="rId18"/>
    <p:sldId id="472" r:id="rId19"/>
    <p:sldId id="509" r:id="rId20"/>
    <p:sldId id="476" r:id="rId21"/>
    <p:sldId id="503" r:id="rId22"/>
    <p:sldId id="504" r:id="rId23"/>
    <p:sldId id="505" r:id="rId24"/>
    <p:sldId id="506" r:id="rId25"/>
    <p:sldId id="507" r:id="rId26"/>
    <p:sldId id="478" r:id="rId27"/>
    <p:sldId id="480" r:id="rId28"/>
    <p:sldId id="481" r:id="rId29"/>
    <p:sldId id="484" r:id="rId30"/>
    <p:sldId id="490" r:id="rId31"/>
    <p:sldId id="447" r:id="rId32"/>
    <p:sldId id="417" r:id="rId33"/>
    <p:sldId id="418" r:id="rId34"/>
    <p:sldId id="419" r:id="rId35"/>
    <p:sldId id="420" r:id="rId36"/>
    <p:sldId id="416"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ambria" pitchFamily="18" charset="0"/>
        <a:ea typeface="+mn-ea"/>
        <a:cs typeface="+mn-cs"/>
      </a:defRPr>
    </a:lvl1pPr>
    <a:lvl2pPr marL="457200" algn="l" rtl="0" fontAlgn="base">
      <a:spcBef>
        <a:spcPct val="0"/>
      </a:spcBef>
      <a:spcAft>
        <a:spcPct val="0"/>
      </a:spcAft>
      <a:defRPr kern="1200">
        <a:solidFill>
          <a:schemeClr val="tx1"/>
        </a:solidFill>
        <a:latin typeface="Cambria" pitchFamily="18" charset="0"/>
        <a:ea typeface="+mn-ea"/>
        <a:cs typeface="+mn-cs"/>
      </a:defRPr>
    </a:lvl2pPr>
    <a:lvl3pPr marL="914400" algn="l" rtl="0" fontAlgn="base">
      <a:spcBef>
        <a:spcPct val="0"/>
      </a:spcBef>
      <a:spcAft>
        <a:spcPct val="0"/>
      </a:spcAft>
      <a:defRPr kern="1200">
        <a:solidFill>
          <a:schemeClr val="tx1"/>
        </a:solidFill>
        <a:latin typeface="Cambria" pitchFamily="18" charset="0"/>
        <a:ea typeface="+mn-ea"/>
        <a:cs typeface="+mn-cs"/>
      </a:defRPr>
    </a:lvl3pPr>
    <a:lvl4pPr marL="1371600" algn="l" rtl="0" fontAlgn="base">
      <a:spcBef>
        <a:spcPct val="0"/>
      </a:spcBef>
      <a:spcAft>
        <a:spcPct val="0"/>
      </a:spcAft>
      <a:defRPr kern="1200">
        <a:solidFill>
          <a:schemeClr val="tx1"/>
        </a:solidFill>
        <a:latin typeface="Cambria" pitchFamily="18" charset="0"/>
        <a:ea typeface="+mn-ea"/>
        <a:cs typeface="+mn-cs"/>
      </a:defRPr>
    </a:lvl4pPr>
    <a:lvl5pPr marL="1828800" algn="l" rtl="0" fontAlgn="base">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4C80"/>
    <a:srgbClr val="B2A1C7"/>
    <a:srgbClr val="995AB2"/>
    <a:srgbClr val="EED2FE"/>
    <a:srgbClr val="339966"/>
    <a:srgbClr val="FF6600"/>
    <a:srgbClr val="5E309C"/>
    <a:srgbClr val="6600CC"/>
    <a:srgbClr val="9225FF"/>
    <a:srgbClr val="99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68" autoAdjust="0"/>
    <p:restoredTop sz="99028" autoAdjust="0"/>
  </p:normalViewPr>
  <p:slideViewPr>
    <p:cSldViewPr>
      <p:cViewPr>
        <p:scale>
          <a:sx n="73" d="100"/>
          <a:sy n="73" d="100"/>
        </p:scale>
        <p:origin x="-1206" y="-84"/>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1908"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834" cy="464503"/>
          </a:xfrm>
          <a:prstGeom prst="rect">
            <a:avLst/>
          </a:prstGeom>
        </p:spPr>
        <p:txBody>
          <a:bodyPr vert="horz" lIns="91431" tIns="45715" rIns="91431" bIns="45715"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3615" y="1"/>
            <a:ext cx="2972834" cy="464503"/>
          </a:xfrm>
          <a:prstGeom prst="rect">
            <a:avLst/>
          </a:prstGeom>
        </p:spPr>
        <p:txBody>
          <a:bodyPr vert="horz" lIns="91431" tIns="45715" rIns="91431" bIns="45715" rtlCol="0"/>
          <a:lstStyle>
            <a:lvl1pPr algn="r">
              <a:defRPr sz="1200">
                <a:latin typeface="Arial" charset="0"/>
              </a:defRPr>
            </a:lvl1pPr>
          </a:lstStyle>
          <a:p>
            <a:pPr>
              <a:defRPr/>
            </a:pPr>
            <a:fld id="{5BF20E95-29C9-4592-A9CA-74C03CCFA63D}" type="datetimeFigureOut">
              <a:rPr lang="en-US"/>
              <a:pPr>
                <a:defRPr/>
              </a:pPr>
              <a:t>7/12/2017</a:t>
            </a:fld>
            <a:endParaRPr lang="en-US"/>
          </a:p>
        </p:txBody>
      </p:sp>
      <p:sp>
        <p:nvSpPr>
          <p:cNvPr id="4" name="Footer Placeholder 3"/>
          <p:cNvSpPr>
            <a:spLocks noGrp="1"/>
          </p:cNvSpPr>
          <p:nvPr>
            <p:ph type="ftr" sz="quarter" idx="2"/>
          </p:nvPr>
        </p:nvSpPr>
        <p:spPr>
          <a:xfrm>
            <a:off x="1" y="8830313"/>
            <a:ext cx="2972834" cy="464503"/>
          </a:xfrm>
          <a:prstGeom prst="rect">
            <a:avLst/>
          </a:prstGeom>
        </p:spPr>
        <p:txBody>
          <a:bodyPr vert="horz" lIns="91431" tIns="45715" rIns="91431" bIns="4571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3615" y="8830313"/>
            <a:ext cx="2972834" cy="464503"/>
          </a:xfrm>
          <a:prstGeom prst="rect">
            <a:avLst/>
          </a:prstGeom>
        </p:spPr>
        <p:txBody>
          <a:bodyPr vert="horz" lIns="91431" tIns="45715" rIns="91431" bIns="45715" rtlCol="0" anchor="b"/>
          <a:lstStyle>
            <a:lvl1pPr algn="r">
              <a:defRPr sz="1200">
                <a:latin typeface="Arial" charset="0"/>
              </a:defRPr>
            </a:lvl1pPr>
          </a:lstStyle>
          <a:p>
            <a:pPr>
              <a:defRPr/>
            </a:pPr>
            <a:fld id="{D119DC0F-567D-4324-8478-1E0D1CA4C6A8}" type="slidenum">
              <a:rPr lang="en-US"/>
              <a:pPr>
                <a:defRPr/>
              </a:pPr>
              <a:t>‹#›</a:t>
            </a:fld>
            <a:endParaRPr lang="en-US"/>
          </a:p>
        </p:txBody>
      </p:sp>
    </p:spTree>
    <p:extLst>
      <p:ext uri="{BB962C8B-B14F-4D97-AF65-F5344CB8AC3E}">
        <p14:creationId xmlns:p14="http://schemas.microsoft.com/office/powerpoint/2010/main" xmlns="" val="422507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834" cy="464503"/>
          </a:xfrm>
          <a:prstGeom prst="rect">
            <a:avLst/>
          </a:prstGeom>
        </p:spPr>
        <p:txBody>
          <a:bodyPr vert="horz" lIns="91431" tIns="45715" rIns="91431" bIns="45715" rtlCol="0"/>
          <a:lstStyle>
            <a:lvl1pPr algn="l">
              <a:defRPr sz="1200"/>
            </a:lvl1pPr>
          </a:lstStyle>
          <a:p>
            <a:pPr>
              <a:defRPr/>
            </a:pPr>
            <a:endParaRPr lang="en-US"/>
          </a:p>
        </p:txBody>
      </p:sp>
      <p:sp>
        <p:nvSpPr>
          <p:cNvPr id="3" name="Date Placeholder 2"/>
          <p:cNvSpPr>
            <a:spLocks noGrp="1"/>
          </p:cNvSpPr>
          <p:nvPr>
            <p:ph type="dt" idx="1"/>
          </p:nvPr>
        </p:nvSpPr>
        <p:spPr>
          <a:xfrm>
            <a:off x="3883615" y="1"/>
            <a:ext cx="2972834" cy="464503"/>
          </a:xfrm>
          <a:prstGeom prst="rect">
            <a:avLst/>
          </a:prstGeom>
        </p:spPr>
        <p:txBody>
          <a:bodyPr vert="horz" lIns="91431" tIns="45715" rIns="91431" bIns="45715" rtlCol="0"/>
          <a:lstStyle>
            <a:lvl1pPr algn="r">
              <a:defRPr sz="1200"/>
            </a:lvl1pPr>
          </a:lstStyle>
          <a:p>
            <a:pPr>
              <a:defRPr/>
            </a:pPr>
            <a:fld id="{1A499BC1-85CC-4587-99C6-557155039F9B}" type="datetimeFigureOut">
              <a:rPr lang="en-US"/>
              <a:pPr>
                <a:defRPr/>
              </a:pPr>
              <a:t>7/12/2017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1" tIns="45715" rIns="91431" bIns="45715" rtlCol="0" anchor="ctr"/>
          <a:lstStyle/>
          <a:p>
            <a:pPr lvl="0"/>
            <a:endParaRPr lang="en-US" noProof="0" smtClean="0"/>
          </a:p>
        </p:txBody>
      </p:sp>
      <p:sp>
        <p:nvSpPr>
          <p:cNvPr id="5" name="Notes Placeholder 4"/>
          <p:cNvSpPr>
            <a:spLocks noGrp="1"/>
          </p:cNvSpPr>
          <p:nvPr>
            <p:ph type="body" sz="quarter" idx="3"/>
          </p:nvPr>
        </p:nvSpPr>
        <p:spPr>
          <a:xfrm>
            <a:off x="685800" y="4416742"/>
            <a:ext cx="5486400" cy="4182112"/>
          </a:xfrm>
          <a:prstGeom prst="rect">
            <a:avLst/>
          </a:prstGeom>
        </p:spPr>
        <p:txBody>
          <a:bodyPr vert="horz" lIns="91431" tIns="45715" rIns="91431" bIns="457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30313"/>
            <a:ext cx="2972834" cy="464503"/>
          </a:xfrm>
          <a:prstGeom prst="rect">
            <a:avLst/>
          </a:prstGeom>
        </p:spPr>
        <p:txBody>
          <a:bodyPr vert="horz" lIns="91431" tIns="45715" rIns="91431" bIns="4571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3615" y="8830313"/>
            <a:ext cx="2972834" cy="464503"/>
          </a:xfrm>
          <a:prstGeom prst="rect">
            <a:avLst/>
          </a:prstGeom>
        </p:spPr>
        <p:txBody>
          <a:bodyPr vert="horz" lIns="91431" tIns="45715" rIns="91431" bIns="45715" rtlCol="0" anchor="b"/>
          <a:lstStyle>
            <a:lvl1pPr algn="r">
              <a:defRPr sz="1200"/>
            </a:lvl1pPr>
          </a:lstStyle>
          <a:p>
            <a:pPr>
              <a:defRPr/>
            </a:pPr>
            <a:fld id="{7782353E-3564-4E3C-B8CD-940D1716F05B}" type="slidenum">
              <a:rPr lang="en-US"/>
              <a:pPr>
                <a:defRPr/>
              </a:pPr>
              <a:t>‹#›</a:t>
            </a:fld>
            <a:endParaRPr lang="en-US"/>
          </a:p>
        </p:txBody>
      </p:sp>
    </p:spTree>
    <p:extLst>
      <p:ext uri="{BB962C8B-B14F-4D97-AF65-F5344CB8AC3E}">
        <p14:creationId xmlns:p14="http://schemas.microsoft.com/office/powerpoint/2010/main" xmlns="" val="3654585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11</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12</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13</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14</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15</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16</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17</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18</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20</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21</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22</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23</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24</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25</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26</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27</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28</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29</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30</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31</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32</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33</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34</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35</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36</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4</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5</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6</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8</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9</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50EF2-719E-4050-9288-E24AED0DDC55}" type="slidenum">
              <a:rPr lang="es-ES"/>
              <a:pPr/>
              <a:t>10</a:t>
            </a:fld>
            <a:endParaRPr lang="es-ES" dirty="0"/>
          </a:p>
        </p:txBody>
      </p:sp>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p:txBody>
          <a:bodyPr/>
          <a:lstStyle/>
          <a:p>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Annexure%20-%204.doc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1905000"/>
            <a:ext cx="8356600" cy="4708981"/>
          </a:xfrm>
          <a:prstGeom prst="rect">
            <a:avLst/>
          </a:prstGeom>
          <a:noFill/>
          <a:ln w="9525">
            <a:noFill/>
            <a:miter lim="800000"/>
            <a:headEnd/>
            <a:tailEnd/>
          </a:ln>
          <a:effectLst/>
        </p:spPr>
        <p:txBody>
          <a:bodyPr>
            <a:spAutoFit/>
          </a:bodyPr>
          <a:lstStyle/>
          <a:p>
            <a:pPr algn="ctr">
              <a:defRPr/>
            </a:pPr>
            <a:endParaRPr lang="en-GB" sz="3200" b="1" dirty="0" smtClean="0">
              <a:latin typeface="Garamond" pitchFamily="18" charset="0"/>
            </a:endParaRPr>
          </a:p>
          <a:p>
            <a:pPr algn="ctr">
              <a:defRPr/>
            </a:pPr>
            <a:endParaRPr lang="en-GB" sz="3200" b="1" dirty="0" smtClean="0">
              <a:latin typeface="Garamond" pitchFamily="18" charset="0"/>
            </a:endParaRPr>
          </a:p>
          <a:p>
            <a:pPr algn="ctr">
              <a:defRPr/>
            </a:pPr>
            <a:endParaRPr lang="en-GB" sz="3200" b="1" dirty="0" smtClean="0">
              <a:latin typeface="Garamond" pitchFamily="18" charset="0"/>
            </a:endParaRPr>
          </a:p>
          <a:p>
            <a:pPr algn="ctr">
              <a:defRPr/>
            </a:pPr>
            <a:endParaRPr lang="en-GB" sz="3200" b="1" dirty="0" smtClean="0">
              <a:latin typeface="Garamond" pitchFamily="18" charset="0"/>
            </a:endParaRPr>
          </a:p>
          <a:p>
            <a:pPr algn="ctr">
              <a:defRPr/>
            </a:pPr>
            <a:r>
              <a:rPr lang="en-GB" sz="3200" b="1" dirty="0" smtClean="0">
                <a:latin typeface="Garamond" pitchFamily="18" charset="0"/>
              </a:rPr>
              <a:t>PROCUREMENT CAPACITY BUILDING TRAINING</a:t>
            </a:r>
          </a:p>
          <a:p>
            <a:pPr algn="ctr">
              <a:defRPr/>
            </a:pPr>
            <a:endParaRPr lang="en-GB" sz="3200" b="1" dirty="0" smtClean="0">
              <a:latin typeface="Garamond" pitchFamily="18" charset="0"/>
            </a:endParaRPr>
          </a:p>
          <a:p>
            <a:pPr algn="ctr">
              <a:defRPr/>
            </a:pPr>
            <a:endParaRPr lang="en-GB" sz="4000" b="1" dirty="0" smtClean="0">
              <a:latin typeface="Garamond" pitchFamily="18" charset="0"/>
            </a:endParaRPr>
          </a:p>
          <a:p>
            <a:pPr algn="ctr">
              <a:defRPr/>
            </a:pPr>
            <a:endParaRPr lang="en-GB" sz="3600" dirty="0" smtClean="0">
              <a:solidFill>
                <a:schemeClr val="bg2">
                  <a:lumMod val="50000"/>
                </a:schemeClr>
              </a:solidFill>
              <a:latin typeface="Garamond" pitchFamily="18" charset="0"/>
              <a:cs typeface="Times New Roman" pitchFamily="18" charset="0"/>
            </a:endParaRPr>
          </a:p>
        </p:txBody>
      </p:sp>
      <p:sp>
        <p:nvSpPr>
          <p:cNvPr id="90145" name="Freeform 33">
            <a:hlinkClick r:id="" action="ppaction://hlinkshowjump?jump=nextslide"/>
          </p:cNvPr>
          <p:cNvSpPr>
            <a:spLocks/>
          </p:cNvSpPr>
          <p:nvPr/>
        </p:nvSpPr>
        <p:spPr bwMode="auto">
          <a:xfrm>
            <a:off x="8820150" y="6381751"/>
            <a:ext cx="71439" cy="215900"/>
          </a:xfrm>
          <a:custGeom>
            <a:avLst/>
            <a:gdLst/>
            <a:ahLst/>
            <a:cxnLst>
              <a:cxn ang="0">
                <a:pos x="0" y="0"/>
              </a:cxn>
              <a:cxn ang="0">
                <a:pos x="90" y="91"/>
              </a:cxn>
              <a:cxn ang="0">
                <a:pos x="0" y="182"/>
              </a:cxn>
            </a:cxnLst>
            <a:rect l="0" t="0" r="r" b="b"/>
            <a:pathLst>
              <a:path w="90" h="182">
                <a:moveTo>
                  <a:pt x="0" y="0"/>
                </a:moveTo>
                <a:lnTo>
                  <a:pt x="90" y="91"/>
                </a:lnTo>
                <a:lnTo>
                  <a:pt x="0" y="182"/>
                </a:lnTo>
              </a:path>
            </a:pathLst>
          </a:custGeom>
          <a:noFill/>
          <a:ln w="15875">
            <a:solidFill>
              <a:srgbClr val="808080"/>
            </a:solidFill>
            <a:round/>
            <a:headEnd/>
            <a:tailEnd/>
          </a:ln>
          <a:effectLst/>
        </p:spPr>
        <p:txBody>
          <a:bodyPr/>
          <a:lstStyle/>
          <a:p>
            <a:endParaRPr lang="en-US" dirty="0"/>
          </a:p>
        </p:txBody>
      </p:sp>
      <p:pic>
        <p:nvPicPr>
          <p:cNvPr id="249858" name="Picture 2" descr="C:\Users\aliabbasi\Documents\ALIS DATA (H)\Raees for PPAF\Shahid Sahab's\SPO-monogram.jpg"/>
          <p:cNvPicPr>
            <a:picLocks noChangeAspect="1" noChangeArrowheads="1"/>
          </p:cNvPicPr>
          <p:nvPr/>
        </p:nvPicPr>
        <p:blipFill>
          <a:blip r:embed="rId3" cstate="print"/>
          <a:srcRect/>
          <a:stretch>
            <a:fillRect/>
          </a:stretch>
        </p:blipFill>
        <p:spPr bwMode="auto">
          <a:xfrm>
            <a:off x="7430478" y="381001"/>
            <a:ext cx="1230921" cy="914399"/>
          </a:xfrm>
          <a:prstGeom prst="rect">
            <a:avLst/>
          </a:prstGeom>
          <a:noFill/>
          <a:ln>
            <a:solidFill>
              <a:schemeClr val="accent5">
                <a:lumMod val="75000"/>
              </a:schemeClr>
            </a:solidFill>
          </a:ln>
        </p:spPr>
        <p:style>
          <a:lnRef idx="2">
            <a:schemeClr val="accent3"/>
          </a:lnRef>
          <a:fillRef idx="1">
            <a:schemeClr val="lt1"/>
          </a:fillRef>
          <a:effectRef idx="0">
            <a:schemeClr val="accent3"/>
          </a:effectRef>
          <a:fontRef idx="minor">
            <a:schemeClr val="dk1"/>
          </a:fontRef>
        </p:style>
      </p:pic>
      <p:pic>
        <p:nvPicPr>
          <p:cNvPr id="1026" name="Picture 2" descr="E:\NHN documents\logo\logo 410.jpg"/>
          <p:cNvPicPr>
            <a:picLocks noChangeAspect="1" noChangeArrowheads="1"/>
          </p:cNvPicPr>
          <p:nvPr/>
        </p:nvPicPr>
        <p:blipFill>
          <a:blip r:embed="rId4" cstate="print"/>
          <a:srcRect/>
          <a:stretch>
            <a:fillRect/>
          </a:stretch>
        </p:blipFill>
        <p:spPr bwMode="auto">
          <a:xfrm>
            <a:off x="228600" y="0"/>
            <a:ext cx="2057400" cy="155559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23851" y="6882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4.2 Review of Procurement Plan</a:t>
            </a:r>
            <a:endParaRPr lang="en-GB" sz="3000" b="1" dirty="0">
              <a:solidFill>
                <a:schemeClr val="bg2">
                  <a:lumMod val="50000"/>
                </a:schemeClr>
              </a:solidFill>
              <a:latin typeface="Garamond" pitchFamily="18" charset="0"/>
              <a:cs typeface="Times New Roman" pitchFamily="18" charset="0"/>
            </a:endParaRPr>
          </a:p>
        </p:txBody>
      </p:sp>
      <p:sp>
        <p:nvSpPr>
          <p:cNvPr id="90152" name="Text Box 40"/>
          <p:cNvSpPr txBox="1">
            <a:spLocks noChangeArrowheads="1"/>
          </p:cNvSpPr>
          <p:nvPr/>
        </p:nvSpPr>
        <p:spPr bwMode="auto">
          <a:xfrm>
            <a:off x="381000" y="1219200"/>
            <a:ext cx="8261379" cy="5016758"/>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Procurement plans are not static. The procurement plan should be reviewed every six months or as needed for any changes and must be revised accordingly. Moreover, all activities conducted during the year should be recorded against their planned dates to facilitate the comparison between planned versus actual dates. Changes may occur in procurement plan mainly due to:</a:t>
            </a:r>
          </a:p>
          <a:p>
            <a:pPr marL="574675" indent="-457200" algn="just">
              <a:buFont typeface="+mj-lt"/>
              <a:buAutoNum type="romanLcPeriod"/>
              <a:tabLst>
                <a:tab pos="457200" algn="l"/>
              </a:tabLst>
            </a:pPr>
            <a:endParaRPr lang="en-US" sz="1600" dirty="0" smtClean="0">
              <a:latin typeface="Garamond" pitchFamily="18" charset="0"/>
            </a:endParaRPr>
          </a:p>
          <a:p>
            <a:pPr marL="574675" indent="-457200" algn="just">
              <a:buFont typeface="Wingdings" pitchFamily="2" charset="2"/>
              <a:buChar char="Ø"/>
              <a:tabLst>
                <a:tab pos="457200" algn="l"/>
              </a:tabLst>
            </a:pPr>
            <a:r>
              <a:rPr lang="en-US" sz="1600" dirty="0" smtClean="0">
                <a:latin typeface="Garamond" pitchFamily="18" charset="0"/>
              </a:rPr>
              <a:t>Shortage of funds</a:t>
            </a:r>
          </a:p>
          <a:p>
            <a:pPr marL="574675" indent="-457200" algn="just">
              <a:buFont typeface="Wingdings" pitchFamily="2" charset="2"/>
              <a:buChar char="Ø"/>
              <a:tabLst>
                <a:tab pos="457200" algn="l"/>
              </a:tabLst>
            </a:pPr>
            <a:endParaRPr lang="en-US" sz="1600" dirty="0" smtClean="0">
              <a:latin typeface="Garamond" pitchFamily="18" charset="0"/>
            </a:endParaRPr>
          </a:p>
          <a:p>
            <a:pPr marL="574675" indent="-457200" algn="just">
              <a:buFont typeface="Wingdings" pitchFamily="2" charset="2"/>
              <a:buChar char="Ø"/>
              <a:tabLst>
                <a:tab pos="457200" algn="l"/>
              </a:tabLst>
            </a:pPr>
            <a:r>
              <a:rPr lang="en-US" sz="1600" dirty="0" smtClean="0">
                <a:latin typeface="Garamond" pitchFamily="18" charset="0"/>
              </a:rPr>
              <a:t>Late release of funds</a:t>
            </a:r>
          </a:p>
          <a:p>
            <a:pPr marL="574675" indent="-457200" algn="just">
              <a:buFont typeface="Wingdings" pitchFamily="2" charset="2"/>
              <a:buChar char="Ø"/>
              <a:tabLst>
                <a:tab pos="457200" algn="l"/>
              </a:tabLst>
            </a:pPr>
            <a:endParaRPr lang="en-US" sz="1600" dirty="0" smtClean="0">
              <a:latin typeface="Garamond" pitchFamily="18" charset="0"/>
            </a:endParaRPr>
          </a:p>
          <a:p>
            <a:pPr marL="574675" indent="-457200" algn="just">
              <a:buFont typeface="Wingdings" pitchFamily="2" charset="2"/>
              <a:buChar char="Ø"/>
              <a:tabLst>
                <a:tab pos="457200" algn="l"/>
              </a:tabLst>
            </a:pPr>
            <a:r>
              <a:rPr lang="en-US" sz="1600" dirty="0" smtClean="0">
                <a:latin typeface="Garamond" pitchFamily="18" charset="0"/>
              </a:rPr>
              <a:t>Unexpected availability of supplementary funds</a:t>
            </a:r>
          </a:p>
          <a:p>
            <a:pPr marL="574675" indent="-457200" algn="just">
              <a:buFont typeface="Wingdings" pitchFamily="2" charset="2"/>
              <a:buChar char="Ø"/>
              <a:tabLst>
                <a:tab pos="457200" algn="l"/>
              </a:tabLst>
            </a:pPr>
            <a:endParaRPr lang="en-US" sz="1600" dirty="0" smtClean="0">
              <a:latin typeface="Garamond" pitchFamily="18" charset="0"/>
            </a:endParaRPr>
          </a:p>
          <a:p>
            <a:pPr marL="574675" indent="-457200" algn="just">
              <a:buFont typeface="Wingdings" pitchFamily="2" charset="2"/>
              <a:buChar char="Ø"/>
              <a:tabLst>
                <a:tab pos="457200" algn="l"/>
              </a:tabLst>
            </a:pPr>
            <a:r>
              <a:rPr lang="en-US" sz="1600" dirty="0" smtClean="0">
                <a:latin typeface="Garamond" pitchFamily="18" charset="0"/>
              </a:rPr>
              <a:t>Delays in obtaining necessary approvals from senior management or from the donor agency.</a:t>
            </a:r>
          </a:p>
          <a:p>
            <a:pPr marL="574675" indent="-457200" algn="just">
              <a:buFont typeface="Wingdings" pitchFamily="2" charset="2"/>
              <a:buChar char="Ø"/>
              <a:tabLst>
                <a:tab pos="457200" algn="l"/>
              </a:tabLst>
            </a:pPr>
            <a:endParaRPr lang="en-US" sz="1600" dirty="0" smtClean="0">
              <a:latin typeface="Garamond" pitchFamily="18" charset="0"/>
            </a:endParaRPr>
          </a:p>
          <a:p>
            <a:pPr marL="574675" indent="-457200" algn="just">
              <a:buFont typeface="Wingdings" pitchFamily="2" charset="2"/>
              <a:buChar char="Ø"/>
              <a:tabLst>
                <a:tab pos="457200" algn="l"/>
              </a:tabLst>
            </a:pPr>
            <a:r>
              <a:rPr lang="en-US" sz="1600" dirty="0" smtClean="0">
                <a:latin typeface="Garamond" pitchFamily="18" charset="0"/>
              </a:rPr>
              <a:t>Failure of contractors to supply as contracted, necessitating re-bidding</a:t>
            </a:r>
          </a:p>
          <a:p>
            <a:pPr marL="914400" indent="-457200" algn="just">
              <a:buFont typeface="Wingdings" pitchFamily="2" charset="2"/>
              <a:buChar char="Ø"/>
              <a:tabLst>
                <a:tab pos="2286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a:t>
            </a: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23851" y="762000"/>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 Methods of Procurement </a:t>
            </a:r>
            <a:endParaRPr lang="en-GB" sz="3000" b="1" dirty="0">
              <a:solidFill>
                <a:schemeClr val="bg2">
                  <a:lumMod val="50000"/>
                </a:schemeClr>
              </a:solidFill>
              <a:latin typeface="Garamond" pitchFamily="18" charset="0"/>
              <a:cs typeface="Times New Roman" pitchFamily="18" charset="0"/>
            </a:endParaRPr>
          </a:p>
        </p:txBody>
      </p:sp>
      <p:sp>
        <p:nvSpPr>
          <p:cNvPr id="90152" name="Text Box 40"/>
          <p:cNvSpPr txBox="1">
            <a:spLocks noChangeArrowheads="1"/>
          </p:cNvSpPr>
          <p:nvPr/>
        </p:nvSpPr>
        <p:spPr bwMode="auto">
          <a:xfrm>
            <a:off x="381000" y="1295400"/>
            <a:ext cx="8261379" cy="3785652"/>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The bidding process needs to be well planned and all factors that can affect the bidding process should be carefully analyzed and completed. The first step in bidding process is determining the method of procurement required. The various methods of procurements usually used by organizations are as follows:</a:t>
            </a:r>
            <a:r>
              <a:rPr lang="en-US" sz="1600" b="1" dirty="0" smtClean="0">
                <a:latin typeface="Garamond" pitchFamily="18" charset="0"/>
              </a:rPr>
              <a:t> </a:t>
            </a:r>
          </a:p>
          <a:p>
            <a:pPr algn="just">
              <a:tabLst>
                <a:tab pos="457200" algn="l"/>
              </a:tabLst>
            </a:pPr>
            <a:endParaRPr lang="en-US" sz="1600" b="1" dirty="0" smtClean="0">
              <a:latin typeface="Garamond" pitchFamily="18" charset="0"/>
            </a:endParaRPr>
          </a:p>
          <a:p>
            <a:pPr marL="342900" indent="-342900" algn="just">
              <a:tabLst>
                <a:tab pos="457200" algn="l"/>
              </a:tabLst>
            </a:pPr>
            <a:r>
              <a:rPr lang="en-US" sz="1600" b="1" dirty="0" smtClean="0">
                <a:latin typeface="Garamond" pitchFamily="18" charset="0"/>
              </a:rPr>
              <a:t>5.1	Competitive  &amp;  Non-Competitive Procurement </a:t>
            </a:r>
          </a:p>
          <a:p>
            <a:pPr marL="342900" indent="-342900" algn="just">
              <a:tabLst>
                <a:tab pos="457200" algn="l"/>
              </a:tabLst>
            </a:pPr>
            <a:endParaRPr lang="en-US" sz="1600" b="1" dirty="0" smtClean="0">
              <a:latin typeface="Garamond" pitchFamily="18" charset="0"/>
            </a:endParaRPr>
          </a:p>
          <a:p>
            <a:pPr marL="342900" indent="-342900" algn="just">
              <a:tabLst>
                <a:tab pos="457200" algn="l"/>
              </a:tabLst>
            </a:pPr>
            <a:r>
              <a:rPr lang="en-US" sz="1600" b="1" dirty="0" smtClean="0">
                <a:latin typeface="Garamond" pitchFamily="18" charset="0"/>
              </a:rPr>
              <a:t>5.2	National Competitive Bidding (NCB)</a:t>
            </a:r>
          </a:p>
          <a:p>
            <a:pPr marL="342900" indent="-342900" algn="just">
              <a:buFont typeface="+mj-lt"/>
              <a:buAutoNum type="arabicPeriod"/>
              <a:tabLst>
                <a:tab pos="457200" algn="l"/>
              </a:tabLst>
            </a:pPr>
            <a:endParaRPr lang="en-US" sz="1600" b="1" dirty="0" smtClean="0">
              <a:latin typeface="Garamond" pitchFamily="18" charset="0"/>
            </a:endParaRPr>
          </a:p>
          <a:p>
            <a:pPr marL="342900" indent="-342900" algn="just">
              <a:tabLst>
                <a:tab pos="457200" algn="l"/>
              </a:tabLst>
            </a:pPr>
            <a:r>
              <a:rPr lang="en-US" sz="1600" b="1" dirty="0" smtClean="0">
                <a:latin typeface="Garamond" pitchFamily="18" charset="0"/>
              </a:rPr>
              <a:t>5.3	Direct Contracting</a:t>
            </a:r>
          </a:p>
          <a:p>
            <a:pPr marL="342900" indent="-342900" algn="just">
              <a:tabLst>
                <a:tab pos="457200" algn="l"/>
              </a:tabLst>
            </a:pPr>
            <a:endParaRPr lang="en-US" sz="1600" b="1"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23851" y="762000"/>
            <a:ext cx="8356600" cy="1200329"/>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5.1 Competitive Procurement</a:t>
            </a:r>
          </a:p>
          <a:p>
            <a:pPr>
              <a:lnSpc>
                <a:spcPct val="95000"/>
              </a:lnSpc>
              <a:spcBef>
                <a:spcPct val="50000"/>
              </a:spcBef>
            </a:pPr>
            <a:endParaRPr lang="en-GB" sz="3000" b="1" dirty="0">
              <a:solidFill>
                <a:schemeClr val="bg2">
                  <a:lumMod val="50000"/>
                </a:schemeClr>
              </a:solidFill>
              <a:latin typeface="Garamond" pitchFamily="18" charset="0"/>
              <a:cs typeface="Times New Roman" pitchFamily="18" charset="0"/>
            </a:endParaRPr>
          </a:p>
        </p:txBody>
      </p:sp>
      <p:sp>
        <p:nvSpPr>
          <p:cNvPr id="90152" name="Text Box 40"/>
          <p:cNvSpPr txBox="1">
            <a:spLocks noChangeArrowheads="1"/>
          </p:cNvSpPr>
          <p:nvPr/>
        </p:nvSpPr>
        <p:spPr bwMode="auto">
          <a:xfrm>
            <a:off x="533400" y="1981200"/>
            <a:ext cx="8261379" cy="3046988"/>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Competitive Procurement for is a procurement method based on comparing price quotations obtained from several suppliers (in the case of goods) or several contractors (in case of works), with a minimum of three, to assure competitive prices, and is an appropriate method for procuring readily available off-the-shelf goods or standard specification commodities of small value . This does not include the standardized vendors and sole source procurement.</a:t>
            </a:r>
          </a:p>
          <a:p>
            <a:pPr algn="just">
              <a:tabLst>
                <a:tab pos="457200" algn="l"/>
              </a:tabLst>
            </a:pPr>
            <a:endParaRPr lang="en-US" sz="1600" b="1" dirty="0" smtClean="0">
              <a:latin typeface="Garamond" pitchFamily="18" charset="0"/>
            </a:endParaRPr>
          </a:p>
          <a:p>
            <a:pPr marL="457200" lvl="0" indent="-457200"/>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23851" y="762000"/>
            <a:ext cx="8356600" cy="1200329"/>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5.1 Steps of Competitive Procurement</a:t>
            </a:r>
          </a:p>
          <a:p>
            <a:pPr>
              <a:lnSpc>
                <a:spcPct val="95000"/>
              </a:lnSpc>
              <a:spcBef>
                <a:spcPct val="50000"/>
              </a:spcBef>
            </a:pPr>
            <a:endParaRPr lang="en-GB" sz="3000" b="1" dirty="0">
              <a:solidFill>
                <a:schemeClr val="bg2">
                  <a:lumMod val="50000"/>
                </a:schemeClr>
              </a:solidFill>
              <a:latin typeface="Garamond" pitchFamily="18" charset="0"/>
              <a:cs typeface="Times New Roman" pitchFamily="18" charset="0"/>
            </a:endParaRPr>
          </a:p>
        </p:txBody>
      </p:sp>
      <p:sp>
        <p:nvSpPr>
          <p:cNvPr id="90152" name="Text Box 40"/>
          <p:cNvSpPr txBox="1">
            <a:spLocks noChangeArrowheads="1"/>
          </p:cNvSpPr>
          <p:nvPr/>
        </p:nvSpPr>
        <p:spPr bwMode="auto">
          <a:xfrm>
            <a:off x="381000" y="1295400"/>
            <a:ext cx="8261379" cy="1569660"/>
          </a:xfrm>
          <a:prstGeom prst="rect">
            <a:avLst/>
          </a:prstGeom>
          <a:noFill/>
          <a:ln w="9525">
            <a:noFill/>
            <a:miter lim="800000"/>
            <a:headEnd/>
            <a:tailEnd/>
          </a:ln>
          <a:effectLst/>
        </p:spPr>
        <p:txBody>
          <a:bodyPr wrap="square">
            <a:spAutoFit/>
          </a:bodyPr>
          <a:lstStyle/>
          <a:p>
            <a:pPr marL="457200" lvl="0" indent="-457200"/>
            <a:r>
              <a:rPr lang="en-US" sz="1600" dirty="0" smtClean="0">
                <a:latin typeface="Garamond" pitchFamily="18" charset="0"/>
              </a:rPr>
              <a:t>The major steps involved in this method are as follows:</a:t>
            </a: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12" name="Oval 11"/>
          <p:cNvSpPr>
            <a:spLocks noChangeArrowheads="1"/>
          </p:cNvSpPr>
          <p:nvPr/>
        </p:nvSpPr>
        <p:spPr bwMode="auto">
          <a:xfrm>
            <a:off x="685800" y="1754500"/>
            <a:ext cx="1219200" cy="11430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r>
              <a:rPr lang="en-US" sz="1200" dirty="0">
                <a:solidFill>
                  <a:schemeClr val="bg1"/>
                </a:solidFill>
                <a:latin typeface="Arial" charset="0"/>
              </a:rPr>
              <a:t>Preparation of </a:t>
            </a:r>
          </a:p>
          <a:p>
            <a:pPr algn="ctr"/>
            <a:r>
              <a:rPr lang="en-US" sz="1200" dirty="0">
                <a:solidFill>
                  <a:schemeClr val="bg1"/>
                </a:solidFill>
                <a:latin typeface="Arial" charset="0"/>
              </a:rPr>
              <a:t>specifications</a:t>
            </a:r>
          </a:p>
        </p:txBody>
      </p:sp>
      <p:sp>
        <p:nvSpPr>
          <p:cNvPr id="13" name="Oval 12"/>
          <p:cNvSpPr>
            <a:spLocks noChangeArrowheads="1"/>
          </p:cNvSpPr>
          <p:nvPr/>
        </p:nvSpPr>
        <p:spPr bwMode="auto">
          <a:xfrm>
            <a:off x="533400" y="3507100"/>
            <a:ext cx="1676400" cy="6858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r>
              <a:rPr lang="en-US" sz="1200" dirty="0">
                <a:solidFill>
                  <a:schemeClr val="bg1"/>
                </a:solidFill>
                <a:latin typeface="Arial" charset="0"/>
              </a:rPr>
              <a:t>Comparative  </a:t>
            </a:r>
          </a:p>
          <a:p>
            <a:pPr algn="ctr"/>
            <a:r>
              <a:rPr lang="en-US" sz="1200" dirty="0">
                <a:solidFill>
                  <a:schemeClr val="bg1"/>
                </a:solidFill>
                <a:latin typeface="Arial" charset="0"/>
              </a:rPr>
              <a:t>Statement</a:t>
            </a:r>
          </a:p>
        </p:txBody>
      </p:sp>
      <p:sp>
        <p:nvSpPr>
          <p:cNvPr id="15" name="Oval 14"/>
          <p:cNvSpPr>
            <a:spLocks noChangeArrowheads="1"/>
          </p:cNvSpPr>
          <p:nvPr/>
        </p:nvSpPr>
        <p:spPr bwMode="auto">
          <a:xfrm>
            <a:off x="3505200" y="2135500"/>
            <a:ext cx="1676400" cy="6858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r>
              <a:rPr lang="en-US" sz="1200" dirty="0">
                <a:solidFill>
                  <a:schemeClr val="bg1"/>
                </a:solidFill>
                <a:latin typeface="Arial" charset="0"/>
              </a:rPr>
              <a:t>Admin &amp; Budget </a:t>
            </a:r>
          </a:p>
          <a:p>
            <a:pPr algn="ctr"/>
            <a:r>
              <a:rPr lang="en-US" sz="1200" dirty="0">
                <a:solidFill>
                  <a:schemeClr val="bg1"/>
                </a:solidFill>
                <a:latin typeface="Arial" charset="0"/>
              </a:rPr>
              <a:t>Approval </a:t>
            </a:r>
          </a:p>
        </p:txBody>
      </p:sp>
      <p:sp>
        <p:nvSpPr>
          <p:cNvPr id="16" name="Oval 15"/>
          <p:cNvSpPr>
            <a:spLocks noChangeArrowheads="1"/>
          </p:cNvSpPr>
          <p:nvPr/>
        </p:nvSpPr>
        <p:spPr bwMode="auto">
          <a:xfrm>
            <a:off x="6477000" y="3507100"/>
            <a:ext cx="1676400" cy="6858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endParaRPr lang="en-US" sz="1200">
              <a:solidFill>
                <a:schemeClr val="bg1"/>
              </a:solidFill>
              <a:latin typeface="Arial" charset="0"/>
            </a:endParaRPr>
          </a:p>
        </p:txBody>
      </p:sp>
      <p:sp>
        <p:nvSpPr>
          <p:cNvPr id="17" name="Oval 16"/>
          <p:cNvSpPr>
            <a:spLocks noChangeArrowheads="1"/>
          </p:cNvSpPr>
          <p:nvPr/>
        </p:nvSpPr>
        <p:spPr bwMode="auto">
          <a:xfrm>
            <a:off x="3505200" y="4954900"/>
            <a:ext cx="1676400" cy="6858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r>
              <a:rPr lang="en-US" sz="1200" dirty="0" smtClean="0">
                <a:solidFill>
                  <a:schemeClr val="bg1"/>
                </a:solidFill>
                <a:latin typeface="Arial" charset="0"/>
              </a:rPr>
              <a:t>Purchase </a:t>
            </a:r>
          </a:p>
          <a:p>
            <a:pPr algn="ctr"/>
            <a:r>
              <a:rPr lang="en-US" sz="1200" dirty="0" smtClean="0">
                <a:solidFill>
                  <a:schemeClr val="bg1"/>
                </a:solidFill>
                <a:latin typeface="Arial" charset="0"/>
              </a:rPr>
              <a:t>Order</a:t>
            </a:r>
            <a:endParaRPr lang="en-US" sz="1200" dirty="0">
              <a:solidFill>
                <a:schemeClr val="bg1"/>
              </a:solidFill>
              <a:latin typeface="Arial" charset="0"/>
            </a:endParaRPr>
          </a:p>
        </p:txBody>
      </p:sp>
      <p:sp>
        <p:nvSpPr>
          <p:cNvPr id="18" name="Oval 17"/>
          <p:cNvSpPr>
            <a:spLocks noChangeArrowheads="1"/>
          </p:cNvSpPr>
          <p:nvPr/>
        </p:nvSpPr>
        <p:spPr bwMode="auto">
          <a:xfrm>
            <a:off x="6845300" y="4726300"/>
            <a:ext cx="1231900" cy="11430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r>
              <a:rPr lang="en-US" sz="1200" dirty="0" err="1" smtClean="0">
                <a:solidFill>
                  <a:schemeClr val="bg1"/>
                </a:solidFill>
                <a:latin typeface="Arial" charset="0"/>
              </a:rPr>
              <a:t>GRN</a:t>
            </a:r>
            <a:endParaRPr lang="en-US" sz="1200" dirty="0">
              <a:solidFill>
                <a:schemeClr val="bg1"/>
              </a:solidFill>
              <a:latin typeface="Arial" charset="0"/>
            </a:endParaRPr>
          </a:p>
        </p:txBody>
      </p:sp>
      <p:cxnSp>
        <p:nvCxnSpPr>
          <p:cNvPr id="19" name="Straight Arrow Connector 18"/>
          <p:cNvCxnSpPr/>
          <p:nvPr/>
        </p:nvCxnSpPr>
        <p:spPr>
          <a:xfrm flipV="1">
            <a:off x="5211763" y="5335900"/>
            <a:ext cx="1570037" cy="3175"/>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181600" y="2437125"/>
            <a:ext cx="1219200" cy="3175"/>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685800" y="4573900"/>
            <a:ext cx="762000" cy="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2209800" y="3811900"/>
            <a:ext cx="1219200" cy="1588"/>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981200" y="2437125"/>
            <a:ext cx="1524000" cy="3175"/>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6744494" y="3163406"/>
            <a:ext cx="685800" cy="1588"/>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5181600" y="3811900"/>
            <a:ext cx="1219200" cy="1588"/>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0" name="Up Arrow Callout 29"/>
          <p:cNvSpPr/>
          <p:nvPr/>
        </p:nvSpPr>
        <p:spPr>
          <a:xfrm>
            <a:off x="7162800" y="2745100"/>
            <a:ext cx="12954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Procurement Unit  </a:t>
            </a:r>
          </a:p>
          <a:p>
            <a:pPr algn="ctr">
              <a:defRPr/>
            </a:pPr>
            <a:r>
              <a:rPr lang="en-US" sz="1000" dirty="0">
                <a:solidFill>
                  <a:srgbClr val="C00000"/>
                </a:solidFill>
              </a:rPr>
              <a:t>(1 Day)</a:t>
            </a:r>
          </a:p>
        </p:txBody>
      </p:sp>
      <p:sp>
        <p:nvSpPr>
          <p:cNvPr id="31" name="Up Arrow Callout 30"/>
          <p:cNvSpPr/>
          <p:nvPr/>
        </p:nvSpPr>
        <p:spPr>
          <a:xfrm>
            <a:off x="685800" y="2897500"/>
            <a:ext cx="12192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Concerned Unit</a:t>
            </a:r>
          </a:p>
        </p:txBody>
      </p:sp>
      <p:sp>
        <p:nvSpPr>
          <p:cNvPr id="32" name="Oval 31"/>
          <p:cNvSpPr>
            <a:spLocks noChangeArrowheads="1"/>
          </p:cNvSpPr>
          <p:nvPr/>
        </p:nvSpPr>
        <p:spPr bwMode="auto">
          <a:xfrm>
            <a:off x="6400800" y="2135500"/>
            <a:ext cx="1676400" cy="6858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lvl="1" algn="ctr"/>
            <a:r>
              <a:rPr lang="en-US" sz="1200" dirty="0">
                <a:solidFill>
                  <a:schemeClr val="bg1"/>
                </a:solidFill>
                <a:latin typeface="Arial" charset="0"/>
              </a:rPr>
              <a:t>Preparation of  RFQ          </a:t>
            </a:r>
          </a:p>
        </p:txBody>
      </p:sp>
      <p:sp>
        <p:nvSpPr>
          <p:cNvPr id="33" name="Oval 32"/>
          <p:cNvSpPr>
            <a:spLocks noChangeArrowheads="1"/>
          </p:cNvSpPr>
          <p:nvPr/>
        </p:nvSpPr>
        <p:spPr bwMode="auto">
          <a:xfrm>
            <a:off x="3505200" y="3507100"/>
            <a:ext cx="1676400" cy="6858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r>
              <a:rPr lang="en-US" sz="1200" dirty="0">
                <a:solidFill>
                  <a:schemeClr val="bg1"/>
                </a:solidFill>
                <a:latin typeface="Arial" charset="0"/>
              </a:rPr>
              <a:t>Response from </a:t>
            </a:r>
          </a:p>
          <a:p>
            <a:pPr algn="ctr"/>
            <a:r>
              <a:rPr lang="en-US" sz="1200" dirty="0">
                <a:solidFill>
                  <a:schemeClr val="bg1"/>
                </a:solidFill>
                <a:latin typeface="Arial" charset="0"/>
              </a:rPr>
              <a:t>Suppliers</a:t>
            </a:r>
          </a:p>
        </p:txBody>
      </p:sp>
      <p:sp>
        <p:nvSpPr>
          <p:cNvPr id="34" name="Oval 33"/>
          <p:cNvSpPr>
            <a:spLocks noChangeArrowheads="1"/>
          </p:cNvSpPr>
          <p:nvPr/>
        </p:nvSpPr>
        <p:spPr bwMode="auto">
          <a:xfrm>
            <a:off x="533400" y="4954900"/>
            <a:ext cx="1676400" cy="685800"/>
          </a:xfrm>
          <a:prstGeom prst="ellipse">
            <a:avLst/>
          </a:prstGeom>
          <a:solidFill>
            <a:srgbClr val="B2A1C7"/>
          </a:solidFill>
          <a:ln w="25400">
            <a:solidFill>
              <a:srgbClr val="624C80"/>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algn="ctr"/>
            <a:r>
              <a:rPr lang="en-US" sz="1200">
                <a:solidFill>
                  <a:schemeClr val="bg1"/>
                </a:solidFill>
                <a:latin typeface="Arial" charset="0"/>
              </a:rPr>
              <a:t>Committee </a:t>
            </a:r>
          </a:p>
          <a:p>
            <a:pPr algn="ctr"/>
            <a:r>
              <a:rPr lang="en-US" sz="1200">
                <a:solidFill>
                  <a:schemeClr val="bg1"/>
                </a:solidFill>
                <a:latin typeface="Arial" charset="0"/>
              </a:rPr>
              <a:t>Approval</a:t>
            </a:r>
          </a:p>
        </p:txBody>
      </p:sp>
      <p:cxnSp>
        <p:nvCxnSpPr>
          <p:cNvPr id="35" name="Straight Arrow Connector 34"/>
          <p:cNvCxnSpPr/>
          <p:nvPr/>
        </p:nvCxnSpPr>
        <p:spPr>
          <a:xfrm flipV="1">
            <a:off x="2209800" y="5335900"/>
            <a:ext cx="1265238" cy="3175"/>
          </a:xfrm>
          <a:prstGeom prst="straightConnector1">
            <a:avLst/>
          </a:prstGeom>
          <a:ln w="2540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a:spLocks noChangeArrowheads="1"/>
          </p:cNvSpPr>
          <p:nvPr/>
        </p:nvSpPr>
        <p:spPr bwMode="auto">
          <a:xfrm>
            <a:off x="6172200" y="3688075"/>
            <a:ext cx="1876425" cy="27622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a:lstStyle>
          <a:p>
            <a:pPr lvl="1"/>
            <a:r>
              <a:rPr lang="en-US" sz="1200" dirty="0" smtClean="0">
                <a:solidFill>
                  <a:schemeClr val="bg1"/>
                </a:solidFill>
                <a:latin typeface="Arial" charset="0"/>
              </a:rPr>
              <a:t>Issuance </a:t>
            </a:r>
            <a:r>
              <a:rPr lang="en-US" sz="1200" dirty="0">
                <a:solidFill>
                  <a:schemeClr val="bg1"/>
                </a:solidFill>
                <a:latin typeface="Arial" charset="0"/>
              </a:rPr>
              <a:t>of RFQ</a:t>
            </a:r>
          </a:p>
        </p:txBody>
      </p:sp>
      <p:sp>
        <p:nvSpPr>
          <p:cNvPr id="38" name="Up Arrow Callout 37"/>
          <p:cNvSpPr/>
          <p:nvPr/>
        </p:nvSpPr>
        <p:spPr>
          <a:xfrm>
            <a:off x="1143000" y="4192900"/>
            <a:ext cx="12954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Procurement Unit  </a:t>
            </a:r>
          </a:p>
          <a:p>
            <a:pPr algn="ctr">
              <a:defRPr/>
            </a:pPr>
            <a:r>
              <a:rPr lang="en-US" sz="1000" dirty="0">
                <a:solidFill>
                  <a:srgbClr val="C00000"/>
                </a:solidFill>
              </a:rPr>
              <a:t>(2 Day)</a:t>
            </a:r>
          </a:p>
        </p:txBody>
      </p:sp>
      <p:sp>
        <p:nvSpPr>
          <p:cNvPr id="39" name="Up Arrow Callout 38"/>
          <p:cNvSpPr/>
          <p:nvPr/>
        </p:nvSpPr>
        <p:spPr>
          <a:xfrm>
            <a:off x="3733800" y="4192900"/>
            <a:ext cx="1295400" cy="6858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Procurement Unit  </a:t>
            </a:r>
          </a:p>
          <a:p>
            <a:pPr algn="ctr">
              <a:defRPr/>
            </a:pPr>
            <a:r>
              <a:rPr lang="en-US" sz="1000" b="1" dirty="0">
                <a:solidFill>
                  <a:srgbClr val="C00000"/>
                </a:solidFill>
              </a:rPr>
              <a:t>*</a:t>
            </a:r>
            <a:r>
              <a:rPr lang="en-US" sz="1000" dirty="0">
                <a:solidFill>
                  <a:srgbClr val="C00000"/>
                </a:solidFill>
              </a:rPr>
              <a:t>(Simple 3 Days)</a:t>
            </a:r>
          </a:p>
          <a:p>
            <a:pPr algn="ctr">
              <a:defRPr/>
            </a:pPr>
            <a:r>
              <a:rPr lang="en-US" sz="1000" b="1" dirty="0">
                <a:solidFill>
                  <a:srgbClr val="C00000"/>
                </a:solidFill>
              </a:rPr>
              <a:t>**</a:t>
            </a:r>
            <a:r>
              <a:rPr lang="en-US" sz="1000" dirty="0">
                <a:solidFill>
                  <a:srgbClr val="C00000"/>
                </a:solidFill>
              </a:rPr>
              <a:t>(Complex  5 Days)</a:t>
            </a:r>
          </a:p>
        </p:txBody>
      </p:sp>
      <p:sp>
        <p:nvSpPr>
          <p:cNvPr id="40" name="Up Arrow Callout 39"/>
          <p:cNvSpPr/>
          <p:nvPr/>
        </p:nvSpPr>
        <p:spPr>
          <a:xfrm>
            <a:off x="6781800" y="4192900"/>
            <a:ext cx="12954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Procurement Unit  </a:t>
            </a:r>
          </a:p>
          <a:p>
            <a:pPr algn="ctr">
              <a:defRPr/>
            </a:pPr>
            <a:r>
              <a:rPr lang="en-US" sz="1000" dirty="0">
                <a:solidFill>
                  <a:srgbClr val="C00000"/>
                </a:solidFill>
              </a:rPr>
              <a:t>(1 Day)</a:t>
            </a:r>
          </a:p>
        </p:txBody>
      </p:sp>
      <p:sp>
        <p:nvSpPr>
          <p:cNvPr id="41" name="Up Arrow Callout 40"/>
          <p:cNvSpPr/>
          <p:nvPr/>
        </p:nvSpPr>
        <p:spPr>
          <a:xfrm>
            <a:off x="3733800" y="5640700"/>
            <a:ext cx="12954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Procurement Unit  </a:t>
            </a:r>
          </a:p>
          <a:p>
            <a:pPr algn="ctr">
              <a:defRPr/>
            </a:pPr>
            <a:r>
              <a:rPr lang="en-US" sz="1000" dirty="0">
                <a:solidFill>
                  <a:srgbClr val="C00000"/>
                </a:solidFill>
              </a:rPr>
              <a:t>(1 Day)</a:t>
            </a:r>
          </a:p>
        </p:txBody>
      </p:sp>
      <p:sp>
        <p:nvSpPr>
          <p:cNvPr id="43" name="Up Arrow Callout 42"/>
          <p:cNvSpPr/>
          <p:nvPr/>
        </p:nvSpPr>
        <p:spPr>
          <a:xfrm>
            <a:off x="6781800" y="5869300"/>
            <a:ext cx="12954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Procurement Unit  </a:t>
            </a:r>
          </a:p>
          <a:p>
            <a:pPr algn="ctr">
              <a:defRPr/>
            </a:pPr>
            <a:r>
              <a:rPr lang="en-US" sz="1000" dirty="0">
                <a:solidFill>
                  <a:srgbClr val="C00000"/>
                </a:solidFill>
              </a:rPr>
              <a:t>(1 Day)</a:t>
            </a:r>
          </a:p>
        </p:txBody>
      </p:sp>
      <p:sp>
        <p:nvSpPr>
          <p:cNvPr id="44" name="Up Arrow Callout 43"/>
          <p:cNvSpPr/>
          <p:nvPr/>
        </p:nvSpPr>
        <p:spPr>
          <a:xfrm>
            <a:off x="762000" y="5640700"/>
            <a:ext cx="12954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(2 Days)</a:t>
            </a:r>
          </a:p>
        </p:txBody>
      </p:sp>
      <p:sp>
        <p:nvSpPr>
          <p:cNvPr id="45" name="Up Arrow Callout 44"/>
          <p:cNvSpPr/>
          <p:nvPr/>
        </p:nvSpPr>
        <p:spPr>
          <a:xfrm>
            <a:off x="3733800" y="2821300"/>
            <a:ext cx="1219200" cy="457200"/>
          </a:xfrm>
          <a:prstGeom prst="upArrowCallout">
            <a:avLst/>
          </a:prstGeom>
          <a:solidFill>
            <a:srgbClr val="EDDD8B"/>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1000" dirty="0">
                <a:solidFill>
                  <a:srgbClr val="C00000"/>
                </a:solidFill>
              </a:rPr>
              <a:t>Concerned Unit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228600" y="594363"/>
            <a:ext cx="8356600" cy="472437"/>
          </a:xfrm>
          <a:prstGeom prst="rect">
            <a:avLst/>
          </a:prstGeom>
          <a:noFill/>
          <a:ln w="9525">
            <a:noFill/>
            <a:miter lim="800000"/>
            <a:headEnd/>
            <a:tailEnd/>
          </a:ln>
          <a:effectLst/>
        </p:spPr>
        <p:txBody>
          <a:bodyPr wrap="square">
            <a:spAutoFit/>
          </a:bodyPr>
          <a:lstStyle/>
          <a:p>
            <a:pPr>
              <a:lnSpc>
                <a:spcPct val="95000"/>
              </a:lnSpc>
              <a:spcBef>
                <a:spcPct val="50000"/>
              </a:spcBef>
            </a:pPr>
            <a:r>
              <a:rPr lang="en-GB" sz="2600" b="1" dirty="0" smtClean="0">
                <a:solidFill>
                  <a:schemeClr val="bg2">
                    <a:lumMod val="50000"/>
                  </a:schemeClr>
                </a:solidFill>
                <a:latin typeface="Garamond" pitchFamily="18" charset="0"/>
                <a:cs typeface="Times New Roman" pitchFamily="18" charset="0"/>
              </a:rPr>
              <a:t>5.1 Competitive Procurement</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304800"/>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12" name="Right Arrow 11"/>
          <p:cNvSpPr/>
          <p:nvPr/>
        </p:nvSpPr>
        <p:spPr>
          <a:xfrm>
            <a:off x="76200" y="2819400"/>
            <a:ext cx="1752600" cy="1524000"/>
          </a:xfrm>
          <a:prstGeom prst="rightArrow">
            <a:avLst/>
          </a:prstGeom>
          <a:solidFill>
            <a:srgbClr val="995AB2"/>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b="1" dirty="0" smtClean="0">
                <a:latin typeface="Garamond" pitchFamily="18" charset="0"/>
              </a:rPr>
              <a:t>Step 1: Requisition</a:t>
            </a:r>
            <a:endParaRPr lang="en-US" b="1" dirty="0">
              <a:latin typeface="Garamond" pitchFamily="18" charset="0"/>
            </a:endParaRPr>
          </a:p>
        </p:txBody>
      </p:sp>
      <p:sp>
        <p:nvSpPr>
          <p:cNvPr id="15" name="Rounded Rectangle 14"/>
          <p:cNvSpPr/>
          <p:nvPr/>
        </p:nvSpPr>
        <p:spPr>
          <a:xfrm>
            <a:off x="1981200" y="1143000"/>
            <a:ext cx="7010400" cy="5334000"/>
          </a:xfrm>
          <a:prstGeom prst="roundRect">
            <a:avLst/>
          </a:prstGeom>
          <a:solidFill>
            <a:srgbClr val="B2A1C7"/>
          </a:solidFill>
          <a:ln/>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1600" b="1" dirty="0" smtClean="0">
                <a:solidFill>
                  <a:schemeClr val="tx1"/>
                </a:solidFill>
                <a:latin typeface="Garamond" pitchFamily="18" charset="0"/>
              </a:rPr>
              <a:t>Purpose of Requisition Slip: </a:t>
            </a:r>
            <a:r>
              <a:rPr lang="en-US" sz="1600" dirty="0" smtClean="0">
                <a:solidFill>
                  <a:schemeClr val="tx1"/>
                </a:solidFill>
                <a:latin typeface="Garamond" pitchFamily="18" charset="0"/>
              </a:rPr>
              <a:t>A requisition must be raised to start any procurement process. It serves a number of purposes, including: </a:t>
            </a:r>
          </a:p>
          <a:p>
            <a:pPr marL="342900" indent="-342900" algn="just">
              <a:buFont typeface="Wingdings" pitchFamily="2" charset="2"/>
              <a:buChar char="§"/>
            </a:pPr>
            <a:r>
              <a:rPr lang="en-US" sz="1600" dirty="0" smtClean="0">
                <a:solidFill>
                  <a:schemeClr val="tx1"/>
                </a:solidFill>
                <a:latin typeface="Garamond" pitchFamily="18" charset="0"/>
              </a:rPr>
              <a:t>Documenting the need for the goods, works or services required</a:t>
            </a:r>
          </a:p>
          <a:p>
            <a:pPr marL="342900" indent="-342900" algn="just">
              <a:buFont typeface="Wingdings" pitchFamily="2" charset="2"/>
              <a:buChar char="§"/>
            </a:pPr>
            <a:r>
              <a:rPr lang="en-US" sz="1600" dirty="0" smtClean="0">
                <a:solidFill>
                  <a:schemeClr val="tx1"/>
                </a:solidFill>
                <a:latin typeface="Garamond" pitchFamily="18" charset="0"/>
              </a:rPr>
              <a:t>Confirming the availability of funding</a:t>
            </a:r>
          </a:p>
          <a:p>
            <a:pPr marL="342900" indent="-342900" algn="just">
              <a:buFont typeface="Wingdings" pitchFamily="2" charset="2"/>
              <a:buChar char="§"/>
            </a:pPr>
            <a:r>
              <a:rPr lang="en-US" sz="1600" dirty="0" smtClean="0">
                <a:solidFill>
                  <a:schemeClr val="tx1"/>
                </a:solidFill>
                <a:latin typeface="Garamond" pitchFamily="18" charset="0"/>
              </a:rPr>
              <a:t>Establishing the chain of responsibility for authorizing the procurement for purposes of pre- and post-procurement monitoring.</a:t>
            </a:r>
          </a:p>
          <a:p>
            <a:pPr marL="342900" indent="-342900" algn="just"/>
            <a:endParaRPr lang="en-US" sz="1600" b="1" dirty="0" smtClean="0">
              <a:solidFill>
                <a:schemeClr val="tx1"/>
              </a:solidFill>
              <a:latin typeface="Garamond" pitchFamily="18" charset="0"/>
            </a:endParaRPr>
          </a:p>
          <a:p>
            <a:pPr algn="just"/>
            <a:r>
              <a:rPr lang="en-US" sz="1600" b="1" dirty="0" smtClean="0">
                <a:solidFill>
                  <a:schemeClr val="tx1"/>
                </a:solidFill>
                <a:latin typeface="Garamond" pitchFamily="18" charset="0"/>
              </a:rPr>
              <a:t>Contents of Requisition Slip: </a:t>
            </a:r>
            <a:r>
              <a:rPr lang="en-US" sz="1600" dirty="0" smtClean="0">
                <a:solidFill>
                  <a:schemeClr val="tx1"/>
                </a:solidFill>
                <a:latin typeface="Garamond" pitchFamily="18" charset="0"/>
              </a:rPr>
              <a:t>Purchase Requisition form constitutes the following main components:</a:t>
            </a:r>
          </a:p>
          <a:p>
            <a:pPr marL="339725" indent="-339725" algn="just">
              <a:buFont typeface="Wingdings" pitchFamily="2" charset="2"/>
              <a:buChar char="§"/>
            </a:pPr>
            <a:r>
              <a:rPr lang="en-US" sz="1600" dirty="0" smtClean="0">
                <a:solidFill>
                  <a:schemeClr val="tx1"/>
                </a:solidFill>
                <a:latin typeface="Garamond" pitchFamily="18" charset="0"/>
              </a:rPr>
              <a:t>Subject of Procurement</a:t>
            </a:r>
          </a:p>
          <a:p>
            <a:pPr marL="339725" lvl="0" indent="-339725" algn="just">
              <a:buFont typeface="Wingdings" pitchFamily="2" charset="2"/>
              <a:buChar char="§"/>
            </a:pPr>
            <a:r>
              <a:rPr lang="en-US" sz="1600" dirty="0" smtClean="0">
                <a:solidFill>
                  <a:schemeClr val="tx1"/>
                </a:solidFill>
                <a:latin typeface="Garamond" pitchFamily="18" charset="0"/>
              </a:rPr>
              <a:t>Date of issuance of requisition</a:t>
            </a:r>
          </a:p>
          <a:p>
            <a:pPr marL="339725" indent="-339725" algn="just">
              <a:buFont typeface="Wingdings" pitchFamily="2" charset="2"/>
              <a:buChar char="§"/>
            </a:pPr>
            <a:r>
              <a:rPr lang="en-US" sz="1600" dirty="0" smtClean="0">
                <a:solidFill>
                  <a:schemeClr val="tx1"/>
                </a:solidFill>
                <a:latin typeface="Garamond" pitchFamily="18" charset="0"/>
              </a:rPr>
              <a:t>Quantity &amp; Description of goods</a:t>
            </a:r>
          </a:p>
          <a:p>
            <a:pPr marL="339725" indent="-339725" algn="just">
              <a:buFont typeface="Wingdings" pitchFamily="2" charset="2"/>
              <a:buChar char="§"/>
            </a:pPr>
            <a:r>
              <a:rPr lang="en-US" sz="1600" dirty="0" smtClean="0">
                <a:solidFill>
                  <a:schemeClr val="tx1"/>
                </a:solidFill>
                <a:latin typeface="Garamond" pitchFamily="18" charset="0"/>
              </a:rPr>
              <a:t>Estimated Unit Cost &amp; Total Cost</a:t>
            </a:r>
          </a:p>
          <a:p>
            <a:pPr marL="339725" indent="-339725" algn="just">
              <a:buFont typeface="Wingdings" pitchFamily="2" charset="2"/>
              <a:buChar char="§"/>
            </a:pPr>
            <a:r>
              <a:rPr lang="en-US" sz="1600" dirty="0" smtClean="0">
                <a:solidFill>
                  <a:schemeClr val="tx1"/>
                </a:solidFill>
                <a:latin typeface="Garamond" pitchFamily="18" charset="0"/>
              </a:rPr>
              <a:t>Delivery date &amp; delivery place</a:t>
            </a:r>
          </a:p>
          <a:p>
            <a:pPr marL="339725" indent="-339725" algn="just">
              <a:buFont typeface="Wingdings" pitchFamily="2" charset="2"/>
              <a:buChar char="§"/>
            </a:pPr>
            <a:r>
              <a:rPr lang="en-US" sz="1600" dirty="0" smtClean="0">
                <a:solidFill>
                  <a:schemeClr val="tx1"/>
                </a:solidFill>
                <a:latin typeface="Garamond" pitchFamily="18" charset="0"/>
              </a:rPr>
              <a:t>Approval from originating department, finance department &amp; CEO / Chairman.</a:t>
            </a:r>
          </a:p>
          <a:p>
            <a:pPr marL="339725" indent="-339725" algn="just"/>
            <a:endParaRPr lang="en-US" sz="1600" dirty="0" smtClean="0">
              <a:solidFill>
                <a:schemeClr val="tx1"/>
              </a:solidFill>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228600" y="594363"/>
            <a:ext cx="8356600" cy="472437"/>
          </a:xfrm>
          <a:prstGeom prst="rect">
            <a:avLst/>
          </a:prstGeom>
          <a:noFill/>
          <a:ln w="9525">
            <a:noFill/>
            <a:miter lim="800000"/>
            <a:headEnd/>
            <a:tailEnd/>
          </a:ln>
          <a:effectLst/>
        </p:spPr>
        <p:txBody>
          <a:bodyPr wrap="square">
            <a:spAutoFit/>
          </a:bodyPr>
          <a:lstStyle/>
          <a:p>
            <a:pPr>
              <a:lnSpc>
                <a:spcPct val="95000"/>
              </a:lnSpc>
              <a:spcBef>
                <a:spcPct val="50000"/>
              </a:spcBef>
            </a:pPr>
            <a:r>
              <a:rPr lang="en-GB" sz="2600" b="1" dirty="0" smtClean="0">
                <a:solidFill>
                  <a:schemeClr val="bg2">
                    <a:lumMod val="50000"/>
                  </a:schemeClr>
                </a:solidFill>
                <a:latin typeface="Garamond" pitchFamily="18" charset="0"/>
                <a:cs typeface="Times New Roman" pitchFamily="18" charset="0"/>
              </a:rPr>
              <a:t>5.1 Competitive Procurement</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304800"/>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12" name="Right Arrow 11"/>
          <p:cNvSpPr/>
          <p:nvPr/>
        </p:nvSpPr>
        <p:spPr>
          <a:xfrm>
            <a:off x="76200" y="2819400"/>
            <a:ext cx="1752600" cy="1524000"/>
          </a:xfrm>
          <a:prstGeom prst="rightArrow">
            <a:avLst/>
          </a:prstGeom>
          <a:solidFill>
            <a:srgbClr val="995AB2"/>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b="1" dirty="0" smtClean="0">
                <a:latin typeface="Garamond" pitchFamily="18" charset="0"/>
              </a:rPr>
              <a:t>Step 2: Preparation of RFQ</a:t>
            </a:r>
            <a:endParaRPr lang="en-US" b="1" dirty="0">
              <a:latin typeface="Garamond" pitchFamily="18" charset="0"/>
            </a:endParaRPr>
          </a:p>
        </p:txBody>
      </p:sp>
      <p:sp>
        <p:nvSpPr>
          <p:cNvPr id="15" name="Rounded Rectangle 14"/>
          <p:cNvSpPr/>
          <p:nvPr/>
        </p:nvSpPr>
        <p:spPr>
          <a:xfrm>
            <a:off x="1981200" y="1295400"/>
            <a:ext cx="7010400" cy="5181600"/>
          </a:xfrm>
          <a:prstGeom prst="roundRect">
            <a:avLst/>
          </a:prstGeom>
          <a:solidFill>
            <a:srgbClr val="B2A1C7"/>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600" dirty="0" smtClean="0">
                <a:latin typeface="Garamond" pitchFamily="18" charset="0"/>
              </a:rPr>
              <a:t>After gaining approval on the requisition from the competent authority, </a:t>
            </a:r>
            <a:r>
              <a:rPr lang="en-US" sz="1600" b="1" dirty="0" smtClean="0">
                <a:latin typeface="Garamond" pitchFamily="18" charset="0"/>
              </a:rPr>
              <a:t>Written RFQ</a:t>
            </a:r>
            <a:r>
              <a:rPr lang="en-US" sz="1600" dirty="0" smtClean="0">
                <a:latin typeface="Garamond" pitchFamily="18" charset="0"/>
              </a:rPr>
              <a:t> should be issued to several prospective bidders. The RFQ should explicitly state:</a:t>
            </a:r>
          </a:p>
          <a:p>
            <a:pPr marL="342900" indent="-342900" algn="just">
              <a:buAutoNum type="romanLcParenBoth"/>
            </a:pPr>
            <a:endParaRPr lang="en-US" sz="1600" dirty="0" smtClean="0">
              <a:solidFill>
                <a:schemeClr val="tx1"/>
              </a:solidFill>
              <a:latin typeface="Garamond" pitchFamily="18" charset="0"/>
            </a:endParaRPr>
          </a:p>
          <a:p>
            <a:pPr marL="342900" indent="-342900" algn="just"/>
            <a:r>
              <a:rPr lang="en-US" sz="1600" dirty="0" smtClean="0">
                <a:solidFill>
                  <a:schemeClr val="tx1"/>
                </a:solidFill>
                <a:latin typeface="Garamond" pitchFamily="18" charset="0"/>
              </a:rPr>
              <a:t>The date of issue of </a:t>
            </a:r>
            <a:r>
              <a:rPr lang="en-US" sz="1600" dirty="0" err="1" smtClean="0">
                <a:solidFill>
                  <a:schemeClr val="tx1"/>
                </a:solidFill>
                <a:latin typeface="Garamond" pitchFamily="18" charset="0"/>
              </a:rPr>
              <a:t>RFQ</a:t>
            </a:r>
            <a:endParaRPr lang="en-US" sz="1600" dirty="0" smtClean="0">
              <a:solidFill>
                <a:schemeClr val="tx1"/>
              </a:solidFill>
              <a:latin typeface="Garamond" pitchFamily="18" charset="0"/>
            </a:endParaRPr>
          </a:p>
          <a:p>
            <a:pPr marL="342900" indent="-342900" algn="just">
              <a:buAutoNum type="romanLcParenBoth"/>
            </a:pPr>
            <a:endParaRPr lang="en-US" sz="1600" dirty="0" smtClean="0">
              <a:solidFill>
                <a:schemeClr val="tx1"/>
              </a:solidFill>
              <a:latin typeface="Garamond" pitchFamily="18" charset="0"/>
            </a:endParaRPr>
          </a:p>
          <a:p>
            <a:pPr marL="342900" indent="-342900" algn="just"/>
            <a:r>
              <a:rPr lang="en-US" sz="1600" dirty="0" smtClean="0">
                <a:solidFill>
                  <a:schemeClr val="tx1"/>
                </a:solidFill>
                <a:latin typeface="Garamond" pitchFamily="18" charset="0"/>
              </a:rPr>
              <a:t>The specifications matching requirements of users. While calling request for quotation, use of brand name restricts competition &amp; should be avoided unless it’s not possible for the entity to logically draw/make a good set of specifications in which case the words “or equivalent” shall be used. </a:t>
            </a:r>
          </a:p>
          <a:p>
            <a:pPr marL="342900" indent="-342900" algn="just">
              <a:buAutoNum type="romanLcParenBoth"/>
            </a:pPr>
            <a:endParaRPr lang="en-US" sz="1600" dirty="0" smtClean="0">
              <a:solidFill>
                <a:schemeClr val="tx1"/>
              </a:solidFill>
              <a:latin typeface="Garamond" pitchFamily="18" charset="0"/>
            </a:endParaRPr>
          </a:p>
          <a:p>
            <a:pPr marL="342900" indent="-342900" algn="just"/>
            <a:r>
              <a:rPr lang="en-US" sz="1600" dirty="0" smtClean="0">
                <a:solidFill>
                  <a:schemeClr val="tx1"/>
                </a:solidFill>
                <a:latin typeface="Garamond" pitchFamily="18" charset="0"/>
              </a:rPr>
              <a:t>Quantity of items to be procured should be stated. </a:t>
            </a:r>
          </a:p>
          <a:p>
            <a:pPr marL="342900" indent="-342900" algn="just">
              <a:buAutoNum type="romanLcParenBoth"/>
            </a:pPr>
            <a:endParaRPr lang="en-US" sz="1600" dirty="0" smtClean="0">
              <a:solidFill>
                <a:schemeClr val="tx1"/>
              </a:solidFill>
              <a:latin typeface="Garamond" pitchFamily="18" charset="0"/>
            </a:endParaRPr>
          </a:p>
          <a:p>
            <a:pPr marL="342900" indent="-342900" algn="just">
              <a:buAutoNum type="romanLcParenBoth"/>
            </a:pPr>
            <a:r>
              <a:rPr lang="en-US" sz="1600" dirty="0" smtClean="0">
                <a:solidFill>
                  <a:schemeClr val="tx1"/>
                </a:solidFill>
                <a:latin typeface="Garamond" pitchFamily="18" charset="0"/>
              </a:rPr>
              <a:t>Timelines, delivery address and any terms &amp; conditions pertaining to the bid should be explicitly stated.</a:t>
            </a:r>
          </a:p>
          <a:p>
            <a:pPr marL="342900" indent="-342900" algn="just">
              <a:buAutoNum type="romanLcParenBoth"/>
            </a:pPr>
            <a:endParaRPr lang="en-US" sz="1600" dirty="0" smtClean="0">
              <a:solidFill>
                <a:schemeClr val="tx1"/>
              </a:solidFill>
              <a:latin typeface="Garamond" pitchFamily="18" charset="0"/>
            </a:endParaRPr>
          </a:p>
          <a:p>
            <a:pPr marL="342900" indent="-342900" algn="just"/>
            <a:r>
              <a:rPr lang="en-US" sz="1600" dirty="0" smtClean="0">
                <a:solidFill>
                  <a:schemeClr val="tx1"/>
                </a:solidFill>
                <a:latin typeface="Garamond" pitchFamily="18" charset="0"/>
              </a:rPr>
              <a:t>For specimen see </a:t>
            </a:r>
            <a:r>
              <a:rPr lang="en-US" sz="1600" dirty="0" smtClean="0">
                <a:solidFill>
                  <a:schemeClr val="tx1"/>
                </a:solidFill>
                <a:latin typeface="Garamond" pitchFamily="18" charset="0"/>
                <a:hlinkClick r:id="rId4" action="ppaction://hlinkfile"/>
              </a:rPr>
              <a:t>Annexure - 1.docx</a:t>
            </a:r>
            <a:endParaRPr lang="en-US" sz="1600" dirty="0" smtClean="0">
              <a:solidFill>
                <a:schemeClr val="tx1"/>
              </a:solidFill>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228600" y="594363"/>
            <a:ext cx="8356600" cy="472437"/>
          </a:xfrm>
          <a:prstGeom prst="rect">
            <a:avLst/>
          </a:prstGeom>
          <a:noFill/>
          <a:ln w="9525">
            <a:noFill/>
            <a:miter lim="800000"/>
            <a:headEnd/>
            <a:tailEnd/>
          </a:ln>
          <a:effectLst/>
        </p:spPr>
        <p:txBody>
          <a:bodyPr wrap="square">
            <a:spAutoFit/>
          </a:bodyPr>
          <a:lstStyle/>
          <a:p>
            <a:pPr>
              <a:lnSpc>
                <a:spcPct val="95000"/>
              </a:lnSpc>
              <a:spcBef>
                <a:spcPct val="50000"/>
              </a:spcBef>
            </a:pPr>
            <a:r>
              <a:rPr lang="en-GB" sz="2600" b="1" dirty="0" smtClean="0">
                <a:solidFill>
                  <a:schemeClr val="bg2">
                    <a:lumMod val="50000"/>
                  </a:schemeClr>
                </a:solidFill>
                <a:latin typeface="Garamond" pitchFamily="18" charset="0"/>
                <a:cs typeface="Times New Roman" pitchFamily="18" charset="0"/>
              </a:rPr>
              <a:t>5.1 Competitive Procurement</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304800"/>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12" name="Right Arrow 11"/>
          <p:cNvSpPr/>
          <p:nvPr/>
        </p:nvSpPr>
        <p:spPr>
          <a:xfrm>
            <a:off x="76200" y="1600200"/>
            <a:ext cx="1828800" cy="1219200"/>
          </a:xfrm>
          <a:prstGeom prst="rightArrow">
            <a:avLst/>
          </a:prstGeom>
          <a:solidFill>
            <a:srgbClr val="995AB2"/>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600" b="1" dirty="0" smtClean="0">
                <a:latin typeface="Garamond" pitchFamily="18" charset="0"/>
              </a:rPr>
              <a:t>Step 3: Three Quotations</a:t>
            </a:r>
            <a:endParaRPr lang="en-US" sz="1600" b="1" dirty="0">
              <a:latin typeface="Garamond" pitchFamily="18" charset="0"/>
            </a:endParaRPr>
          </a:p>
        </p:txBody>
      </p:sp>
      <p:sp>
        <p:nvSpPr>
          <p:cNvPr id="15" name="Rounded Rectangle 14"/>
          <p:cNvSpPr/>
          <p:nvPr/>
        </p:nvSpPr>
        <p:spPr>
          <a:xfrm>
            <a:off x="2057400" y="1371600"/>
            <a:ext cx="7010400" cy="1905000"/>
          </a:xfrm>
          <a:prstGeom prst="roundRect">
            <a:avLst/>
          </a:prstGeom>
          <a:solidFill>
            <a:srgbClr val="B2A1C7"/>
          </a:solidFill>
          <a:ln/>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1600" dirty="0" smtClean="0">
                <a:latin typeface="Garamond" pitchFamily="18" charset="0"/>
              </a:rPr>
              <a:t>At minimum 3 quotations should be obtained to avoid possibilities of collusion and get best quote from different sources. Merely making a request to three prospective bidders may not necessarily meet the condition.  In order to meet the condition, pursuing with the potential bidders to participate is permissible and in some cases necessary. </a:t>
            </a:r>
            <a:endParaRPr lang="en-US" sz="1600" dirty="0" smtClean="0">
              <a:solidFill>
                <a:schemeClr val="tx1"/>
              </a:solidFill>
              <a:latin typeface="Garamond" pitchFamily="18" charset="0"/>
            </a:endParaRPr>
          </a:p>
        </p:txBody>
      </p:sp>
      <p:sp>
        <p:nvSpPr>
          <p:cNvPr id="13" name="Right Arrow 12"/>
          <p:cNvSpPr/>
          <p:nvPr/>
        </p:nvSpPr>
        <p:spPr>
          <a:xfrm>
            <a:off x="76200" y="4191000"/>
            <a:ext cx="1828800" cy="1295400"/>
          </a:xfrm>
          <a:prstGeom prst="rightArrow">
            <a:avLst/>
          </a:prstGeom>
          <a:solidFill>
            <a:srgbClr val="995AB2"/>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600" b="1" dirty="0" smtClean="0">
                <a:latin typeface="Garamond" pitchFamily="18" charset="0"/>
              </a:rPr>
              <a:t>Step 4: Comparative Statement</a:t>
            </a:r>
            <a:endParaRPr lang="en-US" sz="1600" b="1" dirty="0">
              <a:latin typeface="Garamond" pitchFamily="18" charset="0"/>
            </a:endParaRPr>
          </a:p>
        </p:txBody>
      </p:sp>
      <p:sp>
        <p:nvSpPr>
          <p:cNvPr id="16" name="Rounded Rectangle 15"/>
          <p:cNvSpPr/>
          <p:nvPr/>
        </p:nvSpPr>
        <p:spPr>
          <a:xfrm>
            <a:off x="1981200" y="3733800"/>
            <a:ext cx="7010400" cy="2286000"/>
          </a:xfrm>
          <a:prstGeom prst="roundRect">
            <a:avLst/>
          </a:prstGeom>
          <a:solidFill>
            <a:srgbClr val="B2A1C7"/>
          </a:solidFill>
          <a:ln/>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1600" dirty="0" smtClean="0">
                <a:latin typeface="Garamond" pitchFamily="18" charset="0"/>
              </a:rPr>
              <a:t>After the submission deadline, quotations are opened and comparative statement containing date, suppliers / bidders name, quantity and prices offered is prepared. The bidder quoting the lowest price without modifying other terms &amp; conditions is recommended for issuance of purchase order. Comparative statement must be signed by all members of the procurement committee stating names &amp; designation of signatories.</a:t>
            </a:r>
          </a:p>
          <a:p>
            <a:pPr algn="just"/>
            <a:endParaRPr lang="en-US" sz="1600" dirty="0" smtClean="0">
              <a:latin typeface="Garamond" pitchFamily="18" charset="0"/>
            </a:endParaRPr>
          </a:p>
          <a:p>
            <a:pPr algn="just"/>
            <a:endParaRPr lang="en-US" sz="1600" dirty="0" smtClean="0">
              <a:solidFill>
                <a:schemeClr val="tx1"/>
              </a:solidFill>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228600" y="594363"/>
            <a:ext cx="8356600" cy="472437"/>
          </a:xfrm>
          <a:prstGeom prst="rect">
            <a:avLst/>
          </a:prstGeom>
          <a:noFill/>
          <a:ln w="9525">
            <a:noFill/>
            <a:miter lim="800000"/>
            <a:headEnd/>
            <a:tailEnd/>
          </a:ln>
          <a:effectLst/>
        </p:spPr>
        <p:txBody>
          <a:bodyPr wrap="square">
            <a:spAutoFit/>
          </a:bodyPr>
          <a:lstStyle/>
          <a:p>
            <a:pPr>
              <a:lnSpc>
                <a:spcPct val="95000"/>
              </a:lnSpc>
              <a:spcBef>
                <a:spcPct val="50000"/>
              </a:spcBef>
            </a:pPr>
            <a:r>
              <a:rPr lang="en-GB" sz="2600" b="1" dirty="0" smtClean="0">
                <a:solidFill>
                  <a:schemeClr val="bg2">
                    <a:lumMod val="50000"/>
                  </a:schemeClr>
                </a:solidFill>
                <a:latin typeface="Garamond" pitchFamily="18" charset="0"/>
                <a:cs typeface="Times New Roman" pitchFamily="18" charset="0"/>
              </a:rPr>
              <a:t>5.1 Competitive Procurement</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304800"/>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12" name="Right Arrow 11"/>
          <p:cNvSpPr/>
          <p:nvPr/>
        </p:nvSpPr>
        <p:spPr>
          <a:xfrm>
            <a:off x="76200" y="2895600"/>
            <a:ext cx="1828800" cy="1371600"/>
          </a:xfrm>
          <a:prstGeom prst="rightArrow">
            <a:avLst/>
          </a:prstGeom>
          <a:solidFill>
            <a:srgbClr val="995AB2"/>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600" b="1" dirty="0" smtClean="0">
                <a:latin typeface="Garamond" pitchFamily="18" charset="0"/>
              </a:rPr>
              <a:t>Step 5: Purchase Order (PO)</a:t>
            </a:r>
            <a:endParaRPr lang="en-US" sz="1600" b="1" dirty="0">
              <a:latin typeface="Garamond" pitchFamily="18" charset="0"/>
            </a:endParaRPr>
          </a:p>
        </p:txBody>
      </p:sp>
      <p:sp>
        <p:nvSpPr>
          <p:cNvPr id="15" name="Rounded Rectangle 14"/>
          <p:cNvSpPr/>
          <p:nvPr/>
        </p:nvSpPr>
        <p:spPr>
          <a:xfrm>
            <a:off x="1828800" y="1295400"/>
            <a:ext cx="7162800" cy="4876800"/>
          </a:xfrm>
          <a:prstGeom prst="roundRect">
            <a:avLst/>
          </a:prstGeom>
          <a:solidFill>
            <a:srgbClr val="B2A1C7"/>
          </a:solidFill>
          <a:ln/>
        </p:spPr>
        <p:style>
          <a:lnRef idx="1">
            <a:schemeClr val="accent4"/>
          </a:lnRef>
          <a:fillRef idx="2">
            <a:schemeClr val="accent4"/>
          </a:fillRef>
          <a:effectRef idx="1">
            <a:schemeClr val="accent4"/>
          </a:effectRef>
          <a:fontRef idx="minor">
            <a:schemeClr val="dk1"/>
          </a:fontRef>
        </p:style>
        <p:txBody>
          <a:bodyPr rtlCol="0" anchor="ctr"/>
          <a:lstStyle/>
          <a:p>
            <a:pPr algn="just"/>
            <a:endParaRPr lang="en-US" sz="1600" dirty="0" smtClean="0">
              <a:latin typeface="Garamond" pitchFamily="18" charset="0"/>
            </a:endParaRPr>
          </a:p>
          <a:p>
            <a:pPr algn="just">
              <a:buFont typeface="Wingdings" pitchFamily="2" charset="2"/>
              <a:buChar char="Ø"/>
            </a:pPr>
            <a:r>
              <a:rPr lang="en-US" sz="1600" dirty="0" smtClean="0">
                <a:latin typeface="Garamond" pitchFamily="18" charset="0"/>
              </a:rPr>
              <a:t>PO is a legally binding document on both the parties and essential components should be addressed in it to avoid any subsequent dispute regarding items to be procured, payment terms, delivery terms. After the evaluation by the procurement committee, Purchase Order is issued to the lowest bidder. A standard Purchase Order is constituted of the following main components.</a:t>
            </a:r>
          </a:p>
          <a:p>
            <a:pPr marL="400050" lvl="0" indent="-400050">
              <a:buFont typeface="Wingdings" pitchFamily="2" charset="2"/>
              <a:buChar char="Ø"/>
              <a:tabLst>
                <a:tab pos="457200" algn="l"/>
              </a:tabLst>
            </a:pPr>
            <a:r>
              <a:rPr lang="en-US" sz="1600" dirty="0" smtClean="0">
                <a:latin typeface="Garamond" pitchFamily="18" charset="0"/>
              </a:rPr>
              <a:t>Bidder / Supplier Name</a:t>
            </a:r>
          </a:p>
          <a:p>
            <a:pPr marL="400050" lvl="0" indent="-400050">
              <a:buFont typeface="Wingdings" pitchFamily="2" charset="2"/>
              <a:buChar char="Ø"/>
              <a:tabLst>
                <a:tab pos="457200" algn="l"/>
              </a:tabLst>
            </a:pPr>
            <a:r>
              <a:rPr lang="en-US" sz="1600" dirty="0" smtClean="0">
                <a:latin typeface="Garamond" pitchFamily="18" charset="0"/>
              </a:rPr>
              <a:t>The name of the  procuring agency purchasing the items</a:t>
            </a:r>
          </a:p>
          <a:p>
            <a:pPr marL="400050" lvl="0" indent="-400050">
              <a:buFont typeface="Wingdings" pitchFamily="2" charset="2"/>
              <a:buChar char="Ø"/>
              <a:tabLst>
                <a:tab pos="457200" algn="l"/>
              </a:tabLst>
            </a:pPr>
            <a:r>
              <a:rPr lang="en-US" sz="1600" dirty="0" smtClean="0">
                <a:latin typeface="Garamond" pitchFamily="18" charset="0"/>
              </a:rPr>
              <a:t>Purchase Order Number</a:t>
            </a:r>
          </a:p>
          <a:p>
            <a:pPr marL="400050" lvl="0" indent="-400050">
              <a:buFont typeface="Wingdings" pitchFamily="2" charset="2"/>
              <a:buChar char="Ø"/>
              <a:tabLst>
                <a:tab pos="457200" algn="l"/>
              </a:tabLst>
            </a:pPr>
            <a:r>
              <a:rPr lang="en-US" sz="1600" dirty="0" smtClean="0">
                <a:latin typeface="Garamond" pitchFamily="18" charset="0"/>
              </a:rPr>
              <a:t>Date of issuance of Purchase Order</a:t>
            </a:r>
          </a:p>
          <a:p>
            <a:pPr marL="400050" lvl="0" indent="-400050">
              <a:buFont typeface="Wingdings" pitchFamily="2" charset="2"/>
              <a:buChar char="Ø"/>
              <a:tabLst>
                <a:tab pos="457200" algn="l"/>
              </a:tabLst>
            </a:pPr>
            <a:r>
              <a:rPr lang="en-US" sz="1600" dirty="0" smtClean="0">
                <a:latin typeface="Garamond" pitchFamily="18" charset="0"/>
              </a:rPr>
              <a:t>Reference of Quotation containing date of the receipt of quotation</a:t>
            </a:r>
          </a:p>
          <a:p>
            <a:pPr marL="400050" lvl="0" indent="-400050">
              <a:buFont typeface="Wingdings" pitchFamily="2" charset="2"/>
              <a:buChar char="Ø"/>
              <a:tabLst>
                <a:tab pos="457200" algn="l"/>
              </a:tabLst>
            </a:pPr>
            <a:r>
              <a:rPr lang="en-US" sz="1600" dirty="0" smtClean="0">
                <a:latin typeface="Garamond" pitchFamily="18" charset="0"/>
              </a:rPr>
              <a:t>Quantity &amp; Specifications of items to be procured</a:t>
            </a:r>
          </a:p>
          <a:p>
            <a:pPr marL="400050" lvl="0" indent="-400050">
              <a:buFont typeface="Wingdings" pitchFamily="2" charset="2"/>
              <a:buChar char="Ø"/>
              <a:tabLst>
                <a:tab pos="457200" algn="l"/>
              </a:tabLst>
            </a:pPr>
            <a:r>
              <a:rPr lang="en-US" sz="1600" dirty="0" smtClean="0">
                <a:latin typeface="Garamond" pitchFamily="18" charset="0"/>
              </a:rPr>
              <a:t>Unit Price &amp; Total Price</a:t>
            </a:r>
          </a:p>
          <a:p>
            <a:pPr marL="400050" lvl="0" indent="-400050">
              <a:buFont typeface="Wingdings" pitchFamily="2" charset="2"/>
              <a:buChar char="Ø"/>
              <a:tabLst>
                <a:tab pos="457200" algn="l"/>
              </a:tabLst>
            </a:pPr>
            <a:r>
              <a:rPr lang="en-US" sz="1600" dirty="0" smtClean="0">
                <a:latin typeface="Garamond" pitchFamily="18" charset="0"/>
              </a:rPr>
              <a:t>Delivery Period</a:t>
            </a:r>
          </a:p>
          <a:p>
            <a:pPr marL="400050" lvl="0" indent="-400050">
              <a:buFont typeface="Wingdings" pitchFamily="2" charset="2"/>
              <a:buChar char="Ø"/>
              <a:tabLst>
                <a:tab pos="457200" algn="l"/>
              </a:tabLst>
            </a:pPr>
            <a:r>
              <a:rPr lang="en-US" sz="1600" dirty="0" smtClean="0">
                <a:latin typeface="Garamond" pitchFamily="18" charset="0"/>
              </a:rPr>
              <a:t>Place of Delivery</a:t>
            </a:r>
          </a:p>
          <a:p>
            <a:pPr marL="400050" lvl="0" indent="-400050">
              <a:buFont typeface="Wingdings" pitchFamily="2" charset="2"/>
              <a:buChar char="Ø"/>
              <a:tabLst>
                <a:tab pos="457200" algn="l"/>
              </a:tabLst>
            </a:pPr>
            <a:r>
              <a:rPr lang="en-US" sz="1600" dirty="0" smtClean="0">
                <a:latin typeface="Garamond" pitchFamily="18" charset="0"/>
              </a:rPr>
              <a:t>Terms &amp; Conditions of payment </a:t>
            </a:r>
          </a:p>
          <a:p>
            <a:pPr marL="400050" lvl="0" indent="-400050">
              <a:tabLst>
                <a:tab pos="457200" algn="l"/>
              </a:tabLst>
            </a:pPr>
            <a:endParaRPr lang="en-US" sz="1600" dirty="0" smtClean="0">
              <a:latin typeface="Garamond" pitchFamily="18" charset="0"/>
            </a:endParaRPr>
          </a:p>
          <a:p>
            <a:pPr marL="400050" lvl="0" indent="-400050">
              <a:tabLst>
                <a:tab pos="457200" algn="l"/>
              </a:tabLst>
            </a:pPr>
            <a:endParaRPr lang="en-US" sz="1600" dirty="0" smtClean="0">
              <a:latin typeface="Garamond" pitchFamily="18" charset="0"/>
            </a:endParaRPr>
          </a:p>
          <a:p>
            <a:pPr algn="just"/>
            <a:endParaRPr lang="en-US" sz="1600" dirty="0" smtClean="0">
              <a:solidFill>
                <a:schemeClr val="tx1"/>
              </a:solidFill>
              <a:latin typeface="Garamond"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228600" y="594363"/>
            <a:ext cx="8356600" cy="472437"/>
          </a:xfrm>
          <a:prstGeom prst="rect">
            <a:avLst/>
          </a:prstGeom>
          <a:noFill/>
          <a:ln w="9525">
            <a:noFill/>
            <a:miter lim="800000"/>
            <a:headEnd/>
            <a:tailEnd/>
          </a:ln>
          <a:effectLst/>
        </p:spPr>
        <p:txBody>
          <a:bodyPr wrap="square">
            <a:spAutoFit/>
          </a:bodyPr>
          <a:lstStyle/>
          <a:p>
            <a:pPr>
              <a:lnSpc>
                <a:spcPct val="95000"/>
              </a:lnSpc>
              <a:spcBef>
                <a:spcPct val="50000"/>
              </a:spcBef>
            </a:pPr>
            <a:r>
              <a:rPr lang="en-GB" sz="2600" b="1" dirty="0" smtClean="0">
                <a:solidFill>
                  <a:schemeClr val="bg2">
                    <a:lumMod val="50000"/>
                  </a:schemeClr>
                </a:solidFill>
                <a:latin typeface="Garamond" pitchFamily="18" charset="0"/>
                <a:cs typeface="Times New Roman" pitchFamily="18" charset="0"/>
              </a:rPr>
              <a:t>5.1 Competitive Procurement</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304800"/>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12" name="Right Arrow 11"/>
          <p:cNvSpPr/>
          <p:nvPr/>
        </p:nvSpPr>
        <p:spPr>
          <a:xfrm>
            <a:off x="76200" y="2895600"/>
            <a:ext cx="1828800" cy="1371600"/>
          </a:xfrm>
          <a:prstGeom prst="rightArrow">
            <a:avLst/>
          </a:prstGeom>
          <a:solidFill>
            <a:srgbClr val="995AB2"/>
          </a:solidFill>
          <a:ln/>
        </p:spPr>
        <p:style>
          <a:lnRef idx="0">
            <a:schemeClr val="accent4"/>
          </a:lnRef>
          <a:fillRef idx="3">
            <a:schemeClr val="accent4"/>
          </a:fillRef>
          <a:effectRef idx="3">
            <a:schemeClr val="accent4"/>
          </a:effectRef>
          <a:fontRef idx="minor">
            <a:schemeClr val="lt1"/>
          </a:fontRef>
        </p:style>
        <p:txBody>
          <a:bodyPr rtlCol="0" anchor="ctr"/>
          <a:lstStyle/>
          <a:p>
            <a:r>
              <a:rPr lang="en-US" sz="1600" b="1" dirty="0" smtClean="0">
                <a:latin typeface="Garamond" pitchFamily="18" charset="0"/>
              </a:rPr>
              <a:t>Step 6: </a:t>
            </a:r>
          </a:p>
          <a:p>
            <a:r>
              <a:rPr lang="en-US" sz="1600" b="1" dirty="0" smtClean="0">
                <a:latin typeface="Garamond" pitchFamily="18" charset="0"/>
              </a:rPr>
              <a:t>Goods Receipt Note (GRN)</a:t>
            </a:r>
            <a:endParaRPr lang="en-US" sz="1600" b="1" dirty="0">
              <a:latin typeface="Garamond" pitchFamily="18" charset="0"/>
            </a:endParaRPr>
          </a:p>
        </p:txBody>
      </p:sp>
      <p:sp>
        <p:nvSpPr>
          <p:cNvPr id="15" name="Rounded Rectangle 14"/>
          <p:cNvSpPr/>
          <p:nvPr/>
        </p:nvSpPr>
        <p:spPr>
          <a:xfrm>
            <a:off x="1981200" y="1371600"/>
            <a:ext cx="7010400" cy="4800600"/>
          </a:xfrm>
          <a:prstGeom prst="roundRect">
            <a:avLst/>
          </a:prstGeom>
          <a:solidFill>
            <a:srgbClr val="B2A1C7"/>
          </a:solidFill>
          <a:ln/>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1600" dirty="0" smtClean="0">
                <a:latin typeface="Garamond" pitchFamily="18" charset="0"/>
              </a:rPr>
              <a:t>Goods Receipt Note (GRN) is prepared at the time of receipt of goods after verifying the items from the Purchase Order i.e. checking that actually same items have been received which is being ordered by the Partner Organization and in a working condition.</a:t>
            </a:r>
          </a:p>
          <a:p>
            <a:pPr algn="just"/>
            <a:endParaRPr lang="en-US" sz="1600" dirty="0" smtClean="0">
              <a:latin typeface="Garamond" pitchFamily="18" charset="0"/>
            </a:endParaRPr>
          </a:p>
          <a:p>
            <a:pPr algn="just"/>
            <a:r>
              <a:rPr lang="en-US" sz="1600" dirty="0" smtClean="0">
                <a:latin typeface="Garamond" pitchFamily="18" charset="0"/>
              </a:rPr>
              <a:t>Non preparation of GRN/Stock register signifies lack of control over the assets of the entity and can result is theft or misappropriation of assets. Also, delivery date can’t be ascertained if GRN is not dated, as to whether goods were delivered with the prescribed time in PO. </a:t>
            </a:r>
          </a:p>
          <a:p>
            <a:pPr algn="just"/>
            <a:endParaRPr lang="en-US" sz="1600" dirty="0" smtClean="0">
              <a:latin typeface="Garamond" pitchFamily="18" charset="0"/>
            </a:endParaRPr>
          </a:p>
          <a:p>
            <a:pPr algn="just"/>
            <a:endParaRPr lang="en-US" sz="1600" dirty="0" smtClean="0">
              <a:latin typeface="Garamond" pitchFamily="18" charset="0"/>
            </a:endParaRPr>
          </a:p>
          <a:p>
            <a:pPr algn="just"/>
            <a:endParaRPr lang="en-US" sz="1600" dirty="0" smtClean="0">
              <a:solidFill>
                <a:schemeClr val="tx1"/>
              </a:solidFill>
              <a:latin typeface="Garamond"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1"/>
            <a:ext cx="8229600" cy="5059364"/>
          </a:xfrm>
        </p:spPr>
        <p:txBody>
          <a:bodyPr/>
          <a:lstStyle/>
          <a:p>
            <a:pPr>
              <a:buFont typeface="Wingdings" pitchFamily="2" charset="2"/>
              <a:buChar char="Ø"/>
            </a:pPr>
            <a:r>
              <a:rPr lang="en-US" sz="2000" dirty="0" smtClean="0">
                <a:latin typeface="Garamond" pitchFamily="18" charset="0"/>
              </a:rPr>
              <a:t>      Any procurement for which no quotations are obtained is non-competitive procurement. This applies to both expendable and non-expendable property. Any purchase of less than and equal to Rs.       is non-competitive procurement. However, if the total cost of the items or services purchased from a single vendor (except the standard vendors or sole source) exceeds Rs.        , over a period of time quotations should be obtained at least once a quarter.</a:t>
            </a:r>
            <a:endParaRPr lang="en-US" dirty="0"/>
          </a:p>
        </p:txBody>
      </p:sp>
      <p:sp>
        <p:nvSpPr>
          <p:cNvPr id="5" name="Text Box 14"/>
          <p:cNvSpPr txBox="1">
            <a:spLocks noGrp="1" noChangeArrowheads="1"/>
          </p:cNvSpPr>
          <p:nvPr>
            <p:ph type="title"/>
          </p:nvPr>
        </p:nvSpPr>
        <p:spPr bwMode="auto">
          <a:xfrm>
            <a:off x="457200" y="274638"/>
            <a:ext cx="8229600" cy="472437"/>
          </a:xfrm>
          <a:prstGeom prst="rect">
            <a:avLst/>
          </a:prstGeom>
          <a:noFill/>
          <a:ln w="9525">
            <a:noFill/>
            <a:miter lim="800000"/>
            <a:headEnd/>
            <a:tailEnd/>
          </a:ln>
          <a:effectLst/>
        </p:spPr>
        <p:txBody>
          <a:bodyPr wrap="square">
            <a:spAutoFit/>
          </a:bodyPr>
          <a:lstStyle/>
          <a:p>
            <a:pPr algn="l">
              <a:lnSpc>
                <a:spcPct val="95000"/>
              </a:lnSpc>
              <a:spcBef>
                <a:spcPct val="50000"/>
              </a:spcBef>
            </a:pPr>
            <a:r>
              <a:rPr lang="en-GB" sz="2600" b="1" dirty="0" smtClean="0">
                <a:solidFill>
                  <a:schemeClr val="bg2">
                    <a:lumMod val="50000"/>
                  </a:schemeClr>
                </a:solidFill>
                <a:latin typeface="Garamond" pitchFamily="18" charset="0"/>
                <a:cs typeface="Times New Roman" pitchFamily="18" charset="0"/>
              </a:rPr>
              <a:t>5.1 Non-Competitive Procurement</a:t>
            </a:r>
            <a:endParaRPr lang="en-GB" sz="3000" b="1" dirty="0">
              <a:solidFill>
                <a:schemeClr val="bg2">
                  <a:lumMod val="50000"/>
                </a:schemeClr>
              </a:solidFill>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23851" y="762000"/>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1. What is Procurement</a:t>
            </a:r>
            <a:endParaRPr lang="en-GB" sz="3000" b="1" dirty="0">
              <a:solidFill>
                <a:schemeClr val="bg2">
                  <a:lumMod val="50000"/>
                </a:schemeClr>
              </a:solidFill>
              <a:latin typeface="Garamond" pitchFamily="18" charset="0"/>
              <a:cs typeface="Times New Roman" pitchFamily="18" charset="0"/>
            </a:endParaRPr>
          </a:p>
        </p:txBody>
      </p:sp>
      <p:sp>
        <p:nvSpPr>
          <p:cNvPr id="90145" name="Freeform 33">
            <a:hlinkClick r:id="" action="ppaction://hlinkshowjump?jump=nextslide"/>
          </p:cNvPr>
          <p:cNvSpPr>
            <a:spLocks/>
          </p:cNvSpPr>
          <p:nvPr/>
        </p:nvSpPr>
        <p:spPr bwMode="auto">
          <a:xfrm>
            <a:off x="8820150" y="6381751"/>
            <a:ext cx="71439" cy="215900"/>
          </a:xfrm>
          <a:custGeom>
            <a:avLst/>
            <a:gdLst/>
            <a:ahLst/>
            <a:cxnLst>
              <a:cxn ang="0">
                <a:pos x="0" y="0"/>
              </a:cxn>
              <a:cxn ang="0">
                <a:pos x="90" y="91"/>
              </a:cxn>
              <a:cxn ang="0">
                <a:pos x="0" y="182"/>
              </a:cxn>
            </a:cxnLst>
            <a:rect l="0" t="0" r="r" b="b"/>
            <a:pathLst>
              <a:path w="90" h="182">
                <a:moveTo>
                  <a:pt x="0" y="0"/>
                </a:moveTo>
                <a:lnTo>
                  <a:pt x="90" y="91"/>
                </a:lnTo>
                <a:lnTo>
                  <a:pt x="0" y="182"/>
                </a:lnTo>
              </a:path>
            </a:pathLst>
          </a:custGeom>
          <a:noFill/>
          <a:ln w="15875">
            <a:solidFill>
              <a:srgbClr val="808080"/>
            </a:solidFill>
            <a:round/>
            <a:headEnd/>
            <a:tailEnd/>
          </a:ln>
          <a:effectLst/>
        </p:spPr>
        <p:txBody>
          <a:bodyPr/>
          <a:lstStyle/>
          <a:p>
            <a:endParaRPr lang="en-US" dirty="0"/>
          </a:p>
        </p:txBody>
      </p:sp>
      <p:sp>
        <p:nvSpPr>
          <p:cNvPr id="90152" name="Text Box 40"/>
          <p:cNvSpPr txBox="1">
            <a:spLocks noChangeArrowheads="1"/>
          </p:cNvSpPr>
          <p:nvPr/>
        </p:nvSpPr>
        <p:spPr bwMode="auto">
          <a:xfrm>
            <a:off x="381000" y="1447800"/>
            <a:ext cx="8261379" cy="2062103"/>
          </a:xfrm>
          <a:prstGeom prst="rect">
            <a:avLst/>
          </a:prstGeom>
          <a:noFill/>
          <a:ln w="9525">
            <a:noFill/>
            <a:miter lim="800000"/>
            <a:headEnd/>
            <a:tailEnd/>
          </a:ln>
          <a:effectLst/>
        </p:spPr>
        <p:txBody>
          <a:bodyPr wrap="square">
            <a:spAutoFit/>
          </a:bodyPr>
          <a:lstStyle/>
          <a:p>
            <a:pPr algn="just">
              <a:buFont typeface="Wingdings" pitchFamily="2" charset="2"/>
              <a:buChar char="Ø"/>
              <a:tabLst>
                <a:tab pos="457200" algn="l"/>
              </a:tabLst>
            </a:pPr>
            <a:r>
              <a:rPr lang="en-US" sz="1600" dirty="0" smtClean="0">
                <a:latin typeface="Garamond" pitchFamily="18" charset="0"/>
              </a:rPr>
              <a:t>	“Procurement” is the process of acquiring supplies, works and services, covering both 	acquisitions from third Parties and from in-house providers. </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In its narrow sense the term 	procurement refers to procurement of goods, whereas in its wider 	sense the term procurement 	covers procurement of goods as well as services.</a:t>
            </a:r>
          </a:p>
          <a:p>
            <a:pPr algn="just"/>
            <a:endParaRPr lang="en-US" sz="1600" dirty="0" smtClean="0">
              <a:latin typeface="Garamond" pitchFamily="18" charset="0"/>
            </a:endParaRPr>
          </a:p>
          <a:p>
            <a:pPr algn="just"/>
            <a:endParaRPr lang="en-US" sz="1600" dirty="0" smtClean="0">
              <a:latin typeface="Garamond" pitchFamily="18" charset="0"/>
            </a:endParaRPr>
          </a:p>
          <a:p>
            <a:pPr algn="just">
              <a:tabLst>
                <a:tab pos="457200" algn="l"/>
              </a:tabLst>
            </a:pPr>
            <a:r>
              <a:rPr lang="en-US" sz="1600" dirty="0" smtClean="0">
                <a:latin typeface="Garamond" pitchFamily="18" charset="0"/>
              </a:rPr>
              <a:t> 	. </a:t>
            </a: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762001"/>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5.1  Arrangements from </a:t>
            </a:r>
            <a:r>
              <a:rPr lang="en-US" sz="3000" b="1" dirty="0" smtClean="0">
                <a:solidFill>
                  <a:schemeClr val="bg2">
                    <a:lumMod val="50000"/>
                  </a:schemeClr>
                </a:solidFill>
                <a:latin typeface="Garamond" pitchFamily="18" charset="0"/>
                <a:cs typeface="Times New Roman" pitchFamily="18" charset="0"/>
              </a:rPr>
              <a:t>PO to CO</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609600" y="1371600"/>
            <a:ext cx="8261379" cy="4278094"/>
          </a:xfrm>
          <a:prstGeom prst="rect">
            <a:avLst/>
          </a:prstGeom>
          <a:noFill/>
          <a:ln w="9525">
            <a:noFill/>
            <a:miter lim="800000"/>
            <a:headEnd/>
            <a:tailEnd/>
          </a:ln>
          <a:effectLst/>
        </p:spPr>
        <p:txBody>
          <a:bodyPr wrap="square">
            <a:spAutoFit/>
          </a:bodyPr>
          <a:lstStyle/>
          <a:p>
            <a:pPr marL="341313" indent="-341313" algn="just">
              <a:buFont typeface="Wingdings" pitchFamily="2" charset="2"/>
              <a:buChar char="Ø"/>
              <a:tabLst>
                <a:tab pos="457200" algn="l"/>
              </a:tabLst>
            </a:pPr>
            <a:r>
              <a:rPr lang="en-US" sz="1600" dirty="0" smtClean="0">
                <a:latin typeface="Garamond" pitchFamily="18" charset="0"/>
              </a:rPr>
              <a:t>As part of the capacity building arrangement to be descended to the Community Organizations (CO) level, we recommend the following as a starting point for building capacities of COs</a:t>
            </a:r>
          </a:p>
          <a:p>
            <a:pPr marL="342900" indent="-342900" algn="just">
              <a:buFont typeface="+mj-lt"/>
              <a:buAutoNum type="arabicPeriod"/>
              <a:tabLst>
                <a:tab pos="457200" algn="l"/>
              </a:tabLst>
            </a:pPr>
            <a:endParaRPr lang="en-US" sz="1600" dirty="0" smtClean="0">
              <a:latin typeface="Garamond" pitchFamily="18" charset="0"/>
            </a:endParaRPr>
          </a:p>
          <a:p>
            <a:pPr marL="682625" indent="-341313" algn="just">
              <a:buFont typeface="+mj-lt"/>
              <a:buAutoNum type="arabicPeriod"/>
              <a:tabLst>
                <a:tab pos="457200" algn="l"/>
              </a:tabLst>
            </a:pPr>
            <a:r>
              <a:rPr lang="en-US" sz="1600" dirty="0" smtClean="0">
                <a:latin typeface="Garamond" pitchFamily="18" charset="0"/>
              </a:rPr>
              <a:t>System &amp; Record Keeping</a:t>
            </a:r>
          </a:p>
          <a:p>
            <a:pPr marL="682625" indent="-341313" algn="just">
              <a:buFont typeface="+mj-lt"/>
              <a:buAutoNum type="arabicPeriod"/>
              <a:tabLst>
                <a:tab pos="457200" algn="l"/>
              </a:tabLst>
            </a:pPr>
            <a:endParaRPr lang="en-US" sz="1600" dirty="0" smtClean="0">
              <a:latin typeface="Garamond" pitchFamily="18" charset="0"/>
            </a:endParaRPr>
          </a:p>
          <a:p>
            <a:pPr marL="682625" indent="-341313" algn="just">
              <a:buFont typeface="+mj-lt"/>
              <a:buAutoNum type="arabicPeriod"/>
              <a:tabLst>
                <a:tab pos="457200" algn="l"/>
              </a:tabLst>
            </a:pPr>
            <a:r>
              <a:rPr lang="en-US" sz="1600" dirty="0" smtClean="0">
                <a:latin typeface="Garamond" pitchFamily="18" charset="0"/>
              </a:rPr>
              <a:t>National Shopping (method of Procurement)</a:t>
            </a:r>
          </a:p>
          <a:p>
            <a:pPr marL="682625" indent="-341313" algn="just">
              <a:buFont typeface="+mj-lt"/>
              <a:buAutoNum type="arabicPeriod"/>
              <a:tabLst>
                <a:tab pos="457200" algn="l"/>
              </a:tabLst>
            </a:pPr>
            <a:endParaRPr lang="en-US" sz="1600" dirty="0" smtClean="0">
              <a:latin typeface="Garamond" pitchFamily="18" charset="0"/>
            </a:endParaRPr>
          </a:p>
          <a:p>
            <a:pPr marL="682625" indent="-341313" algn="just">
              <a:buFont typeface="+mj-lt"/>
              <a:buAutoNum type="arabicPeriod"/>
              <a:tabLst>
                <a:tab pos="457200" algn="l"/>
              </a:tabLst>
            </a:pPr>
            <a:r>
              <a:rPr lang="en-US" sz="1600" dirty="0" smtClean="0">
                <a:latin typeface="Garamond" pitchFamily="18" charset="0"/>
              </a:rPr>
              <a:t>Contract Management</a:t>
            </a:r>
          </a:p>
          <a:p>
            <a:pPr marL="682625" indent="-341313" algn="just">
              <a:buFont typeface="+mj-lt"/>
              <a:buAutoNum type="arabicPeriod"/>
              <a:tabLst>
                <a:tab pos="457200" algn="l"/>
              </a:tabLst>
            </a:pPr>
            <a:endParaRPr lang="en-US" sz="1600" dirty="0" smtClean="0">
              <a:latin typeface="Garamond" pitchFamily="18" charset="0"/>
            </a:endParaRPr>
          </a:p>
          <a:p>
            <a:pPr marL="682625" indent="-341313" algn="just">
              <a:buFont typeface="+mj-lt"/>
              <a:buAutoNum type="arabicPeriod"/>
              <a:tabLst>
                <a:tab pos="457200" algn="l"/>
              </a:tabLst>
            </a:pPr>
            <a:r>
              <a:rPr lang="en-US" sz="1600" dirty="0" smtClean="0">
                <a:latin typeface="Garamond" pitchFamily="18" charset="0"/>
              </a:rPr>
              <a:t>Obtaining Annual Requirements from COs for incorporation in the Procurement Plan of PO</a:t>
            </a:r>
          </a:p>
          <a:p>
            <a:pPr algn="just">
              <a:tabLst>
                <a:tab pos="457200" algn="l"/>
              </a:tabLst>
            </a:pPr>
            <a:endParaRPr lang="en-US" sz="1600" dirty="0" smtClean="0">
              <a:latin typeface="Garamond" pitchFamily="18" charset="0"/>
            </a:endParaRPr>
          </a:p>
          <a:p>
            <a:pPr marL="341313" indent="-341313" algn="just">
              <a:buFont typeface="Wingdings" pitchFamily="2" charset="2"/>
              <a:buChar char="Ø"/>
              <a:tabLst>
                <a:tab pos="457200" algn="l"/>
              </a:tabLst>
            </a:pPr>
            <a:r>
              <a:rPr lang="en-US" sz="1600" dirty="0" smtClean="0">
                <a:latin typeface="Garamond" pitchFamily="18" charset="0"/>
              </a:rPr>
              <a:t>PO shall provide the templates of RFQ, Comparative Statement &amp; Purchase Order in Urdu language</a:t>
            </a:r>
          </a:p>
          <a:p>
            <a:pPr marL="341313" indent="-341313" algn="just">
              <a:tabLst>
                <a:tab pos="457200" algn="l"/>
              </a:tabLst>
            </a:pPr>
            <a:endParaRPr lang="en-US" sz="1600" dirty="0" smtClean="0">
              <a:latin typeface="Garamond" pitchFamily="18" charset="0"/>
            </a:endParaRPr>
          </a:p>
          <a:p>
            <a:pPr marL="341313" indent="-341313" algn="just">
              <a:buFont typeface="Wingdings" pitchFamily="2" charset="2"/>
              <a:buChar char="Ø"/>
              <a:tabLst>
                <a:tab pos="457200" algn="l"/>
              </a:tabLst>
            </a:pPr>
            <a:r>
              <a:rPr lang="en-US" sz="1600" dirty="0" smtClean="0">
                <a:latin typeface="Garamond" pitchFamily="18" charset="0"/>
              </a:rPr>
              <a:t>This shall be incorporated in training manual to be developed &amp; finalized based on the finding of these capacity building sessions.</a:t>
            </a:r>
          </a:p>
          <a:p>
            <a:pPr algn="just">
              <a:tabLst>
                <a:tab pos="457200" algn="l"/>
              </a:tabLst>
            </a:pPr>
            <a:endParaRPr lang="en-US" sz="1600" dirty="0" smtClean="0">
              <a:latin typeface="Garamond" pitchFamily="18" charset="0"/>
            </a:endParaRP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5800"/>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5.1 Community Participation</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609600" y="1371600"/>
            <a:ext cx="8261379" cy="4524315"/>
          </a:xfrm>
          <a:prstGeom prst="rect">
            <a:avLst/>
          </a:prstGeom>
          <a:noFill/>
          <a:ln w="9525">
            <a:noFill/>
            <a:miter lim="800000"/>
            <a:headEnd/>
            <a:tailEnd/>
          </a:ln>
          <a:effectLst/>
        </p:spPr>
        <p:txBody>
          <a:bodyPr wrap="square">
            <a:spAutoFit/>
          </a:bodyPr>
          <a:lstStyle/>
          <a:p>
            <a:pPr marL="519113" indent="-519113" algn="just">
              <a:buFont typeface="Wingdings" pitchFamily="2" charset="2"/>
              <a:buChar char="Ø"/>
              <a:tabLst>
                <a:tab pos="457200" algn="l"/>
              </a:tabLst>
            </a:pPr>
            <a:r>
              <a:rPr lang="en-US" sz="2400" dirty="0" smtClean="0">
                <a:latin typeface="Garamond" pitchFamily="18" charset="0"/>
              </a:rPr>
              <a:t>For the purpose of carrying out sub-projects under small-scale procurement:</a:t>
            </a:r>
          </a:p>
          <a:p>
            <a:pPr algn="just">
              <a:tabLst>
                <a:tab pos="457200" algn="l"/>
              </a:tabLst>
            </a:pPr>
            <a:endParaRPr lang="en-US" sz="2400" dirty="0" smtClean="0">
              <a:latin typeface="Garamond" pitchFamily="18" charset="0"/>
            </a:endParaRPr>
          </a:p>
          <a:p>
            <a:pPr marL="1033463" indent="-514350" algn="just">
              <a:buAutoNum type="romanLcParenR"/>
              <a:tabLst>
                <a:tab pos="457200" algn="l"/>
              </a:tabLst>
            </a:pPr>
            <a:r>
              <a:rPr lang="en-US" sz="2400" dirty="0" smtClean="0">
                <a:latin typeface="Garamond" pitchFamily="18" charset="0"/>
              </a:rPr>
              <a:t>Materials for Community Physical Infrastructure, Health and Education, may be procured with involvement of Community Organization by National Shopping Method.</a:t>
            </a:r>
          </a:p>
          <a:p>
            <a:pPr marL="1033463" indent="-514350" algn="just">
              <a:buAutoNum type="romanLcParenR"/>
              <a:tabLst>
                <a:tab pos="457200" algn="l"/>
              </a:tabLst>
            </a:pPr>
            <a:endParaRPr lang="en-US" sz="2400" dirty="0" smtClean="0">
              <a:latin typeface="Garamond" pitchFamily="18" charset="0"/>
            </a:endParaRPr>
          </a:p>
          <a:p>
            <a:pPr marL="1033463" indent="-514350" algn="just">
              <a:buAutoNum type="romanLcParenR"/>
              <a:tabLst>
                <a:tab pos="457200" algn="l"/>
              </a:tabLst>
            </a:pPr>
            <a:r>
              <a:rPr lang="en-US" sz="2400" dirty="0" smtClean="0">
                <a:latin typeface="Garamond" pitchFamily="18" charset="0"/>
              </a:rPr>
              <a:t>Livestock </a:t>
            </a:r>
            <a:r>
              <a:rPr lang="en-US" sz="2400" dirty="0">
                <a:latin typeface="Garamond" pitchFamily="18" charset="0"/>
              </a:rPr>
              <a:t>for Livelihood Enhancement and Protection Programme, may be procured by Procurement Committee according to National Shopping Method.</a:t>
            </a:r>
          </a:p>
          <a:p>
            <a:pPr marL="519113" algn="just">
              <a:tabLst>
                <a:tab pos="457200" algn="l"/>
              </a:tabLst>
            </a:pPr>
            <a:endParaRPr lang="en-US" sz="2400" dirty="0" smtClean="0">
              <a:latin typeface="Garamond" pitchFamily="18" charset="0"/>
            </a:endParaRPr>
          </a:p>
          <a:p>
            <a:pPr marL="519113" algn="just">
              <a:tabLst>
                <a:tab pos="457200" algn="l"/>
              </a:tabLst>
            </a:pPr>
            <a:endParaRPr lang="en-US" sz="2400" dirty="0" smtClean="0">
              <a:latin typeface="Garamond" pitchFamily="18" charset="0"/>
            </a:endParaRP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5800"/>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5.1 Community </a:t>
            </a:r>
            <a:r>
              <a:rPr lang="en-GB" sz="3000" b="1" smtClean="0">
                <a:solidFill>
                  <a:schemeClr val="bg2">
                    <a:lumMod val="50000"/>
                  </a:schemeClr>
                </a:solidFill>
                <a:latin typeface="Garamond" pitchFamily="18" charset="0"/>
                <a:cs typeface="Times New Roman" pitchFamily="18" charset="0"/>
              </a:rPr>
              <a:t>Procurement Procedures`</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609600" y="1295400"/>
            <a:ext cx="8261379" cy="4154984"/>
          </a:xfrm>
          <a:prstGeom prst="rect">
            <a:avLst/>
          </a:prstGeom>
          <a:noFill/>
          <a:ln w="9525">
            <a:noFill/>
            <a:miter lim="800000"/>
            <a:headEnd/>
            <a:tailEnd/>
          </a:ln>
          <a:effectLst/>
        </p:spPr>
        <p:txBody>
          <a:bodyPr wrap="square">
            <a:spAutoFit/>
          </a:bodyPr>
          <a:lstStyle/>
          <a:p>
            <a:pPr marL="519113" indent="-519113" algn="just">
              <a:buFont typeface="Wingdings" pitchFamily="2" charset="2"/>
              <a:buChar char="Ø"/>
              <a:tabLst>
                <a:tab pos="457200" algn="l"/>
              </a:tabLst>
            </a:pPr>
            <a:r>
              <a:rPr lang="en-US" sz="2200" dirty="0" smtClean="0">
                <a:latin typeface="Garamond" pitchFamily="18" charset="0"/>
              </a:rPr>
              <a:t>The Community Organization (CO)/Village Organization (VO) is responsible for setting up a Community Procurement Committee (Committee)* consisting of at least five members (both genders preferred) for procuring works, goods and services.</a:t>
            </a:r>
          </a:p>
          <a:p>
            <a:pPr algn="just">
              <a:tabLst>
                <a:tab pos="457200" algn="l"/>
              </a:tabLst>
            </a:pPr>
            <a:endParaRPr lang="en-US" sz="2200" dirty="0">
              <a:latin typeface="Garamond" pitchFamily="18" charset="0"/>
            </a:endParaRPr>
          </a:p>
          <a:p>
            <a:pPr marL="519113" indent="-519113" algn="just">
              <a:buFont typeface="Wingdings" pitchFamily="2" charset="2"/>
              <a:buChar char="Ø"/>
              <a:tabLst>
                <a:tab pos="457200" algn="l"/>
              </a:tabLst>
            </a:pPr>
            <a:r>
              <a:rPr lang="en-US" sz="2200" dirty="0" smtClean="0">
                <a:latin typeface="Garamond" pitchFamily="18" charset="0"/>
              </a:rPr>
              <a:t>All members of the Committee shall be reputable members of the community willing to undertake the responsibility.</a:t>
            </a:r>
          </a:p>
          <a:p>
            <a:pPr marL="519113" indent="-519113" algn="just">
              <a:tabLst>
                <a:tab pos="457200" algn="l"/>
              </a:tabLst>
            </a:pPr>
            <a:endParaRPr lang="en-US" sz="2200" dirty="0" smtClean="0">
              <a:latin typeface="Garamond" pitchFamily="18" charset="0"/>
            </a:endParaRPr>
          </a:p>
          <a:p>
            <a:pPr marL="519113" indent="-519113" algn="just">
              <a:buFont typeface="Wingdings" pitchFamily="2" charset="2"/>
              <a:buChar char="Ø"/>
              <a:tabLst>
                <a:tab pos="457200" algn="l"/>
              </a:tabLst>
            </a:pPr>
            <a:r>
              <a:rPr lang="en-US" sz="2200" dirty="0" smtClean="0">
                <a:latin typeface="Garamond" pitchFamily="18" charset="0"/>
              </a:rPr>
              <a:t>The Committee shall ensure that procurement principles and guidelines are followed and that all procurements will be guided by the principles of economy, efficiency, equal opportunity and transparency.</a:t>
            </a: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762001"/>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5.1 Community Procurement Procedures</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609600" y="1371600"/>
            <a:ext cx="8261379" cy="4154984"/>
          </a:xfrm>
          <a:prstGeom prst="rect">
            <a:avLst/>
          </a:prstGeom>
          <a:noFill/>
          <a:ln w="9525">
            <a:noFill/>
            <a:miter lim="800000"/>
            <a:headEnd/>
            <a:tailEnd/>
          </a:ln>
          <a:effectLst/>
        </p:spPr>
        <p:txBody>
          <a:bodyPr wrap="square">
            <a:spAutoFit/>
          </a:bodyPr>
          <a:lstStyle/>
          <a:p>
            <a:pPr marL="519113" indent="-519113" algn="just">
              <a:buFont typeface="Wingdings" pitchFamily="2" charset="2"/>
              <a:buChar char="Ø"/>
              <a:tabLst>
                <a:tab pos="457200" algn="l"/>
              </a:tabLst>
            </a:pPr>
            <a:r>
              <a:rPr lang="en-US" sz="2200" dirty="0" smtClean="0">
                <a:latin typeface="Garamond" pitchFamily="18" charset="0"/>
              </a:rPr>
              <a:t>The Community Procurement Committee (Committee) (consisting of one PO representative, two community representatives and one beneficiary) shall visit the nearest marketplace to obtain price(s).</a:t>
            </a:r>
          </a:p>
          <a:p>
            <a:pPr marL="519113" indent="-519113" algn="just">
              <a:buFont typeface="Wingdings" pitchFamily="2" charset="2"/>
              <a:buChar char="Ø"/>
              <a:tabLst>
                <a:tab pos="457200" algn="l"/>
              </a:tabLst>
            </a:pPr>
            <a:endParaRPr lang="en-US" sz="2200" dirty="0" smtClean="0">
              <a:latin typeface="Garamond" pitchFamily="18" charset="0"/>
            </a:endParaRPr>
          </a:p>
          <a:p>
            <a:pPr marL="519113" indent="-519113" algn="just">
              <a:buFont typeface="Wingdings" pitchFamily="2" charset="2"/>
              <a:buChar char="Ø"/>
              <a:tabLst>
                <a:tab pos="457200" algn="l"/>
              </a:tabLst>
            </a:pPr>
            <a:r>
              <a:rPr lang="en-US" sz="2200" dirty="0" smtClean="0">
                <a:latin typeface="Garamond" pitchFamily="18" charset="0"/>
              </a:rPr>
              <a:t>Minimum of three bids/quotations shall be obtained in writing and all Procurement Committee members shall sign the quotations.</a:t>
            </a:r>
          </a:p>
          <a:p>
            <a:pPr marL="519113" indent="-519113" algn="just">
              <a:buFont typeface="Wingdings" pitchFamily="2" charset="2"/>
              <a:buChar char="Ø"/>
              <a:tabLst>
                <a:tab pos="457200" algn="l"/>
              </a:tabLst>
            </a:pPr>
            <a:endParaRPr lang="en-US" sz="2200" dirty="0" smtClean="0">
              <a:latin typeface="Garamond" pitchFamily="18" charset="0"/>
            </a:endParaRPr>
          </a:p>
          <a:p>
            <a:pPr marL="519113" indent="-519113" algn="just">
              <a:buFont typeface="Wingdings" pitchFamily="2" charset="2"/>
              <a:buChar char="Ø"/>
              <a:tabLst>
                <a:tab pos="457200" algn="l"/>
              </a:tabLst>
            </a:pPr>
            <a:r>
              <a:rPr lang="en-US" sz="2200" dirty="0" smtClean="0">
                <a:latin typeface="Garamond" pitchFamily="18" charset="0"/>
              </a:rPr>
              <a:t>To ensure accountability, the Committee should register all the goods and services procured, handover to the beneficiary, and obtain signature of Committee members and beneficiary. </a:t>
            </a:r>
          </a:p>
          <a:p>
            <a:pPr algn="just">
              <a:tabLst>
                <a:tab pos="457200" algn="l"/>
              </a:tabLst>
            </a:pPr>
            <a:endParaRPr lang="en-US" sz="2200" dirty="0" smtClean="0">
              <a:latin typeface="Garamond" pitchFamily="18" charset="0"/>
            </a:endParaRPr>
          </a:p>
          <a:p>
            <a:pPr marL="519113" indent="-519113" algn="just">
              <a:buFont typeface="Wingdings" pitchFamily="2" charset="2"/>
              <a:buChar char="Ø"/>
              <a:tabLst>
                <a:tab pos="457200" algn="l"/>
              </a:tabLst>
            </a:pPr>
            <a:r>
              <a:rPr lang="en-US" sz="2200" dirty="0" smtClean="0">
                <a:latin typeface="Garamond" pitchFamily="18" charset="0"/>
              </a:rPr>
              <a:t>Exemption in obtaining quotes may apply in remote areas.</a:t>
            </a: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762001"/>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5.1 Funds Flow</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609600" y="1371600"/>
            <a:ext cx="8261379" cy="830997"/>
          </a:xfrm>
          <a:prstGeom prst="rect">
            <a:avLst/>
          </a:prstGeom>
          <a:noFill/>
          <a:ln w="9525">
            <a:noFill/>
            <a:miter lim="800000"/>
            <a:headEnd/>
            <a:tailEnd/>
          </a:ln>
          <a:effectLst/>
        </p:spPr>
        <p:txBody>
          <a:bodyPr wrap="square">
            <a:spAutoFit/>
          </a:bodyPr>
          <a:lstStyle/>
          <a:p>
            <a:pPr marL="519113" indent="-519113" algn="just">
              <a:buFont typeface="Wingdings" pitchFamily="2" charset="2"/>
              <a:buChar char="Ø"/>
              <a:tabLst>
                <a:tab pos="457200" algn="l"/>
              </a:tabLst>
            </a:pPr>
            <a:r>
              <a:rPr lang="en-US" sz="2400" dirty="0" smtClean="0">
                <a:latin typeface="Garamond" pitchFamily="18" charset="0"/>
              </a:rPr>
              <a:t>PO should ensure timely disbursement of funds to COs for smooth procurement. </a:t>
            </a: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762001"/>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5.2 </a:t>
            </a:r>
            <a:r>
              <a:rPr lang="en-US" sz="3000" b="1" dirty="0" smtClean="0">
                <a:solidFill>
                  <a:schemeClr val="bg2">
                    <a:lumMod val="50000"/>
                  </a:schemeClr>
                </a:solidFill>
                <a:latin typeface="Garamond" pitchFamily="18" charset="0"/>
                <a:cs typeface="Times New Roman" pitchFamily="18" charset="0"/>
              </a:rPr>
              <a:t>National Competitive Bidding (</a:t>
            </a:r>
            <a:r>
              <a:rPr lang="en-US" sz="3000" b="1" dirty="0" err="1" smtClean="0">
                <a:solidFill>
                  <a:schemeClr val="bg2">
                    <a:lumMod val="50000"/>
                  </a:schemeClr>
                </a:solidFill>
                <a:latin typeface="Garamond" pitchFamily="18" charset="0"/>
                <a:cs typeface="Times New Roman" pitchFamily="18" charset="0"/>
              </a:rPr>
              <a:t>NCB</a:t>
            </a:r>
            <a:r>
              <a:rPr lang="en-US" sz="3000" b="1" dirty="0" smtClean="0">
                <a:solidFill>
                  <a:schemeClr val="bg2">
                    <a:lumMod val="50000"/>
                  </a:schemeClr>
                </a:solidFill>
                <a:latin typeface="Garamond" pitchFamily="18" charset="0"/>
                <a:cs typeface="Times New Roman" pitchFamily="18" charset="0"/>
              </a:rPr>
              <a:t>)</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609600" y="1371600"/>
            <a:ext cx="8261379" cy="3539430"/>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NCB is a process which ensures that equal opportunity is given to all the suppliers working around the country to encourage competitiveness in the procurement process. As per policy/guidelines set by the organization procurements with estimated value of more than </a:t>
            </a:r>
            <a:r>
              <a:rPr lang="en-US" sz="1600" dirty="0" err="1" smtClean="0">
                <a:latin typeface="Garamond" pitchFamily="18" charset="0"/>
              </a:rPr>
              <a:t>Pkr</a:t>
            </a:r>
            <a:r>
              <a:rPr lang="en-US" sz="1600" dirty="0" smtClean="0">
                <a:latin typeface="Garamond" pitchFamily="18" charset="0"/>
              </a:rPr>
              <a:t>- /- NCB is recommended. Essential features of </a:t>
            </a:r>
            <a:r>
              <a:rPr lang="en-US" sz="1600" dirty="0" err="1" smtClean="0">
                <a:latin typeface="Garamond" pitchFamily="18" charset="0"/>
              </a:rPr>
              <a:t>NCB</a:t>
            </a:r>
            <a:r>
              <a:rPr lang="en-US" sz="1600" dirty="0" smtClean="0">
                <a:latin typeface="Garamond" pitchFamily="18" charset="0"/>
              </a:rPr>
              <a:t> are as follows:</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Nationwide advertising / inviting bids</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Minimum of 7 days &amp; maximum may vary from case to case going up to 30 days for preparation &amp; submission of bids</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Bids must be opened at previously announced time and place. Validity of bids can be extended. However, refusal to extend by the bidder will not result in loss of bids security.  </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Pre-qualification &amp; Post-qualification of bidders – one of the two is mandatory </a:t>
            </a: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82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5.3 </a:t>
            </a:r>
            <a:r>
              <a:rPr lang="en-US" sz="3000" b="1" dirty="0" smtClean="0">
                <a:solidFill>
                  <a:schemeClr val="bg2">
                    <a:lumMod val="50000"/>
                  </a:schemeClr>
                </a:solidFill>
                <a:latin typeface="Garamond" pitchFamily="18" charset="0"/>
                <a:cs typeface="Times New Roman" pitchFamily="18" charset="0"/>
              </a:rPr>
              <a:t>Direct Contracting</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533400" y="1143000"/>
            <a:ext cx="8261379" cy="5262979"/>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Direct contracting is contracting without competition (single-source) and may be an appropriate method under the following circumstances. </a:t>
            </a:r>
          </a:p>
          <a:p>
            <a:pPr algn="just">
              <a:tabLst>
                <a:tab pos="457200" algn="l"/>
              </a:tabLst>
            </a:pPr>
            <a:endParaRPr lang="en-US" sz="1600" dirty="0" smtClean="0">
              <a:latin typeface="Garamond" pitchFamily="18" charset="0"/>
            </a:endParaRPr>
          </a:p>
          <a:p>
            <a:pPr algn="just">
              <a:buFont typeface="Wingdings" pitchFamily="2" charset="2"/>
              <a:buChar char="Ø"/>
              <a:tabLst>
                <a:tab pos="457200" algn="l"/>
              </a:tabLst>
            </a:pPr>
            <a:r>
              <a:rPr lang="en-US" sz="1600" dirty="0" smtClean="0">
                <a:latin typeface="Garamond" pitchFamily="18" charset="0"/>
              </a:rPr>
              <a:t>     Time constraints, where we have limited amount of time to carry out the expenditure.</a:t>
            </a:r>
          </a:p>
          <a:p>
            <a:pPr algn="just">
              <a:tabLst>
                <a:tab pos="457200" algn="l"/>
              </a:tabLst>
            </a:pPr>
            <a:endParaRPr lang="en-US" sz="1600" dirty="0" smtClean="0">
              <a:latin typeface="Garamond" pitchFamily="18" charset="0"/>
            </a:endParaRPr>
          </a:p>
          <a:p>
            <a:pPr marL="400050" indent="-400050" algn="just">
              <a:buFont typeface="Wingdings" pitchFamily="2" charset="2"/>
              <a:buChar char="Ø"/>
              <a:tabLst>
                <a:tab pos="457200" algn="l"/>
              </a:tabLst>
            </a:pPr>
            <a:r>
              <a:rPr lang="en-US" sz="1600" dirty="0" smtClean="0">
                <a:latin typeface="Garamond" pitchFamily="18" charset="0"/>
              </a:rPr>
              <a:t>An existing contract for goods, works, and non-consulting services may be extended for additional goods, works, and non-consulting services of a similar nature. No advantage could be obtained by further competition and that the prices on the extended contract are reasonable. Provisions for such an extension, if considered likely in advance, shall be included in the original contract </a:t>
            </a:r>
          </a:p>
          <a:p>
            <a:pPr marL="400050" indent="-400050" algn="just">
              <a:buFont typeface="Wingdings" pitchFamily="2" charset="2"/>
              <a:buChar char="Ø"/>
              <a:tabLst>
                <a:tab pos="457200" algn="l"/>
              </a:tabLst>
            </a:pPr>
            <a:endParaRPr lang="en-US" sz="1600" dirty="0" smtClean="0">
              <a:latin typeface="Garamond" pitchFamily="18" charset="0"/>
            </a:endParaRPr>
          </a:p>
          <a:p>
            <a:pPr marL="400050" indent="-400050" algn="just">
              <a:buFont typeface="Wingdings" pitchFamily="2" charset="2"/>
              <a:buChar char="Ø"/>
              <a:tabLst>
                <a:tab pos="457200" algn="l"/>
              </a:tabLst>
            </a:pPr>
            <a:r>
              <a:rPr lang="en-US" sz="1600" dirty="0" smtClean="0">
                <a:latin typeface="Garamond" pitchFamily="18" charset="0"/>
              </a:rPr>
              <a:t>Standardization of equipment or spare parts, to be compatible with existing equipment, may justify additional purchases from the original supplier. For such purchases to be justified, the original equipment shall be suitable, the number of new items shall generally be less than the existing number, the price shall be reasonable, and the advantages of another make or source of equipment shall have been considered and rejected on grounds acceptable to the BOD</a:t>
            </a:r>
          </a:p>
          <a:p>
            <a:pPr marL="400050" indent="-400050" algn="just">
              <a:buFont typeface="Wingdings" pitchFamily="2" charset="2"/>
              <a:buChar char="Ø"/>
              <a:tabLst>
                <a:tab pos="457200" algn="l"/>
              </a:tabLst>
            </a:pPr>
            <a:endParaRPr lang="en-US" sz="1600" dirty="0" smtClean="0">
              <a:latin typeface="Garamond" pitchFamily="18" charset="0"/>
            </a:endParaRPr>
          </a:p>
          <a:p>
            <a:pPr marL="400050" indent="-400050" algn="just">
              <a:buFont typeface="Wingdings" pitchFamily="2" charset="2"/>
              <a:buChar char="Ø"/>
              <a:tabLst>
                <a:tab pos="457200" algn="l"/>
              </a:tabLst>
            </a:pPr>
            <a:r>
              <a:rPr lang="en-US" sz="1600" dirty="0" smtClean="0">
                <a:latin typeface="Garamond" pitchFamily="18" charset="0"/>
              </a:rPr>
              <a:t>The required equipment is proprietary and obtainable only from one source</a:t>
            </a:r>
          </a:p>
          <a:p>
            <a:pPr marL="400050" indent="-400050" algn="just">
              <a:buFont typeface="Wingdings" pitchFamily="2" charset="2"/>
              <a:buChar char="Ø"/>
              <a:tabLst>
                <a:tab pos="457200" algn="l"/>
              </a:tabLst>
            </a:pPr>
            <a:endParaRPr lang="en-US" sz="1600" dirty="0" smtClean="0">
              <a:latin typeface="Garamond" pitchFamily="18" charset="0"/>
            </a:endParaRPr>
          </a:p>
          <a:p>
            <a:pPr marL="400050" indent="-400050" algn="just">
              <a:buFont typeface="Wingdings" pitchFamily="2" charset="2"/>
              <a:buChar char="Ø"/>
              <a:tabLst>
                <a:tab pos="457200" algn="l"/>
              </a:tabLst>
            </a:pPr>
            <a:r>
              <a:rPr lang="en-US" sz="1600" dirty="0" smtClean="0">
                <a:latin typeface="Garamond" pitchFamily="18" charset="0"/>
              </a:rPr>
              <a:t>In exceptional cases, such as, but not limited to, in response to natural disasters and emergency situations.</a:t>
            </a: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82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6. </a:t>
            </a:r>
            <a:r>
              <a:rPr lang="en-US" sz="3000" b="1" dirty="0" smtClean="0">
                <a:solidFill>
                  <a:schemeClr val="bg2">
                    <a:lumMod val="50000"/>
                  </a:schemeClr>
                </a:solidFill>
                <a:latin typeface="Garamond" pitchFamily="18" charset="0"/>
                <a:cs typeface="Times New Roman" pitchFamily="18" charset="0"/>
              </a:rPr>
              <a:t>Selection of Consultants </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533400" y="1219200"/>
            <a:ext cx="8261379" cy="5262979"/>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Whenever there is a requirement to outsource a particular service, the procedure for procuring such services would include identification of the consulting services based on requirements. Procurement of services includes procurement of individual consultants and hiring of a consultant firm.</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While the specific rules and procedures to be followed for employing consultants depends on the circumstances of the particular case, below given considerations guide the selection process:</a:t>
            </a:r>
          </a:p>
          <a:p>
            <a:pPr algn="just">
              <a:tabLst>
                <a:tab pos="457200" algn="l"/>
              </a:tabLst>
            </a:pPr>
            <a:endParaRPr lang="en-US" sz="1600" dirty="0" smtClean="0">
              <a:latin typeface="Garamond" pitchFamily="18" charset="0"/>
            </a:endParaRPr>
          </a:p>
          <a:p>
            <a:pPr algn="just">
              <a:buFont typeface="Wingdings" pitchFamily="2" charset="2"/>
              <a:buChar char="Ø"/>
              <a:tabLst>
                <a:tab pos="457200" algn="l"/>
              </a:tabLst>
            </a:pPr>
            <a:r>
              <a:rPr lang="en-US" sz="1600" dirty="0" smtClean="0">
                <a:latin typeface="Garamond" pitchFamily="18" charset="0"/>
              </a:rPr>
              <a:t>The need for high-quality services.</a:t>
            </a:r>
          </a:p>
          <a:p>
            <a:pPr algn="just">
              <a:tabLst>
                <a:tab pos="457200" algn="l"/>
              </a:tabLst>
            </a:pPr>
            <a:endParaRPr lang="en-US" sz="1600" dirty="0" smtClean="0">
              <a:latin typeface="Garamond" pitchFamily="18" charset="0"/>
            </a:endParaRPr>
          </a:p>
          <a:p>
            <a:pPr algn="just">
              <a:buFont typeface="Wingdings" pitchFamily="2" charset="2"/>
              <a:buChar char="Ø"/>
              <a:tabLst>
                <a:tab pos="457200" algn="l"/>
              </a:tabLst>
            </a:pPr>
            <a:r>
              <a:rPr lang="en-US" sz="1600" dirty="0" smtClean="0">
                <a:latin typeface="Garamond" pitchFamily="18" charset="0"/>
              </a:rPr>
              <a:t>The need for economy and efficiency.</a:t>
            </a:r>
          </a:p>
          <a:p>
            <a:pPr algn="just">
              <a:buFont typeface="Wingdings" pitchFamily="2" charset="2"/>
              <a:buChar char="Ø"/>
              <a:tabLst>
                <a:tab pos="457200" algn="l"/>
              </a:tabLst>
            </a:pPr>
            <a:endParaRPr lang="en-US" sz="1600" dirty="0" smtClean="0">
              <a:latin typeface="Garamond" pitchFamily="18" charset="0"/>
            </a:endParaRPr>
          </a:p>
          <a:p>
            <a:pPr algn="just">
              <a:buFont typeface="Wingdings" pitchFamily="2" charset="2"/>
              <a:buChar char="Ø"/>
              <a:tabLst>
                <a:tab pos="457200" algn="l"/>
              </a:tabLst>
            </a:pPr>
            <a:r>
              <a:rPr lang="en-US" sz="1600" dirty="0" smtClean="0">
                <a:latin typeface="Garamond" pitchFamily="18" charset="0"/>
              </a:rPr>
              <a:t>Give all qualified consultants an opportunity to compete.</a:t>
            </a:r>
          </a:p>
          <a:p>
            <a:pPr algn="just">
              <a:buFont typeface="Wingdings" pitchFamily="2" charset="2"/>
              <a:buChar char="Ø"/>
              <a:tabLst>
                <a:tab pos="457200" algn="l"/>
              </a:tabLst>
            </a:pPr>
            <a:endParaRPr lang="en-US" sz="1600" dirty="0" smtClean="0">
              <a:latin typeface="Garamond" pitchFamily="18" charset="0"/>
            </a:endParaRPr>
          </a:p>
          <a:p>
            <a:pPr algn="just">
              <a:buFont typeface="Wingdings" pitchFamily="2" charset="2"/>
              <a:buChar char="Ø"/>
              <a:tabLst>
                <a:tab pos="457200" algn="l"/>
              </a:tabLst>
            </a:pPr>
            <a:r>
              <a:rPr lang="en-US" sz="1600" dirty="0" smtClean="0">
                <a:latin typeface="Garamond" pitchFamily="18" charset="0"/>
              </a:rPr>
              <a:t>The development and use of national consultants and </a:t>
            </a:r>
          </a:p>
          <a:p>
            <a:pPr algn="just">
              <a:tabLst>
                <a:tab pos="457200" algn="l"/>
              </a:tabLst>
            </a:pPr>
            <a:r>
              <a:rPr lang="en-US" sz="1600" dirty="0" smtClean="0">
                <a:latin typeface="Garamond" pitchFamily="18" charset="0"/>
              </a:rPr>
              <a:t>    the need for transparency in the selection process.</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While these considerations can best be addressed through competition among qualified short-listed firms (in which the selection is based on the quality of the proposal and, where appropriate, on the cost of services to be provided), the following are the various methods of selecting consultants.</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a:t>
            </a: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 name="Picture 1"/>
          <p:cNvPicPr>
            <a:picLocks noChangeAspect="1" noChangeArrowheads="1"/>
          </p:cNvPicPr>
          <p:nvPr/>
        </p:nvPicPr>
        <p:blipFill>
          <a:blip r:embed="rId4" cstate="print"/>
          <a:srcRect/>
          <a:stretch>
            <a:fillRect/>
          </a:stretch>
        </p:blipFill>
        <p:spPr bwMode="auto">
          <a:xfrm>
            <a:off x="5791200" y="2944508"/>
            <a:ext cx="2915574" cy="19799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82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6.1 Procedures of </a:t>
            </a:r>
            <a:r>
              <a:rPr lang="en-US" sz="3000" b="1" dirty="0" smtClean="0">
                <a:solidFill>
                  <a:schemeClr val="bg2">
                    <a:lumMod val="50000"/>
                  </a:schemeClr>
                </a:solidFill>
                <a:latin typeface="Garamond" pitchFamily="18" charset="0"/>
                <a:cs typeface="Times New Roman" pitchFamily="18" charset="0"/>
              </a:rPr>
              <a:t>Consultant Hiring </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 name="Text Box 40"/>
          <p:cNvSpPr txBox="1">
            <a:spLocks noChangeArrowheads="1"/>
          </p:cNvSpPr>
          <p:nvPr/>
        </p:nvSpPr>
        <p:spPr bwMode="auto">
          <a:xfrm>
            <a:off x="533400" y="1219200"/>
            <a:ext cx="8261379" cy="5016758"/>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There are several methods for selecting a team of consultants including individual consultants. Locally, use of individual consultants is fairly common. It is used where the individual consultant does not need support from head office and can handle the assignment single handedly.  Its essential features are:</a:t>
            </a:r>
          </a:p>
          <a:p>
            <a:pPr marL="400050" indent="-400050" algn="just">
              <a:buAutoNum type="romanLcParenBoth"/>
              <a:tabLst>
                <a:tab pos="457200" algn="l"/>
              </a:tabLst>
            </a:pPr>
            <a:r>
              <a:rPr lang="en-US" sz="1600" dirty="0" smtClean="0">
                <a:latin typeface="Garamond" pitchFamily="18" charset="0"/>
              </a:rPr>
              <a:t>Advertisement specifying selection criteria, invite candidates with the required qualification &amp; experience to submit Expression of Interest (EOI) along with CVs.</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Based on selection criteria, a minimum of 3 CVs are selected</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Interviewing the shortlisted candidates</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Negotiations are conducted with the best qualified. Reference Checks and charge out on last three assignments needs to be obtained.</a:t>
            </a:r>
          </a:p>
          <a:p>
            <a:pPr marL="400050" indent="-400050" algn="just">
              <a:buAutoNum type="romanLcParenBoth"/>
              <a:tabLst>
                <a:tab pos="457200" algn="l"/>
              </a:tabLst>
            </a:pPr>
            <a:endParaRPr lang="en-US" sz="1600" dirty="0" smtClean="0">
              <a:latin typeface="Garamond" pitchFamily="18" charset="0"/>
            </a:endParaRPr>
          </a:p>
          <a:p>
            <a:pPr marL="400050" indent="-400050" algn="just">
              <a:buAutoNum type="romanLcParenBoth"/>
              <a:tabLst>
                <a:tab pos="457200" algn="l"/>
              </a:tabLst>
            </a:pPr>
            <a:r>
              <a:rPr lang="en-US" sz="1600" dirty="0" smtClean="0">
                <a:latin typeface="Garamond" pitchFamily="18" charset="0"/>
              </a:rPr>
              <a:t>In case negotiations with the best qualified failed, we can move to second best with the consult of all committee members.</a:t>
            </a:r>
          </a:p>
          <a:p>
            <a:pPr marL="400050" indent="-400050" algn="just">
              <a:buAutoNum type="romanLcParenBoth"/>
              <a:tabLst>
                <a:tab pos="457200" algn="l"/>
              </a:tabLst>
            </a:pPr>
            <a:r>
              <a:rPr lang="en-US" sz="1600" dirty="0" smtClean="0">
                <a:latin typeface="Garamond" pitchFamily="18" charset="0"/>
              </a:rPr>
              <a:t>Quality based selection can be made by using a competitive process among short-listed firms that takes into account the quality of the proposal and the cost of the services.</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a:t>
            </a:r>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82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7. </a:t>
            </a:r>
            <a:r>
              <a:rPr lang="en-US" sz="3000" b="1" dirty="0" smtClean="0">
                <a:solidFill>
                  <a:schemeClr val="bg2">
                    <a:lumMod val="50000"/>
                  </a:schemeClr>
                </a:solidFill>
                <a:latin typeface="Garamond" pitchFamily="18" charset="0"/>
                <a:cs typeface="Times New Roman" pitchFamily="18" charset="0"/>
              </a:rPr>
              <a:t>Contract Management &amp; Close out</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96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ext Box 40"/>
          <p:cNvSpPr txBox="1">
            <a:spLocks noChangeArrowheads="1"/>
          </p:cNvSpPr>
          <p:nvPr/>
        </p:nvSpPr>
        <p:spPr bwMode="auto">
          <a:xfrm>
            <a:off x="533400" y="1325701"/>
            <a:ext cx="8261379" cy="3293209"/>
          </a:xfrm>
          <a:prstGeom prst="rect">
            <a:avLst/>
          </a:prstGeom>
          <a:noFill/>
          <a:ln w="9525">
            <a:noFill/>
            <a:miter lim="800000"/>
            <a:headEnd/>
            <a:tailEnd/>
          </a:ln>
          <a:effectLst/>
        </p:spPr>
        <p:txBody>
          <a:bodyPr wrap="square">
            <a:spAutoFit/>
          </a:bodyPr>
          <a:lstStyle/>
          <a:p>
            <a:r>
              <a:rPr lang="en-US" sz="1600" b="1" dirty="0" smtClean="0">
                <a:latin typeface="Garamond" pitchFamily="18" charset="0"/>
              </a:rPr>
              <a:t>Contract Management</a:t>
            </a:r>
          </a:p>
          <a:p>
            <a:pPr algn="just"/>
            <a:r>
              <a:rPr lang="en-US" sz="1600" dirty="0" smtClean="0">
                <a:latin typeface="Garamond" pitchFamily="18" charset="0"/>
              </a:rPr>
              <a:t>Contract  Management starts as soon as contract is signed.  Usually monitoring of contract regarding performance and reporting requirements are included in contracts. inspection regarding production process for quality assurance is another area where contract management is involved. Receipt of goods in accordance with contract terms and conditions is a part of contract administration. Training workshops for capacity building if included in the contract are monitored to ensure compliance. </a:t>
            </a:r>
          </a:p>
          <a:p>
            <a:endParaRPr lang="en-US" sz="1600" b="1" dirty="0" smtClean="0">
              <a:latin typeface="Garamond" pitchFamily="18" charset="0"/>
            </a:endParaRPr>
          </a:p>
          <a:p>
            <a:r>
              <a:rPr lang="en-US" sz="1600" b="1" dirty="0" smtClean="0">
                <a:latin typeface="Garamond" pitchFamily="18" charset="0"/>
              </a:rPr>
              <a:t>Close Out</a:t>
            </a:r>
            <a:endParaRPr lang="en-US" sz="1600" dirty="0" smtClean="0">
              <a:latin typeface="Garamond" pitchFamily="18" charset="0"/>
            </a:endParaRPr>
          </a:p>
          <a:p>
            <a:pPr algn="just"/>
            <a:r>
              <a:rPr lang="en-US" sz="1600" dirty="0" smtClean="0">
                <a:latin typeface="Garamond" pitchFamily="18" charset="0"/>
              </a:rPr>
              <a:t>It involves authorizing adjustment in price if any. Usually, it happens in construction contracts. Goods Receipt Note (GRN) &amp; a completion report will confirm receipt of goods or completion of construction. This is followed by issuance of check covering final payment. </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5" name="Freeform 33">
            <a:hlinkClick r:id="" action="ppaction://hlinkshowjump?jump=nextslide"/>
          </p:cNvPr>
          <p:cNvSpPr>
            <a:spLocks/>
          </p:cNvSpPr>
          <p:nvPr/>
        </p:nvSpPr>
        <p:spPr bwMode="auto">
          <a:xfrm>
            <a:off x="8820150" y="6381751"/>
            <a:ext cx="71439" cy="215900"/>
          </a:xfrm>
          <a:custGeom>
            <a:avLst/>
            <a:gdLst/>
            <a:ahLst/>
            <a:cxnLst>
              <a:cxn ang="0">
                <a:pos x="0" y="0"/>
              </a:cxn>
              <a:cxn ang="0">
                <a:pos x="90" y="91"/>
              </a:cxn>
              <a:cxn ang="0">
                <a:pos x="0" y="182"/>
              </a:cxn>
            </a:cxnLst>
            <a:rect l="0" t="0" r="r" b="b"/>
            <a:pathLst>
              <a:path w="90" h="182">
                <a:moveTo>
                  <a:pt x="0" y="0"/>
                </a:moveTo>
                <a:lnTo>
                  <a:pt x="90" y="91"/>
                </a:lnTo>
                <a:lnTo>
                  <a:pt x="0" y="182"/>
                </a:lnTo>
              </a:path>
            </a:pathLst>
          </a:custGeom>
          <a:noFill/>
          <a:ln w="15875">
            <a:solidFill>
              <a:srgbClr val="808080"/>
            </a:solidFill>
            <a:round/>
            <a:headEnd/>
            <a:tailEnd/>
          </a:ln>
          <a:effectLst/>
        </p:spPr>
        <p:txBody>
          <a:bodyPr/>
          <a:lstStyle/>
          <a:p>
            <a:endParaRPr lang="en-US" dirty="0"/>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12" name="Oval 11"/>
          <p:cNvSpPr/>
          <p:nvPr/>
        </p:nvSpPr>
        <p:spPr>
          <a:xfrm>
            <a:off x="1051560" y="457199"/>
            <a:ext cx="6720840" cy="6360885"/>
          </a:xfrm>
          <a:prstGeom prst="ellipse">
            <a:avLst/>
          </a:prstGeom>
          <a:solidFill>
            <a:srgbClr val="995AB2">
              <a:alpha val="75000"/>
            </a:srgb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800" b="1" dirty="0" smtClean="0"/>
              <a:t>Procurement </a:t>
            </a:r>
          </a:p>
          <a:p>
            <a:pPr algn="ctr"/>
            <a:r>
              <a:rPr lang="en-US" sz="2800" b="1" dirty="0" smtClean="0"/>
              <a:t>Management </a:t>
            </a:r>
          </a:p>
          <a:p>
            <a:pPr algn="ctr"/>
            <a:r>
              <a:rPr lang="en-US" sz="2800" b="1" dirty="0" smtClean="0"/>
              <a:t>Principles</a:t>
            </a:r>
            <a:endParaRPr lang="en-US" sz="2800" b="1" dirty="0"/>
          </a:p>
        </p:txBody>
      </p:sp>
      <p:sp>
        <p:nvSpPr>
          <p:cNvPr id="13" name="Oval 12"/>
          <p:cNvSpPr/>
          <p:nvPr/>
        </p:nvSpPr>
        <p:spPr>
          <a:xfrm>
            <a:off x="1371600" y="2057400"/>
            <a:ext cx="1952172" cy="165172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chorCtr="1"/>
          <a:lstStyle/>
          <a:p>
            <a:pPr algn="ctr"/>
            <a:r>
              <a:rPr lang="en-US" sz="2100" dirty="0" smtClean="0"/>
              <a:t>Competition</a:t>
            </a:r>
            <a:endParaRPr lang="en-US" sz="2100" dirty="0"/>
          </a:p>
        </p:txBody>
      </p:sp>
      <p:sp>
        <p:nvSpPr>
          <p:cNvPr id="15" name="Oval 14"/>
          <p:cNvSpPr/>
          <p:nvPr/>
        </p:nvSpPr>
        <p:spPr>
          <a:xfrm>
            <a:off x="4724400" y="4249783"/>
            <a:ext cx="1981200" cy="154141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nchorCtr="1"/>
          <a:lstStyle/>
          <a:p>
            <a:pPr algn="ctr"/>
            <a:r>
              <a:rPr lang="en-US" sz="2100" dirty="0" smtClean="0"/>
              <a:t>Value for Money</a:t>
            </a:r>
            <a:endParaRPr lang="en-US" sz="2100" dirty="0"/>
          </a:p>
        </p:txBody>
      </p:sp>
      <p:sp>
        <p:nvSpPr>
          <p:cNvPr id="16" name="Oval 15"/>
          <p:cNvSpPr/>
          <p:nvPr/>
        </p:nvSpPr>
        <p:spPr>
          <a:xfrm>
            <a:off x="5486400" y="2057400"/>
            <a:ext cx="2057400" cy="1651725"/>
          </a:xfrm>
          <a:prstGeom prst="ellipse">
            <a:avLst/>
          </a:prstGeom>
          <a:solidFill>
            <a:srgbClr val="339966"/>
          </a:solidFill>
          <a:ln>
            <a:solidFill>
              <a:srgbClr val="339966"/>
            </a:solid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nchorCtr="1"/>
          <a:lstStyle/>
          <a:p>
            <a:pPr algn="ctr"/>
            <a:r>
              <a:rPr lang="en-US" sz="2100" dirty="0" smtClean="0"/>
              <a:t>Transparency</a:t>
            </a:r>
            <a:endParaRPr lang="en-US" sz="2100" dirty="0"/>
          </a:p>
        </p:txBody>
      </p:sp>
      <p:sp>
        <p:nvSpPr>
          <p:cNvPr id="17" name="Oval 16"/>
          <p:cNvSpPr/>
          <p:nvPr/>
        </p:nvSpPr>
        <p:spPr>
          <a:xfrm>
            <a:off x="3352800" y="838200"/>
            <a:ext cx="2057400" cy="1331685"/>
          </a:xfrm>
          <a:prstGeom prst="ellipse">
            <a:avLst/>
          </a:prstGeom>
          <a:solidFill>
            <a:schemeClr val="bg1">
              <a:lumMod val="65000"/>
            </a:schemeClr>
          </a:solidFill>
          <a:ln>
            <a:solidFill>
              <a:schemeClr val="bg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nchorCtr="1"/>
          <a:lstStyle/>
          <a:p>
            <a:pPr algn="ctr"/>
            <a:r>
              <a:rPr lang="en-US" sz="2100" dirty="0" smtClean="0"/>
              <a:t>Economy and Efficiency</a:t>
            </a:r>
            <a:endParaRPr lang="en-US" sz="2100" dirty="0"/>
          </a:p>
        </p:txBody>
      </p:sp>
      <p:sp>
        <p:nvSpPr>
          <p:cNvPr id="18" name="Oval 17"/>
          <p:cNvSpPr/>
          <p:nvPr/>
        </p:nvSpPr>
        <p:spPr>
          <a:xfrm>
            <a:off x="2362200" y="4249783"/>
            <a:ext cx="1796142" cy="161761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nchorCtr="1"/>
          <a:lstStyle/>
          <a:p>
            <a:pPr algn="ctr"/>
            <a:r>
              <a:rPr lang="en-US" sz="2000" dirty="0" smtClean="0"/>
              <a:t>Fairness</a:t>
            </a: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535885"/>
            <a:ext cx="8356600" cy="384721"/>
          </a:xfrm>
          <a:prstGeom prst="rect">
            <a:avLst/>
          </a:prstGeom>
          <a:noFill/>
          <a:ln w="9525">
            <a:noFill/>
            <a:miter lim="800000"/>
            <a:headEnd/>
            <a:tailEnd/>
          </a:ln>
          <a:effectLst/>
        </p:spPr>
        <p:txBody>
          <a:bodyPr>
            <a:spAutoFit/>
          </a:bodyPr>
          <a:lstStyle/>
          <a:p>
            <a:pPr>
              <a:lnSpc>
                <a:spcPct val="95000"/>
              </a:lnSpc>
              <a:spcBef>
                <a:spcPct val="50000"/>
              </a:spcBef>
            </a:pPr>
            <a:r>
              <a:rPr lang="en-GB" sz="2000" b="1" dirty="0" smtClean="0">
                <a:solidFill>
                  <a:schemeClr val="bg2">
                    <a:lumMod val="50000"/>
                  </a:schemeClr>
                </a:solidFill>
                <a:latin typeface="Garamond" pitchFamily="18" charset="0"/>
                <a:cs typeface="Times New Roman" pitchFamily="18" charset="0"/>
              </a:rPr>
              <a:t>    PROCUREMENT AUDIT</a:t>
            </a:r>
            <a:endParaRPr lang="en-GB" sz="2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228600"/>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96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2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ext Box 40"/>
          <p:cNvSpPr txBox="1">
            <a:spLocks noChangeArrowheads="1"/>
          </p:cNvSpPr>
          <p:nvPr/>
        </p:nvSpPr>
        <p:spPr bwMode="auto">
          <a:xfrm>
            <a:off x="533400" y="821115"/>
            <a:ext cx="8261379" cy="4770537"/>
          </a:xfrm>
          <a:prstGeom prst="rect">
            <a:avLst/>
          </a:prstGeom>
          <a:noFill/>
          <a:ln w="9525">
            <a:noFill/>
            <a:miter lim="800000"/>
            <a:headEnd/>
            <a:tailEnd/>
          </a:ln>
          <a:effectLst/>
        </p:spPr>
        <p:txBody>
          <a:bodyPr wrap="square">
            <a:spAutoFit/>
          </a:bodyPr>
          <a:lstStyle/>
          <a:p>
            <a:pPr lvl="0" algn="just">
              <a:tabLst>
                <a:tab pos="457200" algn="l"/>
              </a:tabLst>
            </a:pPr>
            <a:endParaRPr lang="en-US" sz="1600" dirty="0" smtClean="0">
              <a:latin typeface="Garamond" pitchFamily="18" charset="0"/>
            </a:endParaRPr>
          </a:p>
          <a:p>
            <a:pPr lvl="0" algn="just">
              <a:tabLst>
                <a:tab pos="457200" algn="l"/>
              </a:tabLst>
            </a:pPr>
            <a:r>
              <a:rPr lang="en-US" sz="1600" dirty="0" smtClean="0">
                <a:latin typeface="Garamond" pitchFamily="18" charset="0"/>
              </a:rPr>
              <a:t>Procurement Audit emphasizes heavily on the adequacy of procurement arrangements at organization level and overall environment/personnel responsible for Procurement at </a:t>
            </a:r>
            <a:r>
              <a:rPr lang="en-US" sz="1600" dirty="0">
                <a:latin typeface="Garamond" pitchFamily="18" charset="0"/>
              </a:rPr>
              <a:t>organization </a:t>
            </a:r>
            <a:r>
              <a:rPr lang="en-US" sz="1600" dirty="0" smtClean="0">
                <a:latin typeface="Garamond" pitchFamily="18" charset="0"/>
              </a:rPr>
              <a:t>level. Any organization undergoing procurement audit shall consider the following as pre-requisite for ensuring system compliance before undergoing procurement audit:</a:t>
            </a:r>
          </a:p>
          <a:p>
            <a:pPr lvl="0" algn="just">
              <a:tabLst>
                <a:tab pos="457200" algn="l"/>
              </a:tabLst>
            </a:pPr>
            <a:r>
              <a:rPr lang="en-US" sz="1600" dirty="0" smtClean="0">
                <a:latin typeface="Garamond" pitchFamily="18" charset="0"/>
              </a:rPr>
              <a:t>•	Has a manual on procurement procedure been prepared and is it available on site? If no, 	describe how the procurement procedure is guided?</a:t>
            </a:r>
          </a:p>
          <a:p>
            <a:pPr lvl="0" algn="just">
              <a:tabLst>
                <a:tab pos="457200" algn="l"/>
              </a:tabLst>
            </a:pPr>
            <a:r>
              <a:rPr lang="en-US" sz="1600" dirty="0" smtClean="0">
                <a:latin typeface="Garamond" pitchFamily="18" charset="0"/>
              </a:rPr>
              <a:t>•	Is the staff dedicated to procurement?  Describe the procurement staff arrangements.</a:t>
            </a:r>
          </a:p>
          <a:p>
            <a:pPr lvl="0" algn="just">
              <a:tabLst>
                <a:tab pos="457200" algn="l"/>
              </a:tabLst>
            </a:pPr>
            <a:r>
              <a:rPr lang="en-US" sz="1600" dirty="0" smtClean="0">
                <a:latin typeface="Garamond" pitchFamily="18" charset="0"/>
              </a:rPr>
              <a:t>•	Is the staff handling the procurement aware of the agreed procurement arrangements for the 	project?  Explain.</a:t>
            </a:r>
          </a:p>
          <a:p>
            <a:pPr lvl="0" algn="just">
              <a:tabLst>
                <a:tab pos="457200" algn="l"/>
              </a:tabLst>
            </a:pPr>
            <a:r>
              <a:rPr lang="en-US" sz="1600" dirty="0" smtClean="0">
                <a:latin typeface="Garamond" pitchFamily="18" charset="0"/>
              </a:rPr>
              <a:t>•	Was a complete list of contracts issued available? How is it kept and updated?  Is it 	computerized?</a:t>
            </a:r>
          </a:p>
          <a:p>
            <a:pPr lvl="0" algn="just">
              <a:tabLst>
                <a:tab pos="457200" algn="l"/>
              </a:tabLst>
            </a:pPr>
            <a:r>
              <a:rPr lang="en-US" sz="1600" dirty="0" smtClean="0">
                <a:latin typeface="Garamond" pitchFamily="18" charset="0"/>
              </a:rPr>
              <a:t>•	Whether the procurement related documents are available systematically?  How the 	procurement-related documents are stored and made available? </a:t>
            </a:r>
          </a:p>
          <a:p>
            <a:pPr lvl="0" algn="just">
              <a:tabLst>
                <a:tab pos="457200" algn="l"/>
              </a:tabLst>
            </a:pPr>
            <a:r>
              <a:rPr lang="en-US" sz="1600" dirty="0" smtClean="0">
                <a:latin typeface="Garamond" pitchFamily="18" charset="0"/>
              </a:rPr>
              <a:t>•	What internal approvals are necessary for inviting quotations/placing orders?</a:t>
            </a:r>
          </a:p>
          <a:p>
            <a:pPr lvl="0" algn="just">
              <a:tabLst>
                <a:tab pos="457200" algn="l"/>
              </a:tabLst>
            </a:pPr>
            <a:r>
              <a:rPr lang="en-US" sz="1600" dirty="0" smtClean="0">
                <a:latin typeface="Garamond" pitchFamily="18" charset="0"/>
              </a:rPr>
              <a:t>•	Is there separation of duties between various functions viz. indenting/receiving, procurement 	and releasing funds? </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ext Box 14"/>
          <p:cNvSpPr txBox="1">
            <a:spLocks noChangeArrowheads="1"/>
          </p:cNvSpPr>
          <p:nvPr/>
        </p:nvSpPr>
        <p:spPr bwMode="auto">
          <a:xfrm>
            <a:off x="304800" y="762001"/>
            <a:ext cx="8686800" cy="530915"/>
          </a:xfrm>
          <a:prstGeom prst="rect">
            <a:avLst/>
          </a:prstGeom>
          <a:noFill/>
          <a:ln w="9525">
            <a:noFill/>
            <a:miter lim="800000"/>
            <a:headEnd/>
            <a:tailEnd/>
          </a:ln>
          <a:effectLst/>
        </p:spPr>
        <p:txBody>
          <a:bodyPr wrap="square">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         Issues &amp; Suggested Remedial Action </a:t>
            </a:r>
            <a:endParaRPr lang="en-US" sz="3000" b="1" dirty="0" smtClean="0">
              <a:solidFill>
                <a:schemeClr val="bg2">
                  <a:lumMod val="50000"/>
                </a:schemeClr>
              </a:solidFill>
              <a:latin typeface="Garamond" pitchFamily="18" charset="0"/>
              <a:cs typeface="Times New Roman" pitchFamily="18" charset="0"/>
            </a:endParaRPr>
          </a:p>
        </p:txBody>
      </p:sp>
      <p:graphicFrame>
        <p:nvGraphicFramePr>
          <p:cNvPr id="22" name="Table 21"/>
          <p:cNvGraphicFramePr>
            <a:graphicFrameLocks noGrp="1"/>
          </p:cNvGraphicFramePr>
          <p:nvPr>
            <p:extLst>
              <p:ext uri="{D42A27DB-BD31-4B8C-83A1-F6EECF244321}">
                <p14:modId xmlns:p14="http://schemas.microsoft.com/office/powerpoint/2010/main" xmlns="" val="1967459096"/>
              </p:ext>
            </p:extLst>
          </p:nvPr>
        </p:nvGraphicFramePr>
        <p:xfrm>
          <a:off x="304801" y="1600200"/>
          <a:ext cx="8382000" cy="4586197"/>
        </p:xfrm>
        <a:graphic>
          <a:graphicData uri="http://schemas.openxmlformats.org/drawingml/2006/table">
            <a:tbl>
              <a:tblPr/>
              <a:tblGrid>
                <a:gridCol w="380999"/>
                <a:gridCol w="1219200"/>
                <a:gridCol w="2895600"/>
                <a:gridCol w="3886201"/>
              </a:tblGrid>
              <a:tr h="721895">
                <a:tc>
                  <a:txBody>
                    <a:bodyPr/>
                    <a:lstStyle/>
                    <a:p>
                      <a:pPr marL="0" marR="0" algn="ctr">
                        <a:lnSpc>
                          <a:spcPct val="115000"/>
                        </a:lnSpc>
                        <a:spcBef>
                          <a:spcPts val="0"/>
                        </a:spcBef>
                        <a:spcAft>
                          <a:spcPts val="0"/>
                        </a:spcAft>
                      </a:pPr>
                      <a:r>
                        <a:rPr lang="en-US" sz="1400" dirty="0">
                          <a:solidFill>
                            <a:srgbClr val="000000"/>
                          </a:solidFill>
                          <a:latin typeface="Garamond"/>
                          <a:ea typeface="Times New Roman"/>
                          <a:cs typeface="Times New Roman"/>
                        </a:rPr>
                        <a:t/>
                      </a:r>
                      <a:br>
                        <a:rPr lang="en-US" sz="1400" dirty="0">
                          <a:solidFill>
                            <a:srgbClr val="000000"/>
                          </a:solidFill>
                          <a:latin typeface="Garamond"/>
                          <a:ea typeface="Times New Roman"/>
                          <a:cs typeface="Times New Roman"/>
                        </a:rPr>
                      </a:br>
                      <a:r>
                        <a:rPr lang="en-US" sz="1400" b="1" dirty="0">
                          <a:solidFill>
                            <a:srgbClr val="FFFFFF"/>
                          </a:solidFill>
                          <a:latin typeface="Garamond"/>
                          <a:ea typeface="Times New Roman"/>
                          <a:cs typeface="Arial"/>
                        </a:rPr>
                        <a:t>Sr. No.</a:t>
                      </a: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Issue</a:t>
                      </a: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Impact</a:t>
                      </a: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a:solidFill>
                            <a:srgbClr val="FFFFFF"/>
                          </a:solidFill>
                          <a:latin typeface="Garamond"/>
                          <a:ea typeface="Times New Roman"/>
                          <a:cs typeface="Arial"/>
                        </a:rPr>
                        <a:t>Remedial Action</a:t>
                      </a:r>
                      <a:endParaRPr lang="en-US" sz="140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r>
              <a:tr h="2165684">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1</a:t>
                      </a: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Procurement plan was not </a:t>
                      </a:r>
                      <a:r>
                        <a:rPr lang="en-US" sz="1400" dirty="0" smtClean="0">
                          <a:solidFill>
                            <a:srgbClr val="000000"/>
                          </a:solidFill>
                          <a:latin typeface="Garamond"/>
                          <a:ea typeface="Times New Roman"/>
                          <a:cs typeface="Arial"/>
                        </a:rPr>
                        <a:t>made</a:t>
                      </a: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gn="just">
                        <a:lnSpc>
                          <a:spcPct val="115000"/>
                        </a:lnSpc>
                        <a:spcBef>
                          <a:spcPts val="0"/>
                        </a:spcBef>
                        <a:spcAft>
                          <a:spcPts val="0"/>
                        </a:spcAft>
                      </a:pPr>
                      <a:r>
                        <a:rPr lang="en-US" sz="1400" dirty="0">
                          <a:solidFill>
                            <a:srgbClr val="000000"/>
                          </a:solidFill>
                          <a:latin typeface="Garamond"/>
                          <a:ea typeface="Times New Roman"/>
                          <a:cs typeface="Arial"/>
                        </a:rPr>
                        <a:t>Procurement plan is a very important document containing items to be procured, </a:t>
                      </a:r>
                      <a:r>
                        <a:rPr lang="en-US" sz="1400" dirty="0" smtClean="0">
                          <a:solidFill>
                            <a:srgbClr val="000000"/>
                          </a:solidFill>
                          <a:latin typeface="Garamond"/>
                          <a:ea typeface="Times New Roman"/>
                          <a:cs typeface="Arial"/>
                        </a:rPr>
                        <a:t>estimate dates </a:t>
                      </a:r>
                      <a:r>
                        <a:rPr lang="en-US" sz="1400" dirty="0">
                          <a:solidFill>
                            <a:srgbClr val="000000"/>
                          </a:solidFill>
                          <a:latin typeface="Garamond"/>
                          <a:ea typeface="Times New Roman"/>
                          <a:cs typeface="Arial"/>
                        </a:rPr>
                        <a:t>of procurements, steps to be performed &amp; estimation of procurement expense. Absence of procurement plans renders </a:t>
                      </a:r>
                      <a:r>
                        <a:rPr lang="en-US" sz="1400" dirty="0" smtClean="0">
                          <a:solidFill>
                            <a:srgbClr val="000000"/>
                          </a:solidFill>
                          <a:latin typeface="Garamond"/>
                          <a:ea typeface="Times New Roman"/>
                          <a:cs typeface="Arial"/>
                        </a:rPr>
                        <a:t>organizations </a:t>
                      </a:r>
                      <a:r>
                        <a:rPr lang="en-US" sz="1400" dirty="0">
                          <a:solidFill>
                            <a:srgbClr val="000000"/>
                          </a:solidFill>
                          <a:latin typeface="Garamond"/>
                          <a:ea typeface="Times New Roman"/>
                          <a:cs typeface="Arial"/>
                        </a:rPr>
                        <a:t>procurement activity ill structured and non coherent </a:t>
                      </a: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gn="just">
                        <a:lnSpc>
                          <a:spcPct val="115000"/>
                        </a:lnSpc>
                        <a:spcBef>
                          <a:spcPts val="0"/>
                        </a:spcBef>
                        <a:spcAft>
                          <a:spcPts val="0"/>
                        </a:spcAft>
                      </a:pPr>
                      <a:r>
                        <a:rPr lang="en-US" sz="1400" dirty="0">
                          <a:solidFill>
                            <a:srgbClr val="000000"/>
                          </a:solidFill>
                          <a:latin typeface="Garamond"/>
                          <a:ea typeface="Times New Roman"/>
                          <a:cs typeface="Arial"/>
                        </a:rPr>
                        <a:t>Procurement Plan </a:t>
                      </a:r>
                      <a:r>
                        <a:rPr lang="en-US" sz="1400" dirty="0" smtClean="0">
                          <a:solidFill>
                            <a:srgbClr val="000000"/>
                          </a:solidFill>
                          <a:latin typeface="Garamond"/>
                          <a:ea typeface="Times New Roman"/>
                          <a:cs typeface="Arial"/>
                        </a:rPr>
                        <a:t>should be mandatory.</a:t>
                      </a:r>
                      <a:endParaRPr lang="en-US" sz="1400" dirty="0">
                        <a:solidFill>
                          <a:srgbClr val="000000"/>
                        </a:solidFill>
                        <a:latin typeface="Courier New"/>
                        <a:ea typeface="Times New Roman"/>
                        <a:cs typeface="Times New Roman"/>
                      </a:endParaRPr>
                    </a:p>
                    <a:p>
                      <a:pPr marL="0" marR="0" algn="just">
                        <a:lnSpc>
                          <a:spcPct val="115000"/>
                        </a:lnSpc>
                        <a:spcBef>
                          <a:spcPts val="0"/>
                        </a:spcBef>
                        <a:spcAft>
                          <a:spcPts val="0"/>
                        </a:spcAft>
                      </a:pPr>
                      <a:r>
                        <a:rPr lang="en-US" sz="1400" dirty="0">
                          <a:solidFill>
                            <a:srgbClr val="000000"/>
                          </a:solidFill>
                          <a:latin typeface="Garamond"/>
                          <a:ea typeface="Times New Roman"/>
                          <a:cs typeface="Arial"/>
                        </a:rPr>
                        <a:t> </a:t>
                      </a:r>
                      <a:endParaRPr lang="en-US" sz="1400" dirty="0">
                        <a:solidFill>
                          <a:srgbClr val="000000"/>
                        </a:solidFill>
                        <a:latin typeface="Courier New"/>
                        <a:ea typeface="Times New Roman"/>
                        <a:cs typeface="Times New Roman"/>
                      </a:endParaRPr>
                    </a:p>
                    <a:p>
                      <a:pPr marL="0" marR="0" algn="just">
                        <a:lnSpc>
                          <a:spcPct val="115000"/>
                        </a:lnSpc>
                        <a:spcBef>
                          <a:spcPts val="0"/>
                        </a:spcBef>
                        <a:spcAft>
                          <a:spcPts val="0"/>
                        </a:spcAft>
                      </a:pPr>
                      <a:r>
                        <a:rPr lang="en-US" sz="1400" dirty="0">
                          <a:solidFill>
                            <a:srgbClr val="000000"/>
                          </a:solidFill>
                          <a:latin typeface="Garamond"/>
                          <a:ea typeface="Times New Roman"/>
                          <a:cs typeface="Arial"/>
                        </a:rPr>
                        <a:t>The afore mentioned needs to be updated, revised to incorporate changes in (</a:t>
                      </a:r>
                      <a:r>
                        <a:rPr lang="en-US" sz="1400" dirty="0" err="1">
                          <a:solidFill>
                            <a:srgbClr val="000000"/>
                          </a:solidFill>
                          <a:latin typeface="Garamond"/>
                          <a:ea typeface="Times New Roman"/>
                          <a:cs typeface="Arial"/>
                        </a:rPr>
                        <a:t>i</a:t>
                      </a:r>
                      <a:r>
                        <a:rPr lang="en-US" sz="1400" dirty="0">
                          <a:solidFill>
                            <a:srgbClr val="000000"/>
                          </a:solidFill>
                          <a:latin typeface="Garamond"/>
                          <a:ea typeface="Times New Roman"/>
                          <a:cs typeface="Arial"/>
                        </a:rPr>
                        <a:t>) items, (ii) quantity and (iii) procurement time line. </a:t>
                      </a:r>
                      <a:endParaRPr lang="en-US" sz="1400" dirty="0">
                        <a:solidFill>
                          <a:srgbClr val="000000"/>
                        </a:solidFill>
                        <a:latin typeface="Courier New"/>
                        <a:ea typeface="Times New Roman"/>
                        <a:cs typeface="Times New Roman"/>
                      </a:endParaRPr>
                    </a:p>
                    <a:p>
                      <a:pPr marL="0" marR="0" algn="just">
                        <a:lnSpc>
                          <a:spcPct val="115000"/>
                        </a:lnSpc>
                        <a:spcBef>
                          <a:spcPts val="0"/>
                        </a:spcBef>
                        <a:spcAft>
                          <a:spcPts val="0"/>
                        </a:spcAft>
                      </a:pP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1684421">
                <a:tc>
                  <a:txBody>
                    <a:bodyPr/>
                    <a:lstStyle/>
                    <a:p>
                      <a:pPr marL="0" marR="0">
                        <a:lnSpc>
                          <a:spcPct val="115000"/>
                        </a:lnSpc>
                        <a:spcBef>
                          <a:spcPts val="0"/>
                        </a:spcBef>
                        <a:spcAft>
                          <a:spcPts val="0"/>
                        </a:spcAft>
                      </a:pP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gn="just">
                        <a:lnSpc>
                          <a:spcPct val="115000"/>
                        </a:lnSpc>
                        <a:spcBef>
                          <a:spcPts val="0"/>
                        </a:spcBef>
                        <a:spcAft>
                          <a:spcPts val="0"/>
                        </a:spcAft>
                      </a:pP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gn="just">
                        <a:lnSpc>
                          <a:spcPct val="115000"/>
                        </a:lnSpc>
                        <a:spcBef>
                          <a:spcPts val="0"/>
                        </a:spcBef>
                        <a:spcAft>
                          <a:spcPts val="0"/>
                        </a:spcAft>
                      </a:pPr>
                      <a:endParaRPr lang="en-US" sz="1400" dirty="0">
                        <a:solidFill>
                          <a:srgbClr val="000000"/>
                        </a:solidFill>
                        <a:latin typeface="Courier New"/>
                        <a:ea typeface="Times New Roman"/>
                        <a:cs typeface="Times New Roman"/>
                      </a:endParaRPr>
                    </a:p>
                  </a:txBody>
                  <a:tcPr marL="21260" marR="212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443485024"/>
              </p:ext>
            </p:extLst>
          </p:nvPr>
        </p:nvGraphicFramePr>
        <p:xfrm>
          <a:off x="304800" y="1600200"/>
          <a:ext cx="8458200" cy="3862343"/>
        </p:xfrm>
        <a:graphic>
          <a:graphicData uri="http://schemas.openxmlformats.org/drawingml/2006/table">
            <a:tbl>
              <a:tblPr/>
              <a:tblGrid>
                <a:gridCol w="457200"/>
                <a:gridCol w="1334245"/>
                <a:gridCol w="3110927"/>
                <a:gridCol w="3555828"/>
              </a:tblGrid>
              <a:tr h="762000">
                <a:tc>
                  <a:txBody>
                    <a:bodyPr/>
                    <a:lstStyle/>
                    <a:p>
                      <a:pPr marL="0" marR="0" algn="ctr">
                        <a:lnSpc>
                          <a:spcPct val="115000"/>
                        </a:lnSpc>
                        <a:spcBef>
                          <a:spcPts val="0"/>
                        </a:spcBef>
                        <a:spcAft>
                          <a:spcPts val="0"/>
                        </a:spcAft>
                      </a:pPr>
                      <a:r>
                        <a:rPr lang="en-US" sz="1400" dirty="0">
                          <a:solidFill>
                            <a:srgbClr val="000000"/>
                          </a:solidFill>
                          <a:latin typeface="Garamond"/>
                          <a:ea typeface="Times New Roman"/>
                          <a:cs typeface="Times New Roman"/>
                        </a:rPr>
                        <a:t/>
                      </a:r>
                      <a:br>
                        <a:rPr lang="en-US" sz="1400" dirty="0">
                          <a:solidFill>
                            <a:srgbClr val="000000"/>
                          </a:solidFill>
                          <a:latin typeface="Garamond"/>
                          <a:ea typeface="Times New Roman"/>
                          <a:cs typeface="Times New Roman"/>
                        </a:rPr>
                      </a:br>
                      <a:r>
                        <a:rPr lang="en-US" sz="1400" b="1" dirty="0">
                          <a:solidFill>
                            <a:srgbClr val="FFFFFF"/>
                          </a:solidFill>
                          <a:latin typeface="Garamond"/>
                          <a:ea typeface="Times New Roman"/>
                          <a:cs typeface="Arial"/>
                        </a:rPr>
                        <a:t>Sr. No.</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a:solidFill>
                            <a:srgbClr val="FFFFFF"/>
                          </a:solidFill>
                          <a:latin typeface="Garamond"/>
                          <a:ea typeface="Times New Roman"/>
                          <a:cs typeface="Arial"/>
                        </a:rPr>
                        <a:t>Issue</a:t>
                      </a:r>
                      <a:endParaRPr lang="en-US" sz="140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Impact</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Remedial Action</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r>
              <a:tr h="1377930">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2</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Dedicated procurement staff not available</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Procurement is a full time activity and must be conducted by trained officials to avoid chances </a:t>
                      </a:r>
                      <a:r>
                        <a:rPr lang="en-US" sz="1400" dirty="0" smtClean="0">
                          <a:solidFill>
                            <a:srgbClr val="000000"/>
                          </a:solidFill>
                          <a:latin typeface="Garamond"/>
                          <a:ea typeface="Times New Roman"/>
                          <a:cs typeface="Arial"/>
                        </a:rPr>
                        <a:t>of discrepancy.</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To the extent possible </a:t>
                      </a:r>
                      <a:r>
                        <a:rPr lang="en-US" sz="1400" dirty="0" smtClean="0">
                          <a:solidFill>
                            <a:srgbClr val="000000"/>
                          </a:solidFill>
                          <a:latin typeface="Garamond"/>
                          <a:ea typeface="Times New Roman"/>
                          <a:cs typeface="Arial"/>
                        </a:rPr>
                        <a:t>we</a:t>
                      </a:r>
                      <a:r>
                        <a:rPr lang="en-US" sz="1400" baseline="0" dirty="0" smtClean="0">
                          <a:solidFill>
                            <a:srgbClr val="000000"/>
                          </a:solidFill>
                          <a:latin typeface="Garamond"/>
                          <a:ea typeface="Times New Roman"/>
                          <a:cs typeface="Arial"/>
                        </a:rPr>
                        <a:t> </a:t>
                      </a:r>
                      <a:r>
                        <a:rPr lang="en-US" sz="1400" dirty="0" smtClean="0">
                          <a:solidFill>
                            <a:srgbClr val="000000"/>
                          </a:solidFill>
                          <a:latin typeface="Garamond"/>
                          <a:ea typeface="Times New Roman"/>
                          <a:cs typeface="Arial"/>
                        </a:rPr>
                        <a:t>should </a:t>
                      </a:r>
                      <a:r>
                        <a:rPr lang="en-US" sz="1400" dirty="0">
                          <a:solidFill>
                            <a:srgbClr val="000000"/>
                          </a:solidFill>
                          <a:latin typeface="Garamond"/>
                          <a:ea typeface="Times New Roman"/>
                          <a:cs typeface="Arial"/>
                        </a:rPr>
                        <a:t>be encouraged to promote and retain such individuals who can handle procurement function. this would also enable the segregation of duties between Procurement and Finance</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1722413">
                <a:tc>
                  <a:txBody>
                    <a:bodyPr/>
                    <a:lstStyle/>
                    <a:p>
                      <a:pPr marL="0" marR="0">
                        <a:lnSpc>
                          <a:spcPct val="115000"/>
                        </a:lnSpc>
                        <a:spcBef>
                          <a:spcPts val="0"/>
                        </a:spcBef>
                        <a:spcAft>
                          <a:spcPts val="0"/>
                        </a:spcAft>
                      </a:pPr>
                      <a:r>
                        <a:rPr lang="en-US" sz="1400" dirty="0" smtClean="0">
                          <a:solidFill>
                            <a:srgbClr val="000000"/>
                          </a:solidFill>
                          <a:latin typeface="Garamond"/>
                          <a:ea typeface="Times New Roman"/>
                          <a:cs typeface="Arial"/>
                        </a:rPr>
                        <a:t>3</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Use of Brand name</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Use of brand name restricts competition &amp;  should be avoided unless it’s not possible for the entity to logically draw/make a good set of specifications in which </a:t>
                      </a:r>
                      <a:r>
                        <a:rPr lang="en-US" sz="1400" dirty="0" smtClean="0">
                          <a:solidFill>
                            <a:srgbClr val="000000"/>
                          </a:solidFill>
                          <a:latin typeface="Garamond"/>
                          <a:ea typeface="Times New Roman"/>
                          <a:cs typeface="Arial"/>
                        </a:rPr>
                        <a:t>case, words </a:t>
                      </a:r>
                      <a:r>
                        <a:rPr lang="en-US" sz="1400" dirty="0">
                          <a:solidFill>
                            <a:srgbClr val="000000"/>
                          </a:solidFill>
                          <a:latin typeface="Garamond"/>
                          <a:ea typeface="Times New Roman"/>
                          <a:cs typeface="Arial"/>
                        </a:rPr>
                        <a:t>“or equivalent</a:t>
                      </a:r>
                      <a:r>
                        <a:rPr lang="en-US" sz="1400" dirty="0" smtClean="0">
                          <a:solidFill>
                            <a:srgbClr val="000000"/>
                          </a:solidFill>
                          <a:latin typeface="Garamond"/>
                          <a:ea typeface="Times New Roman"/>
                          <a:cs typeface="Arial"/>
                        </a:rPr>
                        <a:t>” should be added.</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Use of brand name should be avoided to foster competition and give equal opportunity to every vendor of a probable selection.</a:t>
                      </a:r>
                      <a:endParaRPr lang="en-US" sz="1400" dirty="0">
                        <a:solidFill>
                          <a:srgbClr val="000000"/>
                        </a:solidFill>
                        <a:latin typeface="Courier New"/>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bl>
          </a:graphicData>
        </a:graphic>
      </p:graphicFrame>
      <p:sp>
        <p:nvSpPr>
          <p:cNvPr id="13" name="Text Box 14"/>
          <p:cNvSpPr txBox="1">
            <a:spLocks noChangeArrowheads="1"/>
          </p:cNvSpPr>
          <p:nvPr/>
        </p:nvSpPr>
        <p:spPr bwMode="auto">
          <a:xfrm>
            <a:off x="304800" y="762001"/>
            <a:ext cx="8839200" cy="530915"/>
          </a:xfrm>
          <a:prstGeom prst="rect">
            <a:avLst/>
          </a:prstGeom>
          <a:noFill/>
          <a:ln w="9525">
            <a:noFill/>
            <a:miter lim="800000"/>
            <a:headEnd/>
            <a:tailEnd/>
          </a:ln>
          <a:effectLst/>
        </p:spPr>
        <p:txBody>
          <a:bodyPr wrap="square">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       Issues &amp; Suggested Remedial Action </a:t>
            </a:r>
            <a:r>
              <a:rPr lang="en-GB" sz="2000" b="1" dirty="0" smtClean="0">
                <a:solidFill>
                  <a:schemeClr val="bg2">
                    <a:lumMod val="50000"/>
                  </a:schemeClr>
                </a:solidFill>
                <a:latin typeface="Garamond" pitchFamily="18" charset="0"/>
                <a:cs typeface="Times New Roman" pitchFamily="18" charset="0"/>
              </a:rPr>
              <a:t> </a:t>
            </a:r>
            <a:endParaRPr lang="en-US" sz="2000" b="1" dirty="0" smtClean="0">
              <a:solidFill>
                <a:schemeClr val="bg2">
                  <a:lumMod val="50000"/>
                </a:schemeClr>
              </a:solidFill>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5" name="Freeform 33">
            <a:hlinkClick r:id="" action="ppaction://hlinkshowjump?jump=nextslide"/>
          </p:cNvPr>
          <p:cNvSpPr>
            <a:spLocks/>
          </p:cNvSpPr>
          <p:nvPr/>
        </p:nvSpPr>
        <p:spPr bwMode="auto">
          <a:xfrm>
            <a:off x="8820150" y="6381751"/>
            <a:ext cx="71439" cy="215900"/>
          </a:xfrm>
          <a:custGeom>
            <a:avLst/>
            <a:gdLst/>
            <a:ahLst/>
            <a:cxnLst>
              <a:cxn ang="0">
                <a:pos x="0" y="0"/>
              </a:cxn>
              <a:cxn ang="0">
                <a:pos x="90" y="91"/>
              </a:cxn>
              <a:cxn ang="0">
                <a:pos x="0" y="182"/>
              </a:cxn>
            </a:cxnLst>
            <a:rect l="0" t="0" r="r" b="b"/>
            <a:pathLst>
              <a:path w="90" h="182">
                <a:moveTo>
                  <a:pt x="0" y="0"/>
                </a:moveTo>
                <a:lnTo>
                  <a:pt x="90" y="91"/>
                </a:lnTo>
                <a:lnTo>
                  <a:pt x="0" y="182"/>
                </a:lnTo>
              </a:path>
            </a:pathLst>
          </a:custGeom>
          <a:noFill/>
          <a:ln w="15875">
            <a:solidFill>
              <a:srgbClr val="808080"/>
            </a:solidFill>
            <a:round/>
            <a:headEnd/>
            <a:tailEnd/>
          </a:ln>
          <a:effectLst/>
        </p:spPr>
        <p:txBody>
          <a:bodyPr/>
          <a:lstStyle/>
          <a:p>
            <a:endParaRPr lang="en-US" dirty="0"/>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Table 12"/>
          <p:cNvGraphicFramePr>
            <a:graphicFrameLocks noGrp="1"/>
          </p:cNvGraphicFramePr>
          <p:nvPr/>
        </p:nvGraphicFramePr>
        <p:xfrm>
          <a:off x="304800" y="1066801"/>
          <a:ext cx="8077200" cy="5686043"/>
        </p:xfrm>
        <a:graphic>
          <a:graphicData uri="http://schemas.openxmlformats.org/drawingml/2006/table">
            <a:tbl>
              <a:tblPr/>
              <a:tblGrid>
                <a:gridCol w="360589"/>
                <a:gridCol w="1198169"/>
                <a:gridCol w="3922199"/>
                <a:gridCol w="2596243"/>
              </a:tblGrid>
              <a:tr h="533399">
                <a:tc>
                  <a:txBody>
                    <a:bodyPr/>
                    <a:lstStyle/>
                    <a:p>
                      <a:pPr marL="0" marR="0" algn="ctr">
                        <a:lnSpc>
                          <a:spcPct val="115000"/>
                        </a:lnSpc>
                        <a:spcBef>
                          <a:spcPts val="0"/>
                        </a:spcBef>
                        <a:spcAft>
                          <a:spcPts val="0"/>
                        </a:spcAft>
                      </a:pPr>
                      <a:r>
                        <a:rPr lang="en-US" sz="1400" b="1" dirty="0" smtClean="0">
                          <a:solidFill>
                            <a:srgbClr val="FFFFFF"/>
                          </a:solidFill>
                          <a:latin typeface="Garamond"/>
                          <a:ea typeface="Times New Roman"/>
                          <a:cs typeface="Arial"/>
                        </a:rPr>
                        <a:t>Sr</a:t>
                      </a:r>
                      <a:r>
                        <a:rPr lang="en-US" sz="1400" b="1" dirty="0">
                          <a:solidFill>
                            <a:srgbClr val="FFFFFF"/>
                          </a:solidFill>
                          <a:latin typeface="Garamond"/>
                          <a:ea typeface="Times New Roman"/>
                          <a:cs typeface="Arial"/>
                        </a:rPr>
                        <a:t>. </a:t>
                      </a:r>
                      <a:r>
                        <a:rPr lang="en-US" sz="1400" b="1" dirty="0" smtClean="0">
                          <a:solidFill>
                            <a:srgbClr val="FFFFFF"/>
                          </a:solidFill>
                          <a:latin typeface="Garamond"/>
                          <a:ea typeface="Times New Roman"/>
                          <a:cs typeface="Arial"/>
                        </a:rPr>
                        <a:t>No</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Issue</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Impact</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a:solidFill>
                            <a:srgbClr val="FFFFFF"/>
                          </a:solidFill>
                          <a:latin typeface="Garamond"/>
                          <a:ea typeface="Times New Roman"/>
                          <a:cs typeface="Arial"/>
                        </a:rPr>
                        <a:t>Remedial Action</a:t>
                      </a:r>
                      <a:endParaRPr lang="en-US" sz="140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r>
              <a:tr h="5015766">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4</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Communication of RFQ is verbal, or written RFQ is issued with the omission of the following:</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Date of issue of RFQ</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Specification, </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quantity of items to be procured</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timeline &amp; address for submission of bids</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Verbal communication of RFQ falls short of communicating to the bidder of “</a:t>
                      </a:r>
                      <a:r>
                        <a:rPr lang="en-US" sz="1400" i="1" dirty="0">
                          <a:solidFill>
                            <a:srgbClr val="000000"/>
                          </a:solidFill>
                          <a:latin typeface="Garamond"/>
                          <a:ea typeface="Times New Roman"/>
                          <a:cs typeface="Arial"/>
                        </a:rPr>
                        <a:t>what exactly</a:t>
                      </a:r>
                      <a:r>
                        <a:rPr lang="en-US" sz="1400" dirty="0">
                          <a:solidFill>
                            <a:srgbClr val="000000"/>
                          </a:solidFill>
                          <a:latin typeface="Garamond"/>
                          <a:ea typeface="Times New Roman"/>
                          <a:cs typeface="Arial"/>
                        </a:rPr>
                        <a:t>” is required, the time frame in which the bid has to be submitted and the address/location of delivery of goods. Furthermore, other salient terms &amp; conditions of the entity (for bid submission) are not communicated</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It would be difficult to ascertain if procurement plan was adhered to without dating RFQ </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Verbal RFQ could result in Procurement of goods not in line with requirements of user department and probably no value for money. Furthermore, in order to spell out the transaction at length RFQ shall be in writing.</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Opportunity of obtaining competitive rates are forgone with the omission of quantity of items to be procured in RFQ</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Absence of deadline limits competition; bidders are unaware of the last date of submission and hence bids are most likely to be received haphazardly, thus restricting healthy competition.</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Written RFQ should be issued. The RFQ should explicitly state</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The date of issue of RFQ</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The specifications matching requirements of users and in coherence with entity policy (where applicable). The specification should be finalized after consultation with the end user and a specialist/expert if available. </a:t>
                      </a:r>
                      <a:r>
                        <a:rPr lang="en-US" sz="1400" i="1" dirty="0">
                          <a:solidFill>
                            <a:srgbClr val="000000"/>
                          </a:solidFill>
                          <a:latin typeface="Garamond"/>
                          <a:ea typeface="Times New Roman"/>
                          <a:cs typeface="Arial"/>
                        </a:rPr>
                        <a:t>E.g., for I.T related procurement, I.T officer should consult with the end user and unanimously draft the specifications as per the requirement.</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Quantity of items to be procured should be stated</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Timelines, address &amp; any terms &amp; conditions pertaining to the bid should be explicitly stated.</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bl>
          </a:graphicData>
        </a:graphic>
      </p:graphicFrame>
      <p:sp>
        <p:nvSpPr>
          <p:cNvPr id="12" name="Text Box 14"/>
          <p:cNvSpPr txBox="1">
            <a:spLocks noChangeArrowheads="1"/>
          </p:cNvSpPr>
          <p:nvPr/>
        </p:nvSpPr>
        <p:spPr bwMode="auto">
          <a:xfrm>
            <a:off x="304800" y="609600"/>
            <a:ext cx="8839200" cy="530915"/>
          </a:xfrm>
          <a:prstGeom prst="rect">
            <a:avLst/>
          </a:prstGeom>
          <a:noFill/>
          <a:ln w="9525">
            <a:noFill/>
            <a:miter lim="800000"/>
            <a:headEnd/>
            <a:tailEnd/>
          </a:ln>
          <a:effectLst/>
        </p:spPr>
        <p:txBody>
          <a:bodyPr wrap="square">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       Issues &amp; Suggested Remedial Action</a:t>
            </a:r>
            <a:endParaRPr lang="en-US" sz="2000" b="1" dirty="0" smtClean="0">
              <a:solidFill>
                <a:schemeClr val="bg2">
                  <a:lumMod val="50000"/>
                </a:schemeClr>
              </a:solidFill>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Table 11"/>
          <p:cNvGraphicFramePr>
            <a:graphicFrameLocks noGrp="1"/>
          </p:cNvGraphicFramePr>
          <p:nvPr/>
        </p:nvGraphicFramePr>
        <p:xfrm>
          <a:off x="304800" y="1447799"/>
          <a:ext cx="8610600" cy="4907280"/>
        </p:xfrm>
        <a:graphic>
          <a:graphicData uri="http://schemas.openxmlformats.org/drawingml/2006/table">
            <a:tbl>
              <a:tblPr/>
              <a:tblGrid>
                <a:gridCol w="384402"/>
                <a:gridCol w="1063398"/>
                <a:gridCol w="4114800"/>
                <a:gridCol w="3048000"/>
              </a:tblGrid>
              <a:tr h="228601">
                <a:tc>
                  <a:txBody>
                    <a:bodyPr/>
                    <a:lstStyle/>
                    <a:p>
                      <a:pPr marL="0" marR="0" algn="ctr">
                        <a:lnSpc>
                          <a:spcPct val="115000"/>
                        </a:lnSpc>
                        <a:spcBef>
                          <a:spcPts val="0"/>
                        </a:spcBef>
                        <a:spcAft>
                          <a:spcPts val="0"/>
                        </a:spcAft>
                      </a:pPr>
                      <a:r>
                        <a:rPr lang="en-US" sz="1400" b="1" dirty="0" smtClean="0">
                          <a:solidFill>
                            <a:srgbClr val="FFFFFF"/>
                          </a:solidFill>
                          <a:latin typeface="Garamond"/>
                          <a:ea typeface="Times New Roman"/>
                          <a:cs typeface="Arial"/>
                        </a:rPr>
                        <a:t>Sr</a:t>
                      </a:r>
                      <a:r>
                        <a:rPr lang="en-US" sz="1400" b="1" dirty="0">
                          <a:solidFill>
                            <a:srgbClr val="FFFFFF"/>
                          </a:solidFill>
                          <a:latin typeface="Garamond"/>
                          <a:ea typeface="Times New Roman"/>
                          <a:cs typeface="Arial"/>
                        </a:rPr>
                        <a:t>. No.</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a:solidFill>
                            <a:srgbClr val="FFFFFF"/>
                          </a:solidFill>
                          <a:latin typeface="Garamond"/>
                          <a:ea typeface="Times New Roman"/>
                          <a:cs typeface="Arial"/>
                        </a:rPr>
                        <a:t>Issue</a:t>
                      </a:r>
                      <a:endParaRPr lang="en-US" sz="140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Impact</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a:solidFill>
                            <a:srgbClr val="FFFFFF"/>
                          </a:solidFill>
                          <a:latin typeface="Garamond"/>
                          <a:ea typeface="Times New Roman"/>
                          <a:cs typeface="Arial"/>
                        </a:rPr>
                        <a:t>Remedial Action</a:t>
                      </a:r>
                      <a:endParaRPr lang="en-US" sz="140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r>
              <a:tr h="645129">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5</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Calling of quotations less than 3</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Non adherence to fair competition and increased probability of collusion/forged bid.</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a:solidFill>
                            <a:srgbClr val="000000"/>
                          </a:solidFill>
                          <a:latin typeface="Garamond"/>
                          <a:ea typeface="Times New Roman"/>
                          <a:cs typeface="Arial"/>
                        </a:rPr>
                        <a:t>At minimum 3 quotations should be obtained to avoid possibilities of collusion and get best quote from different sources</a:t>
                      </a:r>
                      <a:endParaRPr lang="en-US" sz="140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3225644">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6</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a:solidFill>
                            <a:srgbClr val="000000"/>
                          </a:solidFill>
                          <a:latin typeface="Garamond"/>
                          <a:ea typeface="Times New Roman"/>
                          <a:cs typeface="Arial"/>
                        </a:rPr>
                        <a:t>Comparative statement is either not prepared or is not dated, signed or does not state name &amp; designation of signatories</a:t>
                      </a:r>
                      <a:endParaRPr lang="en-US" sz="140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Date of evaluation verifies conduct of evaluation in the absence of the same, pre/post receipt of quotation cannot be ascertained if comparative statement is not dated.</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Absence of authorized signatures renders the evaluation process ineffective and signifies lack of control over the process. </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Absence of names &amp; designation makes it difficult to ascertain if the signatories were member of the committee and can also results in control weakness as evaluation committee cannot be made responsible for the evaluation process.</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In the event the comparative is not prepared, fair competition is negated, paving way for fraud &amp; corruption.</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Dating comparative statement would help in cross checking that bids received were evaluated within a reasonable time.</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The comparative statement should always be signed by members of the procurement committee</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Names &amp; designation of signatories should always be present on the comparative statement</a:t>
                      </a:r>
                      <a:endParaRPr lang="en-US" sz="1400" dirty="0">
                        <a:solidFill>
                          <a:srgbClr val="000000"/>
                        </a:solidFill>
                        <a:latin typeface="Courier New"/>
                        <a:ea typeface="Times New Roman"/>
                        <a:cs typeface="Times New Roman"/>
                      </a:endParaRPr>
                    </a:p>
                    <a:p>
                      <a:pPr marL="234950" marR="0" lvl="0" indent="-23495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Preparation of Comparative statement is mandatory</a:t>
                      </a:r>
                      <a:endParaRPr lang="en-US" sz="1400" dirty="0">
                        <a:solidFill>
                          <a:srgbClr val="000000"/>
                        </a:solidFill>
                        <a:latin typeface="Courier New"/>
                        <a:ea typeface="Times New Roman"/>
                        <a:cs typeface="Times New Roman"/>
                      </a:endParaRPr>
                    </a:p>
                  </a:txBody>
                  <a:tcPr marL="43809" marR="43809"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bl>
          </a:graphicData>
        </a:graphic>
      </p:graphicFrame>
      <p:sp>
        <p:nvSpPr>
          <p:cNvPr id="13" name="Text Box 14"/>
          <p:cNvSpPr txBox="1">
            <a:spLocks noChangeArrowheads="1"/>
          </p:cNvSpPr>
          <p:nvPr/>
        </p:nvSpPr>
        <p:spPr bwMode="auto">
          <a:xfrm>
            <a:off x="304800" y="609600"/>
            <a:ext cx="8839200" cy="530915"/>
          </a:xfrm>
          <a:prstGeom prst="rect">
            <a:avLst/>
          </a:prstGeom>
          <a:noFill/>
          <a:ln w="9525">
            <a:noFill/>
            <a:miter lim="800000"/>
            <a:headEnd/>
            <a:tailEnd/>
          </a:ln>
          <a:effectLst/>
        </p:spPr>
        <p:txBody>
          <a:bodyPr wrap="square">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       Issues &amp; Suggested Remedial Action </a:t>
            </a:r>
            <a:r>
              <a:rPr lang="en-GB" sz="2000" b="1" dirty="0" smtClean="0">
                <a:solidFill>
                  <a:schemeClr val="bg2">
                    <a:lumMod val="50000"/>
                  </a:schemeClr>
                </a:solidFill>
                <a:latin typeface="Garamond" pitchFamily="18" charset="0"/>
                <a:cs typeface="Times New Roman" pitchFamily="18" charset="0"/>
              </a:rPr>
              <a:t> </a:t>
            </a:r>
            <a:endParaRPr lang="en-US" sz="2000" b="1" dirty="0" smtClean="0">
              <a:solidFill>
                <a:schemeClr val="bg2">
                  <a:lumMod val="50000"/>
                </a:schemeClr>
              </a:solidFill>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5" name="Freeform 33">
            <a:hlinkClick r:id="" action="ppaction://hlinkshowjump?jump=nextslide"/>
          </p:cNvPr>
          <p:cNvSpPr>
            <a:spLocks/>
          </p:cNvSpPr>
          <p:nvPr/>
        </p:nvSpPr>
        <p:spPr bwMode="auto">
          <a:xfrm>
            <a:off x="8820150" y="6381751"/>
            <a:ext cx="71439" cy="215900"/>
          </a:xfrm>
          <a:custGeom>
            <a:avLst/>
            <a:gdLst/>
            <a:ahLst/>
            <a:cxnLst>
              <a:cxn ang="0">
                <a:pos x="0" y="0"/>
              </a:cxn>
              <a:cxn ang="0">
                <a:pos x="90" y="91"/>
              </a:cxn>
              <a:cxn ang="0">
                <a:pos x="0" y="182"/>
              </a:cxn>
            </a:cxnLst>
            <a:rect l="0" t="0" r="r" b="b"/>
            <a:pathLst>
              <a:path w="90" h="182">
                <a:moveTo>
                  <a:pt x="0" y="0"/>
                </a:moveTo>
                <a:lnTo>
                  <a:pt x="90" y="91"/>
                </a:lnTo>
                <a:lnTo>
                  <a:pt x="0" y="182"/>
                </a:lnTo>
              </a:path>
            </a:pathLst>
          </a:custGeom>
          <a:noFill/>
          <a:ln w="15875">
            <a:solidFill>
              <a:srgbClr val="808080"/>
            </a:solidFill>
            <a:round/>
            <a:headEnd/>
            <a:tailEnd/>
          </a:ln>
          <a:effectLst/>
        </p:spPr>
        <p:txBody>
          <a:bodyPr/>
          <a:lstStyle/>
          <a:p>
            <a:endParaRPr lang="en-US" dirty="0"/>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Table 12"/>
          <p:cNvGraphicFramePr>
            <a:graphicFrameLocks noGrp="1"/>
          </p:cNvGraphicFramePr>
          <p:nvPr/>
        </p:nvGraphicFramePr>
        <p:xfrm>
          <a:off x="304800" y="1066800"/>
          <a:ext cx="8534401" cy="5686044"/>
        </p:xfrm>
        <a:graphic>
          <a:graphicData uri="http://schemas.openxmlformats.org/drawingml/2006/table">
            <a:tbl>
              <a:tblPr/>
              <a:tblGrid>
                <a:gridCol w="384433"/>
                <a:gridCol w="2434966"/>
                <a:gridCol w="3792839"/>
                <a:gridCol w="1922163"/>
              </a:tblGrid>
              <a:tr h="533400">
                <a:tc>
                  <a:txBody>
                    <a:bodyPr/>
                    <a:lstStyle/>
                    <a:p>
                      <a:pPr marL="0" marR="0" algn="ctr">
                        <a:lnSpc>
                          <a:spcPct val="115000"/>
                        </a:lnSpc>
                        <a:spcBef>
                          <a:spcPts val="0"/>
                        </a:spcBef>
                        <a:spcAft>
                          <a:spcPts val="0"/>
                        </a:spcAft>
                      </a:pPr>
                      <a:r>
                        <a:rPr lang="en-US" sz="1400" b="1" dirty="0" smtClean="0">
                          <a:solidFill>
                            <a:srgbClr val="FFFFFF"/>
                          </a:solidFill>
                          <a:latin typeface="Garamond"/>
                          <a:ea typeface="Times New Roman"/>
                          <a:cs typeface="Arial"/>
                        </a:rPr>
                        <a:t>Sr</a:t>
                      </a:r>
                      <a:r>
                        <a:rPr lang="en-US" sz="1400" b="1" dirty="0">
                          <a:solidFill>
                            <a:srgbClr val="FFFFFF"/>
                          </a:solidFill>
                          <a:latin typeface="Garamond"/>
                          <a:ea typeface="Times New Roman"/>
                          <a:cs typeface="Arial"/>
                        </a:rPr>
                        <a:t>. No.</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a:solidFill>
                            <a:srgbClr val="FFFFFF"/>
                          </a:solidFill>
                          <a:latin typeface="Garamond"/>
                          <a:ea typeface="Times New Roman"/>
                          <a:cs typeface="Arial"/>
                        </a:rPr>
                        <a:t>Issue</a:t>
                      </a:r>
                      <a:endParaRPr lang="en-US" sz="140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dirty="0">
                          <a:solidFill>
                            <a:srgbClr val="FFFFFF"/>
                          </a:solidFill>
                          <a:latin typeface="Garamond"/>
                          <a:ea typeface="Times New Roman"/>
                          <a:cs typeface="Arial"/>
                        </a:rPr>
                        <a:t>Impact</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c>
                  <a:txBody>
                    <a:bodyPr/>
                    <a:lstStyle/>
                    <a:p>
                      <a:pPr marL="0" marR="0" algn="ctr">
                        <a:lnSpc>
                          <a:spcPct val="115000"/>
                        </a:lnSpc>
                        <a:spcBef>
                          <a:spcPts val="0"/>
                        </a:spcBef>
                        <a:spcAft>
                          <a:spcPts val="0"/>
                        </a:spcAft>
                      </a:pPr>
                      <a:r>
                        <a:rPr lang="en-US" sz="1400" b="1">
                          <a:solidFill>
                            <a:srgbClr val="FFFFFF"/>
                          </a:solidFill>
                          <a:latin typeface="Garamond"/>
                          <a:ea typeface="Times New Roman"/>
                          <a:cs typeface="Arial"/>
                        </a:rPr>
                        <a:t>Remedial Action</a:t>
                      </a:r>
                      <a:endParaRPr lang="en-US" sz="140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0497B"/>
                    </a:solidFill>
                  </a:tcPr>
                </a:tc>
              </a:tr>
              <a:tr h="1498442">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7</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PO is either not being prepared or is not </a:t>
                      </a:r>
                      <a:r>
                        <a:rPr lang="en-US" sz="1400" dirty="0">
                          <a:solidFill>
                            <a:srgbClr val="000000"/>
                          </a:solidFill>
                          <a:latin typeface="Garamond"/>
                          <a:ea typeface="Times New Roman"/>
                          <a:cs typeface="Times New Roman"/>
                        </a:rPr>
                        <a:t>being dated</a:t>
                      </a:r>
                      <a:r>
                        <a:rPr lang="en-US" sz="1400" dirty="0">
                          <a:solidFill>
                            <a:srgbClr val="000000"/>
                          </a:solidFill>
                          <a:latin typeface="Garamond"/>
                          <a:ea typeface="Times New Roman"/>
                          <a:cs typeface="Arial"/>
                        </a:rPr>
                        <a:t> or it does not address important aspects like description, quantity, value and specification of items to be procured, </a:t>
                      </a:r>
                      <a:r>
                        <a:rPr lang="en-US" sz="1400" dirty="0">
                          <a:solidFill>
                            <a:srgbClr val="000000"/>
                          </a:solidFill>
                          <a:latin typeface="Garamond"/>
                          <a:ea typeface="Times New Roman"/>
                          <a:cs typeface="Times New Roman"/>
                        </a:rPr>
                        <a:t>delivery time and place, payment terms etc.</a:t>
                      </a:r>
                      <a:r>
                        <a:rPr lang="en-US" sz="1400" dirty="0">
                          <a:solidFill>
                            <a:srgbClr val="000000"/>
                          </a:solidFill>
                          <a:latin typeface="Garamond"/>
                          <a:ea typeface="Times New Roman"/>
                          <a:cs typeface="Arial"/>
                        </a:rPr>
                        <a:t> </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PO is a legally binding document on both the parties and essential components should be addressed in it to avoid any subsequent dispute regarding items to be procured, payment terms, delivery terms etc. Further not dating a PO can result is non compliance with the delivery schedule.</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Aspects identified relating to PO should be complied with to avoid subsequent disputes. </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1712505">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8</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a:solidFill>
                            <a:srgbClr val="000000"/>
                          </a:solidFill>
                          <a:latin typeface="Garamond"/>
                          <a:ea typeface="Times New Roman"/>
                          <a:cs typeface="Arial"/>
                        </a:rPr>
                        <a:t>Stock Register/GRN not being prepared or GRN is not:</a:t>
                      </a:r>
                      <a:endParaRPr lang="en-US" sz="1400">
                        <a:solidFill>
                          <a:srgbClr val="000000"/>
                        </a:solidFill>
                        <a:latin typeface="Courier New"/>
                        <a:ea typeface="Times New Roman"/>
                        <a:cs typeface="Times New Roman"/>
                      </a:endParaRPr>
                    </a:p>
                    <a:p>
                      <a:pPr marL="342900" marR="0" lvl="0" indent="-342900">
                        <a:lnSpc>
                          <a:spcPct val="115000"/>
                        </a:lnSpc>
                        <a:spcBef>
                          <a:spcPts val="0"/>
                        </a:spcBef>
                        <a:spcAft>
                          <a:spcPts val="0"/>
                        </a:spcAft>
                        <a:buFont typeface="+mj-lt"/>
                        <a:buAutoNum type="romanLcPeriod"/>
                      </a:pPr>
                      <a:r>
                        <a:rPr lang="en-US" sz="1400">
                          <a:solidFill>
                            <a:srgbClr val="000000"/>
                          </a:solidFill>
                          <a:latin typeface="Garamond"/>
                          <a:ea typeface="Times New Roman"/>
                          <a:cs typeface="Arial"/>
                        </a:rPr>
                        <a:t>dated</a:t>
                      </a:r>
                      <a:endParaRPr lang="en-US" sz="1400">
                        <a:solidFill>
                          <a:srgbClr val="000000"/>
                        </a:solidFill>
                        <a:latin typeface="Courier New"/>
                        <a:ea typeface="Times New Roman"/>
                        <a:cs typeface="Times New Roman"/>
                      </a:endParaRPr>
                    </a:p>
                    <a:p>
                      <a:pPr marL="342900" marR="0" lvl="0" indent="-342900">
                        <a:lnSpc>
                          <a:spcPct val="115000"/>
                        </a:lnSpc>
                        <a:spcBef>
                          <a:spcPts val="0"/>
                        </a:spcBef>
                        <a:spcAft>
                          <a:spcPts val="0"/>
                        </a:spcAft>
                        <a:buFont typeface="+mj-lt"/>
                        <a:buAutoNum type="romanLcPeriod"/>
                      </a:pPr>
                      <a:r>
                        <a:rPr lang="en-US" sz="1400">
                          <a:solidFill>
                            <a:srgbClr val="000000"/>
                          </a:solidFill>
                          <a:latin typeface="Garamond"/>
                          <a:ea typeface="Times New Roman"/>
                          <a:cs typeface="Arial"/>
                        </a:rPr>
                        <a:t>signed </a:t>
                      </a:r>
                      <a:endParaRPr lang="en-US" sz="140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342900" marR="0" lvl="0" indent="-34290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Non preparation of Stock register/ GRN signifies lack of control over the assets of the entity and can result is theft or misappropriation.</a:t>
                      </a:r>
                      <a:endParaRPr lang="en-US" sz="1400" dirty="0">
                        <a:solidFill>
                          <a:srgbClr val="000000"/>
                        </a:solidFill>
                        <a:latin typeface="Courier New"/>
                        <a:ea typeface="Times New Roman"/>
                        <a:cs typeface="Times New Roman"/>
                      </a:endParaRPr>
                    </a:p>
                    <a:p>
                      <a:pPr marL="342900" marR="0" lvl="0" indent="-34290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Delivery date couldn’t be ascertained if GRN is not dated, as to whether goods were delivered with the prescribed time in PO.</a:t>
                      </a:r>
                      <a:endParaRPr lang="en-US" sz="1400" dirty="0">
                        <a:solidFill>
                          <a:srgbClr val="000000"/>
                        </a:solidFill>
                        <a:latin typeface="Courier New"/>
                        <a:ea typeface="Times New Roman"/>
                        <a:cs typeface="Times New Roman"/>
                      </a:endParaRPr>
                    </a:p>
                    <a:p>
                      <a:pPr marL="342900" marR="0" lvl="0" indent="-342900">
                        <a:lnSpc>
                          <a:spcPct val="115000"/>
                        </a:lnSpc>
                        <a:spcBef>
                          <a:spcPts val="0"/>
                        </a:spcBef>
                        <a:spcAft>
                          <a:spcPts val="0"/>
                        </a:spcAft>
                        <a:buFont typeface="+mj-lt"/>
                        <a:buAutoNum type="romanLcPeriod"/>
                      </a:pPr>
                      <a:r>
                        <a:rPr lang="en-US" sz="1400" dirty="0">
                          <a:solidFill>
                            <a:srgbClr val="000000"/>
                          </a:solidFill>
                          <a:latin typeface="Garamond"/>
                          <a:ea typeface="Times New Roman"/>
                          <a:cs typeface="Arial"/>
                        </a:rPr>
                        <a:t>Responsibility for inspection of goods cannot be ascertained if any need arises subsequently.</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a:solidFill>
                            <a:srgbClr val="000000"/>
                          </a:solidFill>
                          <a:latin typeface="Garamond"/>
                          <a:ea typeface="Times New Roman"/>
                          <a:cs typeface="Arial"/>
                        </a:rPr>
                        <a:t>Stock register/GRN should be prepared /updated stating date or receipt and signatures of the person receiving goods. </a:t>
                      </a:r>
                      <a:endParaRPr lang="en-US" sz="140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r h="1284379">
                <a:tc>
                  <a:txBody>
                    <a:bodyPr/>
                    <a:lstStyle/>
                    <a:p>
                      <a:pPr marL="0" marR="0">
                        <a:lnSpc>
                          <a:spcPct val="115000"/>
                        </a:lnSpc>
                        <a:spcBef>
                          <a:spcPts val="0"/>
                        </a:spcBef>
                        <a:spcAft>
                          <a:spcPts val="0"/>
                        </a:spcAft>
                      </a:pPr>
                      <a:r>
                        <a:rPr lang="en-US" sz="1400" dirty="0" smtClean="0">
                          <a:solidFill>
                            <a:srgbClr val="000000"/>
                          </a:solidFill>
                          <a:latin typeface="Garamond"/>
                          <a:ea typeface="Times New Roman"/>
                          <a:cs typeface="Arial"/>
                        </a:rPr>
                        <a:t>9</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a:solidFill>
                            <a:srgbClr val="000000"/>
                          </a:solidFill>
                          <a:latin typeface="Garamond"/>
                          <a:ea typeface="Times New Roman"/>
                          <a:cs typeface="Arial"/>
                        </a:rPr>
                        <a:t>Delay in payments to vendors</a:t>
                      </a:r>
                      <a:endParaRPr lang="en-US" sz="140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a:solidFill>
                            <a:srgbClr val="000000"/>
                          </a:solidFill>
                          <a:latin typeface="Garamond"/>
                          <a:ea typeface="Times New Roman"/>
                          <a:cs typeface="Arial"/>
                        </a:rPr>
                        <a:t>Such delays cause non-compliance of the payment terms as stated in PO and could effects entities repute or can also result in legal proceedings against the entity. </a:t>
                      </a:r>
                      <a:endParaRPr lang="en-US" sz="140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c>
                  <a:txBody>
                    <a:bodyPr/>
                    <a:lstStyle/>
                    <a:p>
                      <a:pPr marL="0" marR="0">
                        <a:lnSpc>
                          <a:spcPct val="115000"/>
                        </a:lnSpc>
                        <a:spcBef>
                          <a:spcPts val="0"/>
                        </a:spcBef>
                        <a:spcAft>
                          <a:spcPts val="0"/>
                        </a:spcAft>
                      </a:pPr>
                      <a:r>
                        <a:rPr lang="en-US" sz="1400" dirty="0">
                          <a:solidFill>
                            <a:srgbClr val="000000"/>
                          </a:solidFill>
                          <a:latin typeface="Garamond"/>
                          <a:ea typeface="Times New Roman"/>
                          <a:cs typeface="Arial"/>
                        </a:rPr>
                        <a:t>Payment terms stated in the PO should be complied with. This can result in discounted prices being offered by vendors in future.</a:t>
                      </a:r>
                      <a:endParaRPr lang="en-US" sz="1400" dirty="0">
                        <a:solidFill>
                          <a:srgbClr val="000000"/>
                        </a:solidFill>
                        <a:latin typeface="Courier New"/>
                        <a:ea typeface="Times New Roman"/>
                        <a:cs typeface="Times New Roman"/>
                      </a:endParaRPr>
                    </a:p>
                  </a:txBody>
                  <a:tcPr marL="36142" marR="3614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5E0EC"/>
                    </a:solidFill>
                  </a:tcPr>
                </a:tc>
              </a:tr>
            </a:tbl>
          </a:graphicData>
        </a:graphic>
      </p:graphicFrame>
      <p:sp>
        <p:nvSpPr>
          <p:cNvPr id="12" name="Text Box 14"/>
          <p:cNvSpPr txBox="1">
            <a:spLocks noChangeArrowheads="1"/>
          </p:cNvSpPr>
          <p:nvPr/>
        </p:nvSpPr>
        <p:spPr bwMode="auto">
          <a:xfrm>
            <a:off x="304800" y="533400"/>
            <a:ext cx="8839200" cy="530915"/>
          </a:xfrm>
          <a:prstGeom prst="rect">
            <a:avLst/>
          </a:prstGeom>
          <a:noFill/>
          <a:ln w="9525">
            <a:noFill/>
            <a:miter lim="800000"/>
            <a:headEnd/>
            <a:tailEnd/>
          </a:ln>
          <a:effectLst/>
        </p:spPr>
        <p:txBody>
          <a:bodyPr wrap="square">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          Issues &amp; Suggested Remedial Action</a:t>
            </a:r>
            <a:endParaRPr lang="en-US" sz="2000" b="1" dirty="0" smtClean="0">
              <a:solidFill>
                <a:schemeClr val="bg2">
                  <a:lumMod val="50000"/>
                </a:schemeClr>
              </a:solidFill>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5" name="Freeform 33">
            <a:hlinkClick r:id="" action="ppaction://hlinkshowjump?jump=nextslide"/>
          </p:cNvPr>
          <p:cNvSpPr>
            <a:spLocks/>
          </p:cNvSpPr>
          <p:nvPr/>
        </p:nvSpPr>
        <p:spPr bwMode="auto">
          <a:xfrm>
            <a:off x="8820150" y="6381751"/>
            <a:ext cx="71439" cy="215900"/>
          </a:xfrm>
          <a:custGeom>
            <a:avLst/>
            <a:gdLst/>
            <a:ahLst/>
            <a:cxnLst>
              <a:cxn ang="0">
                <a:pos x="0" y="0"/>
              </a:cxn>
              <a:cxn ang="0">
                <a:pos x="90" y="91"/>
              </a:cxn>
              <a:cxn ang="0">
                <a:pos x="0" y="182"/>
              </a:cxn>
            </a:cxnLst>
            <a:rect l="0" t="0" r="r" b="b"/>
            <a:pathLst>
              <a:path w="90" h="182">
                <a:moveTo>
                  <a:pt x="0" y="0"/>
                </a:moveTo>
                <a:lnTo>
                  <a:pt x="90" y="91"/>
                </a:lnTo>
                <a:lnTo>
                  <a:pt x="0" y="182"/>
                </a:lnTo>
              </a:path>
            </a:pathLst>
          </a:custGeom>
          <a:noFill/>
          <a:ln w="15875">
            <a:solidFill>
              <a:srgbClr val="808080"/>
            </a:solidFill>
            <a:round/>
            <a:headEnd/>
            <a:tailEnd/>
          </a:ln>
          <a:effectLst/>
        </p:spPr>
        <p:txBody>
          <a:bodyPr/>
          <a:lstStyle/>
          <a:p>
            <a:endParaRPr lang="en-US" dirty="0"/>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5219" name="Picture 3" descr="C:\Users\aliabbasi\Pictures\Q &amp; A.jpg"/>
          <p:cNvPicPr>
            <a:picLocks noChangeAspect="1" noChangeArrowheads="1"/>
          </p:cNvPicPr>
          <p:nvPr/>
        </p:nvPicPr>
        <p:blipFill>
          <a:blip r:embed="rId4" cstate="print"/>
          <a:srcRect/>
          <a:stretch>
            <a:fillRect/>
          </a:stretch>
        </p:blipFill>
        <p:spPr bwMode="auto">
          <a:xfrm>
            <a:off x="2209800" y="3302000"/>
            <a:ext cx="4445000" cy="3556000"/>
          </a:xfrm>
          <a:prstGeom prst="rect">
            <a:avLst/>
          </a:prstGeom>
          <a:noFill/>
        </p:spPr>
      </p:pic>
      <p:pic>
        <p:nvPicPr>
          <p:cNvPr id="265220" name="Picture 4" descr="C:\Users\aliabbasi\Pictures\questions_v2-324x322.jpg"/>
          <p:cNvPicPr>
            <a:picLocks noChangeAspect="1" noChangeArrowheads="1"/>
          </p:cNvPicPr>
          <p:nvPr/>
        </p:nvPicPr>
        <p:blipFill>
          <a:blip r:embed="rId5" cstate="print"/>
          <a:srcRect/>
          <a:stretch>
            <a:fillRect/>
          </a:stretch>
        </p:blipFill>
        <p:spPr bwMode="auto">
          <a:xfrm>
            <a:off x="2286000" y="457200"/>
            <a:ext cx="4114800" cy="3124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grpSp>
        <p:nvGrpSpPr>
          <p:cNvPr id="19" name="Group 18"/>
          <p:cNvGrpSpPr/>
          <p:nvPr/>
        </p:nvGrpSpPr>
        <p:grpSpPr>
          <a:xfrm rot="5400000">
            <a:off x="1981200" y="-533400"/>
            <a:ext cx="5181599" cy="8382000"/>
            <a:chOff x="533400" y="1447800"/>
            <a:chExt cx="7467600" cy="4800600"/>
          </a:xfrm>
        </p:grpSpPr>
        <p:sp>
          <p:nvSpPr>
            <p:cNvPr id="20" name="Rectangle 19"/>
            <p:cNvSpPr/>
            <p:nvPr/>
          </p:nvSpPr>
          <p:spPr>
            <a:xfrm>
              <a:off x="533400" y="1447800"/>
              <a:ext cx="1066800" cy="990600"/>
            </a:xfrm>
            <a:prstGeom prst="rect">
              <a:avLst/>
            </a:prstGeom>
            <a:solidFill>
              <a:srgbClr val="995AB2"/>
            </a:solidFill>
            <a:ln>
              <a:solidFill>
                <a:srgbClr val="EED2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200" b="1" dirty="0" smtClean="0">
                  <a:latin typeface="Garamond" pitchFamily="18" charset="0"/>
                </a:rPr>
                <a:t>Stage 1</a:t>
              </a:r>
              <a:endParaRPr lang="en-US" sz="2200" b="1" dirty="0">
                <a:latin typeface="Garamond" pitchFamily="18" charset="0"/>
              </a:endParaRPr>
            </a:p>
          </p:txBody>
        </p:sp>
        <p:sp>
          <p:nvSpPr>
            <p:cNvPr id="21" name="Rectangle 20"/>
            <p:cNvSpPr/>
            <p:nvPr/>
          </p:nvSpPr>
          <p:spPr>
            <a:xfrm>
              <a:off x="1600200" y="1447800"/>
              <a:ext cx="1066800" cy="990600"/>
            </a:xfrm>
            <a:prstGeom prst="rect">
              <a:avLst/>
            </a:prstGeom>
            <a:solidFill>
              <a:srgbClr val="995AB2"/>
            </a:solidFill>
            <a:ln>
              <a:solidFill>
                <a:srgbClr val="EED2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200" b="1" dirty="0" smtClean="0">
                  <a:latin typeface="Garamond" pitchFamily="18" charset="0"/>
                </a:rPr>
                <a:t>Stage 2</a:t>
              </a:r>
              <a:endParaRPr lang="en-US" sz="2200" b="1" dirty="0">
                <a:latin typeface="Garamond" pitchFamily="18" charset="0"/>
              </a:endParaRPr>
            </a:p>
          </p:txBody>
        </p:sp>
        <p:sp>
          <p:nvSpPr>
            <p:cNvPr id="22" name="Rectangle 21"/>
            <p:cNvSpPr/>
            <p:nvPr/>
          </p:nvSpPr>
          <p:spPr>
            <a:xfrm>
              <a:off x="2667000" y="1447800"/>
              <a:ext cx="1066800" cy="990600"/>
            </a:xfrm>
            <a:prstGeom prst="rect">
              <a:avLst/>
            </a:prstGeom>
            <a:solidFill>
              <a:srgbClr val="995AB2"/>
            </a:solidFill>
            <a:ln>
              <a:solidFill>
                <a:srgbClr val="EED2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200" b="1" dirty="0" smtClean="0">
                  <a:latin typeface="Garamond" pitchFamily="18" charset="0"/>
                </a:rPr>
                <a:t>Stage 3</a:t>
              </a:r>
              <a:endParaRPr lang="en-US" sz="2200" b="1" dirty="0">
                <a:latin typeface="Garamond" pitchFamily="18" charset="0"/>
              </a:endParaRPr>
            </a:p>
          </p:txBody>
        </p:sp>
        <p:sp>
          <p:nvSpPr>
            <p:cNvPr id="27" name="Rectangle 26"/>
            <p:cNvSpPr/>
            <p:nvPr/>
          </p:nvSpPr>
          <p:spPr>
            <a:xfrm>
              <a:off x="3733800" y="1447800"/>
              <a:ext cx="1066800" cy="990600"/>
            </a:xfrm>
            <a:prstGeom prst="rect">
              <a:avLst/>
            </a:prstGeom>
            <a:solidFill>
              <a:srgbClr val="995AB2"/>
            </a:solidFill>
            <a:ln>
              <a:solidFill>
                <a:srgbClr val="EED2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200" b="1" dirty="0" smtClean="0">
                  <a:latin typeface="Garamond" pitchFamily="18" charset="0"/>
                </a:rPr>
                <a:t>Stage 4</a:t>
              </a:r>
              <a:endParaRPr lang="en-US" sz="2200" b="1" dirty="0">
                <a:latin typeface="Garamond" pitchFamily="18" charset="0"/>
              </a:endParaRPr>
            </a:p>
          </p:txBody>
        </p:sp>
        <p:sp>
          <p:nvSpPr>
            <p:cNvPr id="28" name="Rectangle 27"/>
            <p:cNvSpPr/>
            <p:nvPr/>
          </p:nvSpPr>
          <p:spPr>
            <a:xfrm>
              <a:off x="4800600" y="1447800"/>
              <a:ext cx="1066800" cy="990600"/>
            </a:xfrm>
            <a:prstGeom prst="rect">
              <a:avLst/>
            </a:prstGeom>
            <a:solidFill>
              <a:srgbClr val="995AB2"/>
            </a:solidFill>
            <a:ln>
              <a:solidFill>
                <a:srgbClr val="EED2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200" b="1" dirty="0" smtClean="0">
                  <a:latin typeface="Garamond" pitchFamily="18" charset="0"/>
                </a:rPr>
                <a:t>Stage 5</a:t>
              </a:r>
              <a:endParaRPr lang="en-US" sz="2200" b="1" dirty="0">
                <a:latin typeface="Garamond" pitchFamily="18" charset="0"/>
              </a:endParaRPr>
            </a:p>
          </p:txBody>
        </p:sp>
        <p:sp>
          <p:nvSpPr>
            <p:cNvPr id="29" name="Rectangle 28"/>
            <p:cNvSpPr/>
            <p:nvPr/>
          </p:nvSpPr>
          <p:spPr>
            <a:xfrm>
              <a:off x="5867400" y="1447800"/>
              <a:ext cx="1066800" cy="990600"/>
            </a:xfrm>
            <a:prstGeom prst="rect">
              <a:avLst/>
            </a:prstGeom>
            <a:solidFill>
              <a:srgbClr val="995AB2"/>
            </a:solidFill>
            <a:ln>
              <a:solidFill>
                <a:srgbClr val="EED2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200" b="1" dirty="0" smtClean="0">
                  <a:latin typeface="Garamond" pitchFamily="18" charset="0"/>
                </a:rPr>
                <a:t>Stage 6</a:t>
              </a:r>
              <a:endParaRPr lang="en-US" sz="2200" b="1" dirty="0">
                <a:latin typeface="Garamond" pitchFamily="18" charset="0"/>
              </a:endParaRPr>
            </a:p>
          </p:txBody>
        </p:sp>
        <p:sp>
          <p:nvSpPr>
            <p:cNvPr id="30" name="Rectangle 29"/>
            <p:cNvSpPr/>
            <p:nvPr/>
          </p:nvSpPr>
          <p:spPr>
            <a:xfrm>
              <a:off x="6934200" y="1447800"/>
              <a:ext cx="1066800" cy="990600"/>
            </a:xfrm>
            <a:prstGeom prst="rect">
              <a:avLst/>
            </a:prstGeom>
            <a:solidFill>
              <a:srgbClr val="995AB2"/>
            </a:solidFill>
            <a:ln>
              <a:solidFill>
                <a:srgbClr val="EED2FE"/>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200" b="1" dirty="0" smtClean="0">
                  <a:latin typeface="Garamond" pitchFamily="18" charset="0"/>
                </a:rPr>
                <a:t>Stage 7</a:t>
              </a:r>
              <a:endParaRPr lang="en-US" sz="2200" b="1" dirty="0">
                <a:latin typeface="Garamond" pitchFamily="18" charset="0"/>
              </a:endParaRPr>
            </a:p>
          </p:txBody>
        </p:sp>
        <p:sp>
          <p:nvSpPr>
            <p:cNvPr id="31" name="Rectangle 30"/>
            <p:cNvSpPr/>
            <p:nvPr/>
          </p:nvSpPr>
          <p:spPr>
            <a:xfrm>
              <a:off x="533400" y="2438400"/>
              <a:ext cx="1066800" cy="3810000"/>
            </a:xfrm>
            <a:prstGeom prst="rect">
              <a:avLst/>
            </a:prstGeom>
            <a:solidFill>
              <a:srgbClr val="B2A1C7"/>
            </a:solidFill>
            <a:ln>
              <a:solidFill>
                <a:srgbClr val="EED2FE"/>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b="1" dirty="0" smtClean="0">
                  <a:latin typeface="Garamond" pitchFamily="18" charset="0"/>
                </a:rPr>
                <a:t> Procurement Plan / determining need</a:t>
              </a:r>
              <a:endParaRPr lang="en-US" sz="2200" b="1" dirty="0">
                <a:latin typeface="Garamond" pitchFamily="18" charset="0"/>
              </a:endParaRPr>
            </a:p>
          </p:txBody>
        </p:sp>
        <p:sp>
          <p:nvSpPr>
            <p:cNvPr id="32" name="Rectangle 31"/>
            <p:cNvSpPr/>
            <p:nvPr/>
          </p:nvSpPr>
          <p:spPr>
            <a:xfrm>
              <a:off x="1600200" y="2438400"/>
              <a:ext cx="1066800" cy="3810000"/>
            </a:xfrm>
            <a:prstGeom prst="rect">
              <a:avLst/>
            </a:prstGeom>
            <a:solidFill>
              <a:srgbClr val="B2A1C7"/>
            </a:solidFill>
            <a:ln>
              <a:solidFill>
                <a:srgbClr val="EED2FE"/>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b="1" dirty="0" smtClean="0">
                  <a:latin typeface="Garamond" pitchFamily="18" charset="0"/>
                </a:rPr>
                <a:t>Requisitions Describing Requirements </a:t>
              </a:r>
              <a:endParaRPr lang="en-US" sz="2200" b="1" dirty="0">
                <a:latin typeface="Garamond" pitchFamily="18" charset="0"/>
              </a:endParaRPr>
            </a:p>
          </p:txBody>
        </p:sp>
        <p:sp>
          <p:nvSpPr>
            <p:cNvPr id="33" name="Rectangle 32"/>
            <p:cNvSpPr/>
            <p:nvPr/>
          </p:nvSpPr>
          <p:spPr>
            <a:xfrm>
              <a:off x="2667000" y="2438400"/>
              <a:ext cx="1066800" cy="3810000"/>
            </a:xfrm>
            <a:prstGeom prst="rect">
              <a:avLst/>
            </a:prstGeom>
            <a:solidFill>
              <a:srgbClr val="B2A1C7"/>
            </a:solidFill>
            <a:ln>
              <a:solidFill>
                <a:srgbClr val="EED2FE"/>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b="1" dirty="0" smtClean="0">
                  <a:latin typeface="Garamond" pitchFamily="18" charset="0"/>
                </a:rPr>
                <a:t>Identifying Suppliers and Preparing Bidding Documents</a:t>
              </a:r>
              <a:endParaRPr lang="en-US" sz="2200" b="1" dirty="0">
                <a:latin typeface="Garamond" pitchFamily="18" charset="0"/>
              </a:endParaRPr>
            </a:p>
          </p:txBody>
        </p:sp>
        <p:sp>
          <p:nvSpPr>
            <p:cNvPr id="34" name="Rectangle 33"/>
            <p:cNvSpPr/>
            <p:nvPr/>
          </p:nvSpPr>
          <p:spPr>
            <a:xfrm>
              <a:off x="3733800" y="2438400"/>
              <a:ext cx="1066800" cy="3810000"/>
            </a:xfrm>
            <a:prstGeom prst="rect">
              <a:avLst/>
            </a:prstGeom>
            <a:solidFill>
              <a:srgbClr val="B2A1C7"/>
            </a:solidFill>
            <a:ln>
              <a:solidFill>
                <a:srgbClr val="EED2FE"/>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b="1" dirty="0" smtClean="0">
                  <a:latin typeface="Garamond" pitchFamily="18" charset="0"/>
                </a:rPr>
                <a:t>Evaluation of Bidders</a:t>
              </a:r>
              <a:endParaRPr lang="en-US" sz="2200" b="1" dirty="0">
                <a:latin typeface="Garamond" pitchFamily="18" charset="0"/>
              </a:endParaRPr>
            </a:p>
          </p:txBody>
        </p:sp>
        <p:sp>
          <p:nvSpPr>
            <p:cNvPr id="35" name="Rectangle 34"/>
            <p:cNvSpPr/>
            <p:nvPr/>
          </p:nvSpPr>
          <p:spPr>
            <a:xfrm>
              <a:off x="4800600" y="2438400"/>
              <a:ext cx="1066800" cy="3810000"/>
            </a:xfrm>
            <a:prstGeom prst="rect">
              <a:avLst/>
            </a:prstGeom>
            <a:solidFill>
              <a:srgbClr val="B2A1C7"/>
            </a:solidFill>
            <a:ln>
              <a:solidFill>
                <a:srgbClr val="EED2FE"/>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b="1" dirty="0" smtClean="0">
                  <a:latin typeface="Garamond" pitchFamily="18" charset="0"/>
                </a:rPr>
                <a:t>Issuance / Award of contract </a:t>
              </a:r>
              <a:endParaRPr lang="en-US" sz="2200" b="1" dirty="0">
                <a:latin typeface="Garamond" pitchFamily="18" charset="0"/>
              </a:endParaRPr>
            </a:p>
          </p:txBody>
        </p:sp>
        <p:sp>
          <p:nvSpPr>
            <p:cNvPr id="36" name="Rectangle 35"/>
            <p:cNvSpPr/>
            <p:nvPr/>
          </p:nvSpPr>
          <p:spPr>
            <a:xfrm>
              <a:off x="5867400" y="2438400"/>
              <a:ext cx="1066800" cy="3810000"/>
            </a:xfrm>
            <a:prstGeom prst="rect">
              <a:avLst/>
            </a:prstGeom>
            <a:solidFill>
              <a:srgbClr val="B2A1C7"/>
            </a:solidFill>
            <a:ln>
              <a:solidFill>
                <a:srgbClr val="EED2FE"/>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b="1" dirty="0" smtClean="0">
                  <a:latin typeface="Garamond" pitchFamily="18" charset="0"/>
                </a:rPr>
                <a:t>Receiving Goods / Services</a:t>
              </a:r>
              <a:endParaRPr lang="en-US" sz="2200" b="1" dirty="0">
                <a:latin typeface="Garamond" pitchFamily="18" charset="0"/>
              </a:endParaRPr>
            </a:p>
          </p:txBody>
        </p:sp>
        <p:sp>
          <p:nvSpPr>
            <p:cNvPr id="37" name="Rectangle 36"/>
            <p:cNvSpPr/>
            <p:nvPr/>
          </p:nvSpPr>
          <p:spPr>
            <a:xfrm>
              <a:off x="6934200" y="2438400"/>
              <a:ext cx="1066800" cy="3810000"/>
            </a:xfrm>
            <a:prstGeom prst="rect">
              <a:avLst/>
            </a:prstGeom>
            <a:solidFill>
              <a:srgbClr val="B2A1C7"/>
            </a:solidFill>
            <a:ln>
              <a:solidFill>
                <a:srgbClr val="EED2FE"/>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US" sz="2200" b="1" dirty="0" smtClean="0">
                  <a:latin typeface="Garamond" pitchFamily="18" charset="0"/>
                </a:rPr>
                <a:t>Administering Contracts / Closeout</a:t>
              </a:r>
              <a:endParaRPr lang="en-US" sz="2200" b="1" dirty="0">
                <a:latin typeface="Garamond" pitchFamily="18" charset="0"/>
              </a:endParaRPr>
            </a:p>
          </p:txBody>
        </p:sp>
      </p:grpSp>
      <p:sp>
        <p:nvSpPr>
          <p:cNvPr id="38" name="Text Box 14"/>
          <p:cNvSpPr txBox="1">
            <a:spLocks noChangeArrowheads="1"/>
          </p:cNvSpPr>
          <p:nvPr/>
        </p:nvSpPr>
        <p:spPr bwMode="auto">
          <a:xfrm>
            <a:off x="323851" y="533400"/>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                    Procurement Cycle</a:t>
            </a:r>
            <a:endParaRPr lang="en-GB" sz="3000" b="1" dirty="0">
              <a:solidFill>
                <a:schemeClr val="bg2">
                  <a:lumMod val="50000"/>
                </a:schemeClr>
              </a:solidFill>
              <a:latin typeface="Garamon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82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  2. </a:t>
            </a:r>
            <a:r>
              <a:rPr lang="en-US" sz="3000" b="1" dirty="0" smtClean="0">
                <a:solidFill>
                  <a:schemeClr val="bg2">
                    <a:lumMod val="50000"/>
                  </a:schemeClr>
                </a:solidFill>
                <a:latin typeface="Garamond" pitchFamily="18" charset="0"/>
                <a:cs typeface="Times New Roman" pitchFamily="18" charset="0"/>
              </a:rPr>
              <a:t>Code of Ethics</a:t>
            </a: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96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ext Box 40"/>
          <p:cNvSpPr txBox="1">
            <a:spLocks noChangeArrowheads="1"/>
          </p:cNvSpPr>
          <p:nvPr/>
        </p:nvSpPr>
        <p:spPr bwMode="auto">
          <a:xfrm>
            <a:off x="533400" y="1178778"/>
            <a:ext cx="8261379" cy="5509200"/>
          </a:xfrm>
          <a:prstGeom prst="rect">
            <a:avLst/>
          </a:prstGeom>
          <a:noFill/>
          <a:ln w="9525">
            <a:noFill/>
            <a:miter lim="800000"/>
            <a:headEnd/>
            <a:tailEnd/>
          </a:ln>
          <a:effectLst/>
        </p:spPr>
        <p:txBody>
          <a:bodyPr wrap="square">
            <a:spAutoFit/>
          </a:bodyPr>
          <a:lstStyle/>
          <a:p>
            <a:r>
              <a:rPr lang="en-US" sz="1600" dirty="0" smtClean="0">
                <a:latin typeface="Garamond" pitchFamily="18" charset="0"/>
              </a:rPr>
              <a:t>The Code applies to all employees in the organization. The Code defines the values and sets forth the principles to guide behavior. It is important for each individual to fully understand these principles and to implement them in all business activities. It is the duty of each employee to ensure that all business relationships are conducted with integrity and honesty.</a:t>
            </a:r>
          </a:p>
          <a:p>
            <a:endParaRPr lang="en-US" sz="1600" dirty="0" smtClean="0">
              <a:latin typeface="Garamond" pitchFamily="18" charset="0"/>
            </a:endParaRPr>
          </a:p>
          <a:p>
            <a:pPr marL="342900" indent="-342900">
              <a:buFont typeface="Wingdings" pitchFamily="2" charset="2"/>
              <a:buChar char="Ø"/>
            </a:pPr>
            <a:r>
              <a:rPr lang="en-US" sz="1600" dirty="0" smtClean="0">
                <a:latin typeface="Garamond" pitchFamily="18" charset="0"/>
              </a:rPr>
              <a:t>In case there is conflict of interests, it must be disclosed upfront. </a:t>
            </a:r>
          </a:p>
          <a:p>
            <a:pPr marL="342900" indent="-342900">
              <a:buFont typeface="Wingdings" pitchFamily="2" charset="2"/>
              <a:buChar char="§"/>
            </a:pPr>
            <a:endParaRPr lang="en-US" sz="1600" dirty="0" smtClean="0">
              <a:latin typeface="Garamond" pitchFamily="18" charset="0"/>
            </a:endParaRPr>
          </a:p>
          <a:p>
            <a:pPr marL="342900" indent="-342900">
              <a:buFont typeface="Wingdings" pitchFamily="2" charset="2"/>
              <a:buChar char="Ø"/>
            </a:pPr>
            <a:r>
              <a:rPr lang="en-US" sz="1600" dirty="0" smtClean="0">
                <a:latin typeface="Garamond" pitchFamily="18" charset="0"/>
              </a:rPr>
              <a:t>Members of the procurement committee and procurement staff shall not be participating in any business deal with a business concern of his/her spouse, children, and other immediate family members, other household dependents, or friends. </a:t>
            </a:r>
          </a:p>
          <a:p>
            <a:pPr marL="342900" indent="-342900">
              <a:buFont typeface="Wingdings" pitchFamily="2" charset="2"/>
              <a:buChar char="§"/>
            </a:pPr>
            <a:endParaRPr lang="en-US" sz="1600" dirty="0" smtClean="0">
              <a:latin typeface="Garamond" pitchFamily="18" charset="0"/>
            </a:endParaRPr>
          </a:p>
          <a:p>
            <a:pPr marL="342900" indent="-342900">
              <a:buFont typeface="Wingdings" pitchFamily="2" charset="2"/>
              <a:buChar char="Ø"/>
            </a:pPr>
            <a:r>
              <a:rPr lang="en-US" sz="1600" dirty="0" smtClean="0">
                <a:latin typeface="Garamond" pitchFamily="18" charset="0"/>
              </a:rPr>
              <a:t>Neither consultants (including their personnel and sub-consultants) nor any of their affiliates shall be hired for any assignment that, by its nature, may be in conflict with another assignment taken up by the consultants. </a:t>
            </a:r>
          </a:p>
          <a:p>
            <a:pPr marL="342900" indent="-342900">
              <a:buFont typeface="Wingdings" pitchFamily="2" charset="2"/>
              <a:buChar char="§"/>
            </a:pPr>
            <a:endParaRPr lang="en-US" sz="1600" dirty="0" smtClean="0">
              <a:latin typeface="Garamond" pitchFamily="18" charset="0"/>
            </a:endParaRPr>
          </a:p>
          <a:p>
            <a:pPr marL="342900" indent="-342900">
              <a:buFont typeface="Wingdings" pitchFamily="2" charset="2"/>
              <a:buChar char="Ø"/>
            </a:pPr>
            <a:r>
              <a:rPr lang="en-US" sz="1600" dirty="0" smtClean="0">
                <a:latin typeface="Garamond" pitchFamily="18" charset="0"/>
              </a:rPr>
              <a:t>Accepting costly gifts from existing or potential contractors is prohibited.</a:t>
            </a:r>
          </a:p>
          <a:p>
            <a:pPr marL="342900" indent="-342900">
              <a:buFont typeface="Wingdings" pitchFamily="2" charset="2"/>
              <a:buChar char="§"/>
            </a:pPr>
            <a:endParaRPr lang="en-US" sz="1600" dirty="0" smtClean="0">
              <a:latin typeface="Garamond" pitchFamily="18" charset="0"/>
            </a:endParaRPr>
          </a:p>
          <a:p>
            <a:pPr marL="342900" indent="-342900">
              <a:buFont typeface="Wingdings" pitchFamily="2" charset="2"/>
              <a:buChar char="Ø"/>
            </a:pPr>
            <a:r>
              <a:rPr lang="en-US" sz="1600" dirty="0" smtClean="0">
                <a:latin typeface="Garamond" pitchFamily="18" charset="0"/>
              </a:rPr>
              <a:t>Working of close relatives in the same organization where one has the authority to affect the other’s career is against the code of ethics. </a:t>
            </a:r>
          </a:p>
          <a:p>
            <a:pPr marL="342900" indent="-342900">
              <a:buFont typeface="Wingdings" pitchFamily="2" charset="2"/>
              <a:buChar char="§"/>
            </a:pPr>
            <a:endParaRPr lang="en-US" sz="1600" dirty="0" smtClean="0">
              <a:latin typeface="Garamond" pitchFamily="18" charset="0"/>
            </a:endParaRPr>
          </a:p>
          <a:p>
            <a:pPr marL="342900" indent="-342900">
              <a:buFont typeface="Wingdings" pitchFamily="2" charset="2"/>
              <a:buChar char="Ø"/>
            </a:pPr>
            <a:r>
              <a:rPr lang="en-US" sz="1600" dirty="0" smtClean="0">
                <a:latin typeface="Garamond" pitchFamily="18" charset="0"/>
              </a:rPr>
              <a:t>All parties involved in procurement process shall sign a Conflict of Interest Disclosure Statement</a:t>
            </a:r>
          </a:p>
          <a:p>
            <a:pPr algn="just">
              <a:tabLst>
                <a:tab pos="457200" algn="l"/>
              </a:tabLst>
            </a:pPr>
            <a:r>
              <a:rPr lang="en-US" sz="1600" dirty="0" smtClean="0">
                <a:latin typeface="Garamond"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685800"/>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3. </a:t>
            </a:r>
            <a:r>
              <a:rPr lang="en-US" sz="3000" b="1" dirty="0" smtClean="0">
                <a:solidFill>
                  <a:schemeClr val="bg2">
                    <a:lumMod val="50000"/>
                  </a:schemeClr>
                </a:solidFill>
                <a:latin typeface="Garamond" pitchFamily="18" charset="0"/>
                <a:cs typeface="Times New Roman" pitchFamily="18" charset="0"/>
              </a:rPr>
              <a:t>Fraud &amp; Corruption</a:t>
            </a:r>
            <a:endParaRPr lang="en-GB" sz="3000" b="1" dirty="0">
              <a:solidFill>
                <a:schemeClr val="bg2">
                  <a:lumMod val="50000"/>
                </a:schemeClr>
              </a:solidFill>
              <a:latin typeface="Garamond" pitchFamily="18" charset="0"/>
              <a:cs typeface="Times New Roman"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
        <p:nvSpPr>
          <p:cNvPr id="3993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79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3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96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ext Box 40"/>
          <p:cNvSpPr txBox="1">
            <a:spLocks noChangeArrowheads="1"/>
          </p:cNvSpPr>
          <p:nvPr/>
        </p:nvSpPr>
        <p:spPr bwMode="auto">
          <a:xfrm>
            <a:off x="533400" y="1325701"/>
            <a:ext cx="8261379" cy="5262979"/>
          </a:xfrm>
          <a:prstGeom prst="rect">
            <a:avLst/>
          </a:prstGeom>
          <a:noFill/>
          <a:ln w="9525">
            <a:noFill/>
            <a:miter lim="800000"/>
            <a:headEnd/>
            <a:tailEnd/>
          </a:ln>
          <a:effectLst/>
        </p:spPr>
        <p:txBody>
          <a:bodyPr wrap="square">
            <a:spAutoFit/>
          </a:bodyPr>
          <a:lstStyle/>
          <a:p>
            <a:r>
              <a:rPr lang="en-US" sz="1600" dirty="0" smtClean="0">
                <a:latin typeface="Garamond" pitchFamily="18" charset="0"/>
              </a:rPr>
              <a:t>In most of the projects substantial part of the budget is spent on procurement. Consequently misappropriation of funds and corrupt practices are common. There is quite a variety of methods employed to commit fraud and indulge in corrupt practices, a few are listed as follows:</a:t>
            </a:r>
          </a:p>
          <a:p>
            <a:pPr marL="400050" indent="-400050">
              <a:tabLst>
                <a:tab pos="457200" algn="l"/>
              </a:tabLst>
            </a:pPr>
            <a:endParaRPr lang="en-US" sz="1600" dirty="0" smtClean="0">
              <a:latin typeface="Garamond" pitchFamily="18" charset="0"/>
            </a:endParaRPr>
          </a:p>
          <a:p>
            <a:pPr marL="400050" indent="-400050">
              <a:buFont typeface="Wingdings" pitchFamily="2" charset="2"/>
              <a:buChar char="Ø"/>
              <a:tabLst>
                <a:tab pos="457200" algn="l"/>
              </a:tabLst>
            </a:pPr>
            <a:r>
              <a:rPr lang="en-US" sz="1600" dirty="0" smtClean="0">
                <a:latin typeface="Garamond" pitchFamily="18" charset="0"/>
              </a:rPr>
              <a:t>Use of restrictive specifications</a:t>
            </a:r>
          </a:p>
          <a:p>
            <a:pPr marL="400050" indent="-400050">
              <a:buAutoNum type="romanLcParenBoth"/>
              <a:tabLst>
                <a:tab pos="457200" algn="l"/>
              </a:tabLst>
            </a:pPr>
            <a:endParaRPr lang="en-US" sz="1600" dirty="0" smtClean="0">
              <a:latin typeface="Garamond" pitchFamily="18" charset="0"/>
            </a:endParaRPr>
          </a:p>
          <a:p>
            <a:pPr marL="400050" indent="-400050">
              <a:buFont typeface="Wingdings" pitchFamily="2" charset="2"/>
              <a:buChar char="Ø"/>
              <a:tabLst>
                <a:tab pos="457200" algn="l"/>
              </a:tabLst>
            </a:pPr>
            <a:r>
              <a:rPr lang="en-US" sz="1600" dirty="0" smtClean="0">
                <a:latin typeface="Garamond" pitchFamily="18" charset="0"/>
              </a:rPr>
              <a:t>Leaking procurement information to one bidder in advance and providing inadequate time for preparation and submission of bids to others, thereby making it convenient for one and difficult for others</a:t>
            </a:r>
          </a:p>
          <a:p>
            <a:pPr marL="400050" indent="-400050">
              <a:buAutoNum type="romanLcParenBoth"/>
              <a:tabLst>
                <a:tab pos="457200" algn="l"/>
              </a:tabLst>
            </a:pPr>
            <a:endParaRPr lang="en-US" sz="1600" dirty="0" smtClean="0">
              <a:latin typeface="Garamond" pitchFamily="18" charset="0"/>
            </a:endParaRPr>
          </a:p>
          <a:p>
            <a:pPr marL="400050" indent="-400050">
              <a:buFont typeface="Wingdings" pitchFamily="2" charset="2"/>
              <a:buChar char="Ø"/>
              <a:tabLst>
                <a:tab pos="457200" algn="l"/>
              </a:tabLst>
            </a:pPr>
            <a:r>
              <a:rPr lang="en-US" sz="1600" dirty="0" smtClean="0">
                <a:latin typeface="Garamond" pitchFamily="18" charset="0"/>
              </a:rPr>
              <a:t>Acceptance of low quality goods</a:t>
            </a:r>
          </a:p>
          <a:p>
            <a:pPr marL="400050" indent="-400050">
              <a:buAutoNum type="romanLcParenBoth"/>
              <a:tabLst>
                <a:tab pos="457200" algn="l"/>
              </a:tabLst>
            </a:pPr>
            <a:endParaRPr lang="en-US" sz="1600" dirty="0" smtClean="0">
              <a:latin typeface="Garamond" pitchFamily="18" charset="0"/>
            </a:endParaRPr>
          </a:p>
          <a:p>
            <a:pPr marL="400050" indent="-400050">
              <a:buFont typeface="Wingdings" pitchFamily="2" charset="2"/>
              <a:buChar char="Ø"/>
              <a:tabLst>
                <a:tab pos="457200" algn="l"/>
              </a:tabLst>
            </a:pPr>
            <a:r>
              <a:rPr lang="en-US" sz="1600" dirty="0" smtClean="0">
                <a:latin typeface="Garamond" pitchFamily="18" charset="0"/>
              </a:rPr>
              <a:t>At the time of payment, withholding a cheque, until the supplier is willing to share part of the payment</a:t>
            </a:r>
          </a:p>
          <a:p>
            <a:pPr marL="400050" indent="-400050">
              <a:buAutoNum type="romanLcParenBoth"/>
              <a:tabLst>
                <a:tab pos="457200" algn="l"/>
              </a:tabLst>
            </a:pPr>
            <a:endParaRPr lang="en-US" sz="1600" dirty="0" smtClean="0">
              <a:latin typeface="Garamond" pitchFamily="18" charset="0"/>
            </a:endParaRPr>
          </a:p>
          <a:p>
            <a:pPr marL="400050" indent="-400050">
              <a:buFont typeface="Wingdings" pitchFamily="2" charset="2"/>
              <a:buChar char="Ø"/>
              <a:tabLst>
                <a:tab pos="457200" algn="l"/>
              </a:tabLst>
            </a:pPr>
            <a:r>
              <a:rPr lang="en-US" sz="1600" dirty="0" smtClean="0">
                <a:latin typeface="Garamond" pitchFamily="18" charset="0"/>
              </a:rPr>
              <a:t>Taking or giving items of value in order to influence decision making </a:t>
            </a:r>
          </a:p>
          <a:p>
            <a:r>
              <a:rPr lang="en-US" sz="1600" dirty="0" smtClean="0">
                <a:latin typeface="Garamond" pitchFamily="18" charset="0"/>
              </a:rPr>
              <a:t> </a:t>
            </a:r>
          </a:p>
          <a:p>
            <a:r>
              <a:rPr lang="en-US" sz="1600" dirty="0" smtClean="0">
                <a:latin typeface="Garamond" pitchFamily="18" charset="0"/>
              </a:rPr>
              <a:t>Allocation of duties maybe made in such a way that commitment of fraud becomes impossible without collusion of at least two persons. It is observed that collusion does not last long</a:t>
            </a:r>
          </a:p>
          <a:p>
            <a:pPr algn="just">
              <a:tabLst>
                <a:tab pos="4572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solidFill>
                  <a:schemeClr val="bg2">
                    <a:lumMod val="50000"/>
                  </a:schemeClr>
                </a:solidFill>
                <a:latin typeface="Garamond" pitchFamily="18" charset="0"/>
                <a:cs typeface="Times New Roman" pitchFamily="18" charset="0"/>
              </a:rPr>
              <a:t>Strengthen your Systems</a:t>
            </a:r>
            <a:endParaRPr lang="en-US" sz="3600" dirty="0"/>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Garamond" pitchFamily="18" charset="0"/>
              </a:rPr>
              <a:t>   </a:t>
            </a:r>
            <a:r>
              <a:rPr lang="en-US" sz="2800" dirty="0" smtClean="0">
                <a:latin typeface="Garamond" pitchFamily="18" charset="0"/>
              </a:rPr>
              <a:t>Handle fraud and Corruption before it happens by strengthening your internal checks and internal controls</a:t>
            </a:r>
            <a:r>
              <a:rPr lang="en-US" dirty="0" smtClean="0">
                <a:latin typeface="Garamond" pitchFamily="18" charset="0"/>
              </a:rPr>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04800" y="5358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4. Procurement Planning </a:t>
            </a:r>
            <a:endParaRPr lang="en-GB" sz="3000" b="1" dirty="0">
              <a:solidFill>
                <a:schemeClr val="bg2">
                  <a:lumMod val="50000"/>
                </a:schemeClr>
              </a:solidFill>
              <a:latin typeface="Garamond" pitchFamily="18" charset="0"/>
              <a:cs typeface="Times New Roman" pitchFamily="18" charset="0"/>
            </a:endParaRPr>
          </a:p>
        </p:txBody>
      </p:sp>
      <p:sp>
        <p:nvSpPr>
          <p:cNvPr id="90145" name="Freeform 33">
            <a:hlinkClick r:id="" action="ppaction://hlinkshowjump?jump=nextslide"/>
          </p:cNvPr>
          <p:cNvSpPr>
            <a:spLocks/>
          </p:cNvSpPr>
          <p:nvPr/>
        </p:nvSpPr>
        <p:spPr bwMode="auto">
          <a:xfrm>
            <a:off x="8820150" y="6381751"/>
            <a:ext cx="71439" cy="215900"/>
          </a:xfrm>
          <a:custGeom>
            <a:avLst/>
            <a:gdLst/>
            <a:ahLst/>
            <a:cxnLst>
              <a:cxn ang="0">
                <a:pos x="0" y="0"/>
              </a:cxn>
              <a:cxn ang="0">
                <a:pos x="90" y="91"/>
              </a:cxn>
              <a:cxn ang="0">
                <a:pos x="0" y="182"/>
              </a:cxn>
            </a:cxnLst>
            <a:rect l="0" t="0" r="r" b="b"/>
            <a:pathLst>
              <a:path w="90" h="182">
                <a:moveTo>
                  <a:pt x="0" y="0"/>
                </a:moveTo>
                <a:lnTo>
                  <a:pt x="90" y="91"/>
                </a:lnTo>
                <a:lnTo>
                  <a:pt x="0" y="182"/>
                </a:lnTo>
              </a:path>
            </a:pathLst>
          </a:custGeom>
          <a:noFill/>
          <a:ln w="15875">
            <a:solidFill>
              <a:srgbClr val="808080"/>
            </a:solidFill>
            <a:round/>
            <a:headEnd/>
            <a:tailEnd/>
          </a:ln>
          <a:effectLst/>
        </p:spPr>
        <p:txBody>
          <a:bodyPr/>
          <a:lstStyle/>
          <a:p>
            <a:endParaRPr lang="en-US" dirty="0"/>
          </a:p>
        </p:txBody>
      </p:sp>
      <p:sp>
        <p:nvSpPr>
          <p:cNvPr id="90152" name="Text Box 40"/>
          <p:cNvSpPr txBox="1">
            <a:spLocks noChangeArrowheads="1"/>
          </p:cNvSpPr>
          <p:nvPr/>
        </p:nvSpPr>
        <p:spPr bwMode="auto">
          <a:xfrm>
            <a:off x="381000" y="1295400"/>
            <a:ext cx="8261379" cy="4770537"/>
          </a:xfrm>
          <a:prstGeom prst="rect">
            <a:avLst/>
          </a:prstGeom>
          <a:noFill/>
          <a:ln w="9525">
            <a:noFill/>
            <a:miter lim="800000"/>
            <a:headEnd/>
            <a:tailEnd/>
          </a:ln>
          <a:effectLst/>
        </p:spPr>
        <p:txBody>
          <a:bodyPr wrap="square">
            <a:spAutoFit/>
          </a:bodyPr>
          <a:lstStyle/>
          <a:p>
            <a:pPr marL="342900" indent="-285750" algn="just">
              <a:buFont typeface="Wingdings" pitchFamily="2" charset="2"/>
              <a:buChar char="Ø"/>
              <a:tabLst>
                <a:tab pos="457200" algn="l"/>
              </a:tabLst>
            </a:pPr>
            <a:r>
              <a:rPr lang="en-US" sz="1600" dirty="0" smtClean="0">
                <a:latin typeface="Garamond" pitchFamily="18" charset="0"/>
              </a:rPr>
              <a:t>It is often argued that due to limited resources and lack of control over events, planning is difficult. However procurement planning helps identify difficult areas such as non restrictive specifications. Competition leads to competitive prices thereby achieving economy.</a:t>
            </a:r>
          </a:p>
          <a:p>
            <a:pPr marL="342900" indent="-285750" algn="just">
              <a:buFont typeface="Wingdings" pitchFamily="2" charset="2"/>
              <a:buChar char="Ø"/>
              <a:tabLst>
                <a:tab pos="457200" algn="l"/>
              </a:tabLst>
            </a:pPr>
            <a:endParaRPr lang="en-US" sz="1600" dirty="0" smtClean="0">
              <a:latin typeface="Garamond" pitchFamily="18" charset="0"/>
            </a:endParaRPr>
          </a:p>
          <a:p>
            <a:pPr marL="342900" indent="-285750" algn="just">
              <a:buFont typeface="Wingdings" pitchFamily="2" charset="2"/>
              <a:buChar char="Ø"/>
              <a:tabLst>
                <a:tab pos="457200" algn="l"/>
              </a:tabLst>
            </a:pPr>
            <a:r>
              <a:rPr lang="en-US" sz="1600" dirty="0" smtClean="0">
                <a:latin typeface="Garamond" pitchFamily="18" charset="0"/>
              </a:rPr>
              <a:t>Thus non restrictive specifications along with provision of adequate time for preparation &amp; submission of bids makes the entire exercise transparent. </a:t>
            </a:r>
          </a:p>
          <a:p>
            <a:pPr marL="342900" indent="-285750" algn="just">
              <a:buFont typeface="Wingdings" pitchFamily="2" charset="2"/>
              <a:buChar char="Ø"/>
              <a:tabLst>
                <a:tab pos="457200" algn="l"/>
              </a:tabLst>
            </a:pPr>
            <a:endParaRPr lang="en-US" sz="1600" dirty="0" smtClean="0">
              <a:latin typeface="Garamond" pitchFamily="18" charset="0"/>
            </a:endParaRPr>
          </a:p>
          <a:p>
            <a:pPr marL="342900" indent="-285750" algn="just">
              <a:buFont typeface="Wingdings" pitchFamily="2" charset="2"/>
              <a:buChar char="Ø"/>
              <a:tabLst>
                <a:tab pos="457200" algn="l"/>
              </a:tabLst>
            </a:pPr>
            <a:r>
              <a:rPr lang="en-US" sz="1600" dirty="0" smtClean="0">
                <a:latin typeface="Garamond" pitchFamily="18" charset="0"/>
              </a:rPr>
              <a:t>Non restrictive specifications are those which can be met by several suppliers/ bidders.</a:t>
            </a: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r>
              <a:rPr lang="en-US" sz="1600" dirty="0" smtClean="0">
                <a:latin typeface="Garamond" pitchFamily="18" charset="0"/>
              </a:rPr>
              <a:t>  </a:t>
            </a:r>
          </a:p>
          <a:p>
            <a:pPr algn="just"/>
            <a:endParaRPr lang="en-US" sz="1600" dirty="0" smtClean="0">
              <a:latin typeface="Garamond" pitchFamily="18" charset="0"/>
            </a:endParaRPr>
          </a:p>
          <a:p>
            <a:pPr algn="just"/>
            <a:endParaRPr lang="en-US" sz="1600" dirty="0" smtClean="0">
              <a:latin typeface="Garamond" pitchFamily="18" charset="0"/>
            </a:endParaRPr>
          </a:p>
          <a:p>
            <a:pPr algn="just"/>
            <a:endParaRPr lang="en-US" sz="1600" dirty="0" smtClean="0">
              <a:latin typeface="Garamond" pitchFamily="18" charset="0"/>
            </a:endParaRPr>
          </a:p>
          <a:p>
            <a:pPr algn="just"/>
            <a:endParaRPr lang="en-US" sz="1600" dirty="0" smtClean="0">
              <a:latin typeface="Garamond" pitchFamily="18" charset="0"/>
            </a:endParaRPr>
          </a:p>
          <a:p>
            <a:pPr algn="just">
              <a:tabLst>
                <a:tab pos="457200" algn="l"/>
              </a:tabLst>
            </a:pPr>
            <a:r>
              <a:rPr lang="en-US" sz="1600" dirty="0" smtClean="0">
                <a:latin typeface="Garamond" pitchFamily="18" charset="0"/>
              </a:rPr>
              <a:t> </a:t>
            </a: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p:txBody>
      </p:sp>
      <p:grpSp>
        <p:nvGrpSpPr>
          <p:cNvPr id="2" name="Group 37"/>
          <p:cNvGrpSpPr>
            <a:grpSpLocks/>
          </p:cNvGrpSpPr>
          <p:nvPr/>
        </p:nvGrpSpPr>
        <p:grpSpPr bwMode="auto">
          <a:xfrm>
            <a:off x="0" y="384175"/>
            <a:ext cx="9144000" cy="2254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pic>
        <p:nvPicPr>
          <p:cNvPr id="11" name="Picture 2"/>
          <p:cNvPicPr>
            <a:picLocks noChangeAspect="1" noChangeArrowheads="1"/>
          </p:cNvPicPr>
          <p:nvPr/>
        </p:nvPicPr>
        <p:blipFill>
          <a:blip r:embed="rId4" cstate="print"/>
          <a:srcRect l="3125" t="35417" r="67969" b="31250"/>
          <a:stretch>
            <a:fillRect/>
          </a:stretch>
        </p:blipFill>
        <p:spPr bwMode="auto">
          <a:xfrm>
            <a:off x="5181600" y="3657600"/>
            <a:ext cx="3352800" cy="25702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Text Box 14"/>
          <p:cNvSpPr txBox="1">
            <a:spLocks noChangeArrowheads="1"/>
          </p:cNvSpPr>
          <p:nvPr/>
        </p:nvSpPr>
        <p:spPr bwMode="auto">
          <a:xfrm>
            <a:off x="323851" y="688285"/>
            <a:ext cx="8356600" cy="530915"/>
          </a:xfrm>
          <a:prstGeom prst="rect">
            <a:avLst/>
          </a:prstGeom>
          <a:noFill/>
          <a:ln w="9525">
            <a:noFill/>
            <a:miter lim="800000"/>
            <a:headEnd/>
            <a:tailEnd/>
          </a:ln>
          <a:effectLst/>
        </p:spPr>
        <p:txBody>
          <a:bodyPr>
            <a:spAutoFit/>
          </a:bodyPr>
          <a:lstStyle/>
          <a:p>
            <a:pPr>
              <a:lnSpc>
                <a:spcPct val="95000"/>
              </a:lnSpc>
              <a:spcBef>
                <a:spcPct val="50000"/>
              </a:spcBef>
            </a:pPr>
            <a:r>
              <a:rPr lang="en-GB" sz="3000" b="1" dirty="0" smtClean="0">
                <a:solidFill>
                  <a:schemeClr val="bg2">
                    <a:lumMod val="50000"/>
                  </a:schemeClr>
                </a:solidFill>
                <a:latin typeface="Garamond" pitchFamily="18" charset="0"/>
                <a:cs typeface="Times New Roman" pitchFamily="18" charset="0"/>
              </a:rPr>
              <a:t>4.1 Contents of Procurement Plan</a:t>
            </a:r>
            <a:endParaRPr lang="en-GB" sz="3000" b="1" dirty="0">
              <a:solidFill>
                <a:schemeClr val="bg2">
                  <a:lumMod val="50000"/>
                </a:schemeClr>
              </a:solidFill>
              <a:latin typeface="Garamond" pitchFamily="18" charset="0"/>
              <a:cs typeface="Times New Roman" pitchFamily="18" charset="0"/>
            </a:endParaRPr>
          </a:p>
        </p:txBody>
      </p:sp>
      <p:sp>
        <p:nvSpPr>
          <p:cNvPr id="90152" name="Text Box 40"/>
          <p:cNvSpPr txBox="1">
            <a:spLocks noChangeArrowheads="1"/>
          </p:cNvSpPr>
          <p:nvPr/>
        </p:nvSpPr>
        <p:spPr bwMode="auto">
          <a:xfrm>
            <a:off x="381000" y="1295400"/>
            <a:ext cx="8261379" cy="5509200"/>
          </a:xfrm>
          <a:prstGeom prst="rect">
            <a:avLst/>
          </a:prstGeom>
          <a:noFill/>
          <a:ln w="9525">
            <a:noFill/>
            <a:miter lim="800000"/>
            <a:headEnd/>
            <a:tailEnd/>
          </a:ln>
          <a:effectLst/>
        </p:spPr>
        <p:txBody>
          <a:bodyPr wrap="square">
            <a:spAutoFit/>
          </a:bodyPr>
          <a:lstStyle/>
          <a:p>
            <a:pPr algn="just">
              <a:tabLst>
                <a:tab pos="457200" algn="l"/>
              </a:tabLst>
            </a:pPr>
            <a:r>
              <a:rPr lang="en-US" sz="1600" dirty="0" smtClean="0">
                <a:latin typeface="Garamond" pitchFamily="18" charset="0"/>
              </a:rPr>
              <a:t>The plan shall address all technical, business, management, and other significant considerations that can influence and control procurement. The specific content of plans shall vary, depending on the nature, circumstances, and stage of the procurement. Each procurement plan must constitutes the following main components</a:t>
            </a:r>
          </a:p>
          <a:p>
            <a:pPr marL="574675" indent="-457200" algn="just">
              <a:buFont typeface="Wingdings" pitchFamily="2" charset="2"/>
              <a:buChar char="Ø"/>
              <a:tabLst>
                <a:tab pos="457200" algn="l"/>
              </a:tabLst>
            </a:pPr>
            <a:r>
              <a:rPr lang="en-US" sz="1600" dirty="0" smtClean="0">
                <a:latin typeface="Garamond" pitchFamily="18" charset="0"/>
              </a:rPr>
              <a:t>Description of items required</a:t>
            </a:r>
          </a:p>
          <a:p>
            <a:pPr marL="574675" indent="-457200" algn="just">
              <a:buFont typeface="Wingdings" pitchFamily="2" charset="2"/>
              <a:buChar char="Ø"/>
              <a:tabLst>
                <a:tab pos="457200" algn="l"/>
              </a:tabLst>
            </a:pPr>
            <a:r>
              <a:rPr lang="en-US" sz="1600" dirty="0" smtClean="0">
                <a:latin typeface="Garamond" pitchFamily="18" charset="0"/>
              </a:rPr>
              <a:t>Estimated cost for procuring the goods</a:t>
            </a:r>
          </a:p>
          <a:p>
            <a:pPr marL="574675" indent="-457200" algn="just">
              <a:buFont typeface="Wingdings" pitchFamily="2" charset="2"/>
              <a:buChar char="Ø"/>
              <a:tabLst>
                <a:tab pos="457200" algn="l"/>
              </a:tabLst>
            </a:pPr>
            <a:r>
              <a:rPr lang="en-US" sz="1600" dirty="0" smtClean="0">
                <a:latin typeface="Garamond" pitchFamily="18" charset="0"/>
              </a:rPr>
              <a:t>Method of procurement</a:t>
            </a:r>
          </a:p>
          <a:p>
            <a:pPr marL="574675" indent="-457200" algn="just">
              <a:buFont typeface="Wingdings" pitchFamily="2" charset="2"/>
              <a:buChar char="Ø"/>
              <a:tabLst>
                <a:tab pos="457200" algn="l"/>
              </a:tabLst>
            </a:pPr>
            <a:r>
              <a:rPr lang="en-US" sz="1600" dirty="0" smtClean="0">
                <a:latin typeface="Garamond" pitchFamily="18" charset="0"/>
              </a:rPr>
              <a:t>Review type/approvals i.e. whether the procurement actions are subject to prior review or post review</a:t>
            </a:r>
          </a:p>
          <a:p>
            <a:pPr marL="574675" indent="-457200" algn="just">
              <a:buFont typeface="Wingdings" pitchFamily="2" charset="2"/>
              <a:buChar char="Ø"/>
              <a:tabLst>
                <a:tab pos="457200" algn="l"/>
              </a:tabLst>
            </a:pPr>
            <a:r>
              <a:rPr lang="en-US" sz="1600" dirty="0" smtClean="0">
                <a:latin typeface="Garamond" pitchFamily="18" charset="0"/>
              </a:rPr>
              <a:t>Date of preparation of Bidding Documents, specifications/ Request for Quotations (RFQ) </a:t>
            </a:r>
          </a:p>
          <a:p>
            <a:pPr marL="574675" indent="-457200" algn="just">
              <a:buFont typeface="Wingdings" pitchFamily="2" charset="2"/>
              <a:buChar char="Ø"/>
              <a:tabLst>
                <a:tab pos="457200" algn="l"/>
              </a:tabLst>
            </a:pPr>
            <a:r>
              <a:rPr lang="en-US" sz="1600" dirty="0" smtClean="0">
                <a:latin typeface="Garamond" pitchFamily="18" charset="0"/>
              </a:rPr>
              <a:t>Advertisement date</a:t>
            </a:r>
          </a:p>
          <a:p>
            <a:pPr marL="574675" indent="-457200" algn="just">
              <a:buFont typeface="Wingdings" pitchFamily="2" charset="2"/>
              <a:buChar char="Ø"/>
              <a:tabLst>
                <a:tab pos="457200" algn="l"/>
              </a:tabLst>
            </a:pPr>
            <a:r>
              <a:rPr lang="en-US" sz="1600" dirty="0" smtClean="0">
                <a:latin typeface="Garamond" pitchFamily="18" charset="0"/>
              </a:rPr>
              <a:t>Opening of bids date</a:t>
            </a:r>
          </a:p>
          <a:p>
            <a:pPr marL="574675" indent="-457200" algn="just">
              <a:buFont typeface="Wingdings" pitchFamily="2" charset="2"/>
              <a:buChar char="Ø"/>
              <a:tabLst>
                <a:tab pos="457200" algn="l"/>
              </a:tabLst>
            </a:pPr>
            <a:r>
              <a:rPr lang="en-US" sz="1600" dirty="0" smtClean="0">
                <a:latin typeface="Garamond" pitchFamily="18" charset="0"/>
              </a:rPr>
              <a:t>Date on which evaluations were completed &amp; recommendations were given by the procurement committee  </a:t>
            </a:r>
          </a:p>
          <a:p>
            <a:pPr marL="574675" indent="-457200" algn="just">
              <a:buFont typeface="Wingdings" pitchFamily="2" charset="2"/>
              <a:buChar char="Ø"/>
              <a:tabLst>
                <a:tab pos="457200" algn="l"/>
              </a:tabLst>
            </a:pPr>
            <a:r>
              <a:rPr lang="en-US" sz="1600" dirty="0" smtClean="0">
                <a:latin typeface="Garamond" pitchFamily="18" charset="0"/>
              </a:rPr>
              <a:t>Award of Contract date</a:t>
            </a:r>
          </a:p>
          <a:p>
            <a:pPr marL="574675" indent="-457200" algn="just">
              <a:buFont typeface="Wingdings" pitchFamily="2" charset="2"/>
              <a:buChar char="Ø"/>
              <a:tabLst>
                <a:tab pos="457200" algn="l"/>
              </a:tabLst>
            </a:pPr>
            <a:r>
              <a:rPr lang="en-US" sz="1600" dirty="0" smtClean="0">
                <a:latin typeface="Garamond" pitchFamily="18" charset="0"/>
              </a:rPr>
              <a:t>Completion of contract &amp; Final payment date</a:t>
            </a:r>
          </a:p>
          <a:p>
            <a:pPr marL="914400" indent="-457200" algn="just">
              <a:tabLst>
                <a:tab pos="228600" algn="l"/>
              </a:tabLst>
            </a:pPr>
            <a:endParaRPr lang="en-US" sz="1600" dirty="0" smtClean="0">
              <a:latin typeface="Garamond" pitchFamily="18" charset="0"/>
            </a:endParaRPr>
          </a:p>
          <a:p>
            <a:pPr marL="914400" indent="-457200" algn="just">
              <a:tabLst>
                <a:tab pos="228600" algn="l"/>
              </a:tabLst>
            </a:pPr>
            <a:endParaRPr lang="en-US" sz="1600" dirty="0" smtClean="0">
              <a:latin typeface="Garamond" pitchFamily="18" charset="0"/>
            </a:endParaRPr>
          </a:p>
          <a:p>
            <a:pPr algn="just">
              <a:tabLst>
                <a:tab pos="457200" algn="l"/>
              </a:tabLst>
            </a:pPr>
            <a:r>
              <a:rPr lang="en-US" sz="1600" dirty="0" smtClean="0">
                <a:latin typeface="Garamond" pitchFamily="18" charset="0"/>
              </a:rPr>
              <a:t> </a:t>
            </a: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a:p>
            <a:pPr algn="just">
              <a:tabLst>
                <a:tab pos="457200" algn="l"/>
              </a:tabLst>
            </a:pPr>
            <a:endParaRPr lang="en-US" sz="1600" dirty="0" smtClean="0">
              <a:latin typeface="Garamond" pitchFamily="18" charset="0"/>
            </a:endParaRPr>
          </a:p>
        </p:txBody>
      </p:sp>
      <p:grpSp>
        <p:nvGrpSpPr>
          <p:cNvPr id="2" name="Group 37"/>
          <p:cNvGrpSpPr>
            <a:grpSpLocks/>
          </p:cNvGrpSpPr>
          <p:nvPr/>
        </p:nvGrpSpPr>
        <p:grpSpPr bwMode="auto">
          <a:xfrm>
            <a:off x="0" y="404814"/>
            <a:ext cx="9144000" cy="377825"/>
            <a:chOff x="0" y="255"/>
            <a:chExt cx="5760" cy="238"/>
          </a:xfrm>
        </p:grpSpPr>
        <p:pic>
          <p:nvPicPr>
            <p:cNvPr id="24" name="Picture 7"/>
            <p:cNvPicPr>
              <a:picLocks noChangeAspect="1" noChangeArrowheads="1"/>
            </p:cNvPicPr>
            <p:nvPr/>
          </p:nvPicPr>
          <p:blipFill>
            <a:blip r:embed="rId3" cstate="print"/>
            <a:srcRect/>
            <a:stretch>
              <a:fillRect/>
            </a:stretch>
          </p:blipFill>
          <p:spPr bwMode="auto">
            <a:xfrm>
              <a:off x="0" y="255"/>
              <a:ext cx="5760" cy="238"/>
            </a:xfrm>
            <a:prstGeom prst="rect">
              <a:avLst/>
            </a:prstGeom>
            <a:noFill/>
            <a:ln w="9525">
              <a:noFill/>
              <a:miter lim="800000"/>
              <a:headEnd/>
              <a:tailEnd/>
            </a:ln>
            <a:effectLst/>
          </p:spPr>
        </p:pic>
        <p:sp>
          <p:nvSpPr>
            <p:cNvPr id="25" name="Line 8"/>
            <p:cNvSpPr>
              <a:spLocks noChangeShapeType="1"/>
            </p:cNvSpPr>
            <p:nvPr/>
          </p:nvSpPr>
          <p:spPr bwMode="auto">
            <a:xfrm>
              <a:off x="0" y="266"/>
              <a:ext cx="5760" cy="0"/>
            </a:xfrm>
            <a:prstGeom prst="line">
              <a:avLst/>
            </a:prstGeom>
            <a:noFill/>
            <a:ln w="9525">
              <a:solidFill>
                <a:srgbClr val="969696"/>
              </a:solidFill>
              <a:round/>
              <a:headEnd/>
              <a:tailEnd/>
            </a:ln>
            <a:effectLst/>
          </p:spPr>
          <p:txBody>
            <a:bodyPr/>
            <a:lstStyle/>
            <a:p>
              <a:endParaRPr lang="en-US" dirty="0"/>
            </a:p>
          </p:txBody>
        </p:sp>
        <p:sp>
          <p:nvSpPr>
            <p:cNvPr id="26" name="Line 11"/>
            <p:cNvSpPr>
              <a:spLocks noChangeShapeType="1"/>
            </p:cNvSpPr>
            <p:nvPr/>
          </p:nvSpPr>
          <p:spPr bwMode="auto">
            <a:xfrm>
              <a:off x="4468" y="255"/>
              <a:ext cx="272" cy="0"/>
            </a:xfrm>
            <a:prstGeom prst="line">
              <a:avLst/>
            </a:prstGeom>
            <a:noFill/>
            <a:ln w="25400">
              <a:solidFill>
                <a:schemeClr val="bg1"/>
              </a:solidFill>
              <a:round/>
              <a:headEnd/>
              <a:tailEnd/>
            </a:ln>
            <a:effectLst/>
          </p:spPr>
          <p:txBody>
            <a:bodyPr/>
            <a:lstStyle/>
            <a:p>
              <a:endParaRPr lang="en-US"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15061</TotalTime>
  <Words>4017</Words>
  <Application>Microsoft Office PowerPoint</Application>
  <PresentationFormat>On-screen Show (4:3)</PresentationFormat>
  <Paragraphs>454</Paragraphs>
  <Slides>36</Slides>
  <Notes>34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Estrutura padrão</vt:lpstr>
      <vt:lpstr>Slide 1</vt:lpstr>
      <vt:lpstr>Slide 2</vt:lpstr>
      <vt:lpstr>Slide 3</vt:lpstr>
      <vt:lpstr>Slide 4</vt:lpstr>
      <vt:lpstr>Slide 5</vt:lpstr>
      <vt:lpstr>Slide 6</vt:lpstr>
      <vt:lpstr>Strengthen your Systems</vt:lpstr>
      <vt:lpstr>Slide 8</vt:lpstr>
      <vt:lpstr>Slide 9</vt:lpstr>
      <vt:lpstr>Slide 10</vt:lpstr>
      <vt:lpstr>Slide 11</vt:lpstr>
      <vt:lpstr>Slide 12</vt:lpstr>
      <vt:lpstr>Slide 13</vt:lpstr>
      <vt:lpstr>Slide 14</vt:lpstr>
      <vt:lpstr>Slide 15</vt:lpstr>
      <vt:lpstr>Slide 16</vt:lpstr>
      <vt:lpstr>Slide 17</vt:lpstr>
      <vt:lpstr>Slide 18</vt:lpstr>
      <vt:lpstr>5.1 Non-Competitive Procurement</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AASR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AASR</dc:creator>
  <cp:lastModifiedBy>Resource Developer</cp:lastModifiedBy>
  <cp:revision>1743</cp:revision>
  <dcterms:created xsi:type="dcterms:W3CDTF">2008-09-02T00:29:52Z</dcterms:created>
  <dcterms:modified xsi:type="dcterms:W3CDTF">2017-07-12T12:19:07Z</dcterms:modified>
</cp:coreProperties>
</file>