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1"/>
  </p:sldMasterIdLst>
  <p:notesMasterIdLst>
    <p:notesMasterId r:id="rId16"/>
  </p:notesMasterIdLst>
  <p:handoutMasterIdLst>
    <p:handoutMasterId r:id="rId17"/>
  </p:handoutMasterIdLst>
  <p:sldIdLst>
    <p:sldId id="504" r:id="rId2"/>
    <p:sldId id="503" r:id="rId3"/>
    <p:sldId id="493" r:id="rId4"/>
    <p:sldId id="502" r:id="rId5"/>
    <p:sldId id="518" r:id="rId6"/>
    <p:sldId id="519" r:id="rId7"/>
    <p:sldId id="520" r:id="rId8"/>
    <p:sldId id="463" r:id="rId9"/>
    <p:sldId id="464" r:id="rId10"/>
    <p:sldId id="466" r:id="rId11"/>
    <p:sldId id="517" r:id="rId12"/>
    <p:sldId id="510" r:id="rId13"/>
    <p:sldId id="478" r:id="rId14"/>
    <p:sldId id="525"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FF3300"/>
    <a:srgbClr val="000000"/>
    <a:srgbClr val="A50021"/>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62" autoAdjust="0"/>
    <p:restoredTop sz="76523" autoAdjust="0"/>
  </p:normalViewPr>
  <p:slideViewPr>
    <p:cSldViewPr>
      <p:cViewPr varScale="1">
        <p:scale>
          <a:sx n="55" d="100"/>
          <a:sy n="55" d="100"/>
        </p:scale>
        <p:origin x="-159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5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cs typeface="+mn-cs"/>
              </a:defRPr>
            </a:lvl1pPr>
          </a:lstStyle>
          <a:p>
            <a:pPr>
              <a:defRPr/>
            </a:pPr>
            <a:endParaRPr lang="en-US"/>
          </a:p>
        </p:txBody>
      </p:sp>
      <p:sp>
        <p:nvSpPr>
          <p:cNvPr id="14541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cs typeface="+mn-cs"/>
              </a:defRPr>
            </a:lvl1pPr>
          </a:lstStyle>
          <a:p>
            <a:pPr>
              <a:defRPr/>
            </a:pPr>
            <a:endParaRPr lang="en-US"/>
          </a:p>
        </p:txBody>
      </p:sp>
      <p:sp>
        <p:nvSpPr>
          <p:cNvPr id="14541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cs typeface="+mn-cs"/>
              </a:defRPr>
            </a:lvl1pPr>
          </a:lstStyle>
          <a:p>
            <a:pPr>
              <a:defRPr/>
            </a:pPr>
            <a:endParaRPr lang="en-US"/>
          </a:p>
        </p:txBody>
      </p:sp>
      <p:sp>
        <p:nvSpPr>
          <p:cNvPr id="14541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itchFamily="34" charset="0"/>
                <a:cs typeface="+mn-cs"/>
              </a:defRPr>
            </a:lvl1pPr>
          </a:lstStyle>
          <a:p>
            <a:pPr>
              <a:defRPr/>
            </a:pPr>
            <a:fld id="{6ADB23B1-1ACF-4E8D-9A6E-A4A54DA066A6}" type="slidenum">
              <a:rPr lang="en-US"/>
              <a:pPr>
                <a:defRPr/>
              </a:pPr>
              <a:t>‹#›</a:t>
            </a:fld>
            <a:endParaRPr lang="en-US" dirty="0"/>
          </a:p>
        </p:txBody>
      </p:sp>
    </p:spTree>
    <p:extLst>
      <p:ext uri="{BB962C8B-B14F-4D97-AF65-F5344CB8AC3E}">
        <p14:creationId xmlns:p14="http://schemas.microsoft.com/office/powerpoint/2010/main" val="2105336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56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cs typeface="+mn-cs"/>
              </a:defRPr>
            </a:lvl1pPr>
          </a:lstStyle>
          <a:p>
            <a:pPr>
              <a:defRPr/>
            </a:pPr>
            <a:endParaRPr lang="en-US"/>
          </a:p>
        </p:txBody>
      </p:sp>
      <p:sp>
        <p:nvSpPr>
          <p:cNvPr id="3256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cs typeface="+mn-cs"/>
              </a:defRPr>
            </a:lvl1pPr>
          </a:lstStyle>
          <a:p>
            <a:pPr>
              <a:defRPr/>
            </a:pPr>
            <a:endParaRPr lang="en-US"/>
          </a:p>
        </p:txBody>
      </p:sp>
      <p:sp>
        <p:nvSpPr>
          <p:cNvPr id="399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256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256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cs typeface="+mn-cs"/>
              </a:defRPr>
            </a:lvl1pPr>
          </a:lstStyle>
          <a:p>
            <a:pPr>
              <a:defRPr/>
            </a:pPr>
            <a:endParaRPr lang="en-US"/>
          </a:p>
        </p:txBody>
      </p:sp>
      <p:sp>
        <p:nvSpPr>
          <p:cNvPr id="3256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itchFamily="34" charset="0"/>
                <a:cs typeface="+mn-cs"/>
              </a:defRPr>
            </a:lvl1pPr>
          </a:lstStyle>
          <a:p>
            <a:pPr>
              <a:defRPr/>
            </a:pPr>
            <a:fld id="{EDEB9A05-570E-4C54-81DC-677E49D135C7}" type="slidenum">
              <a:rPr lang="en-US"/>
              <a:pPr>
                <a:defRPr/>
              </a:pPr>
              <a:t>‹#›</a:t>
            </a:fld>
            <a:endParaRPr lang="en-US" dirty="0"/>
          </a:p>
        </p:txBody>
      </p:sp>
    </p:spTree>
    <p:extLst>
      <p:ext uri="{BB962C8B-B14F-4D97-AF65-F5344CB8AC3E}">
        <p14:creationId xmlns:p14="http://schemas.microsoft.com/office/powerpoint/2010/main" val="30248565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endParaRPr lang="ja-JP" altLang="en-US"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Arial" pitchFamily="34" charset="0"/>
                <a:ea typeface="+mn-ea"/>
                <a:cs typeface="+mn-cs"/>
              </a:rPr>
              <a:t>An outcome is only partly attributable to the actor responsible for the</a:t>
            </a:r>
          </a:p>
          <a:p>
            <a:r>
              <a:rPr lang="en-US" sz="1200" kern="1200" baseline="0" dirty="0" smtClean="0">
                <a:solidFill>
                  <a:schemeClr val="tx1"/>
                </a:solidFill>
                <a:latin typeface="Arial" pitchFamily="34" charset="0"/>
                <a:ea typeface="+mn-ea"/>
                <a:cs typeface="+mn-cs"/>
              </a:rPr>
              <a:t>intervention – for example, how the water from water points newly installed by</a:t>
            </a:r>
          </a:p>
          <a:p>
            <a:r>
              <a:rPr lang="en-US" sz="1200" kern="1200" baseline="0" dirty="0" smtClean="0">
                <a:solidFill>
                  <a:schemeClr val="tx1"/>
                </a:solidFill>
                <a:latin typeface="Arial" pitchFamily="34" charset="0"/>
                <a:ea typeface="+mn-ea"/>
                <a:cs typeface="+mn-cs"/>
              </a:rPr>
              <a:t>an NGO is used (e.g. domestic consumption, animal consumption, or other</a:t>
            </a:r>
          </a:p>
          <a:p>
            <a:r>
              <a:rPr lang="en-US" sz="1200" kern="1200" baseline="0" dirty="0" smtClean="0">
                <a:solidFill>
                  <a:schemeClr val="tx1"/>
                </a:solidFill>
                <a:latin typeface="Arial" pitchFamily="34" charset="0"/>
                <a:ea typeface="+mn-ea"/>
                <a:cs typeface="+mn-cs"/>
              </a:rPr>
              <a:t>livelihood activities such as brick-making).</a:t>
            </a:r>
          </a:p>
          <a:p>
            <a:endParaRPr lang="en-US" sz="1200" kern="1200" baseline="0" dirty="0" smtClean="0">
              <a:solidFill>
                <a:schemeClr val="tx1"/>
              </a:solidFill>
              <a:latin typeface="Arial" pitchFamily="34" charset="0"/>
              <a:ea typeface="+mn-ea"/>
              <a:cs typeface="+mn-cs"/>
            </a:endParaRPr>
          </a:p>
          <a:p>
            <a:r>
              <a:rPr lang="en-US" sz="1200" kern="1200" baseline="0" dirty="0" smtClean="0">
                <a:solidFill>
                  <a:schemeClr val="tx1"/>
                </a:solidFill>
                <a:latin typeface="Arial" pitchFamily="34" charset="0"/>
                <a:ea typeface="+mn-ea"/>
                <a:cs typeface="+mn-cs"/>
              </a:rPr>
              <a:t>Impacts can be positive and negative at the same time. For example, providing</a:t>
            </a:r>
          </a:p>
          <a:p>
            <a:r>
              <a:rPr lang="en-US" sz="1200" kern="1200" baseline="0" dirty="0" smtClean="0">
                <a:solidFill>
                  <a:schemeClr val="tx1"/>
                </a:solidFill>
                <a:latin typeface="Arial" pitchFamily="34" charset="0"/>
                <a:ea typeface="+mn-ea"/>
                <a:cs typeface="+mn-cs"/>
              </a:rPr>
              <a:t>food aid may prevent households selling their productive assets, such as</a:t>
            </a:r>
          </a:p>
          <a:p>
            <a:r>
              <a:rPr lang="en-US" sz="1200" kern="1200" baseline="0" dirty="0" smtClean="0">
                <a:solidFill>
                  <a:schemeClr val="tx1"/>
                </a:solidFill>
                <a:latin typeface="Arial" pitchFamily="34" charset="0"/>
                <a:ea typeface="+mn-ea"/>
                <a:cs typeface="+mn-cs"/>
              </a:rPr>
              <a:t>livestock, to buy food (a positive, intended impact), but it may also discourage</a:t>
            </a:r>
          </a:p>
          <a:p>
            <a:r>
              <a:rPr lang="en-US" sz="1200" kern="1200" baseline="0" dirty="0" smtClean="0">
                <a:solidFill>
                  <a:schemeClr val="tx1"/>
                </a:solidFill>
                <a:latin typeface="Arial" pitchFamily="34" charset="0"/>
                <a:ea typeface="+mn-ea"/>
                <a:cs typeface="+mn-cs"/>
              </a:rPr>
              <a:t>local food production (an unintended and potentially negative impact).</a:t>
            </a:r>
            <a:endParaRPr lang="en-US" dirty="0"/>
          </a:p>
        </p:txBody>
      </p:sp>
      <p:sp>
        <p:nvSpPr>
          <p:cNvPr id="4" name="Slide Number Placeholder 3"/>
          <p:cNvSpPr>
            <a:spLocks noGrp="1"/>
          </p:cNvSpPr>
          <p:nvPr>
            <p:ph type="sldNum" sz="quarter" idx="10"/>
          </p:nvPr>
        </p:nvSpPr>
        <p:spPr/>
        <p:txBody>
          <a:bodyPr/>
          <a:lstStyle/>
          <a:p>
            <a:pPr>
              <a:defRPr/>
            </a:pPr>
            <a:fld id="{EDEB9A05-570E-4C54-81DC-677E49D135C7}" type="slidenum">
              <a:rPr lang="en-US" smtClean="0"/>
              <a:pPr>
                <a:defRPr/>
              </a:pPr>
              <a:t>12</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p:spPr>
        <p:txBody>
          <a:bodyPr/>
          <a:lstStyle/>
          <a:p>
            <a:endParaRPr lang="ja-JP" alt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endParaRPr lang="ja-JP" alt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endParaRPr lang="ja-JP" alt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endParaRPr lang="ja-JP" altLang="en-US"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endParaRPr lang="ja-JP" altLang="en-US"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endParaRPr lang="ja-JP" altLang="en-US"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p:spPr>
        <p:txBody>
          <a:bodyPr/>
          <a:lstStyle/>
          <a:p>
            <a:endParaRPr lang="ja-JP" altLang="en-US"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4D031241-C5EA-4870-B198-12738D2E0AD8}" type="slidenum">
              <a:rPr lang="ja-JP" altLang="en-US" smtClean="0">
                <a:latin typeface="Arial" charset="0"/>
              </a:rPr>
              <a:pPr/>
              <a:t>9</a:t>
            </a:fld>
            <a:endParaRPr lang="en-US" altLang="ja-JP" smtClean="0">
              <a:latin typeface="Arial"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r>
              <a:rPr lang="en-US" sz="1200" b="1" kern="1200" baseline="0" dirty="0" smtClean="0">
                <a:solidFill>
                  <a:schemeClr val="tx1"/>
                </a:solidFill>
                <a:latin typeface="Arial" pitchFamily="34" charset="0"/>
                <a:ea typeface="+mn-ea"/>
                <a:cs typeface="+mn-cs"/>
              </a:rPr>
              <a:t>Systematic – a planned and consistent approach, based on</a:t>
            </a:r>
          </a:p>
          <a:p>
            <a:r>
              <a:rPr lang="en-US" sz="1200" kern="1200" baseline="0" dirty="0" smtClean="0">
                <a:solidFill>
                  <a:schemeClr val="tx1"/>
                </a:solidFill>
                <a:latin typeface="Arial" pitchFamily="34" charset="0"/>
                <a:ea typeface="+mn-ea"/>
                <a:cs typeface="+mn-cs"/>
              </a:rPr>
              <a:t>credible methods.</a:t>
            </a:r>
          </a:p>
          <a:p>
            <a:r>
              <a:rPr lang="en-US" sz="1200" kern="1200" baseline="0" dirty="0" smtClean="0">
                <a:solidFill>
                  <a:schemeClr val="tx1"/>
                </a:solidFill>
                <a:latin typeface="Arial" pitchFamily="34" charset="0"/>
                <a:ea typeface="+mn-ea"/>
                <a:cs typeface="+mn-cs"/>
              </a:rPr>
              <a:t>• </a:t>
            </a:r>
            <a:r>
              <a:rPr lang="en-US" sz="1200" b="1" kern="1200" baseline="0" dirty="0" smtClean="0">
                <a:solidFill>
                  <a:schemeClr val="tx1"/>
                </a:solidFill>
                <a:latin typeface="Arial" pitchFamily="34" charset="0"/>
                <a:ea typeface="+mn-ea"/>
                <a:cs typeface="+mn-cs"/>
              </a:rPr>
              <a:t>Objective – stepping back from the immediacy of the humanitarian action</a:t>
            </a:r>
          </a:p>
          <a:p>
            <a:r>
              <a:rPr lang="en-US" sz="1200" kern="1200" baseline="0" dirty="0" smtClean="0">
                <a:solidFill>
                  <a:schemeClr val="tx1"/>
                </a:solidFill>
                <a:latin typeface="Arial" pitchFamily="34" charset="0"/>
                <a:ea typeface="+mn-ea"/>
                <a:cs typeface="+mn-cs"/>
              </a:rPr>
              <a:t>and getting some perspective, basing findings on credible evidence.</a:t>
            </a:r>
          </a:p>
          <a:p>
            <a:r>
              <a:rPr lang="en-US" sz="1200" kern="1200" baseline="0" dirty="0" smtClean="0">
                <a:solidFill>
                  <a:schemeClr val="tx1"/>
                </a:solidFill>
                <a:latin typeface="Arial" pitchFamily="34" charset="0"/>
                <a:ea typeface="+mn-ea"/>
                <a:cs typeface="+mn-cs"/>
              </a:rPr>
              <a:t>• </a:t>
            </a:r>
            <a:r>
              <a:rPr lang="en-US" sz="1200" b="1" kern="1200" baseline="0" dirty="0" smtClean="0">
                <a:solidFill>
                  <a:schemeClr val="tx1"/>
                </a:solidFill>
                <a:latin typeface="Arial" pitchFamily="34" charset="0"/>
                <a:ea typeface="+mn-ea"/>
                <a:cs typeface="+mn-cs"/>
              </a:rPr>
              <a:t>Examination – exploration or analysis to determine the worth or</a:t>
            </a:r>
          </a:p>
          <a:p>
            <a:r>
              <a:rPr lang="en-US" sz="1200" kern="1200" baseline="0" dirty="0" err="1" smtClean="0">
                <a:solidFill>
                  <a:schemeClr val="tx1"/>
                </a:solidFill>
                <a:latin typeface="Arial" pitchFamily="34" charset="0"/>
                <a:ea typeface="+mn-ea"/>
                <a:cs typeface="+mn-cs"/>
              </a:rPr>
              <a:t>signifi</a:t>
            </a:r>
            <a:r>
              <a:rPr lang="en-US" sz="1200" kern="1200" baseline="0" dirty="0" smtClean="0">
                <a:solidFill>
                  <a:schemeClr val="tx1"/>
                </a:solidFill>
                <a:latin typeface="Arial" pitchFamily="34" charset="0"/>
                <a:ea typeface="+mn-ea"/>
                <a:cs typeface="+mn-cs"/>
              </a:rPr>
              <a:t> </a:t>
            </a:r>
            <a:r>
              <a:rPr lang="en-US" sz="1200" kern="1200" baseline="0" dirty="0" err="1" smtClean="0">
                <a:solidFill>
                  <a:schemeClr val="tx1"/>
                </a:solidFill>
                <a:latin typeface="Arial" pitchFamily="34" charset="0"/>
                <a:ea typeface="+mn-ea"/>
                <a:cs typeface="+mn-cs"/>
              </a:rPr>
              <a:t>cance</a:t>
            </a:r>
            <a:r>
              <a:rPr lang="en-US" sz="1200" kern="1200" baseline="0" dirty="0" smtClean="0">
                <a:solidFill>
                  <a:schemeClr val="tx1"/>
                </a:solidFill>
                <a:latin typeface="Arial" pitchFamily="34" charset="0"/>
                <a:ea typeface="+mn-ea"/>
                <a:cs typeface="+mn-cs"/>
              </a:rPr>
              <a:t> of the action.</a:t>
            </a:r>
          </a:p>
          <a:p>
            <a:r>
              <a:rPr lang="en-US" sz="1200" kern="1200" baseline="0" dirty="0" smtClean="0">
                <a:solidFill>
                  <a:schemeClr val="tx1"/>
                </a:solidFill>
                <a:latin typeface="Arial" pitchFamily="34" charset="0"/>
                <a:ea typeface="+mn-ea"/>
                <a:cs typeface="+mn-cs"/>
              </a:rPr>
              <a:t>• </a:t>
            </a:r>
            <a:r>
              <a:rPr lang="en-US" sz="1200" b="1" kern="1200" baseline="0" dirty="0" smtClean="0">
                <a:solidFill>
                  <a:schemeClr val="tx1"/>
                </a:solidFill>
                <a:latin typeface="Arial" pitchFamily="34" charset="0"/>
                <a:ea typeface="+mn-ea"/>
                <a:cs typeface="+mn-cs"/>
              </a:rPr>
              <a:t>Drawing lessons to improve policy and practice and enhance</a:t>
            </a:r>
          </a:p>
          <a:p>
            <a:r>
              <a:rPr lang="en-US" sz="1200" kern="1200" baseline="0" dirty="0" smtClean="0">
                <a:solidFill>
                  <a:schemeClr val="tx1"/>
                </a:solidFill>
                <a:latin typeface="Arial" pitchFamily="34" charset="0"/>
                <a:ea typeface="+mn-ea"/>
                <a:cs typeface="+mn-cs"/>
              </a:rPr>
              <a:t>accountability are the reasons for doing an evaluation.</a:t>
            </a:r>
            <a:endParaRPr lang="en-US" altLang="ja-JP" dirty="0"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pPr lvl="0"/>
            <a:r>
              <a:rPr lang="en-US" sz="1200" b="1" kern="1200" dirty="0" smtClean="0">
                <a:solidFill>
                  <a:schemeClr val="tx1"/>
                </a:solidFill>
                <a:latin typeface="Arial" pitchFamily="34" charset="0"/>
                <a:ea typeface="+mn-ea"/>
                <a:cs typeface="+mn-cs"/>
              </a:rPr>
              <a:t>Learning:</a:t>
            </a:r>
            <a:r>
              <a:rPr lang="en-US" sz="1200" kern="1200" dirty="0" smtClean="0">
                <a:solidFill>
                  <a:schemeClr val="tx1"/>
                </a:solidFill>
                <a:latin typeface="Arial" pitchFamily="34" charset="0"/>
                <a:ea typeface="+mn-ea"/>
                <a:cs typeface="+mn-cs"/>
              </a:rPr>
              <a:t> The process through which experience and reflection lead to changes in behavior or the acquisition of new abilities.</a:t>
            </a:r>
          </a:p>
          <a:p>
            <a:pPr lvl="0"/>
            <a:r>
              <a:rPr lang="en-US" sz="1200" b="1" kern="1200" dirty="0" smtClean="0">
                <a:solidFill>
                  <a:schemeClr val="tx1"/>
                </a:solidFill>
                <a:latin typeface="Arial" pitchFamily="34" charset="0"/>
                <a:ea typeface="+mn-ea"/>
                <a:cs typeface="+mn-cs"/>
              </a:rPr>
              <a:t>Accountability:</a:t>
            </a:r>
            <a:r>
              <a:rPr lang="en-US" sz="1200" kern="1200" dirty="0" smtClean="0">
                <a:solidFill>
                  <a:schemeClr val="tx1"/>
                </a:solidFill>
                <a:latin typeface="Arial" pitchFamily="34" charset="0"/>
                <a:ea typeface="+mn-ea"/>
                <a:cs typeface="+mn-cs"/>
              </a:rPr>
              <a:t> Accountability is the means through which power is used responsibly. It is a process of taking into account the views of, and being held accountable by, different stakeholders, and primarily the people affected by authority or power.</a:t>
            </a:r>
          </a:p>
          <a:p>
            <a:endParaRPr lang="ja-JP" alt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15354E-E758-457E-A336-4EBA6151445E}"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CFD24A6-C12E-4031-87B0-58EA56268B48}"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CE7982D-632E-4A39-89E4-B7BC2F07A6C1}"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E454A9B-91BF-46D9-9119-5F133D92277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F85C91-0805-4D05-8896-C4C5C65689A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A7FE9CA-1746-4EBF-A65E-30A0040F27CC}"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89A29F6-C634-4AB7-8DB6-E849592C85B1}"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72D5E6E-CCF7-410C-A983-07D8E6D7D3C4}"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4D53A97-7363-48D1-8904-EF9CD1A86ED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AC4F6A5-C377-4800-99FB-BA713C94BE8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AB3645E-E73D-4F28-8546-1BAFD4093AE2}"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0" hangingPunct="0">
              <a:defRPr sz="1200">
                <a:solidFill>
                  <a:schemeClr val="tx1">
                    <a:tint val="75000"/>
                  </a:schemeClr>
                </a:solidFill>
                <a:cs typeface="+mn-cs"/>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0" hangingPunct="0">
              <a:defRPr sz="1200">
                <a:solidFill>
                  <a:schemeClr val="tx1">
                    <a:tint val="75000"/>
                  </a:schemeClr>
                </a:solidFill>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0" hangingPunct="0">
              <a:defRPr sz="1200">
                <a:solidFill>
                  <a:schemeClr val="tx1">
                    <a:tint val="75000"/>
                  </a:schemeClr>
                </a:solidFill>
                <a:cs typeface="+mn-cs"/>
              </a:defRPr>
            </a:lvl1pPr>
          </a:lstStyle>
          <a:p>
            <a:pPr>
              <a:defRPr/>
            </a:pPr>
            <a:fld id="{9BFC9781-9912-42C2-B60B-22E1D6DE7E9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ctrTitle"/>
          </p:nvPr>
        </p:nvSpPr>
        <p:spPr/>
        <p:txBody>
          <a:bodyPr rtlCol="0">
            <a:normAutofit/>
          </a:bodyPr>
          <a:lstStyle/>
          <a:p>
            <a:pPr eaLnBrk="1" fontAlgn="auto" hangingPunct="1">
              <a:spcAft>
                <a:spcPts val="0"/>
              </a:spcAft>
              <a:defRPr/>
            </a:pPr>
            <a:r>
              <a:rPr lang="en-US" altLang="ja-JP" b="1" dirty="0" smtClean="0">
                <a:solidFill>
                  <a:schemeClr val="tx2">
                    <a:lumMod val="60000"/>
                    <a:lumOff val="40000"/>
                  </a:schemeClr>
                </a:solidFill>
                <a:effectLst>
                  <a:outerShdw blurRad="38100" dist="38100" dir="2700000" algn="tl">
                    <a:srgbClr val="000000">
                      <a:alpha val="43137"/>
                    </a:srgbClr>
                  </a:outerShdw>
                </a:effectLst>
              </a:rPr>
              <a:t>	</a:t>
            </a:r>
            <a:r>
              <a:rPr lang="en-US" altLang="ja-JP" b="1" dirty="0" smtClean="0">
                <a:solidFill>
                  <a:schemeClr val="tx2">
                    <a:lumMod val="60000"/>
                    <a:lumOff val="40000"/>
                  </a:schemeClr>
                </a:solidFill>
                <a:effectLst>
                  <a:outerShdw blurRad="38100" dist="38100" dir="2700000" algn="tl">
                    <a:srgbClr val="000000">
                      <a:alpha val="43137"/>
                    </a:srgbClr>
                  </a:outerShdw>
                </a:effectLst>
              </a:rPr>
              <a:t>Project Monitoring </a:t>
            </a:r>
            <a:r>
              <a:rPr lang="en-US" altLang="ja-JP" b="1" dirty="0" smtClean="0">
                <a:solidFill>
                  <a:schemeClr val="tx2">
                    <a:lumMod val="60000"/>
                    <a:lumOff val="40000"/>
                  </a:schemeClr>
                </a:solidFill>
                <a:effectLst>
                  <a:outerShdw blurRad="38100" dist="38100" dir="2700000" algn="tl">
                    <a:srgbClr val="000000">
                      <a:alpha val="43137"/>
                    </a:srgbClr>
                  </a:outerShdw>
                </a:effectLst>
              </a:rPr>
              <a:t>&amp; Evaluation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1058" name="Text Box 2"/>
          <p:cNvSpPr txBox="1">
            <a:spLocks noChangeArrowheads="1"/>
          </p:cNvSpPr>
          <p:nvPr/>
        </p:nvSpPr>
        <p:spPr bwMode="auto">
          <a:xfrm>
            <a:off x="1524000" y="838200"/>
            <a:ext cx="6330950" cy="584775"/>
          </a:xfrm>
          <a:prstGeom prst="rect">
            <a:avLst/>
          </a:prstGeom>
          <a:noFill/>
          <a:ln w="9525">
            <a:noFill/>
            <a:miter lim="800000"/>
            <a:headEnd/>
            <a:tailEnd/>
          </a:ln>
          <a:effectLst/>
        </p:spPr>
        <p:txBody>
          <a:bodyPr wrap="square">
            <a:spAutoFit/>
          </a:bodyPr>
          <a:lstStyle/>
          <a:p>
            <a:pPr>
              <a:defRPr/>
            </a:pPr>
            <a:r>
              <a:rPr lang="en-US" sz="3200" b="1" dirty="0" smtClean="0">
                <a:solidFill>
                  <a:schemeClr val="tx2">
                    <a:lumMod val="60000"/>
                    <a:lumOff val="40000"/>
                  </a:schemeClr>
                </a:solidFill>
                <a:effectLst>
                  <a:outerShdw blurRad="38100" dist="38100" dir="2700000" algn="tl">
                    <a:srgbClr val="000000">
                      <a:alpha val="43137"/>
                    </a:srgbClr>
                  </a:outerShdw>
                </a:effectLst>
                <a:latin typeface="Arial" pitchFamily="34" charset="0"/>
                <a:cs typeface="+mn-cs"/>
              </a:rPr>
              <a:t>Purpose  of Evaluation </a:t>
            </a:r>
            <a:endParaRPr lang="en-US" sz="3200" b="1" dirty="0">
              <a:solidFill>
                <a:schemeClr val="tx2">
                  <a:lumMod val="60000"/>
                  <a:lumOff val="40000"/>
                </a:schemeClr>
              </a:solidFill>
              <a:effectLst>
                <a:outerShdw blurRad="38100" dist="38100" dir="2700000" algn="tl">
                  <a:srgbClr val="000000">
                    <a:alpha val="43137"/>
                  </a:srgbClr>
                </a:outerShdw>
              </a:effectLst>
              <a:latin typeface="Arial" pitchFamily="34" charset="0"/>
              <a:cs typeface="+mn-cs"/>
            </a:endParaRPr>
          </a:p>
        </p:txBody>
      </p:sp>
      <p:sp>
        <p:nvSpPr>
          <p:cNvPr id="301059" name="Text Box 3"/>
          <p:cNvSpPr txBox="1">
            <a:spLocks noChangeArrowheads="1"/>
          </p:cNvSpPr>
          <p:nvPr/>
        </p:nvSpPr>
        <p:spPr bwMode="auto">
          <a:xfrm>
            <a:off x="609600" y="2209800"/>
            <a:ext cx="7848600" cy="1477328"/>
          </a:xfrm>
          <a:prstGeom prst="rect">
            <a:avLst/>
          </a:prstGeom>
          <a:noFill/>
          <a:ln w="9525">
            <a:noFill/>
            <a:miter lim="800000"/>
            <a:headEnd/>
            <a:tailEnd/>
          </a:ln>
          <a:effectLst/>
        </p:spPr>
        <p:txBody>
          <a:bodyPr wrap="square">
            <a:spAutoFit/>
          </a:bodyPr>
          <a:lstStyle/>
          <a:p>
            <a:pPr marL="457200" indent="-457200">
              <a:defRPr/>
            </a:pPr>
            <a:r>
              <a:rPr lang="en-US" sz="3000" b="1" dirty="0" smtClean="0">
                <a:solidFill>
                  <a:schemeClr val="tx2">
                    <a:lumMod val="75000"/>
                  </a:schemeClr>
                </a:solidFill>
                <a:latin typeface="Arial" pitchFamily="34" charset="0"/>
                <a:cs typeface="+mn-cs"/>
              </a:rPr>
              <a:t>Learning</a:t>
            </a:r>
          </a:p>
          <a:p>
            <a:pPr marL="457200" indent="-457200">
              <a:defRPr/>
            </a:pPr>
            <a:endParaRPr lang="en-US" sz="3000" b="1" dirty="0" smtClean="0">
              <a:solidFill>
                <a:schemeClr val="tx2">
                  <a:lumMod val="75000"/>
                </a:schemeClr>
              </a:solidFill>
              <a:latin typeface="Arial" pitchFamily="34" charset="0"/>
              <a:cs typeface="+mn-cs"/>
            </a:endParaRPr>
          </a:p>
          <a:p>
            <a:pPr marL="457200" indent="-457200">
              <a:defRPr/>
            </a:pPr>
            <a:r>
              <a:rPr lang="en-US" sz="3000" b="1" dirty="0" smtClean="0">
                <a:solidFill>
                  <a:schemeClr val="tx2">
                    <a:lumMod val="75000"/>
                  </a:schemeClr>
                </a:solidFill>
                <a:latin typeface="Arial" pitchFamily="34" charset="0"/>
                <a:cs typeface="+mn-cs"/>
              </a:rPr>
              <a:t>Accountability</a:t>
            </a:r>
            <a:endParaRPr lang="en-US" sz="3000" dirty="0">
              <a:solidFill>
                <a:schemeClr val="tx2">
                  <a:lumMod val="75000"/>
                </a:schemeClr>
              </a:solidFill>
              <a:latin typeface="Arial" pitchFamily="34" charset="0"/>
              <a:cs typeface="+mn-cs"/>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1058"/>
                                        </p:tgtEl>
                                        <p:attrNameLst>
                                          <p:attrName>style.visibility</p:attrName>
                                        </p:attrNameLst>
                                      </p:cBhvr>
                                      <p:to>
                                        <p:strVal val="visible"/>
                                      </p:to>
                                    </p:set>
                                    <p:animEffect transition="in" filter="blinds(horizontal)">
                                      <p:cBhvr>
                                        <p:cTn id="7" dur="500"/>
                                        <p:tgtEl>
                                          <p:spTgt spid="30105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01059"/>
                                        </p:tgtEl>
                                        <p:attrNameLst>
                                          <p:attrName>style.visibility</p:attrName>
                                        </p:attrNameLst>
                                      </p:cBhvr>
                                      <p:to>
                                        <p:strVal val="visible"/>
                                      </p:to>
                                    </p:set>
                                    <p:animEffect transition="in" filter="blinds(horizontal)">
                                      <p:cBhvr>
                                        <p:cTn id="10" dur="500"/>
                                        <p:tgtEl>
                                          <p:spTgt spid="3010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1058" grpId="0"/>
      <p:bldP spid="30105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Criteria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4EB0E09-0D40-40B7-932B-C470D7AA58C3}" type="slidenum">
              <a:rPr lang="en-US" altLang="en-US" smtClean="0"/>
              <a:pPr eaLnBrk="1" hangingPunct="1"/>
              <a:t>12</a:t>
            </a:fld>
            <a:endParaRPr lang="en-US" altLang="en-US" smtClean="0"/>
          </a:p>
        </p:txBody>
      </p:sp>
      <p:sp>
        <p:nvSpPr>
          <p:cNvPr id="979976" name="AutoShape 8"/>
          <p:cNvSpPr>
            <a:spLocks noChangeArrowheads="1"/>
          </p:cNvSpPr>
          <p:nvPr/>
        </p:nvSpPr>
        <p:spPr bwMode="auto">
          <a:xfrm>
            <a:off x="822325" y="2897188"/>
            <a:ext cx="2438400" cy="941387"/>
          </a:xfrm>
          <a:prstGeom prst="upArrowCallout">
            <a:avLst>
              <a:gd name="adj1" fmla="val 60702"/>
              <a:gd name="adj2" fmla="val 64756"/>
              <a:gd name="adj3" fmla="val 25491"/>
              <a:gd name="adj4" fmla="val 66667"/>
            </a:avLst>
          </a:prstGeom>
          <a:solidFill>
            <a:srgbClr val="008080"/>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400">
                <a:solidFill>
                  <a:schemeClr val="bg1"/>
                </a:solidFill>
                <a:cs typeface="Arial" charset="0"/>
              </a:rPr>
              <a:t>Outputs</a:t>
            </a:r>
            <a:endParaRPr lang="en-CA" altLang="en-US" sz="2400">
              <a:solidFill>
                <a:schemeClr val="bg1"/>
              </a:solidFill>
              <a:cs typeface="Arial" charset="0"/>
            </a:endParaRPr>
          </a:p>
        </p:txBody>
      </p:sp>
      <p:sp>
        <p:nvSpPr>
          <p:cNvPr id="979977" name="AutoShape 9"/>
          <p:cNvSpPr>
            <a:spLocks noChangeArrowheads="1"/>
          </p:cNvSpPr>
          <p:nvPr/>
        </p:nvSpPr>
        <p:spPr bwMode="auto">
          <a:xfrm>
            <a:off x="1047750" y="1898650"/>
            <a:ext cx="2438400" cy="958850"/>
          </a:xfrm>
          <a:prstGeom prst="upArrowCallout">
            <a:avLst>
              <a:gd name="adj1" fmla="val 59597"/>
              <a:gd name="adj2" fmla="val 63576"/>
              <a:gd name="adj3" fmla="val 25491"/>
              <a:gd name="adj4" fmla="val 66667"/>
            </a:avLst>
          </a:prstGeom>
          <a:solidFill>
            <a:srgbClr val="0080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400">
                <a:solidFill>
                  <a:schemeClr val="bg1"/>
                </a:solidFill>
                <a:cs typeface="Arial" charset="0"/>
              </a:rPr>
              <a:t>Outcome</a:t>
            </a:r>
            <a:endParaRPr lang="en-CA" altLang="en-US" sz="2400">
              <a:solidFill>
                <a:schemeClr val="bg1"/>
              </a:solidFill>
              <a:cs typeface="Arial" charset="0"/>
            </a:endParaRPr>
          </a:p>
        </p:txBody>
      </p:sp>
      <p:sp>
        <p:nvSpPr>
          <p:cNvPr id="979978" name="AutoShape 10"/>
          <p:cNvSpPr>
            <a:spLocks noChangeArrowheads="1"/>
          </p:cNvSpPr>
          <p:nvPr/>
        </p:nvSpPr>
        <p:spPr bwMode="auto">
          <a:xfrm>
            <a:off x="415925" y="4918075"/>
            <a:ext cx="2438400" cy="923925"/>
          </a:xfrm>
          <a:prstGeom prst="upArrowCallout">
            <a:avLst>
              <a:gd name="adj1" fmla="val 61850"/>
              <a:gd name="adj2" fmla="val 65979"/>
              <a:gd name="adj3" fmla="val 25491"/>
              <a:gd name="adj4" fmla="val 66667"/>
            </a:avLst>
          </a:prstGeom>
          <a:solidFill>
            <a:srgbClr val="0080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400">
                <a:solidFill>
                  <a:schemeClr val="bg1"/>
                </a:solidFill>
                <a:cs typeface="Arial" charset="0"/>
              </a:rPr>
              <a:t>Inputs</a:t>
            </a:r>
            <a:endParaRPr lang="en-CA" altLang="en-US" sz="2400">
              <a:solidFill>
                <a:schemeClr val="bg1"/>
              </a:solidFill>
              <a:cs typeface="Arial" charset="0"/>
            </a:endParaRPr>
          </a:p>
        </p:txBody>
      </p:sp>
      <p:sp>
        <p:nvSpPr>
          <p:cNvPr id="979979" name="AutoShape 11"/>
          <p:cNvSpPr>
            <a:spLocks noChangeArrowheads="1"/>
          </p:cNvSpPr>
          <p:nvPr/>
        </p:nvSpPr>
        <p:spPr bwMode="auto">
          <a:xfrm>
            <a:off x="596900" y="3878263"/>
            <a:ext cx="2438400" cy="941387"/>
          </a:xfrm>
          <a:prstGeom prst="upArrowCallout">
            <a:avLst>
              <a:gd name="adj1" fmla="val 60702"/>
              <a:gd name="adj2" fmla="val 64756"/>
              <a:gd name="adj3" fmla="val 25491"/>
              <a:gd name="adj4" fmla="val 66667"/>
            </a:avLst>
          </a:prstGeom>
          <a:solidFill>
            <a:srgbClr val="0080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400">
                <a:solidFill>
                  <a:schemeClr val="bg1"/>
                </a:solidFill>
                <a:cs typeface="Arial" charset="0"/>
              </a:rPr>
              <a:t>Activities</a:t>
            </a:r>
            <a:endParaRPr lang="en-CA" altLang="en-US" sz="2400">
              <a:solidFill>
                <a:schemeClr val="bg1"/>
              </a:solidFill>
              <a:cs typeface="Arial" charset="0"/>
            </a:endParaRPr>
          </a:p>
        </p:txBody>
      </p:sp>
      <p:sp>
        <p:nvSpPr>
          <p:cNvPr id="979980" name="AutoShape 12"/>
          <p:cNvSpPr>
            <a:spLocks noChangeArrowheads="1"/>
          </p:cNvSpPr>
          <p:nvPr/>
        </p:nvSpPr>
        <p:spPr bwMode="auto">
          <a:xfrm>
            <a:off x="3633788" y="1905000"/>
            <a:ext cx="5283200" cy="941388"/>
          </a:xfrm>
          <a:prstGeom prst="upArrowCallout">
            <a:avLst>
              <a:gd name="adj1" fmla="val 131522"/>
              <a:gd name="adj2" fmla="val 140303"/>
              <a:gd name="adj3" fmla="val 25491"/>
              <a:gd name="adj4" fmla="val 66667"/>
            </a:avLst>
          </a:prstGeom>
          <a:solidFill>
            <a:srgbClr val="96B7D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000" dirty="0" smtClean="0">
                <a:cs typeface="Arial" charset="0"/>
              </a:rPr>
              <a:t>Increased access to quality Skill </a:t>
            </a:r>
            <a:r>
              <a:rPr lang="en-US" altLang="en-US" sz="2000" dirty="0" err="1" smtClean="0">
                <a:cs typeface="Arial" charset="0"/>
              </a:rPr>
              <a:t>edu</a:t>
            </a:r>
            <a:r>
              <a:rPr lang="en-US" altLang="en-US" sz="2000" dirty="0" smtClean="0">
                <a:cs typeface="Arial" charset="0"/>
              </a:rPr>
              <a:t> services</a:t>
            </a:r>
            <a:endParaRPr lang="en-CA" altLang="en-US" sz="2000" dirty="0">
              <a:cs typeface="Arial" charset="0"/>
            </a:endParaRPr>
          </a:p>
        </p:txBody>
      </p:sp>
      <p:sp>
        <p:nvSpPr>
          <p:cNvPr id="979981" name="AutoShape 13"/>
          <p:cNvSpPr>
            <a:spLocks noChangeArrowheads="1"/>
          </p:cNvSpPr>
          <p:nvPr/>
        </p:nvSpPr>
        <p:spPr bwMode="auto">
          <a:xfrm>
            <a:off x="3894138" y="849313"/>
            <a:ext cx="4933950" cy="989012"/>
          </a:xfrm>
          <a:prstGeom prst="upArrowCallout">
            <a:avLst>
              <a:gd name="adj1" fmla="val 116913"/>
              <a:gd name="adj2" fmla="val 124719"/>
              <a:gd name="adj3" fmla="val 25491"/>
              <a:gd name="adj4" fmla="val 6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000" dirty="0">
                <a:cs typeface="Arial" charset="0"/>
              </a:rPr>
              <a:t>Better </a:t>
            </a:r>
            <a:r>
              <a:rPr lang="en-US" altLang="en-US" sz="2000" dirty="0" smtClean="0">
                <a:cs typeface="Arial" charset="0"/>
              </a:rPr>
              <a:t>skilled </a:t>
            </a:r>
            <a:r>
              <a:rPr lang="en-US" altLang="en-US" sz="2000" dirty="0">
                <a:cs typeface="Arial" charset="0"/>
              </a:rPr>
              <a:t>population</a:t>
            </a:r>
            <a:r>
              <a:rPr lang="en-CA" altLang="en-US" sz="2000" dirty="0">
                <a:cs typeface="Arial" charset="0"/>
              </a:rPr>
              <a:t> </a:t>
            </a:r>
          </a:p>
        </p:txBody>
      </p:sp>
      <p:sp>
        <p:nvSpPr>
          <p:cNvPr id="979982" name="AutoShape 14"/>
          <p:cNvSpPr>
            <a:spLocks noChangeArrowheads="1"/>
          </p:cNvSpPr>
          <p:nvPr/>
        </p:nvSpPr>
        <p:spPr bwMode="auto">
          <a:xfrm>
            <a:off x="3467100" y="2906713"/>
            <a:ext cx="5067300" cy="923925"/>
          </a:xfrm>
          <a:prstGeom prst="upArrowCallout">
            <a:avLst>
              <a:gd name="adj1" fmla="val 128531"/>
              <a:gd name="adj2" fmla="val 137113"/>
              <a:gd name="adj3" fmla="val 25491"/>
              <a:gd name="adj4" fmla="val 66667"/>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000" dirty="0">
                <a:cs typeface="Arial" charset="0"/>
              </a:rPr>
              <a:t>Improved curricula and materials, teaching</a:t>
            </a:r>
          </a:p>
          <a:p>
            <a:pPr algn="ctr"/>
            <a:r>
              <a:rPr lang="en-US" altLang="en-US" sz="2000" dirty="0">
                <a:cs typeface="Arial" charset="0"/>
              </a:rPr>
              <a:t>skills, and systems for school management  </a:t>
            </a:r>
            <a:endParaRPr lang="en-CA" altLang="en-US" sz="2000" dirty="0">
              <a:cs typeface="Arial" charset="0"/>
            </a:endParaRPr>
          </a:p>
        </p:txBody>
      </p:sp>
      <p:sp>
        <p:nvSpPr>
          <p:cNvPr id="979983" name="AutoShape 15"/>
          <p:cNvSpPr>
            <a:spLocks noChangeArrowheads="1"/>
          </p:cNvSpPr>
          <p:nvPr/>
        </p:nvSpPr>
        <p:spPr bwMode="auto">
          <a:xfrm>
            <a:off x="3219450" y="3890963"/>
            <a:ext cx="5160963" cy="923925"/>
          </a:xfrm>
          <a:prstGeom prst="upArrowCallout">
            <a:avLst>
              <a:gd name="adj1" fmla="val 130907"/>
              <a:gd name="adj2" fmla="val 139648"/>
              <a:gd name="adj3" fmla="val 25491"/>
              <a:gd name="adj4" fmla="val 66667"/>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000" dirty="0">
                <a:cs typeface="Arial" charset="0"/>
              </a:rPr>
              <a:t>Materials development, </a:t>
            </a:r>
            <a:r>
              <a:rPr lang="en-US" altLang="en-US" sz="2000" dirty="0" smtClean="0">
                <a:cs typeface="Arial" charset="0"/>
              </a:rPr>
              <a:t>artisans </a:t>
            </a:r>
            <a:r>
              <a:rPr lang="en-US" altLang="en-US" sz="2000" dirty="0">
                <a:cs typeface="Arial" charset="0"/>
              </a:rPr>
              <a:t>training, </a:t>
            </a:r>
          </a:p>
          <a:p>
            <a:pPr algn="ctr"/>
            <a:r>
              <a:rPr lang="en-US" altLang="en-US" sz="2000" dirty="0">
                <a:cs typeface="Arial" charset="0"/>
              </a:rPr>
              <a:t>and management capacity building</a:t>
            </a:r>
            <a:endParaRPr lang="en-CA" altLang="en-US" sz="2000" dirty="0">
              <a:cs typeface="Arial" charset="0"/>
            </a:endParaRPr>
          </a:p>
        </p:txBody>
      </p:sp>
      <p:sp>
        <p:nvSpPr>
          <p:cNvPr id="979984" name="AutoShape 16"/>
          <p:cNvSpPr>
            <a:spLocks noChangeArrowheads="1"/>
          </p:cNvSpPr>
          <p:nvPr/>
        </p:nvSpPr>
        <p:spPr bwMode="auto">
          <a:xfrm>
            <a:off x="1279525" y="906463"/>
            <a:ext cx="2438400" cy="941387"/>
          </a:xfrm>
          <a:prstGeom prst="upArrowCallout">
            <a:avLst>
              <a:gd name="adj1" fmla="val 60702"/>
              <a:gd name="adj2" fmla="val 64756"/>
              <a:gd name="adj3" fmla="val 25491"/>
              <a:gd name="adj4" fmla="val 66667"/>
            </a:avLst>
          </a:prstGeom>
          <a:solidFill>
            <a:srgbClr val="0080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400">
                <a:solidFill>
                  <a:schemeClr val="bg1"/>
                </a:solidFill>
                <a:cs typeface="Arial" charset="0"/>
              </a:rPr>
              <a:t>Impact</a:t>
            </a:r>
            <a:endParaRPr lang="en-CA" altLang="en-US" sz="2400">
              <a:solidFill>
                <a:schemeClr val="bg1"/>
              </a:solidFill>
              <a:cs typeface="Arial" charset="0"/>
            </a:endParaRPr>
          </a:p>
        </p:txBody>
      </p:sp>
      <p:sp>
        <p:nvSpPr>
          <p:cNvPr id="979985" name="AutoShape 17"/>
          <p:cNvSpPr>
            <a:spLocks noChangeArrowheads="1"/>
          </p:cNvSpPr>
          <p:nvPr/>
        </p:nvSpPr>
        <p:spPr bwMode="auto">
          <a:xfrm>
            <a:off x="2965450" y="4938713"/>
            <a:ext cx="5187950" cy="892175"/>
          </a:xfrm>
          <a:prstGeom prst="upArrowCallout">
            <a:avLst>
              <a:gd name="adj1" fmla="val 136274"/>
              <a:gd name="adj2" fmla="val 145374"/>
              <a:gd name="adj3" fmla="val 25491"/>
              <a:gd name="adj4" fmla="val 66667"/>
            </a:avLst>
          </a:prstGeom>
          <a:solidFill>
            <a:srgbClr val="E0A5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000" dirty="0">
                <a:cs typeface="Arial" charset="0"/>
              </a:rPr>
              <a:t>Money, </a:t>
            </a:r>
            <a:r>
              <a:rPr lang="en-CA" altLang="en-US" sz="2000" dirty="0">
                <a:cs typeface="Arial" charset="0"/>
              </a:rPr>
              <a:t>facilities, </a:t>
            </a:r>
            <a:r>
              <a:rPr lang="en-CA" altLang="en-US" sz="2000" dirty="0" smtClean="0">
                <a:cs typeface="Arial" charset="0"/>
              </a:rPr>
              <a:t>HR, materials</a:t>
            </a:r>
            <a:endParaRPr lang="en-CA" altLang="en-US" sz="2000" dirty="0">
              <a:cs typeface="Arial" charset="0"/>
            </a:endParaRPr>
          </a:p>
        </p:txBody>
      </p:sp>
      <p:sp>
        <p:nvSpPr>
          <p:cNvPr id="16397" name="Oval 19"/>
          <p:cNvSpPr>
            <a:spLocks noChangeArrowheads="1"/>
          </p:cNvSpPr>
          <p:nvPr/>
        </p:nvSpPr>
        <p:spPr bwMode="auto">
          <a:xfrm>
            <a:off x="6591300" y="0"/>
            <a:ext cx="2260600" cy="8255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b="1"/>
              <a:t>What?</a:t>
            </a:r>
          </a:p>
        </p:txBody>
      </p:sp>
    </p:spTree>
    <p:extLst>
      <p:ext uri="{BB962C8B-B14F-4D97-AF65-F5344CB8AC3E}">
        <p14:creationId xmlns:p14="http://schemas.microsoft.com/office/powerpoint/2010/main" val="39603750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79978"/>
                                        </p:tgtEl>
                                        <p:attrNameLst>
                                          <p:attrName>style.visibility</p:attrName>
                                        </p:attrNameLst>
                                      </p:cBhvr>
                                      <p:to>
                                        <p:strVal val="visible"/>
                                      </p:to>
                                    </p:set>
                                    <p:anim calcmode="lin" valueType="num">
                                      <p:cBhvr additive="base">
                                        <p:cTn id="7" dur="500" fill="hold"/>
                                        <p:tgtEl>
                                          <p:spTgt spid="979978"/>
                                        </p:tgtEl>
                                        <p:attrNameLst>
                                          <p:attrName>ppt_x</p:attrName>
                                        </p:attrNameLst>
                                      </p:cBhvr>
                                      <p:tavLst>
                                        <p:tav tm="0">
                                          <p:val>
                                            <p:strVal val="#ppt_x"/>
                                          </p:val>
                                        </p:tav>
                                        <p:tav tm="100000">
                                          <p:val>
                                            <p:strVal val="#ppt_x"/>
                                          </p:val>
                                        </p:tav>
                                      </p:tavLst>
                                    </p:anim>
                                    <p:anim calcmode="lin" valueType="num">
                                      <p:cBhvr additive="base">
                                        <p:cTn id="8" dur="500" fill="hold"/>
                                        <p:tgtEl>
                                          <p:spTgt spid="97997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79985"/>
                                        </p:tgtEl>
                                        <p:attrNameLst>
                                          <p:attrName>style.visibility</p:attrName>
                                        </p:attrNameLst>
                                      </p:cBhvr>
                                      <p:to>
                                        <p:strVal val="visible"/>
                                      </p:to>
                                    </p:set>
                                    <p:anim calcmode="lin" valueType="num">
                                      <p:cBhvr additive="base">
                                        <p:cTn id="13" dur="500" fill="hold"/>
                                        <p:tgtEl>
                                          <p:spTgt spid="979985"/>
                                        </p:tgtEl>
                                        <p:attrNameLst>
                                          <p:attrName>ppt_x</p:attrName>
                                        </p:attrNameLst>
                                      </p:cBhvr>
                                      <p:tavLst>
                                        <p:tav tm="0">
                                          <p:val>
                                            <p:strVal val="#ppt_x"/>
                                          </p:val>
                                        </p:tav>
                                        <p:tav tm="100000">
                                          <p:val>
                                            <p:strVal val="#ppt_x"/>
                                          </p:val>
                                        </p:tav>
                                      </p:tavLst>
                                    </p:anim>
                                    <p:anim calcmode="lin" valueType="num">
                                      <p:cBhvr additive="base">
                                        <p:cTn id="14" dur="500" fill="hold"/>
                                        <p:tgtEl>
                                          <p:spTgt spid="97998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79979"/>
                                        </p:tgtEl>
                                        <p:attrNameLst>
                                          <p:attrName>style.visibility</p:attrName>
                                        </p:attrNameLst>
                                      </p:cBhvr>
                                      <p:to>
                                        <p:strVal val="visible"/>
                                      </p:to>
                                    </p:set>
                                    <p:anim calcmode="lin" valueType="num">
                                      <p:cBhvr additive="base">
                                        <p:cTn id="19" dur="500" fill="hold"/>
                                        <p:tgtEl>
                                          <p:spTgt spid="979979"/>
                                        </p:tgtEl>
                                        <p:attrNameLst>
                                          <p:attrName>ppt_x</p:attrName>
                                        </p:attrNameLst>
                                      </p:cBhvr>
                                      <p:tavLst>
                                        <p:tav tm="0">
                                          <p:val>
                                            <p:strVal val="#ppt_x"/>
                                          </p:val>
                                        </p:tav>
                                        <p:tav tm="100000">
                                          <p:val>
                                            <p:strVal val="#ppt_x"/>
                                          </p:val>
                                        </p:tav>
                                      </p:tavLst>
                                    </p:anim>
                                    <p:anim calcmode="lin" valueType="num">
                                      <p:cBhvr additive="base">
                                        <p:cTn id="20" dur="500" fill="hold"/>
                                        <p:tgtEl>
                                          <p:spTgt spid="979979"/>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79983"/>
                                        </p:tgtEl>
                                        <p:attrNameLst>
                                          <p:attrName>style.visibility</p:attrName>
                                        </p:attrNameLst>
                                      </p:cBhvr>
                                      <p:to>
                                        <p:strVal val="visible"/>
                                      </p:to>
                                    </p:set>
                                    <p:anim calcmode="lin" valueType="num">
                                      <p:cBhvr additive="base">
                                        <p:cTn id="25" dur="500" fill="hold"/>
                                        <p:tgtEl>
                                          <p:spTgt spid="979983"/>
                                        </p:tgtEl>
                                        <p:attrNameLst>
                                          <p:attrName>ppt_x</p:attrName>
                                        </p:attrNameLst>
                                      </p:cBhvr>
                                      <p:tavLst>
                                        <p:tav tm="0">
                                          <p:val>
                                            <p:strVal val="#ppt_x"/>
                                          </p:val>
                                        </p:tav>
                                        <p:tav tm="100000">
                                          <p:val>
                                            <p:strVal val="#ppt_x"/>
                                          </p:val>
                                        </p:tav>
                                      </p:tavLst>
                                    </p:anim>
                                    <p:anim calcmode="lin" valueType="num">
                                      <p:cBhvr additive="base">
                                        <p:cTn id="26" dur="500" fill="hold"/>
                                        <p:tgtEl>
                                          <p:spTgt spid="979983"/>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79976"/>
                                        </p:tgtEl>
                                        <p:attrNameLst>
                                          <p:attrName>style.visibility</p:attrName>
                                        </p:attrNameLst>
                                      </p:cBhvr>
                                      <p:to>
                                        <p:strVal val="visible"/>
                                      </p:to>
                                    </p:set>
                                    <p:anim calcmode="lin" valueType="num">
                                      <p:cBhvr additive="base">
                                        <p:cTn id="31" dur="500" fill="hold"/>
                                        <p:tgtEl>
                                          <p:spTgt spid="979976"/>
                                        </p:tgtEl>
                                        <p:attrNameLst>
                                          <p:attrName>ppt_x</p:attrName>
                                        </p:attrNameLst>
                                      </p:cBhvr>
                                      <p:tavLst>
                                        <p:tav tm="0">
                                          <p:val>
                                            <p:strVal val="#ppt_x"/>
                                          </p:val>
                                        </p:tav>
                                        <p:tav tm="100000">
                                          <p:val>
                                            <p:strVal val="#ppt_x"/>
                                          </p:val>
                                        </p:tav>
                                      </p:tavLst>
                                    </p:anim>
                                    <p:anim calcmode="lin" valueType="num">
                                      <p:cBhvr additive="base">
                                        <p:cTn id="32" dur="500" fill="hold"/>
                                        <p:tgtEl>
                                          <p:spTgt spid="979976"/>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79982"/>
                                        </p:tgtEl>
                                        <p:attrNameLst>
                                          <p:attrName>style.visibility</p:attrName>
                                        </p:attrNameLst>
                                      </p:cBhvr>
                                      <p:to>
                                        <p:strVal val="visible"/>
                                      </p:to>
                                    </p:set>
                                    <p:anim calcmode="lin" valueType="num">
                                      <p:cBhvr additive="base">
                                        <p:cTn id="37" dur="500" fill="hold"/>
                                        <p:tgtEl>
                                          <p:spTgt spid="979982"/>
                                        </p:tgtEl>
                                        <p:attrNameLst>
                                          <p:attrName>ppt_x</p:attrName>
                                        </p:attrNameLst>
                                      </p:cBhvr>
                                      <p:tavLst>
                                        <p:tav tm="0">
                                          <p:val>
                                            <p:strVal val="#ppt_x"/>
                                          </p:val>
                                        </p:tav>
                                        <p:tav tm="100000">
                                          <p:val>
                                            <p:strVal val="#ppt_x"/>
                                          </p:val>
                                        </p:tav>
                                      </p:tavLst>
                                    </p:anim>
                                    <p:anim calcmode="lin" valueType="num">
                                      <p:cBhvr additive="base">
                                        <p:cTn id="38" dur="500" fill="hold"/>
                                        <p:tgtEl>
                                          <p:spTgt spid="979982"/>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79977"/>
                                        </p:tgtEl>
                                        <p:attrNameLst>
                                          <p:attrName>style.visibility</p:attrName>
                                        </p:attrNameLst>
                                      </p:cBhvr>
                                      <p:to>
                                        <p:strVal val="visible"/>
                                      </p:to>
                                    </p:set>
                                    <p:anim calcmode="lin" valueType="num">
                                      <p:cBhvr additive="base">
                                        <p:cTn id="43" dur="500" fill="hold"/>
                                        <p:tgtEl>
                                          <p:spTgt spid="979977"/>
                                        </p:tgtEl>
                                        <p:attrNameLst>
                                          <p:attrName>ppt_x</p:attrName>
                                        </p:attrNameLst>
                                      </p:cBhvr>
                                      <p:tavLst>
                                        <p:tav tm="0">
                                          <p:val>
                                            <p:strVal val="#ppt_x"/>
                                          </p:val>
                                        </p:tav>
                                        <p:tav tm="100000">
                                          <p:val>
                                            <p:strVal val="#ppt_x"/>
                                          </p:val>
                                        </p:tav>
                                      </p:tavLst>
                                    </p:anim>
                                    <p:anim calcmode="lin" valueType="num">
                                      <p:cBhvr additive="base">
                                        <p:cTn id="44" dur="500" fill="hold"/>
                                        <p:tgtEl>
                                          <p:spTgt spid="979977"/>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79980"/>
                                        </p:tgtEl>
                                        <p:attrNameLst>
                                          <p:attrName>style.visibility</p:attrName>
                                        </p:attrNameLst>
                                      </p:cBhvr>
                                      <p:to>
                                        <p:strVal val="visible"/>
                                      </p:to>
                                    </p:set>
                                    <p:anim calcmode="lin" valueType="num">
                                      <p:cBhvr additive="base">
                                        <p:cTn id="49" dur="500" fill="hold"/>
                                        <p:tgtEl>
                                          <p:spTgt spid="979980"/>
                                        </p:tgtEl>
                                        <p:attrNameLst>
                                          <p:attrName>ppt_x</p:attrName>
                                        </p:attrNameLst>
                                      </p:cBhvr>
                                      <p:tavLst>
                                        <p:tav tm="0">
                                          <p:val>
                                            <p:strVal val="#ppt_x"/>
                                          </p:val>
                                        </p:tav>
                                        <p:tav tm="100000">
                                          <p:val>
                                            <p:strVal val="#ppt_x"/>
                                          </p:val>
                                        </p:tav>
                                      </p:tavLst>
                                    </p:anim>
                                    <p:anim calcmode="lin" valueType="num">
                                      <p:cBhvr additive="base">
                                        <p:cTn id="50" dur="500" fill="hold"/>
                                        <p:tgtEl>
                                          <p:spTgt spid="979980"/>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979984"/>
                                        </p:tgtEl>
                                        <p:attrNameLst>
                                          <p:attrName>style.visibility</p:attrName>
                                        </p:attrNameLst>
                                      </p:cBhvr>
                                      <p:to>
                                        <p:strVal val="visible"/>
                                      </p:to>
                                    </p:set>
                                    <p:anim calcmode="lin" valueType="num">
                                      <p:cBhvr additive="base">
                                        <p:cTn id="55" dur="500" fill="hold"/>
                                        <p:tgtEl>
                                          <p:spTgt spid="979984"/>
                                        </p:tgtEl>
                                        <p:attrNameLst>
                                          <p:attrName>ppt_x</p:attrName>
                                        </p:attrNameLst>
                                      </p:cBhvr>
                                      <p:tavLst>
                                        <p:tav tm="0">
                                          <p:val>
                                            <p:strVal val="#ppt_x"/>
                                          </p:val>
                                        </p:tav>
                                        <p:tav tm="100000">
                                          <p:val>
                                            <p:strVal val="#ppt_x"/>
                                          </p:val>
                                        </p:tav>
                                      </p:tavLst>
                                    </p:anim>
                                    <p:anim calcmode="lin" valueType="num">
                                      <p:cBhvr additive="base">
                                        <p:cTn id="56" dur="500" fill="hold"/>
                                        <p:tgtEl>
                                          <p:spTgt spid="979984"/>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979981"/>
                                        </p:tgtEl>
                                        <p:attrNameLst>
                                          <p:attrName>style.visibility</p:attrName>
                                        </p:attrNameLst>
                                      </p:cBhvr>
                                      <p:to>
                                        <p:strVal val="visible"/>
                                      </p:to>
                                    </p:set>
                                    <p:anim calcmode="lin" valueType="num">
                                      <p:cBhvr additive="base">
                                        <p:cTn id="61" dur="500" fill="hold"/>
                                        <p:tgtEl>
                                          <p:spTgt spid="979981"/>
                                        </p:tgtEl>
                                        <p:attrNameLst>
                                          <p:attrName>ppt_x</p:attrName>
                                        </p:attrNameLst>
                                      </p:cBhvr>
                                      <p:tavLst>
                                        <p:tav tm="0">
                                          <p:val>
                                            <p:strVal val="#ppt_x"/>
                                          </p:val>
                                        </p:tav>
                                        <p:tav tm="100000">
                                          <p:val>
                                            <p:strVal val="#ppt_x"/>
                                          </p:val>
                                        </p:tav>
                                      </p:tavLst>
                                    </p:anim>
                                    <p:anim calcmode="lin" valueType="num">
                                      <p:cBhvr additive="base">
                                        <p:cTn id="62" dur="500" fill="hold"/>
                                        <p:tgtEl>
                                          <p:spTgt spid="97998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9976" grpId="0" animBg="1"/>
      <p:bldP spid="979977" grpId="0" animBg="1"/>
      <p:bldP spid="979978" grpId="0" animBg="1"/>
      <p:bldP spid="979979" grpId="0" animBg="1"/>
      <p:bldP spid="979980" grpId="0" animBg="1"/>
      <p:bldP spid="979981" grpId="0" animBg="1"/>
      <p:bldP spid="979982" grpId="0" animBg="1"/>
      <p:bldP spid="979983" grpId="0" animBg="1"/>
      <p:bldP spid="979984" grpId="0" animBg="1"/>
      <p:bldP spid="979985"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3346" name="Rectangle 2"/>
          <p:cNvSpPr>
            <a:spLocks noChangeArrowheads="1"/>
          </p:cNvSpPr>
          <p:nvPr/>
        </p:nvSpPr>
        <p:spPr bwMode="auto">
          <a:xfrm>
            <a:off x="762000" y="774700"/>
            <a:ext cx="7772400" cy="641350"/>
          </a:xfrm>
          <a:prstGeom prst="rect">
            <a:avLst/>
          </a:prstGeom>
          <a:noFill/>
          <a:ln w="9525">
            <a:noFill/>
            <a:miter lim="800000"/>
            <a:headEnd/>
            <a:tailEnd/>
          </a:ln>
        </p:spPr>
        <p:txBody>
          <a:bodyPr>
            <a:spAutoFit/>
          </a:bodyPr>
          <a:lstStyle/>
          <a:p>
            <a:pPr algn="ctr"/>
            <a:endParaRPr lang="ja-JP" altLang="en-US" sz="3600" b="1">
              <a:solidFill>
                <a:schemeClr val="bg1"/>
              </a:solidFill>
            </a:endParaRPr>
          </a:p>
        </p:txBody>
      </p:sp>
      <p:sp>
        <p:nvSpPr>
          <p:cNvPr id="313347" name="Rectangle 3"/>
          <p:cNvSpPr>
            <a:spLocks noChangeArrowheads="1"/>
          </p:cNvSpPr>
          <p:nvPr/>
        </p:nvSpPr>
        <p:spPr bwMode="auto">
          <a:xfrm>
            <a:off x="955675" y="1612900"/>
            <a:ext cx="2209800" cy="533400"/>
          </a:xfrm>
          <a:prstGeom prst="rect">
            <a:avLst/>
          </a:prstGeom>
          <a:solidFill>
            <a:srgbClr val="FF9933"/>
          </a:solidFill>
          <a:ln w="9525">
            <a:solidFill>
              <a:schemeClr val="tx1"/>
            </a:solidFill>
            <a:miter lim="800000"/>
            <a:headEnd/>
            <a:tailEnd/>
          </a:ln>
        </p:spPr>
        <p:txBody>
          <a:bodyPr wrap="none" anchor="ctr"/>
          <a:lstStyle/>
          <a:p>
            <a:pPr algn="ctr" eaLnBrk="0" hangingPunct="0"/>
            <a:r>
              <a:rPr lang="en-US" altLang="ja-JP" sz="2800" b="1">
                <a:solidFill>
                  <a:srgbClr val="000000"/>
                </a:solidFill>
                <a:latin typeface="Garamond" pitchFamily="18" charset="0"/>
              </a:rPr>
              <a:t>Monitoring</a:t>
            </a:r>
          </a:p>
        </p:txBody>
      </p:sp>
      <p:sp>
        <p:nvSpPr>
          <p:cNvPr id="313348" name="Rectangle 4"/>
          <p:cNvSpPr>
            <a:spLocks noChangeArrowheads="1"/>
          </p:cNvSpPr>
          <p:nvPr/>
        </p:nvSpPr>
        <p:spPr bwMode="auto">
          <a:xfrm>
            <a:off x="1457325" y="2457450"/>
            <a:ext cx="1257300" cy="366713"/>
          </a:xfrm>
          <a:prstGeom prst="rect">
            <a:avLst/>
          </a:prstGeom>
          <a:noFill/>
          <a:ln w="9525">
            <a:noFill/>
            <a:miter lim="800000"/>
            <a:headEnd/>
            <a:tailEnd/>
          </a:ln>
        </p:spPr>
        <p:txBody>
          <a:bodyPr wrap="none">
            <a:spAutoFit/>
          </a:bodyPr>
          <a:lstStyle/>
          <a:p>
            <a:pPr eaLnBrk="0" hangingPunct="0"/>
            <a:r>
              <a:rPr lang="en-US" altLang="ja-JP" b="1">
                <a:solidFill>
                  <a:srgbClr val="002060"/>
                </a:solidFill>
                <a:latin typeface="Garamond" pitchFamily="18" charset="0"/>
              </a:rPr>
              <a:t>Recording </a:t>
            </a:r>
          </a:p>
        </p:txBody>
      </p:sp>
      <p:sp>
        <p:nvSpPr>
          <p:cNvPr id="313349" name="Line 5"/>
          <p:cNvSpPr>
            <a:spLocks noChangeShapeType="1"/>
          </p:cNvSpPr>
          <p:nvPr/>
        </p:nvSpPr>
        <p:spPr bwMode="auto">
          <a:xfrm>
            <a:off x="1990725" y="2762250"/>
            <a:ext cx="0" cy="831850"/>
          </a:xfrm>
          <a:prstGeom prst="line">
            <a:avLst/>
          </a:prstGeom>
          <a:noFill/>
          <a:ln w="9525">
            <a:solidFill>
              <a:srgbClr val="000000"/>
            </a:solidFill>
            <a:round/>
            <a:headEnd/>
            <a:tailEnd type="triangle" w="med" len="med"/>
          </a:ln>
        </p:spPr>
        <p:txBody>
          <a:bodyPr/>
          <a:lstStyle/>
          <a:p>
            <a:endParaRPr lang="en-US"/>
          </a:p>
        </p:txBody>
      </p:sp>
      <p:sp>
        <p:nvSpPr>
          <p:cNvPr id="313350" name="Rectangle 6"/>
          <p:cNvSpPr>
            <a:spLocks noChangeArrowheads="1"/>
          </p:cNvSpPr>
          <p:nvPr/>
        </p:nvSpPr>
        <p:spPr bwMode="auto">
          <a:xfrm>
            <a:off x="1444625" y="3549650"/>
            <a:ext cx="1062038" cy="369888"/>
          </a:xfrm>
          <a:prstGeom prst="rect">
            <a:avLst/>
          </a:prstGeom>
          <a:noFill/>
          <a:ln w="9525">
            <a:noFill/>
            <a:miter lim="800000"/>
            <a:headEnd/>
            <a:tailEnd/>
          </a:ln>
        </p:spPr>
        <p:txBody>
          <a:bodyPr wrap="none">
            <a:spAutoFit/>
          </a:bodyPr>
          <a:lstStyle/>
          <a:p>
            <a:pPr eaLnBrk="0" hangingPunct="0"/>
            <a:r>
              <a:rPr lang="en-US" altLang="ja-JP" b="1">
                <a:solidFill>
                  <a:srgbClr val="002060"/>
                </a:solidFill>
                <a:latin typeface="Garamond" pitchFamily="18" charset="0"/>
              </a:rPr>
              <a:t>Analysis </a:t>
            </a:r>
          </a:p>
        </p:txBody>
      </p:sp>
      <p:sp>
        <p:nvSpPr>
          <p:cNvPr id="313351" name="Line 7"/>
          <p:cNvSpPr>
            <a:spLocks noChangeShapeType="1"/>
          </p:cNvSpPr>
          <p:nvPr/>
        </p:nvSpPr>
        <p:spPr bwMode="auto">
          <a:xfrm>
            <a:off x="2000250" y="3854450"/>
            <a:ext cx="0" cy="838200"/>
          </a:xfrm>
          <a:prstGeom prst="line">
            <a:avLst/>
          </a:prstGeom>
          <a:noFill/>
          <a:ln w="9525">
            <a:solidFill>
              <a:srgbClr val="000000"/>
            </a:solidFill>
            <a:round/>
            <a:headEnd/>
            <a:tailEnd type="triangle" w="med" len="med"/>
          </a:ln>
        </p:spPr>
        <p:txBody>
          <a:bodyPr/>
          <a:lstStyle/>
          <a:p>
            <a:endParaRPr lang="en-US"/>
          </a:p>
        </p:txBody>
      </p:sp>
      <p:sp>
        <p:nvSpPr>
          <p:cNvPr id="313352" name="Rectangle 8"/>
          <p:cNvSpPr>
            <a:spLocks noChangeArrowheads="1"/>
          </p:cNvSpPr>
          <p:nvPr/>
        </p:nvSpPr>
        <p:spPr bwMode="auto">
          <a:xfrm>
            <a:off x="1447800" y="4724400"/>
            <a:ext cx="1236663" cy="369888"/>
          </a:xfrm>
          <a:prstGeom prst="rect">
            <a:avLst/>
          </a:prstGeom>
          <a:noFill/>
          <a:ln w="9525">
            <a:noFill/>
            <a:miter lim="800000"/>
            <a:headEnd/>
            <a:tailEnd/>
          </a:ln>
        </p:spPr>
        <p:txBody>
          <a:bodyPr>
            <a:spAutoFit/>
          </a:bodyPr>
          <a:lstStyle/>
          <a:p>
            <a:pPr eaLnBrk="0" hangingPunct="0"/>
            <a:r>
              <a:rPr lang="en-US" altLang="ja-JP" b="1">
                <a:solidFill>
                  <a:srgbClr val="002060"/>
                </a:solidFill>
                <a:latin typeface="Garamond" pitchFamily="18" charset="0"/>
              </a:rPr>
              <a:t>Reporting </a:t>
            </a:r>
          </a:p>
        </p:txBody>
      </p:sp>
      <p:sp>
        <p:nvSpPr>
          <p:cNvPr id="313353" name="Line 9"/>
          <p:cNvSpPr>
            <a:spLocks noChangeShapeType="1"/>
          </p:cNvSpPr>
          <p:nvPr/>
        </p:nvSpPr>
        <p:spPr bwMode="auto">
          <a:xfrm>
            <a:off x="2000250" y="5010150"/>
            <a:ext cx="0" cy="838200"/>
          </a:xfrm>
          <a:prstGeom prst="line">
            <a:avLst/>
          </a:prstGeom>
          <a:noFill/>
          <a:ln w="9525">
            <a:solidFill>
              <a:srgbClr val="000000"/>
            </a:solidFill>
            <a:round/>
            <a:headEnd/>
            <a:tailEnd type="triangle" w="med" len="med"/>
          </a:ln>
        </p:spPr>
        <p:txBody>
          <a:bodyPr/>
          <a:lstStyle/>
          <a:p>
            <a:endParaRPr lang="en-US"/>
          </a:p>
        </p:txBody>
      </p:sp>
      <p:sp>
        <p:nvSpPr>
          <p:cNvPr id="313354" name="Rectangle 10"/>
          <p:cNvSpPr>
            <a:spLocks noChangeArrowheads="1"/>
          </p:cNvSpPr>
          <p:nvPr/>
        </p:nvSpPr>
        <p:spPr bwMode="auto">
          <a:xfrm>
            <a:off x="187325" y="5956300"/>
            <a:ext cx="3622675" cy="650875"/>
          </a:xfrm>
          <a:prstGeom prst="rect">
            <a:avLst/>
          </a:prstGeom>
          <a:solidFill>
            <a:schemeClr val="bg1"/>
          </a:solidFill>
          <a:ln w="9525">
            <a:solidFill>
              <a:schemeClr val="tx1"/>
            </a:solidFill>
            <a:miter lim="800000"/>
            <a:headEnd/>
            <a:tailEnd/>
          </a:ln>
        </p:spPr>
        <p:txBody>
          <a:bodyPr>
            <a:spAutoFit/>
          </a:bodyPr>
          <a:lstStyle/>
          <a:p>
            <a:pPr algn="ctr" eaLnBrk="0" hangingPunct="0"/>
            <a:r>
              <a:rPr lang="en-US" altLang="ja-JP" b="1">
                <a:solidFill>
                  <a:srgbClr val="000000"/>
                </a:solidFill>
                <a:latin typeface="Garamond" pitchFamily="18" charset="0"/>
              </a:rPr>
              <a:t>Corrective action at the operational level </a:t>
            </a:r>
          </a:p>
        </p:txBody>
      </p:sp>
      <p:sp>
        <p:nvSpPr>
          <p:cNvPr id="313355" name="Rectangle 11"/>
          <p:cNvSpPr>
            <a:spLocks noChangeArrowheads="1"/>
          </p:cNvSpPr>
          <p:nvPr/>
        </p:nvSpPr>
        <p:spPr bwMode="auto">
          <a:xfrm>
            <a:off x="3336925" y="3625850"/>
            <a:ext cx="1436688" cy="369888"/>
          </a:xfrm>
          <a:prstGeom prst="rect">
            <a:avLst/>
          </a:prstGeom>
          <a:noFill/>
          <a:ln w="9525">
            <a:noFill/>
            <a:miter lim="800000"/>
            <a:headEnd/>
            <a:tailEnd/>
          </a:ln>
        </p:spPr>
        <p:txBody>
          <a:bodyPr wrap="none">
            <a:spAutoFit/>
          </a:bodyPr>
          <a:lstStyle/>
          <a:p>
            <a:pPr eaLnBrk="0" hangingPunct="0"/>
            <a:r>
              <a:rPr lang="en-US" altLang="ja-JP" b="1">
                <a:solidFill>
                  <a:srgbClr val="002060"/>
                </a:solidFill>
                <a:latin typeface="Garamond" pitchFamily="18" charset="0"/>
              </a:rPr>
              <a:t>Information </a:t>
            </a:r>
          </a:p>
        </p:txBody>
      </p:sp>
      <p:sp>
        <p:nvSpPr>
          <p:cNvPr id="313356" name="Rectangle 12"/>
          <p:cNvSpPr>
            <a:spLocks noChangeArrowheads="1"/>
          </p:cNvSpPr>
          <p:nvPr/>
        </p:nvSpPr>
        <p:spPr bwMode="auto">
          <a:xfrm>
            <a:off x="4572000" y="4751388"/>
            <a:ext cx="1257300" cy="366712"/>
          </a:xfrm>
          <a:prstGeom prst="rect">
            <a:avLst/>
          </a:prstGeom>
          <a:noFill/>
          <a:ln w="9525">
            <a:noFill/>
            <a:miter lim="800000"/>
            <a:headEnd/>
            <a:tailEnd/>
          </a:ln>
        </p:spPr>
        <p:txBody>
          <a:bodyPr wrap="none">
            <a:spAutoFit/>
          </a:bodyPr>
          <a:lstStyle/>
          <a:p>
            <a:pPr eaLnBrk="0" hangingPunct="0"/>
            <a:r>
              <a:rPr lang="en-US" altLang="ja-JP" b="1">
                <a:solidFill>
                  <a:srgbClr val="002060"/>
                </a:solidFill>
                <a:latin typeface="Garamond" pitchFamily="18" charset="0"/>
              </a:rPr>
              <a:t>Recording </a:t>
            </a:r>
          </a:p>
        </p:txBody>
      </p:sp>
      <p:sp>
        <p:nvSpPr>
          <p:cNvPr id="313357" name="Rectangle 13"/>
          <p:cNvSpPr>
            <a:spLocks noChangeArrowheads="1"/>
          </p:cNvSpPr>
          <p:nvPr/>
        </p:nvSpPr>
        <p:spPr bwMode="auto">
          <a:xfrm>
            <a:off x="6334125" y="4737100"/>
            <a:ext cx="2128838" cy="366713"/>
          </a:xfrm>
          <a:prstGeom prst="rect">
            <a:avLst/>
          </a:prstGeom>
          <a:noFill/>
          <a:ln w="9525">
            <a:noFill/>
            <a:miter lim="800000"/>
            <a:headEnd/>
            <a:tailEnd/>
          </a:ln>
        </p:spPr>
        <p:txBody>
          <a:bodyPr wrap="none">
            <a:spAutoFit/>
          </a:bodyPr>
          <a:lstStyle/>
          <a:p>
            <a:pPr eaLnBrk="0" hangingPunct="0"/>
            <a:r>
              <a:rPr lang="en-US" altLang="ja-JP" b="1">
                <a:solidFill>
                  <a:srgbClr val="002060"/>
                </a:solidFill>
                <a:latin typeface="Garamond" pitchFamily="18" charset="0"/>
              </a:rPr>
              <a:t>Recommendations  </a:t>
            </a:r>
          </a:p>
        </p:txBody>
      </p:sp>
      <p:sp>
        <p:nvSpPr>
          <p:cNvPr id="313358" name="Rectangle 14"/>
          <p:cNvSpPr>
            <a:spLocks noChangeArrowheads="1"/>
          </p:cNvSpPr>
          <p:nvPr/>
        </p:nvSpPr>
        <p:spPr bwMode="auto">
          <a:xfrm>
            <a:off x="6753225" y="3746500"/>
            <a:ext cx="1062038" cy="369888"/>
          </a:xfrm>
          <a:prstGeom prst="rect">
            <a:avLst/>
          </a:prstGeom>
          <a:noFill/>
          <a:ln w="9525">
            <a:noFill/>
            <a:miter lim="800000"/>
            <a:headEnd/>
            <a:tailEnd/>
          </a:ln>
        </p:spPr>
        <p:txBody>
          <a:bodyPr wrap="none">
            <a:spAutoFit/>
          </a:bodyPr>
          <a:lstStyle/>
          <a:p>
            <a:pPr eaLnBrk="0" hangingPunct="0"/>
            <a:r>
              <a:rPr lang="en-US" altLang="ja-JP" b="1">
                <a:solidFill>
                  <a:srgbClr val="002060"/>
                </a:solidFill>
                <a:latin typeface="Garamond" pitchFamily="18" charset="0"/>
              </a:rPr>
              <a:t>Analysis </a:t>
            </a:r>
          </a:p>
        </p:txBody>
      </p:sp>
      <p:sp>
        <p:nvSpPr>
          <p:cNvPr id="313359" name="Rectangle 15"/>
          <p:cNvSpPr>
            <a:spLocks noChangeArrowheads="1"/>
          </p:cNvSpPr>
          <p:nvPr/>
        </p:nvSpPr>
        <p:spPr bwMode="auto">
          <a:xfrm>
            <a:off x="7581900" y="2070100"/>
            <a:ext cx="1436688" cy="1200150"/>
          </a:xfrm>
          <a:prstGeom prst="rect">
            <a:avLst/>
          </a:prstGeom>
          <a:noFill/>
          <a:ln w="9525">
            <a:noFill/>
            <a:miter lim="800000"/>
            <a:headEnd/>
            <a:tailEnd/>
          </a:ln>
        </p:spPr>
        <p:txBody>
          <a:bodyPr wrap="none">
            <a:spAutoFit/>
          </a:bodyPr>
          <a:lstStyle/>
          <a:p>
            <a:pPr algn="ctr" eaLnBrk="0" hangingPunct="0"/>
            <a:r>
              <a:rPr lang="en-US" altLang="ja-JP" b="1">
                <a:solidFill>
                  <a:srgbClr val="002060"/>
                </a:solidFill>
                <a:latin typeface="Garamond" pitchFamily="18" charset="0"/>
              </a:rPr>
              <a:t>Information </a:t>
            </a:r>
          </a:p>
          <a:p>
            <a:pPr algn="ctr" eaLnBrk="0" hangingPunct="0"/>
            <a:r>
              <a:rPr lang="en-US" altLang="ja-JP" b="1">
                <a:solidFill>
                  <a:srgbClr val="002060"/>
                </a:solidFill>
                <a:latin typeface="Garamond" pitchFamily="18" charset="0"/>
              </a:rPr>
              <a:t>from other </a:t>
            </a:r>
          </a:p>
          <a:p>
            <a:pPr algn="ctr" eaLnBrk="0" hangingPunct="0"/>
            <a:r>
              <a:rPr lang="en-US" altLang="ja-JP" b="1">
                <a:solidFill>
                  <a:srgbClr val="002060"/>
                </a:solidFill>
                <a:latin typeface="Garamond" pitchFamily="18" charset="0"/>
              </a:rPr>
              <a:t>sources</a:t>
            </a:r>
          </a:p>
          <a:p>
            <a:pPr algn="ctr" eaLnBrk="0" hangingPunct="0"/>
            <a:endParaRPr lang="ja-JP" altLang="en-US" b="1">
              <a:solidFill>
                <a:srgbClr val="002060"/>
              </a:solidFill>
              <a:latin typeface="Garamond" pitchFamily="18" charset="0"/>
            </a:endParaRPr>
          </a:p>
        </p:txBody>
      </p:sp>
      <p:sp>
        <p:nvSpPr>
          <p:cNvPr id="313360" name="Rectangle 16"/>
          <p:cNvSpPr>
            <a:spLocks noChangeArrowheads="1"/>
          </p:cNvSpPr>
          <p:nvPr/>
        </p:nvSpPr>
        <p:spPr bwMode="auto">
          <a:xfrm>
            <a:off x="5413375" y="2022475"/>
            <a:ext cx="1906588" cy="646113"/>
          </a:xfrm>
          <a:prstGeom prst="rect">
            <a:avLst/>
          </a:prstGeom>
          <a:noFill/>
          <a:ln w="9525">
            <a:noFill/>
            <a:miter lim="800000"/>
            <a:headEnd/>
            <a:tailEnd/>
          </a:ln>
        </p:spPr>
        <p:txBody>
          <a:bodyPr wrap="none">
            <a:spAutoFit/>
          </a:bodyPr>
          <a:lstStyle/>
          <a:p>
            <a:pPr algn="ctr" eaLnBrk="0" hangingPunct="0"/>
            <a:r>
              <a:rPr lang="en-US" altLang="ja-JP" b="1">
                <a:solidFill>
                  <a:srgbClr val="002060"/>
                </a:solidFill>
                <a:latin typeface="Garamond" pitchFamily="18" charset="0"/>
              </a:rPr>
              <a:t>Information from</a:t>
            </a:r>
          </a:p>
          <a:p>
            <a:pPr algn="ctr" eaLnBrk="0" hangingPunct="0"/>
            <a:r>
              <a:rPr lang="en-US" altLang="ja-JP" b="1">
                <a:solidFill>
                  <a:srgbClr val="002060"/>
                </a:solidFill>
                <a:latin typeface="Garamond" pitchFamily="18" charset="0"/>
              </a:rPr>
              <a:t>Monitoring </a:t>
            </a:r>
          </a:p>
        </p:txBody>
      </p:sp>
      <p:sp>
        <p:nvSpPr>
          <p:cNvPr id="313361" name="Line 17"/>
          <p:cNvSpPr>
            <a:spLocks noChangeShapeType="1"/>
          </p:cNvSpPr>
          <p:nvPr/>
        </p:nvSpPr>
        <p:spPr bwMode="auto">
          <a:xfrm>
            <a:off x="2209800" y="3886200"/>
            <a:ext cx="2362200" cy="1066800"/>
          </a:xfrm>
          <a:prstGeom prst="line">
            <a:avLst/>
          </a:prstGeom>
          <a:noFill/>
          <a:ln w="9525">
            <a:solidFill>
              <a:srgbClr val="000000"/>
            </a:solidFill>
            <a:prstDash val="dash"/>
            <a:round/>
            <a:headEnd/>
            <a:tailEnd type="triangle" w="med" len="med"/>
          </a:ln>
        </p:spPr>
        <p:txBody>
          <a:bodyPr/>
          <a:lstStyle/>
          <a:p>
            <a:endParaRPr lang="en-US"/>
          </a:p>
        </p:txBody>
      </p:sp>
      <p:sp>
        <p:nvSpPr>
          <p:cNvPr id="313362" name="Line 18"/>
          <p:cNvSpPr>
            <a:spLocks noChangeShapeType="1"/>
          </p:cNvSpPr>
          <p:nvPr/>
        </p:nvSpPr>
        <p:spPr bwMode="auto">
          <a:xfrm>
            <a:off x="5486400" y="2451100"/>
            <a:ext cx="0" cy="2286000"/>
          </a:xfrm>
          <a:prstGeom prst="line">
            <a:avLst/>
          </a:prstGeom>
          <a:noFill/>
          <a:ln w="9525">
            <a:solidFill>
              <a:schemeClr val="bg1">
                <a:lumMod val="50000"/>
              </a:schemeClr>
            </a:solidFill>
            <a:prstDash val="dash"/>
            <a:round/>
            <a:headEnd type="triangle" w="med" len="med"/>
            <a:tailEnd/>
          </a:ln>
          <a:effectLst/>
        </p:spPr>
        <p:txBody>
          <a:bodyPr/>
          <a:lstStyle/>
          <a:p>
            <a:pPr eaLnBrk="0" hangingPunct="0">
              <a:defRPr/>
            </a:pPr>
            <a:endParaRPr lang="en-US">
              <a:solidFill>
                <a:srgbClr val="002060"/>
              </a:solidFill>
              <a:cs typeface="+mn-cs"/>
            </a:endParaRPr>
          </a:p>
        </p:txBody>
      </p:sp>
      <p:sp>
        <p:nvSpPr>
          <p:cNvPr id="313363" name="Line 19"/>
          <p:cNvSpPr>
            <a:spLocks noChangeShapeType="1"/>
          </p:cNvSpPr>
          <p:nvPr/>
        </p:nvSpPr>
        <p:spPr bwMode="auto">
          <a:xfrm flipH="1">
            <a:off x="7467600" y="2908300"/>
            <a:ext cx="762000" cy="762000"/>
          </a:xfrm>
          <a:prstGeom prst="line">
            <a:avLst/>
          </a:prstGeom>
          <a:noFill/>
          <a:ln w="9525">
            <a:solidFill>
              <a:srgbClr val="000000"/>
            </a:solidFill>
            <a:prstDash val="dash"/>
            <a:round/>
            <a:headEnd/>
            <a:tailEnd type="triangle" w="med" len="med"/>
          </a:ln>
        </p:spPr>
        <p:txBody>
          <a:bodyPr/>
          <a:lstStyle/>
          <a:p>
            <a:endParaRPr lang="en-US"/>
          </a:p>
        </p:txBody>
      </p:sp>
      <p:sp>
        <p:nvSpPr>
          <p:cNvPr id="313364" name="Line 20"/>
          <p:cNvSpPr>
            <a:spLocks noChangeShapeType="1"/>
          </p:cNvSpPr>
          <p:nvPr/>
        </p:nvSpPr>
        <p:spPr bwMode="auto">
          <a:xfrm>
            <a:off x="6149975" y="2755900"/>
            <a:ext cx="1219200" cy="914400"/>
          </a:xfrm>
          <a:prstGeom prst="line">
            <a:avLst/>
          </a:prstGeom>
          <a:noFill/>
          <a:ln w="9525">
            <a:solidFill>
              <a:srgbClr val="000000"/>
            </a:solidFill>
            <a:prstDash val="dash"/>
            <a:round/>
            <a:headEnd/>
            <a:tailEnd type="triangle" w="med" len="med"/>
          </a:ln>
        </p:spPr>
        <p:txBody>
          <a:bodyPr/>
          <a:lstStyle/>
          <a:p>
            <a:endParaRPr lang="en-US"/>
          </a:p>
        </p:txBody>
      </p:sp>
      <p:sp>
        <p:nvSpPr>
          <p:cNvPr id="313365" name="Line 21"/>
          <p:cNvSpPr>
            <a:spLocks noChangeShapeType="1"/>
          </p:cNvSpPr>
          <p:nvPr/>
        </p:nvSpPr>
        <p:spPr bwMode="auto">
          <a:xfrm>
            <a:off x="7315200" y="4051300"/>
            <a:ext cx="0" cy="762000"/>
          </a:xfrm>
          <a:prstGeom prst="line">
            <a:avLst/>
          </a:prstGeom>
          <a:noFill/>
          <a:ln w="9525">
            <a:solidFill>
              <a:srgbClr val="000000"/>
            </a:solidFill>
            <a:round/>
            <a:headEnd/>
            <a:tailEnd type="triangle" w="med" len="med"/>
          </a:ln>
        </p:spPr>
        <p:txBody>
          <a:bodyPr/>
          <a:lstStyle/>
          <a:p>
            <a:endParaRPr lang="en-US"/>
          </a:p>
        </p:txBody>
      </p:sp>
      <p:sp>
        <p:nvSpPr>
          <p:cNvPr id="313366" name="Rectangle 22"/>
          <p:cNvSpPr>
            <a:spLocks noChangeArrowheads="1"/>
          </p:cNvSpPr>
          <p:nvPr/>
        </p:nvSpPr>
        <p:spPr bwMode="auto">
          <a:xfrm>
            <a:off x="5064125" y="5956300"/>
            <a:ext cx="3622675" cy="650875"/>
          </a:xfrm>
          <a:prstGeom prst="rect">
            <a:avLst/>
          </a:prstGeom>
          <a:solidFill>
            <a:schemeClr val="bg1"/>
          </a:solidFill>
          <a:ln w="9525">
            <a:solidFill>
              <a:schemeClr val="tx1"/>
            </a:solidFill>
            <a:miter lim="800000"/>
            <a:headEnd/>
            <a:tailEnd/>
          </a:ln>
        </p:spPr>
        <p:txBody>
          <a:bodyPr>
            <a:spAutoFit/>
          </a:bodyPr>
          <a:lstStyle/>
          <a:p>
            <a:pPr algn="ctr" eaLnBrk="0" hangingPunct="0"/>
            <a:r>
              <a:rPr lang="en-US" altLang="ja-JP" b="1" dirty="0">
                <a:solidFill>
                  <a:srgbClr val="000000"/>
                </a:solidFill>
                <a:latin typeface="Garamond" pitchFamily="18" charset="0"/>
              </a:rPr>
              <a:t>Affirmation or modification in objectives, resources, and process</a:t>
            </a:r>
          </a:p>
        </p:txBody>
      </p:sp>
      <p:sp>
        <p:nvSpPr>
          <p:cNvPr id="313367" name="Line 23"/>
          <p:cNvSpPr>
            <a:spLocks noChangeShapeType="1"/>
          </p:cNvSpPr>
          <p:nvPr/>
        </p:nvSpPr>
        <p:spPr bwMode="auto">
          <a:xfrm>
            <a:off x="7315200" y="5029200"/>
            <a:ext cx="0" cy="838200"/>
          </a:xfrm>
          <a:prstGeom prst="line">
            <a:avLst/>
          </a:prstGeom>
          <a:noFill/>
          <a:ln w="9525">
            <a:solidFill>
              <a:srgbClr val="000000"/>
            </a:solidFill>
            <a:round/>
            <a:headEnd/>
            <a:tailEnd type="triangle" w="med" len="med"/>
          </a:ln>
        </p:spPr>
        <p:txBody>
          <a:bodyPr/>
          <a:lstStyle/>
          <a:p>
            <a:endParaRPr lang="en-US"/>
          </a:p>
        </p:txBody>
      </p:sp>
      <p:sp>
        <p:nvSpPr>
          <p:cNvPr id="313368" name="Text Box 24"/>
          <p:cNvSpPr txBox="1">
            <a:spLocks noChangeArrowheads="1"/>
          </p:cNvSpPr>
          <p:nvPr/>
        </p:nvSpPr>
        <p:spPr bwMode="auto">
          <a:xfrm>
            <a:off x="533400" y="76200"/>
            <a:ext cx="7696200" cy="1311275"/>
          </a:xfrm>
          <a:prstGeom prst="rect">
            <a:avLst/>
          </a:prstGeom>
          <a:noFill/>
          <a:ln w="9525">
            <a:noFill/>
            <a:miter lim="800000"/>
            <a:headEnd/>
            <a:tailEnd/>
          </a:ln>
          <a:effectLst/>
        </p:spPr>
        <p:txBody>
          <a:bodyPr>
            <a:spAutoFit/>
          </a:bodyPr>
          <a:lstStyle/>
          <a:p>
            <a:pPr algn="ctr" eaLnBrk="0" hangingPunct="0">
              <a:defRPr/>
            </a:pPr>
            <a:r>
              <a:rPr lang="en-US" sz="4000" b="1" dirty="0">
                <a:solidFill>
                  <a:schemeClr val="tx2">
                    <a:lumMod val="60000"/>
                    <a:lumOff val="40000"/>
                  </a:schemeClr>
                </a:solidFill>
                <a:effectLst>
                  <a:outerShdw blurRad="38100" dist="38100" dir="2700000" algn="tl">
                    <a:srgbClr val="000000">
                      <a:alpha val="43137"/>
                    </a:srgbClr>
                  </a:outerShdw>
                </a:effectLst>
                <a:latin typeface="Arial" pitchFamily="34" charset="0"/>
                <a:cs typeface="+mn-cs"/>
              </a:rPr>
              <a:t>Relationship of Monitoring and Evaluation</a:t>
            </a:r>
          </a:p>
        </p:txBody>
      </p:sp>
      <p:sp>
        <p:nvSpPr>
          <p:cNvPr id="313369" name="Rectangle 25"/>
          <p:cNvSpPr>
            <a:spLocks noChangeArrowheads="1"/>
          </p:cNvSpPr>
          <p:nvPr/>
        </p:nvSpPr>
        <p:spPr bwMode="auto">
          <a:xfrm>
            <a:off x="6096000" y="1066800"/>
            <a:ext cx="2209800" cy="533400"/>
          </a:xfrm>
          <a:prstGeom prst="rect">
            <a:avLst/>
          </a:prstGeom>
          <a:solidFill>
            <a:srgbClr val="FF9933"/>
          </a:solidFill>
          <a:ln w="9525">
            <a:solidFill>
              <a:schemeClr val="tx1"/>
            </a:solidFill>
            <a:miter lim="800000"/>
            <a:headEnd/>
            <a:tailEnd/>
          </a:ln>
        </p:spPr>
        <p:txBody>
          <a:bodyPr wrap="none" anchor="ctr"/>
          <a:lstStyle/>
          <a:p>
            <a:pPr algn="ctr" eaLnBrk="0" hangingPunct="0"/>
            <a:r>
              <a:rPr lang="en-US" altLang="ja-JP" sz="2800" b="1">
                <a:latin typeface="Garamond" pitchFamily="18" charset="0"/>
              </a:rPr>
              <a:t>Evaluation</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313346"/>
                                        </p:tgtEl>
                                        <p:attrNameLst>
                                          <p:attrName>style.visibility</p:attrName>
                                        </p:attrNameLst>
                                      </p:cBhvr>
                                      <p:to>
                                        <p:strVal val="visible"/>
                                      </p:to>
                                    </p:set>
                                    <p:animEffect transition="in" filter="wipe(down)">
                                      <p:cBhvr>
                                        <p:cTn id="7" dur="500"/>
                                        <p:tgtEl>
                                          <p:spTgt spid="313346"/>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13347"/>
                                        </p:tgtEl>
                                        <p:attrNameLst>
                                          <p:attrName>style.visibility</p:attrName>
                                        </p:attrNameLst>
                                      </p:cBhvr>
                                      <p:to>
                                        <p:strVal val="visible"/>
                                      </p:to>
                                    </p:set>
                                    <p:animEffect transition="in" filter="wipe(down)">
                                      <p:cBhvr>
                                        <p:cTn id="10" dur="500"/>
                                        <p:tgtEl>
                                          <p:spTgt spid="313347"/>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13348"/>
                                        </p:tgtEl>
                                        <p:attrNameLst>
                                          <p:attrName>style.visibility</p:attrName>
                                        </p:attrNameLst>
                                      </p:cBhvr>
                                      <p:to>
                                        <p:strVal val="visible"/>
                                      </p:to>
                                    </p:set>
                                    <p:animEffect transition="in" filter="wipe(down)">
                                      <p:cBhvr>
                                        <p:cTn id="13" dur="500"/>
                                        <p:tgtEl>
                                          <p:spTgt spid="313348"/>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13349"/>
                                        </p:tgtEl>
                                        <p:attrNameLst>
                                          <p:attrName>style.visibility</p:attrName>
                                        </p:attrNameLst>
                                      </p:cBhvr>
                                      <p:to>
                                        <p:strVal val="visible"/>
                                      </p:to>
                                    </p:set>
                                    <p:animEffect transition="in" filter="wipe(down)">
                                      <p:cBhvr>
                                        <p:cTn id="16" dur="500"/>
                                        <p:tgtEl>
                                          <p:spTgt spid="313349"/>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13350"/>
                                        </p:tgtEl>
                                        <p:attrNameLst>
                                          <p:attrName>style.visibility</p:attrName>
                                        </p:attrNameLst>
                                      </p:cBhvr>
                                      <p:to>
                                        <p:strVal val="visible"/>
                                      </p:to>
                                    </p:set>
                                    <p:animEffect transition="in" filter="wipe(down)">
                                      <p:cBhvr>
                                        <p:cTn id="19" dur="500"/>
                                        <p:tgtEl>
                                          <p:spTgt spid="313350"/>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13351"/>
                                        </p:tgtEl>
                                        <p:attrNameLst>
                                          <p:attrName>style.visibility</p:attrName>
                                        </p:attrNameLst>
                                      </p:cBhvr>
                                      <p:to>
                                        <p:strVal val="visible"/>
                                      </p:to>
                                    </p:set>
                                    <p:animEffect transition="in" filter="wipe(down)">
                                      <p:cBhvr>
                                        <p:cTn id="22" dur="500"/>
                                        <p:tgtEl>
                                          <p:spTgt spid="313351"/>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13352"/>
                                        </p:tgtEl>
                                        <p:attrNameLst>
                                          <p:attrName>style.visibility</p:attrName>
                                        </p:attrNameLst>
                                      </p:cBhvr>
                                      <p:to>
                                        <p:strVal val="visible"/>
                                      </p:to>
                                    </p:set>
                                    <p:animEffect transition="in" filter="wipe(down)">
                                      <p:cBhvr>
                                        <p:cTn id="25" dur="500"/>
                                        <p:tgtEl>
                                          <p:spTgt spid="313352"/>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13353"/>
                                        </p:tgtEl>
                                        <p:attrNameLst>
                                          <p:attrName>style.visibility</p:attrName>
                                        </p:attrNameLst>
                                      </p:cBhvr>
                                      <p:to>
                                        <p:strVal val="visible"/>
                                      </p:to>
                                    </p:set>
                                    <p:animEffect transition="in" filter="wipe(down)">
                                      <p:cBhvr>
                                        <p:cTn id="28" dur="500"/>
                                        <p:tgtEl>
                                          <p:spTgt spid="313353"/>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313354"/>
                                        </p:tgtEl>
                                        <p:attrNameLst>
                                          <p:attrName>style.visibility</p:attrName>
                                        </p:attrNameLst>
                                      </p:cBhvr>
                                      <p:to>
                                        <p:strVal val="visible"/>
                                      </p:to>
                                    </p:set>
                                    <p:animEffect transition="in" filter="wipe(down)">
                                      <p:cBhvr>
                                        <p:cTn id="31" dur="500"/>
                                        <p:tgtEl>
                                          <p:spTgt spid="313354"/>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313355"/>
                                        </p:tgtEl>
                                        <p:attrNameLst>
                                          <p:attrName>style.visibility</p:attrName>
                                        </p:attrNameLst>
                                      </p:cBhvr>
                                      <p:to>
                                        <p:strVal val="visible"/>
                                      </p:to>
                                    </p:set>
                                    <p:animEffect transition="in" filter="wipe(down)">
                                      <p:cBhvr>
                                        <p:cTn id="34" dur="500"/>
                                        <p:tgtEl>
                                          <p:spTgt spid="313355"/>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313356"/>
                                        </p:tgtEl>
                                        <p:attrNameLst>
                                          <p:attrName>style.visibility</p:attrName>
                                        </p:attrNameLst>
                                      </p:cBhvr>
                                      <p:to>
                                        <p:strVal val="visible"/>
                                      </p:to>
                                    </p:set>
                                    <p:animEffect transition="in" filter="wipe(down)">
                                      <p:cBhvr>
                                        <p:cTn id="37" dur="500"/>
                                        <p:tgtEl>
                                          <p:spTgt spid="313356"/>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313357"/>
                                        </p:tgtEl>
                                        <p:attrNameLst>
                                          <p:attrName>style.visibility</p:attrName>
                                        </p:attrNameLst>
                                      </p:cBhvr>
                                      <p:to>
                                        <p:strVal val="visible"/>
                                      </p:to>
                                    </p:set>
                                    <p:animEffect transition="in" filter="wipe(down)">
                                      <p:cBhvr>
                                        <p:cTn id="40" dur="500"/>
                                        <p:tgtEl>
                                          <p:spTgt spid="313357"/>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313358"/>
                                        </p:tgtEl>
                                        <p:attrNameLst>
                                          <p:attrName>style.visibility</p:attrName>
                                        </p:attrNameLst>
                                      </p:cBhvr>
                                      <p:to>
                                        <p:strVal val="visible"/>
                                      </p:to>
                                    </p:set>
                                    <p:animEffect transition="in" filter="wipe(down)">
                                      <p:cBhvr>
                                        <p:cTn id="43" dur="500"/>
                                        <p:tgtEl>
                                          <p:spTgt spid="313358"/>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313359"/>
                                        </p:tgtEl>
                                        <p:attrNameLst>
                                          <p:attrName>style.visibility</p:attrName>
                                        </p:attrNameLst>
                                      </p:cBhvr>
                                      <p:to>
                                        <p:strVal val="visible"/>
                                      </p:to>
                                    </p:set>
                                    <p:animEffect transition="in" filter="wipe(down)">
                                      <p:cBhvr>
                                        <p:cTn id="46" dur="500"/>
                                        <p:tgtEl>
                                          <p:spTgt spid="313359"/>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313360"/>
                                        </p:tgtEl>
                                        <p:attrNameLst>
                                          <p:attrName>style.visibility</p:attrName>
                                        </p:attrNameLst>
                                      </p:cBhvr>
                                      <p:to>
                                        <p:strVal val="visible"/>
                                      </p:to>
                                    </p:set>
                                    <p:animEffect transition="in" filter="wipe(down)">
                                      <p:cBhvr>
                                        <p:cTn id="49" dur="500"/>
                                        <p:tgtEl>
                                          <p:spTgt spid="313360"/>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313361"/>
                                        </p:tgtEl>
                                        <p:attrNameLst>
                                          <p:attrName>style.visibility</p:attrName>
                                        </p:attrNameLst>
                                      </p:cBhvr>
                                      <p:to>
                                        <p:strVal val="visible"/>
                                      </p:to>
                                    </p:set>
                                    <p:animEffect transition="in" filter="wipe(down)">
                                      <p:cBhvr>
                                        <p:cTn id="52" dur="500"/>
                                        <p:tgtEl>
                                          <p:spTgt spid="313361"/>
                                        </p:tgtEl>
                                      </p:cBhvr>
                                    </p:animEffect>
                                  </p:childTnLst>
                                </p:cTn>
                              </p:par>
                              <p:par>
                                <p:cTn id="53" presetID="22" presetClass="entr" presetSubtype="4" fill="hold" nodeType="withEffect">
                                  <p:stCondLst>
                                    <p:cond delay="0"/>
                                  </p:stCondLst>
                                  <p:childTnLst>
                                    <p:set>
                                      <p:cBhvr>
                                        <p:cTn id="54" dur="1" fill="hold">
                                          <p:stCondLst>
                                            <p:cond delay="0"/>
                                          </p:stCondLst>
                                        </p:cTn>
                                        <p:tgtEl>
                                          <p:spTgt spid="313362"/>
                                        </p:tgtEl>
                                        <p:attrNameLst>
                                          <p:attrName>style.visibility</p:attrName>
                                        </p:attrNameLst>
                                      </p:cBhvr>
                                      <p:to>
                                        <p:strVal val="visible"/>
                                      </p:to>
                                    </p:set>
                                    <p:animEffect transition="in" filter="wipe(down)">
                                      <p:cBhvr>
                                        <p:cTn id="55" dur="500"/>
                                        <p:tgtEl>
                                          <p:spTgt spid="313362"/>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313363"/>
                                        </p:tgtEl>
                                        <p:attrNameLst>
                                          <p:attrName>style.visibility</p:attrName>
                                        </p:attrNameLst>
                                      </p:cBhvr>
                                      <p:to>
                                        <p:strVal val="visible"/>
                                      </p:to>
                                    </p:set>
                                    <p:animEffect transition="in" filter="wipe(down)">
                                      <p:cBhvr>
                                        <p:cTn id="58" dur="500"/>
                                        <p:tgtEl>
                                          <p:spTgt spid="313363"/>
                                        </p:tgtEl>
                                      </p:cBhvr>
                                    </p:animEffect>
                                  </p:childTnLst>
                                </p:cTn>
                              </p:par>
                              <p:par>
                                <p:cTn id="59" presetID="22" presetClass="entr" presetSubtype="4" fill="hold" grpId="0" nodeType="withEffect">
                                  <p:stCondLst>
                                    <p:cond delay="0"/>
                                  </p:stCondLst>
                                  <p:childTnLst>
                                    <p:set>
                                      <p:cBhvr>
                                        <p:cTn id="60" dur="1" fill="hold">
                                          <p:stCondLst>
                                            <p:cond delay="0"/>
                                          </p:stCondLst>
                                        </p:cTn>
                                        <p:tgtEl>
                                          <p:spTgt spid="313364"/>
                                        </p:tgtEl>
                                        <p:attrNameLst>
                                          <p:attrName>style.visibility</p:attrName>
                                        </p:attrNameLst>
                                      </p:cBhvr>
                                      <p:to>
                                        <p:strVal val="visible"/>
                                      </p:to>
                                    </p:set>
                                    <p:animEffect transition="in" filter="wipe(down)">
                                      <p:cBhvr>
                                        <p:cTn id="61" dur="500"/>
                                        <p:tgtEl>
                                          <p:spTgt spid="313364"/>
                                        </p:tgtEl>
                                      </p:cBhvr>
                                    </p:animEffect>
                                  </p:childTnLst>
                                </p:cTn>
                              </p:par>
                              <p:par>
                                <p:cTn id="62" presetID="22" presetClass="entr" presetSubtype="4" fill="hold" grpId="0" nodeType="withEffect">
                                  <p:stCondLst>
                                    <p:cond delay="0"/>
                                  </p:stCondLst>
                                  <p:childTnLst>
                                    <p:set>
                                      <p:cBhvr>
                                        <p:cTn id="63" dur="1" fill="hold">
                                          <p:stCondLst>
                                            <p:cond delay="0"/>
                                          </p:stCondLst>
                                        </p:cTn>
                                        <p:tgtEl>
                                          <p:spTgt spid="313365"/>
                                        </p:tgtEl>
                                        <p:attrNameLst>
                                          <p:attrName>style.visibility</p:attrName>
                                        </p:attrNameLst>
                                      </p:cBhvr>
                                      <p:to>
                                        <p:strVal val="visible"/>
                                      </p:to>
                                    </p:set>
                                    <p:animEffect transition="in" filter="wipe(down)">
                                      <p:cBhvr>
                                        <p:cTn id="64" dur="500"/>
                                        <p:tgtEl>
                                          <p:spTgt spid="313365"/>
                                        </p:tgtEl>
                                      </p:cBhvr>
                                    </p:animEffect>
                                  </p:childTnLst>
                                </p:cTn>
                              </p:par>
                              <p:par>
                                <p:cTn id="65" presetID="22" presetClass="entr" presetSubtype="4" fill="hold" grpId="0" nodeType="withEffect">
                                  <p:stCondLst>
                                    <p:cond delay="0"/>
                                  </p:stCondLst>
                                  <p:childTnLst>
                                    <p:set>
                                      <p:cBhvr>
                                        <p:cTn id="66" dur="1" fill="hold">
                                          <p:stCondLst>
                                            <p:cond delay="0"/>
                                          </p:stCondLst>
                                        </p:cTn>
                                        <p:tgtEl>
                                          <p:spTgt spid="313366"/>
                                        </p:tgtEl>
                                        <p:attrNameLst>
                                          <p:attrName>style.visibility</p:attrName>
                                        </p:attrNameLst>
                                      </p:cBhvr>
                                      <p:to>
                                        <p:strVal val="visible"/>
                                      </p:to>
                                    </p:set>
                                    <p:animEffect transition="in" filter="wipe(down)">
                                      <p:cBhvr>
                                        <p:cTn id="67" dur="500"/>
                                        <p:tgtEl>
                                          <p:spTgt spid="313366"/>
                                        </p:tgtEl>
                                      </p:cBhvr>
                                    </p:animEffect>
                                  </p:childTnLst>
                                </p:cTn>
                              </p:par>
                              <p:par>
                                <p:cTn id="68" presetID="22" presetClass="entr" presetSubtype="4" fill="hold" grpId="0" nodeType="withEffect">
                                  <p:stCondLst>
                                    <p:cond delay="0"/>
                                  </p:stCondLst>
                                  <p:childTnLst>
                                    <p:set>
                                      <p:cBhvr>
                                        <p:cTn id="69" dur="1" fill="hold">
                                          <p:stCondLst>
                                            <p:cond delay="0"/>
                                          </p:stCondLst>
                                        </p:cTn>
                                        <p:tgtEl>
                                          <p:spTgt spid="313367"/>
                                        </p:tgtEl>
                                        <p:attrNameLst>
                                          <p:attrName>style.visibility</p:attrName>
                                        </p:attrNameLst>
                                      </p:cBhvr>
                                      <p:to>
                                        <p:strVal val="visible"/>
                                      </p:to>
                                    </p:set>
                                    <p:animEffect transition="in" filter="wipe(down)">
                                      <p:cBhvr>
                                        <p:cTn id="70" dur="500"/>
                                        <p:tgtEl>
                                          <p:spTgt spid="313367"/>
                                        </p:tgtEl>
                                      </p:cBhvr>
                                    </p:animEffect>
                                  </p:childTnLst>
                                </p:cTn>
                              </p:par>
                              <p:par>
                                <p:cTn id="71" presetID="22" presetClass="entr" presetSubtype="4" fill="hold" grpId="0" nodeType="withEffect">
                                  <p:stCondLst>
                                    <p:cond delay="0"/>
                                  </p:stCondLst>
                                  <p:childTnLst>
                                    <p:set>
                                      <p:cBhvr>
                                        <p:cTn id="72" dur="1" fill="hold">
                                          <p:stCondLst>
                                            <p:cond delay="0"/>
                                          </p:stCondLst>
                                        </p:cTn>
                                        <p:tgtEl>
                                          <p:spTgt spid="313368"/>
                                        </p:tgtEl>
                                        <p:attrNameLst>
                                          <p:attrName>style.visibility</p:attrName>
                                        </p:attrNameLst>
                                      </p:cBhvr>
                                      <p:to>
                                        <p:strVal val="visible"/>
                                      </p:to>
                                    </p:set>
                                    <p:animEffect transition="in" filter="wipe(down)">
                                      <p:cBhvr>
                                        <p:cTn id="73" dur="500"/>
                                        <p:tgtEl>
                                          <p:spTgt spid="313368"/>
                                        </p:tgtEl>
                                      </p:cBhvr>
                                    </p:animEffect>
                                  </p:childTnLst>
                                </p:cTn>
                              </p:par>
                              <p:par>
                                <p:cTn id="74" presetID="22" presetClass="entr" presetSubtype="4" fill="hold" grpId="0" nodeType="withEffect">
                                  <p:stCondLst>
                                    <p:cond delay="0"/>
                                  </p:stCondLst>
                                  <p:childTnLst>
                                    <p:set>
                                      <p:cBhvr>
                                        <p:cTn id="75" dur="1" fill="hold">
                                          <p:stCondLst>
                                            <p:cond delay="0"/>
                                          </p:stCondLst>
                                        </p:cTn>
                                        <p:tgtEl>
                                          <p:spTgt spid="313369"/>
                                        </p:tgtEl>
                                        <p:attrNameLst>
                                          <p:attrName>style.visibility</p:attrName>
                                        </p:attrNameLst>
                                      </p:cBhvr>
                                      <p:to>
                                        <p:strVal val="visible"/>
                                      </p:to>
                                    </p:set>
                                    <p:animEffect transition="in" filter="wipe(down)">
                                      <p:cBhvr>
                                        <p:cTn id="76" dur="500"/>
                                        <p:tgtEl>
                                          <p:spTgt spid="3133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46" grpId="0"/>
      <p:bldP spid="313347" grpId="0" animBg="1"/>
      <p:bldP spid="313348" grpId="0"/>
      <p:bldP spid="313349" grpId="0" animBg="1"/>
      <p:bldP spid="313350" grpId="0"/>
      <p:bldP spid="313351" grpId="0" animBg="1"/>
      <p:bldP spid="313352" grpId="0"/>
      <p:bldP spid="313353" grpId="0" animBg="1"/>
      <p:bldP spid="313354" grpId="0" animBg="1"/>
      <p:bldP spid="313355" grpId="0"/>
      <p:bldP spid="313356" grpId="0"/>
      <p:bldP spid="313357" grpId="0"/>
      <p:bldP spid="313358" grpId="0"/>
      <p:bldP spid="313359" grpId="0"/>
      <p:bldP spid="313360" grpId="0"/>
      <p:bldP spid="313361" grpId="0" animBg="1"/>
      <p:bldP spid="313363" grpId="0" animBg="1"/>
      <p:bldP spid="313364" grpId="0" animBg="1"/>
      <p:bldP spid="313365" grpId="0" animBg="1"/>
      <p:bldP spid="313366" grpId="0" animBg="1"/>
      <p:bldP spid="313367" grpId="0" animBg="1"/>
      <p:bldP spid="313368" grpId="0"/>
      <p:bldP spid="31336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87" name="Group 47"/>
          <p:cNvGraphicFramePr>
            <a:graphicFrameLocks noGrp="1"/>
          </p:cNvGraphicFramePr>
          <p:nvPr>
            <p:ph idx="1"/>
          </p:nvPr>
        </p:nvGraphicFramePr>
        <p:xfrm>
          <a:off x="76200" y="76200"/>
          <a:ext cx="8991600" cy="6874752"/>
        </p:xfrm>
        <a:graphic>
          <a:graphicData uri="http://schemas.openxmlformats.org/drawingml/2006/table">
            <a:tbl>
              <a:tblPr/>
              <a:tblGrid>
                <a:gridCol w="4277254"/>
                <a:gridCol w="4714346"/>
              </a:tblGrid>
              <a:tr h="766657">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dirty="0" smtClean="0">
                          <a:ln>
                            <a:noFill/>
                          </a:ln>
                          <a:solidFill>
                            <a:schemeClr val="tx1"/>
                          </a:solidFill>
                          <a:effectLst/>
                          <a:latin typeface="Arial" pitchFamily="34" charset="0"/>
                          <a:ea typeface="SimSun" pitchFamily="2" charset="-122"/>
                        </a:rPr>
                        <a:t>Monitoring</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Arial" pitchFamily="34" charset="0"/>
                          <a:ea typeface="SimSun" pitchFamily="2" charset="-122"/>
                        </a:rPr>
                        <a:t>Evaluation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r>
              <a:tr h="62169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Arial" pitchFamily="34" charset="0"/>
                          <a:ea typeface="SimSun" pitchFamily="2" charset="-122"/>
                        </a:rPr>
                        <a:t>A </a:t>
                      </a:r>
                      <a:r>
                        <a:rPr kumimoji="0" lang="en-US" altLang="zh-CN" sz="2400" b="1" i="0" u="none" strike="noStrike" cap="none" normalizeH="0" baseline="0" smtClean="0">
                          <a:ln>
                            <a:noFill/>
                          </a:ln>
                          <a:solidFill>
                            <a:schemeClr val="tx1"/>
                          </a:solidFill>
                          <a:effectLst/>
                          <a:latin typeface="Arial" pitchFamily="34" charset="0"/>
                          <a:ea typeface="SimSun" pitchFamily="2" charset="-122"/>
                        </a:rPr>
                        <a:t>continuous</a:t>
                      </a:r>
                      <a:r>
                        <a:rPr kumimoji="0" lang="en-US" altLang="zh-CN" sz="2400" b="0" i="0" u="none" strike="noStrike" cap="none" normalizeH="0" baseline="0" smtClean="0">
                          <a:ln>
                            <a:noFill/>
                          </a:ln>
                          <a:solidFill>
                            <a:schemeClr val="tx1"/>
                          </a:solidFill>
                          <a:effectLst/>
                          <a:latin typeface="Arial" pitchFamily="34" charset="0"/>
                          <a:ea typeface="SimSun" pitchFamily="2" charset="-122"/>
                        </a:rPr>
                        <a:t> process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0" i="0" u="none" strike="noStrike" cap="none" normalizeH="0" baseline="0" dirty="0" smtClean="0">
                          <a:ln>
                            <a:noFill/>
                          </a:ln>
                          <a:solidFill>
                            <a:schemeClr val="tx1"/>
                          </a:solidFill>
                          <a:effectLst/>
                          <a:latin typeface="Arial" pitchFamily="34" charset="0"/>
                          <a:ea typeface="SimSun" pitchFamily="2" charset="-122"/>
                        </a:rPr>
                        <a:t>A </a:t>
                      </a:r>
                      <a:r>
                        <a:rPr kumimoji="0" lang="en-US" altLang="zh-CN" sz="2400" b="1" i="0" u="none" strike="noStrike" cap="none" normalizeH="0" baseline="0" dirty="0" smtClean="0">
                          <a:ln>
                            <a:noFill/>
                          </a:ln>
                          <a:solidFill>
                            <a:schemeClr val="tx1"/>
                          </a:solidFill>
                          <a:effectLst/>
                          <a:latin typeface="Arial" pitchFamily="34" charset="0"/>
                          <a:ea typeface="SimSun" pitchFamily="2" charset="-122"/>
                        </a:rPr>
                        <a:t>specific</a:t>
                      </a:r>
                      <a:r>
                        <a:rPr kumimoji="0" lang="en-US" altLang="zh-CN" sz="2400" b="0" i="0" u="none" strike="noStrike" cap="none" normalizeH="0" baseline="0" dirty="0" smtClean="0">
                          <a:ln>
                            <a:noFill/>
                          </a:ln>
                          <a:solidFill>
                            <a:schemeClr val="tx1"/>
                          </a:solidFill>
                          <a:effectLst/>
                          <a:latin typeface="Arial" pitchFamily="34" charset="0"/>
                          <a:ea typeface="SimSun" pitchFamily="2" charset="-122"/>
                        </a:rPr>
                        <a:t> activity or moment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r>
              <a:tr h="11190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0" i="0" u="none" strike="noStrike" cap="none" normalizeH="0" baseline="0" dirty="0" smtClean="0">
                          <a:ln>
                            <a:noFill/>
                          </a:ln>
                          <a:solidFill>
                            <a:schemeClr val="tx1"/>
                          </a:solidFill>
                          <a:effectLst/>
                          <a:latin typeface="Arial" pitchFamily="34" charset="0"/>
                          <a:ea typeface="SimSun" pitchFamily="2" charset="-122"/>
                        </a:rPr>
                        <a:t>    To provide information to day-to-day decision making (adjustments)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0" i="0" u="none" strike="noStrike" cap="none" normalizeH="0" baseline="0" dirty="0" smtClean="0">
                          <a:ln>
                            <a:noFill/>
                          </a:ln>
                          <a:solidFill>
                            <a:schemeClr val="tx1"/>
                          </a:solidFill>
                          <a:effectLst/>
                          <a:latin typeface="Arial" pitchFamily="34" charset="0"/>
                          <a:ea typeface="SimSun" pitchFamily="2" charset="-122"/>
                        </a:rPr>
                        <a:t>   To provide recommendations to strategic decision-making processes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r>
              <a:tr h="284066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0" i="0" u="none" strike="noStrike" cap="none" normalizeH="0" baseline="0" dirty="0" smtClean="0">
                          <a:ln>
                            <a:noFill/>
                          </a:ln>
                          <a:solidFill>
                            <a:schemeClr val="tx1"/>
                          </a:solidFill>
                          <a:effectLst/>
                          <a:latin typeface="Arial" pitchFamily="34" charset="0"/>
                          <a:ea typeface="SimSun" pitchFamily="2" charset="-122"/>
                        </a:rPr>
                        <a:t>    It is carried out by the project team and designated staff</a:t>
                      </a: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altLang="zh-CN" sz="2400" b="0" i="0" u="none" strike="noStrike" cap="none" normalizeH="0" baseline="0" dirty="0" smtClean="0">
                        <a:ln>
                          <a:noFill/>
                        </a:ln>
                        <a:solidFill>
                          <a:schemeClr val="tx1"/>
                        </a:solidFill>
                        <a:effectLst/>
                        <a:latin typeface="Arial" pitchFamily="34" charset="0"/>
                        <a:ea typeface="SimSun" pitchFamily="2" charset="-122"/>
                      </a:endParaRP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0" i="0" u="none" strike="noStrike" cap="none" normalizeH="0" baseline="0" dirty="0" smtClean="0">
                          <a:ln>
                            <a:noFill/>
                          </a:ln>
                          <a:solidFill>
                            <a:schemeClr val="tx1"/>
                          </a:solidFill>
                          <a:effectLst/>
                          <a:latin typeface="Arial" pitchFamily="34" charset="0"/>
                          <a:ea typeface="SimSun" pitchFamily="2" charset="-122"/>
                        </a:rPr>
                        <a:t>    For the project team (to adapt and improve the impacts) and the donors (to follow the progress)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0" i="0" u="none" strike="noStrike" cap="none" normalizeH="0" baseline="0" dirty="0" smtClean="0">
                          <a:ln>
                            <a:noFill/>
                          </a:ln>
                          <a:solidFill>
                            <a:schemeClr val="tx1"/>
                          </a:solidFill>
                          <a:effectLst/>
                          <a:latin typeface="Arial" pitchFamily="34" charset="0"/>
                          <a:ea typeface="SimSun" pitchFamily="2" charset="-122"/>
                        </a:rPr>
                        <a:t>    It is carried out by an evaluation team (internal or external to the project team)</a:t>
                      </a: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altLang="zh-CN" sz="2400" b="0" i="0" u="none" strike="noStrike" cap="none" normalizeH="0" baseline="0" dirty="0" smtClean="0">
                        <a:ln>
                          <a:noFill/>
                        </a:ln>
                        <a:solidFill>
                          <a:schemeClr val="tx1"/>
                        </a:solidFill>
                        <a:effectLst/>
                        <a:latin typeface="Arial" pitchFamily="34" charset="0"/>
                        <a:ea typeface="SimSun" pitchFamily="2" charset="-122"/>
                      </a:endParaRP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0" i="0" u="none" strike="noStrike" cap="none" normalizeH="0" baseline="0" dirty="0" smtClean="0">
                          <a:ln>
                            <a:noFill/>
                          </a:ln>
                          <a:solidFill>
                            <a:schemeClr val="tx1"/>
                          </a:solidFill>
                          <a:effectLst/>
                          <a:latin typeface="Arial" pitchFamily="34" charset="0"/>
                          <a:ea typeface="SimSun" pitchFamily="2" charset="-122"/>
                        </a:rPr>
                        <a:t>    For the project team and the donors (lesson learned)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r>
              <a:tr h="774727">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zh-CN" sz="2400" b="0" i="0" u="none" strike="noStrike" cap="none" normalizeH="0" baseline="0" dirty="0" smtClean="0">
                          <a:ln>
                            <a:noFill/>
                          </a:ln>
                          <a:solidFill>
                            <a:schemeClr val="tx1"/>
                          </a:solidFill>
                          <a:effectLst/>
                          <a:latin typeface="Arial" pitchFamily="34" charset="0"/>
                          <a:ea typeface="SimSun" pitchFamily="2" charset="-122"/>
                        </a:rPr>
                        <a:t>The monitoring system should provide information for evaluations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430404">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US" altLang="zh-CN" sz="2400" b="0" i="0" u="none" strike="noStrike" cap="none" normalizeH="0" baseline="0" dirty="0" smtClean="0">
                        <a:ln>
                          <a:noFill/>
                        </a:ln>
                        <a:solidFill>
                          <a:schemeClr val="tx1"/>
                        </a:solidFill>
                        <a:effectLst/>
                        <a:latin typeface="Arial" pitchFamily="34" charset="0"/>
                        <a:ea typeface="SimSun"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bl>
          </a:graphicData>
        </a:graphic>
      </p:graphicFrame>
      <p:sp>
        <p:nvSpPr>
          <p:cNvPr id="16407" name="Line 45"/>
          <p:cNvSpPr>
            <a:spLocks noChangeShapeType="1"/>
          </p:cNvSpPr>
          <p:nvPr/>
        </p:nvSpPr>
        <p:spPr bwMode="auto">
          <a:xfrm>
            <a:off x="0" y="4114800"/>
            <a:ext cx="9144000" cy="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324610" name="Object 2"/>
          <p:cNvGraphicFramePr>
            <a:graphicFrameLocks noChangeAspect="1"/>
          </p:cNvGraphicFramePr>
          <p:nvPr/>
        </p:nvGraphicFramePr>
        <p:xfrm>
          <a:off x="0" y="152400"/>
          <a:ext cx="9144000" cy="6858000"/>
        </p:xfrm>
        <a:graphic>
          <a:graphicData uri="http://schemas.openxmlformats.org/presentationml/2006/ole">
            <mc:AlternateContent xmlns:mc="http://schemas.openxmlformats.org/markup-compatibility/2006">
              <mc:Choice xmlns:v="urn:schemas-microsoft-com:vml" Requires="v">
                <p:oleObj spid="_x0000_s1029" name="Photo Editor Photo" r:id="rId4" imgW="8116433" imgH="3486637" progId="">
                  <p:embed/>
                </p:oleObj>
              </mc:Choice>
              <mc:Fallback>
                <p:oleObj name="Photo Editor Photo" r:id="rId4" imgW="8116433" imgH="3486637" progId="">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5240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TextBox 3"/>
          <p:cNvSpPr txBox="1"/>
          <p:nvPr/>
        </p:nvSpPr>
        <p:spPr>
          <a:xfrm>
            <a:off x="762000" y="6172200"/>
            <a:ext cx="5257800" cy="369332"/>
          </a:xfrm>
          <a:prstGeom prst="rect">
            <a:avLst/>
          </a:prstGeom>
          <a:noFill/>
        </p:spPr>
        <p:txBody>
          <a:bodyPr>
            <a:spAutoFit/>
          </a:bodyPr>
          <a:lstStyle/>
          <a:p>
            <a:pPr eaLnBrk="0" hangingPunct="0">
              <a:defRPr/>
            </a:pPr>
            <a:r>
              <a:rPr lang="en-US" b="1"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cs typeface="+mn-cs"/>
              </a:rPr>
              <a:t>What does this picture tell?????</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24610"/>
                                        </p:tgtEl>
                                        <p:attrNameLst>
                                          <p:attrName>style.visibility</p:attrName>
                                        </p:attrNameLst>
                                      </p:cBhvr>
                                      <p:to>
                                        <p:strVal val="visible"/>
                                      </p:to>
                                    </p:set>
                                    <p:animEffect transition="in" filter="box(in)">
                                      <p:cBhvr>
                                        <p:cTn id="7" dur="500"/>
                                        <p:tgtEl>
                                          <p:spTgt spid="3246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p:cNvSpPr>
            <a:spLocks noGrp="1" noChangeArrowheads="1"/>
          </p:cNvSpPr>
          <p:nvPr>
            <p:ph type="title"/>
          </p:nvPr>
        </p:nvSpPr>
        <p:spPr/>
        <p:txBody>
          <a:bodyPr rtlCol="0">
            <a:normAutofit/>
          </a:bodyPr>
          <a:lstStyle/>
          <a:p>
            <a:pPr eaLnBrk="1" fontAlgn="auto" hangingPunct="1">
              <a:spcAft>
                <a:spcPts val="0"/>
              </a:spcAft>
              <a:defRPr/>
            </a:pPr>
            <a:r>
              <a:rPr lang="en-US" b="1" dirty="0" smtClean="0">
                <a:solidFill>
                  <a:schemeClr val="tx2">
                    <a:lumMod val="60000"/>
                    <a:lumOff val="40000"/>
                  </a:schemeClr>
                </a:solidFill>
                <a:effectLst>
                  <a:outerShdw blurRad="38100" dist="38100" dir="2700000" algn="tl">
                    <a:srgbClr val="000000">
                      <a:alpha val="43137"/>
                    </a:srgbClr>
                  </a:outerShdw>
                </a:effectLst>
              </a:rPr>
              <a:t>Definition</a:t>
            </a:r>
          </a:p>
        </p:txBody>
      </p:sp>
      <p:sp>
        <p:nvSpPr>
          <p:cNvPr id="331779" name="Rectangle 3"/>
          <p:cNvSpPr>
            <a:spLocks noGrp="1" noChangeArrowheads="1"/>
          </p:cNvSpPr>
          <p:nvPr>
            <p:ph idx="1"/>
          </p:nvPr>
        </p:nvSpPr>
        <p:spPr/>
        <p:txBody>
          <a:bodyPr rtlCol="0">
            <a:normAutofit/>
          </a:bodyPr>
          <a:lstStyle/>
          <a:p>
            <a:pPr algn="just" eaLnBrk="1" fontAlgn="auto" hangingPunct="1">
              <a:spcAft>
                <a:spcPts val="0"/>
              </a:spcAft>
              <a:buNone/>
              <a:defRPr/>
            </a:pPr>
            <a:r>
              <a:rPr lang="en-US" dirty="0" smtClean="0"/>
              <a:t>    A continuing function that uses </a:t>
            </a:r>
            <a:r>
              <a:rPr lang="en-US" b="1" dirty="0" smtClean="0"/>
              <a:t>systematic collection of data </a:t>
            </a:r>
            <a:r>
              <a:rPr lang="en-US" dirty="0" smtClean="0"/>
              <a:t>on specified </a:t>
            </a:r>
            <a:r>
              <a:rPr lang="en-US" b="1" dirty="0" smtClean="0"/>
              <a:t>indicators</a:t>
            </a:r>
            <a:r>
              <a:rPr lang="en-US" dirty="0" smtClean="0"/>
              <a:t> to provide management and the main stakeholders of an on-going humanitarian and development intervention with indications of the </a:t>
            </a:r>
            <a:r>
              <a:rPr lang="en-US" b="1" dirty="0" smtClean="0"/>
              <a:t>extent of progress</a:t>
            </a:r>
            <a:r>
              <a:rPr lang="en-US" dirty="0" smtClean="0"/>
              <a:t>, </a:t>
            </a:r>
            <a:r>
              <a:rPr lang="en-US" b="1" dirty="0" smtClean="0"/>
              <a:t>achievement of objectives</a:t>
            </a:r>
            <a:r>
              <a:rPr lang="en-US" dirty="0" smtClean="0"/>
              <a:t> and progress in the </a:t>
            </a:r>
            <a:r>
              <a:rPr lang="en-US" b="1" dirty="0" smtClean="0"/>
              <a:t>use of allocated funds.</a:t>
            </a:r>
          </a:p>
          <a:p>
            <a:pPr algn="r" eaLnBrk="1" fontAlgn="auto" hangingPunct="1">
              <a:spcAft>
                <a:spcPts val="0"/>
              </a:spcAft>
              <a:buNone/>
              <a:defRPr/>
            </a:pPr>
            <a:r>
              <a:rPr lang="en-US" sz="2000" dirty="0" smtClean="0"/>
              <a:t> (Based on OECD-DAC, 2002)</a:t>
            </a:r>
            <a:endParaRPr lang="en-US" sz="2000" dirty="0" smtClean="0">
              <a:solidFill>
                <a:schemeClr val="tx1">
                  <a:lumMod val="25000"/>
                </a:schemeClr>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p:txBody>
          <a:bodyPr rtlCol="0">
            <a:normAutofit/>
          </a:bodyPr>
          <a:lstStyle/>
          <a:p>
            <a:pPr eaLnBrk="1" fontAlgn="auto" hangingPunct="1">
              <a:spcAft>
                <a:spcPts val="0"/>
              </a:spcAft>
              <a:defRPr/>
            </a:pPr>
            <a:r>
              <a:rPr lang="en-US" b="1" dirty="0" smtClean="0">
                <a:solidFill>
                  <a:schemeClr val="tx2">
                    <a:lumMod val="60000"/>
                    <a:lumOff val="40000"/>
                  </a:schemeClr>
                </a:solidFill>
                <a:effectLst>
                  <a:outerShdw blurRad="38100" dist="38100" dir="2700000" algn="tl">
                    <a:srgbClr val="000000">
                      <a:alpha val="43137"/>
                    </a:srgbClr>
                  </a:outerShdw>
                </a:effectLst>
              </a:rPr>
              <a:t>What is </a:t>
            </a:r>
            <a:r>
              <a:rPr lang="en-US" b="1" dirty="0" smtClean="0">
                <a:solidFill>
                  <a:srgbClr val="FF0000"/>
                </a:solidFill>
                <a:effectLst>
                  <a:outerShdw blurRad="38100" dist="38100" dir="2700000" algn="tl">
                    <a:srgbClr val="000000">
                      <a:alpha val="43137"/>
                    </a:srgbClr>
                  </a:outerShdw>
                </a:effectLst>
              </a:rPr>
              <a:t>not</a:t>
            </a:r>
            <a:r>
              <a:rPr lang="en-US" b="1" dirty="0" smtClean="0">
                <a:solidFill>
                  <a:schemeClr val="tx2">
                    <a:lumMod val="60000"/>
                    <a:lumOff val="40000"/>
                  </a:schemeClr>
                </a:solidFill>
                <a:effectLst>
                  <a:outerShdw blurRad="38100" dist="38100" dir="2700000" algn="tl">
                    <a:srgbClr val="000000">
                      <a:alpha val="43137"/>
                    </a:srgbClr>
                  </a:outerShdw>
                </a:effectLst>
              </a:rPr>
              <a:t> Monitoring</a:t>
            </a:r>
          </a:p>
        </p:txBody>
      </p:sp>
      <p:sp>
        <p:nvSpPr>
          <p:cNvPr id="363523" name="Rectangle 3"/>
          <p:cNvSpPr>
            <a:spLocks noGrp="1" noChangeArrowheads="1"/>
          </p:cNvSpPr>
          <p:nvPr>
            <p:ph idx="1"/>
          </p:nvPr>
        </p:nvSpPr>
        <p:spPr/>
        <p:txBody>
          <a:bodyPr rtlCol="0">
            <a:normAutofit/>
          </a:bodyPr>
          <a:lstStyle/>
          <a:p>
            <a:pPr eaLnBrk="1" fontAlgn="auto" hangingPunct="1">
              <a:spcAft>
                <a:spcPts val="0"/>
              </a:spcAft>
              <a:buFont typeface="Arial" pitchFamily="34" charset="0"/>
              <a:buChar char="•"/>
              <a:defRPr/>
            </a:pPr>
            <a:r>
              <a:rPr lang="en-US" sz="4000" dirty="0" smtClean="0">
                <a:solidFill>
                  <a:schemeClr val="tx1">
                    <a:lumMod val="25000"/>
                  </a:schemeClr>
                </a:solidFill>
              </a:rPr>
              <a:t>Policing/imposing</a:t>
            </a:r>
          </a:p>
          <a:p>
            <a:pPr eaLnBrk="1" fontAlgn="auto" hangingPunct="1">
              <a:spcAft>
                <a:spcPts val="0"/>
              </a:spcAft>
              <a:buFont typeface="Arial" pitchFamily="34" charset="0"/>
              <a:buChar char="•"/>
              <a:defRPr/>
            </a:pPr>
            <a:r>
              <a:rPr lang="en-US" sz="4000" dirty="0" smtClean="0">
                <a:solidFill>
                  <a:schemeClr val="tx1">
                    <a:lumMod val="25000"/>
                  </a:schemeClr>
                </a:solidFill>
              </a:rPr>
              <a:t>Pointing out (but it is highlighting)</a:t>
            </a:r>
          </a:p>
          <a:p>
            <a:pPr eaLnBrk="1" fontAlgn="auto" hangingPunct="1">
              <a:spcAft>
                <a:spcPts val="0"/>
              </a:spcAft>
              <a:buFont typeface="Wingdings" pitchFamily="2" charset="2"/>
              <a:buNone/>
              <a:defRPr/>
            </a:pPr>
            <a:endParaRPr lang="en-US" sz="4000" dirty="0" smtClean="0">
              <a:solidFill>
                <a:schemeClr val="tx1">
                  <a:lumMod val="25000"/>
                </a:schemeClr>
              </a:solidFill>
            </a:endParaRPr>
          </a:p>
          <a:p>
            <a:pPr eaLnBrk="1" fontAlgn="auto" hangingPunct="1">
              <a:spcAft>
                <a:spcPts val="0"/>
              </a:spcAft>
              <a:buFont typeface="Arial" pitchFamily="34" charset="0"/>
              <a:buChar char="•"/>
              <a:defRPr/>
            </a:pPr>
            <a:endParaRPr lang="en-US" sz="4000" dirty="0" smtClean="0">
              <a:solidFill>
                <a:schemeClr val="tx1">
                  <a:lumMod val="2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a:xfrm>
            <a:off x="457200" y="2743200"/>
            <a:ext cx="8229600" cy="1139825"/>
          </a:xfrm>
        </p:spPr>
        <p:txBody>
          <a:bodyPr rtlCol="0">
            <a:normAutofit/>
          </a:bodyPr>
          <a:lstStyle/>
          <a:p>
            <a:pPr eaLnBrk="1" fontAlgn="auto" hangingPunct="1">
              <a:spcAft>
                <a:spcPts val="0"/>
              </a:spcAft>
              <a:defRPr/>
            </a:pPr>
            <a:r>
              <a:rPr lang="en-US" sz="5400" b="1" dirty="0" smtClean="0">
                <a:solidFill>
                  <a:schemeClr val="tx2">
                    <a:lumMod val="60000"/>
                    <a:lumOff val="40000"/>
                  </a:schemeClr>
                </a:solidFill>
                <a:effectLst>
                  <a:outerShdw blurRad="38100" dist="38100" dir="2700000" algn="tl">
                    <a:srgbClr val="000000">
                      <a:alpha val="43137"/>
                    </a:srgbClr>
                  </a:outerShdw>
                </a:effectLst>
              </a:rPr>
              <a:t>Tools for Monitoring</a:t>
            </a: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4434" name="Rectangle 2"/>
          <p:cNvSpPr>
            <a:spLocks noGrp="1" noChangeArrowheads="1"/>
          </p:cNvSpPr>
          <p:nvPr>
            <p:ph type="title"/>
          </p:nvPr>
        </p:nvSpPr>
        <p:spPr>
          <a:xfrm>
            <a:off x="457200" y="277813"/>
            <a:ext cx="8229600" cy="608012"/>
          </a:xfrm>
        </p:spPr>
        <p:txBody>
          <a:bodyPr rtlCol="0">
            <a:noAutofit/>
          </a:bodyPr>
          <a:lstStyle/>
          <a:p>
            <a:pPr eaLnBrk="1" fontAlgn="auto" hangingPunct="1">
              <a:spcAft>
                <a:spcPts val="0"/>
              </a:spcAft>
              <a:defRPr/>
            </a:pPr>
            <a:r>
              <a:rPr lang="en-US" sz="4000" b="1" dirty="0" smtClean="0">
                <a:solidFill>
                  <a:schemeClr val="tx2">
                    <a:lumMod val="60000"/>
                    <a:lumOff val="40000"/>
                  </a:schemeClr>
                </a:solidFill>
                <a:effectLst>
                  <a:outerShdw blurRad="38100" dist="38100" dir="2700000" algn="tl">
                    <a:srgbClr val="000000">
                      <a:alpha val="43137"/>
                    </a:srgbClr>
                  </a:outerShdw>
                </a:effectLst>
              </a:rPr>
              <a:t>Monitoring Tools </a:t>
            </a:r>
          </a:p>
        </p:txBody>
      </p:sp>
      <p:sp>
        <p:nvSpPr>
          <p:cNvPr id="274435" name="Rectangle 3"/>
          <p:cNvSpPr>
            <a:spLocks noGrp="1" noChangeArrowheads="1"/>
          </p:cNvSpPr>
          <p:nvPr>
            <p:ph idx="1"/>
          </p:nvPr>
        </p:nvSpPr>
        <p:spPr>
          <a:xfrm>
            <a:off x="304800" y="1295400"/>
            <a:ext cx="8610600" cy="3733800"/>
          </a:xfrm>
        </p:spPr>
        <p:txBody>
          <a:bodyPr rtlCol="0">
            <a:noAutofit/>
          </a:bodyPr>
          <a:lstStyle/>
          <a:p>
            <a:pPr eaLnBrk="1" fontAlgn="auto" hangingPunct="1">
              <a:spcAft>
                <a:spcPts val="0"/>
              </a:spcAft>
              <a:buFont typeface="Arial" pitchFamily="34" charset="0"/>
              <a:buChar char="•"/>
              <a:defRPr/>
            </a:pPr>
            <a:r>
              <a:rPr lang="en-US" sz="2400" dirty="0" smtClean="0">
                <a:solidFill>
                  <a:schemeClr val="tx1">
                    <a:lumMod val="25000"/>
                  </a:schemeClr>
                </a:solidFill>
              </a:rPr>
              <a:t>Staff meetings – Weekly, Monthly, Quarterly</a:t>
            </a:r>
          </a:p>
          <a:p>
            <a:pPr eaLnBrk="1" fontAlgn="auto" hangingPunct="1">
              <a:spcAft>
                <a:spcPts val="0"/>
              </a:spcAft>
              <a:buFont typeface="Arial" pitchFamily="34" charset="0"/>
              <a:buChar char="•"/>
              <a:defRPr/>
            </a:pPr>
            <a:r>
              <a:rPr lang="en-US" sz="2400" dirty="0" smtClean="0">
                <a:solidFill>
                  <a:schemeClr val="tx1">
                    <a:lumMod val="25000"/>
                  </a:schemeClr>
                </a:solidFill>
              </a:rPr>
              <a:t>Field Visits</a:t>
            </a:r>
          </a:p>
          <a:p>
            <a:pPr eaLnBrk="1" fontAlgn="auto" hangingPunct="1">
              <a:spcAft>
                <a:spcPts val="0"/>
              </a:spcAft>
              <a:buFont typeface="Arial" pitchFamily="34" charset="0"/>
              <a:buChar char="•"/>
              <a:defRPr/>
            </a:pPr>
            <a:r>
              <a:rPr lang="en-US" sz="2400" dirty="0" smtClean="0">
                <a:solidFill>
                  <a:schemeClr val="tx1">
                    <a:lumMod val="25000"/>
                  </a:schemeClr>
                </a:solidFill>
              </a:rPr>
              <a:t>Spot Checks </a:t>
            </a:r>
          </a:p>
          <a:p>
            <a:pPr eaLnBrk="1" fontAlgn="auto" hangingPunct="1">
              <a:spcAft>
                <a:spcPts val="0"/>
              </a:spcAft>
              <a:buFont typeface="Arial" pitchFamily="34" charset="0"/>
              <a:buChar char="•"/>
              <a:defRPr/>
            </a:pPr>
            <a:r>
              <a:rPr lang="en-US" sz="2400" dirty="0" smtClean="0">
                <a:solidFill>
                  <a:schemeClr val="tx1">
                    <a:lumMod val="25000"/>
                  </a:schemeClr>
                </a:solidFill>
              </a:rPr>
              <a:t>Observations</a:t>
            </a:r>
          </a:p>
          <a:p>
            <a:pPr eaLnBrk="1" fontAlgn="auto" hangingPunct="1">
              <a:spcAft>
                <a:spcPts val="0"/>
              </a:spcAft>
              <a:buFont typeface="Arial" pitchFamily="34" charset="0"/>
              <a:buChar char="•"/>
              <a:defRPr/>
            </a:pPr>
            <a:r>
              <a:rPr lang="en-US" sz="2400" dirty="0" smtClean="0">
                <a:solidFill>
                  <a:schemeClr val="tx1">
                    <a:lumMod val="25000"/>
                  </a:schemeClr>
                </a:solidFill>
              </a:rPr>
              <a:t>Participatory Reviews – Stakeholders</a:t>
            </a:r>
          </a:p>
          <a:p>
            <a:pPr eaLnBrk="1" fontAlgn="auto" hangingPunct="1">
              <a:spcAft>
                <a:spcPts val="0"/>
              </a:spcAft>
              <a:buFont typeface="Arial" pitchFamily="34" charset="0"/>
              <a:buChar char="•"/>
              <a:defRPr/>
            </a:pPr>
            <a:r>
              <a:rPr lang="en-US" sz="2400" dirty="0" smtClean="0">
                <a:solidFill>
                  <a:schemeClr val="tx1">
                    <a:lumMod val="25000"/>
                  </a:schemeClr>
                </a:solidFill>
              </a:rPr>
              <a:t>Partners meeting/Learning Forums (FGD, Surveys)</a:t>
            </a:r>
          </a:p>
          <a:p>
            <a:pPr eaLnBrk="1" fontAlgn="auto" hangingPunct="1">
              <a:spcAft>
                <a:spcPts val="0"/>
              </a:spcAft>
              <a:buFont typeface="Arial" pitchFamily="34" charset="0"/>
              <a:buChar char="•"/>
              <a:defRPr/>
            </a:pPr>
            <a:r>
              <a:rPr lang="en-US" sz="2400" dirty="0" smtClean="0">
                <a:solidFill>
                  <a:schemeClr val="tx1">
                    <a:lumMod val="25000"/>
                  </a:schemeClr>
                </a:solidFill>
              </a:rPr>
              <a:t>Monitoring and Supervision Mission (Self/Donors/Joint)</a:t>
            </a:r>
          </a:p>
          <a:p>
            <a:pPr eaLnBrk="1" fontAlgn="auto" hangingPunct="1">
              <a:spcAft>
                <a:spcPts val="0"/>
              </a:spcAft>
              <a:buFont typeface="Arial" pitchFamily="34" charset="0"/>
              <a:buChar char="•"/>
              <a:defRPr/>
            </a:pPr>
            <a:r>
              <a:rPr lang="en-US" sz="2400" dirty="0" smtClean="0">
                <a:solidFill>
                  <a:schemeClr val="tx1">
                    <a:lumMod val="25000"/>
                  </a:schemeClr>
                </a:solidFill>
              </a:rPr>
              <a:t>Community Feedback /Complaints </a:t>
            </a: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229600" cy="2895600"/>
          </a:xfrm>
        </p:spPr>
        <p:txBody>
          <a:bodyPr/>
          <a:lstStyle/>
          <a:p>
            <a:pPr algn="just">
              <a:buNone/>
            </a:pPr>
            <a:r>
              <a:rPr lang="en-US" sz="2400" dirty="0" smtClean="0"/>
              <a:t>    Develop a flow chart and description showing how the monitoring data will flow from the place where it is collected up to the management team and then to other stakeholders, including the donor.</a:t>
            </a:r>
            <a:endParaRPr lang="en-US" sz="2400" dirty="0"/>
          </a:p>
        </p:txBody>
      </p:sp>
      <p:grpSp>
        <p:nvGrpSpPr>
          <p:cNvPr id="2" name="Group 3"/>
          <p:cNvGrpSpPr/>
          <p:nvPr/>
        </p:nvGrpSpPr>
        <p:grpSpPr>
          <a:xfrm>
            <a:off x="419100" y="1981200"/>
            <a:ext cx="8305800" cy="4554039"/>
            <a:chOff x="533400" y="457200"/>
            <a:chExt cx="8305800" cy="4813995"/>
          </a:xfrm>
        </p:grpSpPr>
        <p:sp>
          <p:nvSpPr>
            <p:cNvPr id="5" name="TextBox 1"/>
            <p:cNvSpPr txBox="1"/>
            <p:nvPr/>
          </p:nvSpPr>
          <p:spPr>
            <a:xfrm>
              <a:off x="3657600" y="4724400"/>
              <a:ext cx="1981200" cy="39041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dirty="0" smtClean="0"/>
                <a:t>M&amp; E  </a:t>
              </a:r>
              <a:r>
                <a:rPr lang="en-US" dirty="0" smtClean="0"/>
                <a:t>Officer </a:t>
              </a:r>
              <a:endParaRPr lang="en-US" dirty="0"/>
            </a:p>
          </p:txBody>
        </p:sp>
        <p:sp>
          <p:nvSpPr>
            <p:cNvPr id="6" name="TextBox 2"/>
            <p:cNvSpPr txBox="1"/>
            <p:nvPr/>
          </p:nvSpPr>
          <p:spPr>
            <a:xfrm>
              <a:off x="762000" y="3048000"/>
              <a:ext cx="1929567"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dirty="0" smtClean="0"/>
                <a:t>Program Manager </a:t>
              </a:r>
              <a:endParaRPr lang="en-US" dirty="0"/>
            </a:p>
          </p:txBody>
        </p:sp>
        <p:sp>
          <p:nvSpPr>
            <p:cNvPr id="7" name="TextBox 3"/>
            <p:cNvSpPr txBox="1"/>
            <p:nvPr/>
          </p:nvSpPr>
          <p:spPr>
            <a:xfrm>
              <a:off x="533400" y="3886200"/>
              <a:ext cx="2286000" cy="138499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US" sz="1200" dirty="0" smtClean="0"/>
                <a:t>In case of reports of serious nature or requiring further inputs as per the de-brief session they are shared with Program Managers at this stage along with direct sharing with Executive Director ( M&amp; E head) .</a:t>
              </a:r>
              <a:endParaRPr lang="en-US" sz="1200" dirty="0"/>
            </a:p>
          </p:txBody>
        </p:sp>
        <p:sp>
          <p:nvSpPr>
            <p:cNvPr id="8" name="Rectangle 7"/>
            <p:cNvSpPr/>
            <p:nvPr/>
          </p:nvSpPr>
          <p:spPr>
            <a:xfrm>
              <a:off x="6705600" y="3429000"/>
              <a:ext cx="2133600" cy="1200329"/>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US" sz="1200" dirty="0" smtClean="0"/>
                <a:t>Monitoring Report prepared based on field monitoring visit and action plan agreed upon by the Project/Field Coordinator after a de-brief session with him/her. </a:t>
              </a:r>
              <a:endParaRPr lang="en-US" sz="1200" dirty="0"/>
            </a:p>
          </p:txBody>
        </p:sp>
        <p:sp>
          <p:nvSpPr>
            <p:cNvPr id="9" name="TextBox 5"/>
            <p:cNvSpPr txBox="1"/>
            <p:nvPr/>
          </p:nvSpPr>
          <p:spPr>
            <a:xfrm>
              <a:off x="3611592" y="2438400"/>
              <a:ext cx="1981200" cy="39041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dirty="0" smtClean="0"/>
                <a:t>Manager M &amp; E</a:t>
              </a:r>
              <a:endParaRPr lang="en-US" dirty="0"/>
            </a:p>
          </p:txBody>
        </p:sp>
        <p:sp>
          <p:nvSpPr>
            <p:cNvPr id="10" name="TextBox 6"/>
            <p:cNvSpPr txBox="1"/>
            <p:nvPr/>
          </p:nvSpPr>
          <p:spPr>
            <a:xfrm>
              <a:off x="533400" y="685800"/>
              <a:ext cx="1929567"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dirty="0" smtClean="0"/>
                <a:t>Program Manager </a:t>
              </a:r>
              <a:endParaRPr lang="en-US" dirty="0"/>
            </a:p>
          </p:txBody>
        </p:sp>
        <p:sp>
          <p:nvSpPr>
            <p:cNvPr id="11" name="TextBox 7"/>
            <p:cNvSpPr txBox="1"/>
            <p:nvPr/>
          </p:nvSpPr>
          <p:spPr>
            <a:xfrm>
              <a:off x="3733800" y="457200"/>
              <a:ext cx="1523999" cy="64633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dirty="0" smtClean="0"/>
                <a:t>Project/Field Coordinators </a:t>
              </a:r>
              <a:endParaRPr lang="en-US" dirty="0"/>
            </a:p>
          </p:txBody>
        </p:sp>
        <p:sp>
          <p:nvSpPr>
            <p:cNvPr id="12" name="TextBox 8"/>
            <p:cNvSpPr txBox="1"/>
            <p:nvPr/>
          </p:nvSpPr>
          <p:spPr>
            <a:xfrm>
              <a:off x="6324600" y="685800"/>
              <a:ext cx="1887889"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dirty="0" smtClean="0"/>
                <a:t>Executive Director</a:t>
              </a:r>
              <a:endParaRPr lang="en-US" dirty="0"/>
            </a:p>
          </p:txBody>
        </p:sp>
        <p:cxnSp>
          <p:nvCxnSpPr>
            <p:cNvPr id="13" name="Straight Arrow Connector 12"/>
            <p:cNvCxnSpPr>
              <a:stCxn id="5" idx="0"/>
              <a:endCxn id="9" idx="2"/>
            </p:cNvCxnSpPr>
            <p:nvPr/>
          </p:nvCxnSpPr>
          <p:spPr>
            <a:xfrm flipH="1" flipV="1">
              <a:off x="4602192" y="2828814"/>
              <a:ext cx="46008" cy="189558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4" name="Right Arrow 13"/>
            <p:cNvSpPr/>
            <p:nvPr/>
          </p:nvSpPr>
          <p:spPr>
            <a:xfrm>
              <a:off x="5486400" y="3733800"/>
              <a:ext cx="9144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cxnSp>
          <p:nvCxnSpPr>
            <p:cNvPr id="15" name="Straight Connector 14"/>
            <p:cNvCxnSpPr/>
            <p:nvPr/>
          </p:nvCxnSpPr>
          <p:spPr>
            <a:xfrm rot="10800000">
              <a:off x="1752600" y="3733800"/>
              <a:ext cx="2895600" cy="158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6" name="Straight Arrow Connector 15"/>
            <p:cNvCxnSpPr>
              <a:endCxn id="6" idx="2"/>
            </p:cNvCxnSpPr>
            <p:nvPr/>
          </p:nvCxnSpPr>
          <p:spPr>
            <a:xfrm rot="16200000" flipV="1">
              <a:off x="1581458" y="3562658"/>
              <a:ext cx="316468" cy="25816"/>
            </a:xfrm>
            <a:prstGeom prst="straightConnector1">
              <a:avLst/>
            </a:prstGeom>
            <a:ln>
              <a:prstDash val="sysDash"/>
              <a:tailEnd type="arrow"/>
            </a:ln>
          </p:spPr>
          <p:style>
            <a:lnRef idx="2">
              <a:schemeClr val="dk1"/>
            </a:lnRef>
            <a:fillRef idx="0">
              <a:schemeClr val="dk1"/>
            </a:fillRef>
            <a:effectRef idx="1">
              <a:schemeClr val="dk1"/>
            </a:effectRef>
            <a:fontRef idx="minor">
              <a:schemeClr val="tx1"/>
            </a:fontRef>
          </p:style>
        </p:cxnSp>
        <p:cxnSp>
          <p:nvCxnSpPr>
            <p:cNvPr id="17" name="Straight Connector 16"/>
            <p:cNvCxnSpPr>
              <a:stCxn id="9" idx="0"/>
            </p:cNvCxnSpPr>
            <p:nvPr/>
          </p:nvCxnSpPr>
          <p:spPr>
            <a:xfrm flipV="1">
              <a:off x="4602192" y="1753395"/>
              <a:ext cx="795" cy="685005"/>
            </a:xfrm>
            <a:prstGeom prst="line">
              <a:avLst/>
            </a:prstGeom>
          </p:spPr>
          <p:style>
            <a:lnRef idx="2">
              <a:schemeClr val="dk1"/>
            </a:lnRef>
            <a:fillRef idx="0">
              <a:schemeClr val="dk1"/>
            </a:fillRef>
            <a:effectRef idx="1">
              <a:schemeClr val="dk1"/>
            </a:effectRef>
            <a:fontRef idx="minor">
              <a:schemeClr val="tx1"/>
            </a:fontRef>
          </p:style>
        </p:cxnSp>
        <p:cxnSp>
          <p:nvCxnSpPr>
            <p:cNvPr id="18" name="Straight Connector 17"/>
            <p:cNvCxnSpPr/>
            <p:nvPr/>
          </p:nvCxnSpPr>
          <p:spPr>
            <a:xfrm>
              <a:off x="1219200" y="1752600"/>
              <a:ext cx="6324600" cy="1588"/>
            </a:xfrm>
            <a:prstGeom prst="line">
              <a:avLst/>
            </a:prstGeom>
          </p:spPr>
          <p:style>
            <a:lnRef idx="2">
              <a:schemeClr val="dk1"/>
            </a:lnRef>
            <a:fillRef idx="0">
              <a:schemeClr val="dk1"/>
            </a:fillRef>
            <a:effectRef idx="1">
              <a:schemeClr val="dk1"/>
            </a:effectRef>
            <a:fontRef idx="minor">
              <a:schemeClr val="tx1"/>
            </a:fontRef>
          </p:style>
        </p:cxnSp>
        <p:cxnSp>
          <p:nvCxnSpPr>
            <p:cNvPr id="19" name="Straight Arrow Connector 18"/>
            <p:cNvCxnSpPr/>
            <p:nvPr/>
          </p:nvCxnSpPr>
          <p:spPr>
            <a:xfrm rot="5400000" flipH="1" flipV="1">
              <a:off x="876300" y="1409700"/>
              <a:ext cx="6858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0" name="Straight Arrow Connector 19"/>
            <p:cNvCxnSpPr/>
            <p:nvPr/>
          </p:nvCxnSpPr>
          <p:spPr>
            <a:xfrm rot="5400000" flipH="1" flipV="1">
              <a:off x="4306094" y="1408906"/>
              <a:ext cx="6858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1" name="Straight Arrow Connector 20"/>
            <p:cNvCxnSpPr/>
            <p:nvPr/>
          </p:nvCxnSpPr>
          <p:spPr>
            <a:xfrm rot="5400000" flipH="1" flipV="1">
              <a:off x="7201694" y="1408906"/>
              <a:ext cx="6858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2" name="Right Arrow 21"/>
            <p:cNvSpPr/>
            <p:nvPr/>
          </p:nvSpPr>
          <p:spPr>
            <a:xfrm>
              <a:off x="5943600" y="2438400"/>
              <a:ext cx="6858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3" name="TextBox 37"/>
            <p:cNvSpPr txBox="1"/>
            <p:nvPr/>
          </p:nvSpPr>
          <p:spPr>
            <a:xfrm>
              <a:off x="6934200" y="2514600"/>
              <a:ext cx="1254959" cy="27699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t>Review of Report</a:t>
              </a:r>
              <a:endParaRPr lang="en-US" sz="1200" dirty="0"/>
            </a:p>
          </p:txBody>
        </p:sp>
        <p:sp>
          <p:nvSpPr>
            <p:cNvPr id="24" name="Right Arrow 23"/>
            <p:cNvSpPr/>
            <p:nvPr/>
          </p:nvSpPr>
          <p:spPr>
            <a:xfrm>
              <a:off x="4953000" y="1905000"/>
              <a:ext cx="6858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5" name="TextBox 39"/>
            <p:cNvSpPr txBox="1"/>
            <p:nvPr/>
          </p:nvSpPr>
          <p:spPr>
            <a:xfrm>
              <a:off x="5943600" y="1905000"/>
              <a:ext cx="2408416" cy="27699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t>Further reviews and clarifies Report</a:t>
              </a:r>
              <a:endParaRPr lang="en-US" sz="1200" dirty="0"/>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6" name="Text Box 2"/>
          <p:cNvSpPr txBox="1">
            <a:spLocks noChangeArrowheads="1"/>
          </p:cNvSpPr>
          <p:nvPr/>
        </p:nvSpPr>
        <p:spPr bwMode="auto">
          <a:xfrm>
            <a:off x="1143000" y="1828800"/>
            <a:ext cx="6324600" cy="823913"/>
          </a:xfrm>
          <a:prstGeom prst="rect">
            <a:avLst/>
          </a:prstGeom>
          <a:noFill/>
          <a:ln w="9525">
            <a:noFill/>
            <a:miter lim="800000"/>
            <a:headEnd/>
            <a:tailEnd/>
          </a:ln>
          <a:effectLst/>
        </p:spPr>
        <p:txBody>
          <a:bodyPr>
            <a:spAutoFit/>
          </a:bodyPr>
          <a:lstStyle/>
          <a:p>
            <a:pPr algn="ctr">
              <a:defRPr/>
            </a:pPr>
            <a:r>
              <a:rPr lang="en-US" sz="4800" b="1" dirty="0">
                <a:solidFill>
                  <a:schemeClr val="tx2">
                    <a:lumMod val="60000"/>
                    <a:lumOff val="40000"/>
                  </a:schemeClr>
                </a:solidFill>
                <a:effectLst>
                  <a:outerShdw blurRad="38100" dist="38100" dir="2700000" algn="tl">
                    <a:srgbClr val="000000">
                      <a:alpha val="43137"/>
                    </a:srgbClr>
                  </a:outerShdw>
                </a:effectLst>
                <a:latin typeface="Arial" pitchFamily="34" charset="0"/>
                <a:cs typeface="+mn-cs"/>
              </a:rPr>
              <a:t>Evaluation</a:t>
            </a: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9010" name="Rectangle 2"/>
          <p:cNvSpPr>
            <a:spLocks noChangeArrowheads="1"/>
          </p:cNvSpPr>
          <p:nvPr/>
        </p:nvSpPr>
        <p:spPr bwMode="auto">
          <a:xfrm>
            <a:off x="76200" y="349250"/>
            <a:ext cx="8763000" cy="701675"/>
          </a:xfrm>
          <a:prstGeom prst="rect">
            <a:avLst/>
          </a:prstGeom>
          <a:noFill/>
          <a:ln w="9525">
            <a:noFill/>
            <a:miter lim="800000"/>
            <a:headEnd/>
            <a:tailEnd/>
          </a:ln>
          <a:effectLst/>
        </p:spPr>
        <p:txBody>
          <a:bodyPr anchor="ctr">
            <a:spAutoFit/>
          </a:bodyPr>
          <a:lstStyle/>
          <a:p>
            <a:pPr algn="ctr">
              <a:defRPr/>
            </a:pPr>
            <a:r>
              <a:rPr lang="en-US" sz="4000" b="1" dirty="0">
                <a:solidFill>
                  <a:schemeClr val="tx2">
                    <a:lumMod val="60000"/>
                    <a:lumOff val="40000"/>
                  </a:schemeClr>
                </a:solidFill>
                <a:effectLst>
                  <a:outerShdw blurRad="38100" dist="38100" dir="2700000" algn="tl">
                    <a:srgbClr val="000000">
                      <a:alpha val="43137"/>
                    </a:srgbClr>
                  </a:outerShdw>
                </a:effectLst>
                <a:latin typeface="Arial" pitchFamily="34" charset="0"/>
                <a:cs typeface="+mn-cs"/>
              </a:rPr>
              <a:t>Evaluation</a:t>
            </a:r>
            <a:endParaRPr lang="en-US" sz="4000" dirty="0">
              <a:solidFill>
                <a:schemeClr val="tx2">
                  <a:lumMod val="60000"/>
                  <a:lumOff val="40000"/>
                </a:schemeClr>
              </a:solidFill>
              <a:effectLst>
                <a:outerShdw blurRad="38100" dist="38100" dir="2700000" algn="tl">
                  <a:srgbClr val="000000">
                    <a:alpha val="43137"/>
                  </a:srgbClr>
                </a:outerShdw>
              </a:effectLst>
              <a:latin typeface="Arial" pitchFamily="34" charset="0"/>
              <a:cs typeface="+mn-cs"/>
            </a:endParaRPr>
          </a:p>
        </p:txBody>
      </p:sp>
      <p:sp>
        <p:nvSpPr>
          <p:cNvPr id="299011" name="Rectangle 3"/>
          <p:cNvSpPr>
            <a:spLocks noChangeArrowheads="1"/>
          </p:cNvSpPr>
          <p:nvPr/>
        </p:nvSpPr>
        <p:spPr bwMode="auto">
          <a:xfrm>
            <a:off x="533400" y="1600200"/>
            <a:ext cx="8153400" cy="3539430"/>
          </a:xfrm>
          <a:prstGeom prst="rect">
            <a:avLst/>
          </a:prstGeom>
          <a:noFill/>
          <a:ln w="9525">
            <a:noFill/>
            <a:miter lim="800000"/>
            <a:headEnd/>
            <a:tailEnd/>
          </a:ln>
          <a:effectLst/>
        </p:spPr>
        <p:txBody>
          <a:bodyPr wrap="square" anchor="ctr">
            <a:spAutoFit/>
          </a:bodyPr>
          <a:lstStyle/>
          <a:p>
            <a:pPr algn="just"/>
            <a:r>
              <a:rPr lang="en-US" sz="2800" dirty="0" smtClean="0"/>
              <a:t>The </a:t>
            </a:r>
            <a:r>
              <a:rPr lang="en-US" sz="2800" b="1" dirty="0" smtClean="0"/>
              <a:t>systematic</a:t>
            </a:r>
            <a:r>
              <a:rPr lang="en-US" sz="2800" dirty="0" smtClean="0"/>
              <a:t> and </a:t>
            </a:r>
            <a:r>
              <a:rPr lang="en-US" sz="2800" b="1" dirty="0" smtClean="0"/>
              <a:t>objective</a:t>
            </a:r>
            <a:r>
              <a:rPr lang="en-US" sz="2800" dirty="0" smtClean="0"/>
              <a:t> </a:t>
            </a:r>
            <a:r>
              <a:rPr lang="en-US" sz="2800" b="1" dirty="0" smtClean="0"/>
              <a:t>examination</a:t>
            </a:r>
            <a:r>
              <a:rPr lang="en-US" sz="2800" dirty="0" smtClean="0"/>
              <a:t> of humanitarian action to determine the worth or significance of an activity, policy or </a:t>
            </a:r>
            <a:r>
              <a:rPr lang="en-US" sz="2800" dirty="0" err="1" smtClean="0"/>
              <a:t>programme</a:t>
            </a:r>
            <a:r>
              <a:rPr lang="en-US" sz="2800" dirty="0" smtClean="0"/>
              <a:t>, intended to </a:t>
            </a:r>
            <a:r>
              <a:rPr lang="en-US" sz="2800" b="1" dirty="0" smtClean="0"/>
              <a:t>draw lessons </a:t>
            </a:r>
            <a:r>
              <a:rPr lang="en-US" sz="2800" dirty="0" smtClean="0"/>
              <a:t>to improve policy and practice and enhance accountability. </a:t>
            </a:r>
          </a:p>
          <a:p>
            <a:pPr algn="just"/>
            <a:endParaRPr lang="en-US" sz="2800" dirty="0" smtClean="0"/>
          </a:p>
          <a:p>
            <a:pPr algn="r"/>
            <a:r>
              <a:rPr lang="en-US" sz="2000" dirty="0" smtClean="0"/>
              <a:t>(Evaluation of Humanitarian Action Guide by ALNAP  , 2016) </a:t>
            </a:r>
            <a:r>
              <a:rPr lang="en-US" sz="2800" dirty="0" smtClean="0"/>
              <a:t> </a:t>
            </a:r>
            <a:endParaRPr lang="en-US" sz="28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990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990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9011" grpId="0" build="p"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3337</TotalTime>
  <Words>718</Words>
  <Application>Microsoft Office PowerPoint</Application>
  <PresentationFormat>On-screen Show (4:3)</PresentationFormat>
  <Paragraphs>104</Paragraphs>
  <Slides>14</Slides>
  <Notes>11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Office Theme</vt:lpstr>
      <vt:lpstr>Photo Editor Photo</vt:lpstr>
      <vt:lpstr> Project Monitoring &amp; Evaluation</vt:lpstr>
      <vt:lpstr>PowerPoint Presentation</vt:lpstr>
      <vt:lpstr>Definition</vt:lpstr>
      <vt:lpstr>What is not Monitoring</vt:lpstr>
      <vt:lpstr>Tools for Monitoring</vt:lpstr>
      <vt:lpstr>Monitoring Tools </vt:lpstr>
      <vt:lpstr>PowerPoint Presentation</vt:lpstr>
      <vt:lpstr>PowerPoint Presentation</vt:lpstr>
      <vt:lpstr>PowerPoint Presentation</vt:lpstr>
      <vt:lpstr>PowerPoint Presentation</vt:lpstr>
      <vt:lpstr>Evaluation Criteria </vt:lpstr>
      <vt:lpstr>PowerPoint Presentation</vt:lpstr>
      <vt:lpstr>PowerPoint Presentation</vt:lpstr>
      <vt:lpstr>PowerPoint Presentation</vt:lpstr>
    </vt:vector>
  </TitlesOfParts>
  <Company>SDPI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amin</dc:creator>
  <cp:lastModifiedBy>Muhammad Sufyan</cp:lastModifiedBy>
  <cp:revision>341</cp:revision>
  <dcterms:created xsi:type="dcterms:W3CDTF">2004-11-18T05:11:43Z</dcterms:created>
  <dcterms:modified xsi:type="dcterms:W3CDTF">2017-05-30T15:13:35Z</dcterms:modified>
</cp:coreProperties>
</file>