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4236" r:id="rId2"/>
    <p:sldMasterId id="2147484836" r:id="rId3"/>
  </p:sldMasterIdLst>
  <p:notesMasterIdLst>
    <p:notesMasterId r:id="rId20"/>
  </p:notesMasterIdLst>
  <p:handoutMasterIdLst>
    <p:handoutMasterId r:id="rId21"/>
  </p:handoutMasterIdLst>
  <p:sldIdLst>
    <p:sldId id="393" r:id="rId4"/>
    <p:sldId id="415" r:id="rId5"/>
    <p:sldId id="437" r:id="rId6"/>
    <p:sldId id="436" r:id="rId7"/>
    <p:sldId id="438" r:id="rId8"/>
    <p:sldId id="426" r:id="rId9"/>
    <p:sldId id="419" r:id="rId10"/>
    <p:sldId id="420" r:id="rId11"/>
    <p:sldId id="418" r:id="rId12"/>
    <p:sldId id="422" r:id="rId13"/>
    <p:sldId id="423" r:id="rId14"/>
    <p:sldId id="421" r:id="rId15"/>
    <p:sldId id="428" r:id="rId16"/>
    <p:sldId id="429" r:id="rId17"/>
    <p:sldId id="430" r:id="rId18"/>
    <p:sldId id="433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ED1C24"/>
    <a:srgbClr val="FC140E"/>
    <a:srgbClr val="F7F7DF"/>
    <a:srgbClr val="F91132"/>
    <a:srgbClr val="F16969"/>
    <a:srgbClr val="FFCC9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1" autoAdjust="0"/>
    <p:restoredTop sz="96848" autoAdjust="0"/>
  </p:normalViewPr>
  <p:slideViewPr>
    <p:cSldViewPr snapToObjects="1">
      <p:cViewPr varScale="1">
        <p:scale>
          <a:sx n="69" d="100"/>
          <a:sy n="69" d="100"/>
        </p:scale>
        <p:origin x="15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0"/>
    </p:cViewPr>
  </p:sorterViewPr>
  <p:notesViewPr>
    <p:cSldViewPr snapToObjects="1">
      <p:cViewPr varScale="1">
        <p:scale>
          <a:sx n="34" d="100"/>
          <a:sy n="34" d="100"/>
        </p:scale>
        <p:origin x="-223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A692BF-6835-4081-A02E-BF198430C06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3973D230-59F2-44C7-BB3E-D8CA81D364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rPr>
            <a:t>Communicate</a:t>
          </a:r>
        </a:p>
      </dgm:t>
    </dgm:pt>
    <dgm:pt modelId="{BC8642FD-1011-466D-A003-562C6A113132}" type="parTrans" cxnId="{95B5AC02-0B76-476D-BC56-521FCA4CFB42}">
      <dgm:prSet/>
      <dgm:spPr/>
      <dgm:t>
        <a:bodyPr/>
        <a:lstStyle/>
        <a:p>
          <a:endParaRPr lang="en-US"/>
        </a:p>
      </dgm:t>
    </dgm:pt>
    <dgm:pt modelId="{6B454F39-55A9-4DC7-B7DD-1431DEEE0F2B}" type="sibTrans" cxnId="{95B5AC02-0B76-476D-BC56-521FCA4CFB42}">
      <dgm:prSet/>
      <dgm:spPr/>
      <dgm:t>
        <a:bodyPr/>
        <a:lstStyle/>
        <a:p>
          <a:endParaRPr lang="en-US"/>
        </a:p>
      </dgm:t>
    </dgm:pt>
    <dgm:pt modelId="{D8F7598F-884B-4E26-8A6D-3FCA94E0BB0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rPr>
            <a:t>Observe</a:t>
          </a:r>
        </a:p>
      </dgm:t>
    </dgm:pt>
    <dgm:pt modelId="{AA9C64A0-92BD-4809-B7E3-36D3B03D9830}" type="parTrans" cxnId="{661233DE-8DF6-449B-B91F-2162A7A29F9A}">
      <dgm:prSet/>
      <dgm:spPr/>
      <dgm:t>
        <a:bodyPr/>
        <a:lstStyle/>
        <a:p>
          <a:endParaRPr lang="en-US"/>
        </a:p>
      </dgm:t>
    </dgm:pt>
    <dgm:pt modelId="{E42790A7-E1A3-4980-8021-AC3AA086D8D8}" type="sibTrans" cxnId="{661233DE-8DF6-449B-B91F-2162A7A29F9A}">
      <dgm:prSet/>
      <dgm:spPr/>
      <dgm:t>
        <a:bodyPr/>
        <a:lstStyle/>
        <a:p>
          <a:endParaRPr lang="en-US"/>
        </a:p>
      </dgm:t>
    </dgm:pt>
    <dgm:pt modelId="{DD6AED8F-D7DC-4602-8529-A4559FC8F7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rPr>
            <a:t>Evaluate</a:t>
          </a:r>
        </a:p>
      </dgm:t>
    </dgm:pt>
    <dgm:pt modelId="{002295D5-7CD8-4C46-A1BD-5C263DD4DCF6}" type="parTrans" cxnId="{AA6234CD-D6EF-4AF8-94FA-D5C8D2211D5E}">
      <dgm:prSet/>
      <dgm:spPr/>
      <dgm:t>
        <a:bodyPr/>
        <a:lstStyle/>
        <a:p>
          <a:endParaRPr lang="en-US"/>
        </a:p>
      </dgm:t>
    </dgm:pt>
    <dgm:pt modelId="{4CA2F42D-CAC9-4224-ABBA-A7CB48864549}" type="sibTrans" cxnId="{AA6234CD-D6EF-4AF8-94FA-D5C8D2211D5E}">
      <dgm:prSet/>
      <dgm:spPr/>
      <dgm:t>
        <a:bodyPr/>
        <a:lstStyle/>
        <a:p>
          <a:endParaRPr lang="en-US"/>
        </a:p>
      </dgm:t>
    </dgm:pt>
    <dgm:pt modelId="{E56C996B-DA0A-4A93-9ACE-6D8328ADC59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rPr>
            <a:t>Set Goals</a:t>
          </a:r>
        </a:p>
      </dgm:t>
    </dgm:pt>
    <dgm:pt modelId="{715F60BD-108A-4986-99EB-7A3FE9957CCB}" type="parTrans" cxnId="{9ED67F62-EB3B-4147-8A33-1944F0BC768D}">
      <dgm:prSet/>
      <dgm:spPr/>
      <dgm:t>
        <a:bodyPr/>
        <a:lstStyle/>
        <a:p>
          <a:endParaRPr lang="en-US"/>
        </a:p>
      </dgm:t>
    </dgm:pt>
    <dgm:pt modelId="{A060F5EE-0FB5-4B0D-86D2-800443749783}" type="sibTrans" cxnId="{9ED67F62-EB3B-4147-8A33-1944F0BC768D}">
      <dgm:prSet/>
      <dgm:spPr/>
      <dgm:t>
        <a:bodyPr/>
        <a:lstStyle/>
        <a:p>
          <a:endParaRPr lang="en-US"/>
        </a:p>
      </dgm:t>
    </dgm:pt>
    <dgm:pt modelId="{BB59600D-659C-4513-B37A-BA31664690BB}" type="pres">
      <dgm:prSet presAssocID="{1CA692BF-6835-4081-A02E-BF198430C06C}" presName="cycle" presStyleCnt="0">
        <dgm:presLayoutVars>
          <dgm:dir/>
          <dgm:resizeHandles val="exact"/>
        </dgm:presLayoutVars>
      </dgm:prSet>
      <dgm:spPr/>
    </dgm:pt>
    <dgm:pt modelId="{EA455FE3-80C8-468B-AA18-9E75583C414D}" type="pres">
      <dgm:prSet presAssocID="{3973D230-59F2-44C7-BB3E-D8CA81D3646F}" presName="dummy" presStyleCnt="0"/>
      <dgm:spPr/>
    </dgm:pt>
    <dgm:pt modelId="{71969EF6-302A-41CF-A98F-A1962FE9785F}" type="pres">
      <dgm:prSet presAssocID="{3973D230-59F2-44C7-BB3E-D8CA81D3646F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6DADD-FD9B-4205-B8EF-1BED6C767558}" type="pres">
      <dgm:prSet presAssocID="{6B454F39-55A9-4DC7-B7DD-1431DEEE0F2B}" presName="sibTrans" presStyleLbl="node1" presStyleIdx="0" presStyleCnt="4"/>
      <dgm:spPr/>
      <dgm:t>
        <a:bodyPr/>
        <a:lstStyle/>
        <a:p>
          <a:endParaRPr lang="en-US"/>
        </a:p>
      </dgm:t>
    </dgm:pt>
    <dgm:pt modelId="{771B6C8A-8387-4739-AF35-73386B0115E2}" type="pres">
      <dgm:prSet presAssocID="{D8F7598F-884B-4E26-8A6D-3FCA94E0BB0B}" presName="dummy" presStyleCnt="0"/>
      <dgm:spPr/>
    </dgm:pt>
    <dgm:pt modelId="{C62A4716-BC2A-438F-9120-CA92CC8BDE39}" type="pres">
      <dgm:prSet presAssocID="{D8F7598F-884B-4E26-8A6D-3FCA94E0BB0B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D6B80-6487-407C-824C-398B3155B2BF}" type="pres">
      <dgm:prSet presAssocID="{E42790A7-E1A3-4980-8021-AC3AA086D8D8}" presName="sibTrans" presStyleLbl="node1" presStyleIdx="1" presStyleCnt="4"/>
      <dgm:spPr/>
      <dgm:t>
        <a:bodyPr/>
        <a:lstStyle/>
        <a:p>
          <a:endParaRPr lang="en-US"/>
        </a:p>
      </dgm:t>
    </dgm:pt>
    <dgm:pt modelId="{3525D19F-49DD-4A3D-900B-3499F25235CA}" type="pres">
      <dgm:prSet presAssocID="{DD6AED8F-D7DC-4602-8529-A4559FC8F7A8}" presName="dummy" presStyleCnt="0"/>
      <dgm:spPr/>
    </dgm:pt>
    <dgm:pt modelId="{A7644F08-C4BB-4314-85DC-E18728EA6FC7}" type="pres">
      <dgm:prSet presAssocID="{DD6AED8F-D7DC-4602-8529-A4559FC8F7A8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5496D-C245-4B62-AB8C-5B5D80ED1169}" type="pres">
      <dgm:prSet presAssocID="{4CA2F42D-CAC9-4224-ABBA-A7CB48864549}" presName="sibTrans" presStyleLbl="node1" presStyleIdx="2" presStyleCnt="4"/>
      <dgm:spPr/>
      <dgm:t>
        <a:bodyPr/>
        <a:lstStyle/>
        <a:p>
          <a:endParaRPr lang="en-US"/>
        </a:p>
      </dgm:t>
    </dgm:pt>
    <dgm:pt modelId="{A54D60AE-4A7F-4321-A81F-88B553A5565A}" type="pres">
      <dgm:prSet presAssocID="{E56C996B-DA0A-4A93-9ACE-6D8328ADC59F}" presName="dummy" presStyleCnt="0"/>
      <dgm:spPr/>
    </dgm:pt>
    <dgm:pt modelId="{AA590979-B218-4DDD-BAC0-7587D9AEA6DA}" type="pres">
      <dgm:prSet presAssocID="{E56C996B-DA0A-4A93-9ACE-6D8328ADC59F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A8883-BFC8-44C3-97F7-CF49411CB047}" type="pres">
      <dgm:prSet presAssocID="{A060F5EE-0FB5-4B0D-86D2-800443749783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88461800-225D-4ECB-9345-B7F46CD7CC0F}" type="presOf" srcId="{E56C996B-DA0A-4A93-9ACE-6D8328ADC59F}" destId="{AA590979-B218-4DDD-BAC0-7587D9AEA6DA}" srcOrd="0" destOrd="0" presId="urn:microsoft.com/office/officeart/2005/8/layout/cycle1"/>
    <dgm:cxn modelId="{3DC28BD2-A153-4C08-B652-7F018D1FAC00}" type="presOf" srcId="{DD6AED8F-D7DC-4602-8529-A4559FC8F7A8}" destId="{A7644F08-C4BB-4314-85DC-E18728EA6FC7}" srcOrd="0" destOrd="0" presId="urn:microsoft.com/office/officeart/2005/8/layout/cycle1"/>
    <dgm:cxn modelId="{95B5AC02-0B76-476D-BC56-521FCA4CFB42}" srcId="{1CA692BF-6835-4081-A02E-BF198430C06C}" destId="{3973D230-59F2-44C7-BB3E-D8CA81D3646F}" srcOrd="0" destOrd="0" parTransId="{BC8642FD-1011-466D-A003-562C6A113132}" sibTransId="{6B454F39-55A9-4DC7-B7DD-1431DEEE0F2B}"/>
    <dgm:cxn modelId="{F4F1F9A0-1487-47C8-A1A3-C3F8779F5F81}" type="presOf" srcId="{6B454F39-55A9-4DC7-B7DD-1431DEEE0F2B}" destId="{9ED6DADD-FD9B-4205-B8EF-1BED6C767558}" srcOrd="0" destOrd="0" presId="urn:microsoft.com/office/officeart/2005/8/layout/cycle1"/>
    <dgm:cxn modelId="{68E0B98E-0C10-43D4-B92A-B0088FF3B313}" type="presOf" srcId="{E42790A7-E1A3-4980-8021-AC3AA086D8D8}" destId="{5A8D6B80-6487-407C-824C-398B3155B2BF}" srcOrd="0" destOrd="0" presId="urn:microsoft.com/office/officeart/2005/8/layout/cycle1"/>
    <dgm:cxn modelId="{55D7F4ED-8F8E-43F4-A5C4-241F328710F6}" type="presOf" srcId="{4CA2F42D-CAC9-4224-ABBA-A7CB48864549}" destId="{7A25496D-C245-4B62-AB8C-5B5D80ED1169}" srcOrd="0" destOrd="0" presId="urn:microsoft.com/office/officeart/2005/8/layout/cycle1"/>
    <dgm:cxn modelId="{661233DE-8DF6-449B-B91F-2162A7A29F9A}" srcId="{1CA692BF-6835-4081-A02E-BF198430C06C}" destId="{D8F7598F-884B-4E26-8A6D-3FCA94E0BB0B}" srcOrd="1" destOrd="0" parTransId="{AA9C64A0-92BD-4809-B7E3-36D3B03D9830}" sibTransId="{E42790A7-E1A3-4980-8021-AC3AA086D8D8}"/>
    <dgm:cxn modelId="{6C2EC313-FDC4-40E0-B426-88A461235192}" type="presOf" srcId="{A060F5EE-0FB5-4B0D-86D2-800443749783}" destId="{F00A8883-BFC8-44C3-97F7-CF49411CB047}" srcOrd="0" destOrd="0" presId="urn:microsoft.com/office/officeart/2005/8/layout/cycle1"/>
    <dgm:cxn modelId="{4B7BA851-CC00-4FAD-8873-EBD3ACCF6EE3}" type="presOf" srcId="{3973D230-59F2-44C7-BB3E-D8CA81D3646F}" destId="{71969EF6-302A-41CF-A98F-A1962FE9785F}" srcOrd="0" destOrd="0" presId="urn:microsoft.com/office/officeart/2005/8/layout/cycle1"/>
    <dgm:cxn modelId="{AB22091C-AC2A-476A-A16D-08354C94892C}" type="presOf" srcId="{1CA692BF-6835-4081-A02E-BF198430C06C}" destId="{BB59600D-659C-4513-B37A-BA31664690BB}" srcOrd="0" destOrd="0" presId="urn:microsoft.com/office/officeart/2005/8/layout/cycle1"/>
    <dgm:cxn modelId="{AA6234CD-D6EF-4AF8-94FA-D5C8D2211D5E}" srcId="{1CA692BF-6835-4081-A02E-BF198430C06C}" destId="{DD6AED8F-D7DC-4602-8529-A4559FC8F7A8}" srcOrd="2" destOrd="0" parTransId="{002295D5-7CD8-4C46-A1BD-5C263DD4DCF6}" sibTransId="{4CA2F42D-CAC9-4224-ABBA-A7CB48864549}"/>
    <dgm:cxn modelId="{9ED67F62-EB3B-4147-8A33-1944F0BC768D}" srcId="{1CA692BF-6835-4081-A02E-BF198430C06C}" destId="{E56C996B-DA0A-4A93-9ACE-6D8328ADC59F}" srcOrd="3" destOrd="0" parTransId="{715F60BD-108A-4986-99EB-7A3FE9957CCB}" sibTransId="{A060F5EE-0FB5-4B0D-86D2-800443749783}"/>
    <dgm:cxn modelId="{4A68F0DD-3478-42D8-98A9-6AA5B63A02FD}" type="presOf" srcId="{D8F7598F-884B-4E26-8A6D-3FCA94E0BB0B}" destId="{C62A4716-BC2A-438F-9120-CA92CC8BDE39}" srcOrd="0" destOrd="0" presId="urn:microsoft.com/office/officeart/2005/8/layout/cycle1"/>
    <dgm:cxn modelId="{2B5EA815-1A54-48C0-9153-8396ED2ABEFE}" type="presParOf" srcId="{BB59600D-659C-4513-B37A-BA31664690BB}" destId="{EA455FE3-80C8-468B-AA18-9E75583C414D}" srcOrd="0" destOrd="0" presId="urn:microsoft.com/office/officeart/2005/8/layout/cycle1"/>
    <dgm:cxn modelId="{39D9D79D-BEAE-4AEB-8D01-B183F6E21A96}" type="presParOf" srcId="{BB59600D-659C-4513-B37A-BA31664690BB}" destId="{71969EF6-302A-41CF-A98F-A1962FE9785F}" srcOrd="1" destOrd="0" presId="urn:microsoft.com/office/officeart/2005/8/layout/cycle1"/>
    <dgm:cxn modelId="{45CC8978-BE08-4002-9FF6-EBD9FFAEA358}" type="presParOf" srcId="{BB59600D-659C-4513-B37A-BA31664690BB}" destId="{9ED6DADD-FD9B-4205-B8EF-1BED6C767558}" srcOrd="2" destOrd="0" presId="urn:microsoft.com/office/officeart/2005/8/layout/cycle1"/>
    <dgm:cxn modelId="{948F0271-ADDA-4DAB-A7DD-F3DDEB522A6C}" type="presParOf" srcId="{BB59600D-659C-4513-B37A-BA31664690BB}" destId="{771B6C8A-8387-4739-AF35-73386B0115E2}" srcOrd="3" destOrd="0" presId="urn:microsoft.com/office/officeart/2005/8/layout/cycle1"/>
    <dgm:cxn modelId="{FA30E45D-6B56-4AC8-B5C0-040D45109075}" type="presParOf" srcId="{BB59600D-659C-4513-B37A-BA31664690BB}" destId="{C62A4716-BC2A-438F-9120-CA92CC8BDE39}" srcOrd="4" destOrd="0" presId="urn:microsoft.com/office/officeart/2005/8/layout/cycle1"/>
    <dgm:cxn modelId="{7036DF9F-E895-4FB5-AB50-7337A46A035E}" type="presParOf" srcId="{BB59600D-659C-4513-B37A-BA31664690BB}" destId="{5A8D6B80-6487-407C-824C-398B3155B2BF}" srcOrd="5" destOrd="0" presId="urn:microsoft.com/office/officeart/2005/8/layout/cycle1"/>
    <dgm:cxn modelId="{3024BD4E-63D6-4642-B756-EB9913CB16B8}" type="presParOf" srcId="{BB59600D-659C-4513-B37A-BA31664690BB}" destId="{3525D19F-49DD-4A3D-900B-3499F25235CA}" srcOrd="6" destOrd="0" presId="urn:microsoft.com/office/officeart/2005/8/layout/cycle1"/>
    <dgm:cxn modelId="{1EA9B24A-3FBA-4E0B-A5CA-A54B0C7B928F}" type="presParOf" srcId="{BB59600D-659C-4513-B37A-BA31664690BB}" destId="{A7644F08-C4BB-4314-85DC-E18728EA6FC7}" srcOrd="7" destOrd="0" presId="urn:microsoft.com/office/officeart/2005/8/layout/cycle1"/>
    <dgm:cxn modelId="{6727A31A-D4E0-4EE3-B7E2-05070554ECF6}" type="presParOf" srcId="{BB59600D-659C-4513-B37A-BA31664690BB}" destId="{7A25496D-C245-4B62-AB8C-5B5D80ED1169}" srcOrd="8" destOrd="0" presId="urn:microsoft.com/office/officeart/2005/8/layout/cycle1"/>
    <dgm:cxn modelId="{933C7636-355C-4DBE-AD9D-C9F638734E21}" type="presParOf" srcId="{BB59600D-659C-4513-B37A-BA31664690BB}" destId="{A54D60AE-4A7F-4321-A81F-88B553A5565A}" srcOrd="9" destOrd="0" presId="urn:microsoft.com/office/officeart/2005/8/layout/cycle1"/>
    <dgm:cxn modelId="{912BA893-D748-4188-BFAD-B4675D5EEEA0}" type="presParOf" srcId="{BB59600D-659C-4513-B37A-BA31664690BB}" destId="{AA590979-B218-4DDD-BAC0-7587D9AEA6DA}" srcOrd="10" destOrd="0" presId="urn:microsoft.com/office/officeart/2005/8/layout/cycle1"/>
    <dgm:cxn modelId="{6E9BF730-EEB1-443A-B7CC-5FE2555DF1D6}" type="presParOf" srcId="{BB59600D-659C-4513-B37A-BA31664690BB}" destId="{F00A8883-BFC8-44C3-97F7-CF49411CB047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69EF6-302A-41CF-A98F-A1962FE9785F}">
      <dsp:nvSpPr>
        <dsp:cNvPr id="0" name=""/>
        <dsp:cNvSpPr/>
      </dsp:nvSpPr>
      <dsp:spPr>
        <a:xfrm>
          <a:off x="2908869" y="83432"/>
          <a:ext cx="1321331" cy="1321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rPr>
            <a:t>Communicate</a:t>
          </a:r>
        </a:p>
      </dsp:txBody>
      <dsp:txXfrm>
        <a:off x="2908869" y="83432"/>
        <a:ext cx="1321331" cy="1321331"/>
      </dsp:txXfrm>
    </dsp:sp>
    <dsp:sp modelId="{9ED6DADD-FD9B-4205-B8EF-1BED6C767558}">
      <dsp:nvSpPr>
        <dsp:cNvPr id="0" name=""/>
        <dsp:cNvSpPr/>
      </dsp:nvSpPr>
      <dsp:spPr>
        <a:xfrm>
          <a:off x="579721" y="-112"/>
          <a:ext cx="3734024" cy="3734024"/>
        </a:xfrm>
        <a:prstGeom prst="circularArrow">
          <a:avLst>
            <a:gd name="adj1" fmla="val 6900"/>
            <a:gd name="adj2" fmla="val 465214"/>
            <a:gd name="adj3" fmla="val 549996"/>
            <a:gd name="adj4" fmla="val 20584790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A4716-BC2A-438F-9120-CA92CC8BDE39}">
      <dsp:nvSpPr>
        <dsp:cNvPr id="0" name=""/>
        <dsp:cNvSpPr/>
      </dsp:nvSpPr>
      <dsp:spPr>
        <a:xfrm>
          <a:off x="2908869" y="2329035"/>
          <a:ext cx="1321331" cy="1321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rPr>
            <a:t>Observe</a:t>
          </a:r>
        </a:p>
      </dsp:txBody>
      <dsp:txXfrm>
        <a:off x="2908869" y="2329035"/>
        <a:ext cx="1321331" cy="1321331"/>
      </dsp:txXfrm>
    </dsp:sp>
    <dsp:sp modelId="{5A8D6B80-6487-407C-824C-398B3155B2BF}">
      <dsp:nvSpPr>
        <dsp:cNvPr id="0" name=""/>
        <dsp:cNvSpPr/>
      </dsp:nvSpPr>
      <dsp:spPr>
        <a:xfrm>
          <a:off x="579721" y="-112"/>
          <a:ext cx="3734024" cy="3734024"/>
        </a:xfrm>
        <a:prstGeom prst="circularArrow">
          <a:avLst>
            <a:gd name="adj1" fmla="val 6900"/>
            <a:gd name="adj2" fmla="val 465214"/>
            <a:gd name="adj3" fmla="val 5949996"/>
            <a:gd name="adj4" fmla="val 4384790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44F08-C4BB-4314-85DC-E18728EA6FC7}">
      <dsp:nvSpPr>
        <dsp:cNvPr id="0" name=""/>
        <dsp:cNvSpPr/>
      </dsp:nvSpPr>
      <dsp:spPr>
        <a:xfrm>
          <a:off x="663266" y="2329035"/>
          <a:ext cx="1321331" cy="1321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rPr>
            <a:t>Evaluate</a:t>
          </a:r>
        </a:p>
      </dsp:txBody>
      <dsp:txXfrm>
        <a:off x="663266" y="2329035"/>
        <a:ext cx="1321331" cy="1321331"/>
      </dsp:txXfrm>
    </dsp:sp>
    <dsp:sp modelId="{7A25496D-C245-4B62-AB8C-5B5D80ED1169}">
      <dsp:nvSpPr>
        <dsp:cNvPr id="0" name=""/>
        <dsp:cNvSpPr/>
      </dsp:nvSpPr>
      <dsp:spPr>
        <a:xfrm>
          <a:off x="579721" y="-112"/>
          <a:ext cx="3734024" cy="3734024"/>
        </a:xfrm>
        <a:prstGeom prst="circularArrow">
          <a:avLst>
            <a:gd name="adj1" fmla="val 6900"/>
            <a:gd name="adj2" fmla="val 465214"/>
            <a:gd name="adj3" fmla="val 11349996"/>
            <a:gd name="adj4" fmla="val 9784790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90979-B218-4DDD-BAC0-7587D9AEA6DA}">
      <dsp:nvSpPr>
        <dsp:cNvPr id="0" name=""/>
        <dsp:cNvSpPr/>
      </dsp:nvSpPr>
      <dsp:spPr>
        <a:xfrm>
          <a:off x="663266" y="83432"/>
          <a:ext cx="1321331" cy="1321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rPr>
            <a:t>Set Goals</a:t>
          </a:r>
        </a:p>
      </dsp:txBody>
      <dsp:txXfrm>
        <a:off x="663266" y="83432"/>
        <a:ext cx="1321331" cy="1321331"/>
      </dsp:txXfrm>
    </dsp:sp>
    <dsp:sp modelId="{F00A8883-BFC8-44C3-97F7-CF49411CB047}">
      <dsp:nvSpPr>
        <dsp:cNvPr id="0" name=""/>
        <dsp:cNvSpPr/>
      </dsp:nvSpPr>
      <dsp:spPr>
        <a:xfrm>
          <a:off x="579721" y="-112"/>
          <a:ext cx="3734024" cy="3734024"/>
        </a:xfrm>
        <a:prstGeom prst="circularArrow">
          <a:avLst>
            <a:gd name="adj1" fmla="val 6900"/>
            <a:gd name="adj2" fmla="val 465214"/>
            <a:gd name="adj3" fmla="val 16749996"/>
            <a:gd name="adj4" fmla="val 15184790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NHN</a:t>
            </a:r>
            <a:endParaRPr lang="en-US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8AED89-3F0D-49B9-8D1A-D8065BA4E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528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 smtClean="0"/>
              <a:t>NHN</a:t>
            </a:r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F4F10A-4A34-4A9C-8A91-4E703B64EF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8503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ctionAid_Logo_W_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60350"/>
            <a:ext cx="27717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39863"/>
          </a:xfrm>
        </p:spPr>
        <p:txBody>
          <a:bodyPr/>
          <a:lstStyle>
            <a:lvl1pPr>
              <a:buClr>
                <a:schemeClr val="folHlink"/>
              </a:buClr>
              <a:buSzPct val="90000"/>
              <a:buFont typeface="Wingdings 2" pitchFamily="18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789363"/>
            <a:ext cx="7772400" cy="1752600"/>
          </a:xfrm>
        </p:spPr>
        <p:txBody>
          <a:bodyPr/>
          <a:lstStyle>
            <a:lvl1pPr marL="0" indent="0">
              <a:lnSpc>
                <a:spcPct val="70000"/>
              </a:lnSpc>
              <a:buFont typeface="Arial" charset="0"/>
              <a:buNone/>
              <a:defRPr>
                <a:solidFill>
                  <a:srgbClr val="FFCC9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257209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5634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681163"/>
            <a:ext cx="2016125" cy="450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681163"/>
            <a:ext cx="5895975" cy="450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037062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681163"/>
            <a:ext cx="8064500" cy="4502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04382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681163"/>
            <a:ext cx="8064500" cy="1162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3054350"/>
            <a:ext cx="8064500" cy="31289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1908656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ctionAid_Logo_W_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60350"/>
            <a:ext cx="27717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39863"/>
          </a:xfrm>
        </p:spPr>
        <p:txBody>
          <a:bodyPr/>
          <a:lstStyle>
            <a:lvl1pPr>
              <a:buClr>
                <a:schemeClr val="folHlink"/>
              </a:buClr>
              <a:buSzPct val="90000"/>
              <a:buFont typeface="Wingdings 2" pitchFamily="18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789363"/>
            <a:ext cx="7772400" cy="1752600"/>
          </a:xfrm>
        </p:spPr>
        <p:txBody>
          <a:bodyPr/>
          <a:lstStyle>
            <a:lvl1pPr marL="0" indent="0">
              <a:lnSpc>
                <a:spcPct val="70000"/>
              </a:lnSpc>
              <a:buFont typeface="Arial" charset="0"/>
              <a:buNone/>
              <a:defRPr>
                <a:solidFill>
                  <a:srgbClr val="FFCC9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4884912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420446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1736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3054350"/>
            <a:ext cx="3956050" cy="312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3054350"/>
            <a:ext cx="3956050" cy="312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504766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442468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79779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936799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08851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626220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057571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463354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681163"/>
            <a:ext cx="2016125" cy="450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681163"/>
            <a:ext cx="5895975" cy="450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993752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681163"/>
            <a:ext cx="8064500" cy="4502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659063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681163"/>
            <a:ext cx="8064500" cy="1162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3054350"/>
            <a:ext cx="8064500" cy="31289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6122018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ABB7-F2E9-491D-804E-9C64048297AC}" type="datetime1">
              <a:rPr lang="en-US" smtClean="0"/>
              <a:t>3/30/2017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3A89-8926-4170-B0D2-2AA1530D63A0}" type="datetime1">
              <a:rPr lang="en-US" smtClean="0"/>
              <a:t>3/30/2017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EDCE-0BB5-4C2B-B981-AE7E79B497B6}" type="datetime1">
              <a:rPr lang="en-US" smtClean="0"/>
              <a:t>3/30/2017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2625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3FB1-492D-42D4-96F7-91DDAB02FDD5}" type="datetime1">
              <a:rPr lang="en-US" smtClean="0"/>
              <a:t>3/30/2017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2505-BBB8-4E30-9920-7B70AD3E665F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C00E-B7D3-44B6-97E8-16555871DA99}" type="datetime1">
              <a:rPr lang="en-US" smtClean="0"/>
              <a:t>3/30/2017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329A-1537-46A9-B311-FBF982EA589F}" type="datetime1">
              <a:rPr lang="en-US" smtClean="0"/>
              <a:t>3/30/2017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A828-D89E-4806-AB5F-227566A6FA30}" type="datetime1">
              <a:rPr lang="en-US" smtClean="0"/>
              <a:t>3/30/2017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D7EF-915D-4C38-B432-48ADD7C3D669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63EB-6594-48CE-84CC-4052BA749FF4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2799-F670-4E97-B484-67222C090F8C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5A73-B003-4ECA-ACB9-5620E0B61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3054350"/>
            <a:ext cx="3956050" cy="312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3054350"/>
            <a:ext cx="3956050" cy="312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19291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34948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53170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0259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4258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9445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55688"/>
          </a:xfrm>
          <a:prstGeom prst="rect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51" name="Rectangle 87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681163"/>
            <a:ext cx="80645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br>
              <a:rPr lang="en-US" altLang="en-US" smtClean="0"/>
            </a:br>
            <a:r>
              <a:rPr lang="en-US" altLang="en-US" smtClean="0"/>
              <a:t>Second line</a:t>
            </a:r>
          </a:p>
        </p:txBody>
      </p:sp>
      <p:sp>
        <p:nvSpPr>
          <p:cNvPr id="2052" name="Rectangle 8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3054350"/>
            <a:ext cx="8064500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3" name="Picture 2" descr="ActionAid_Logo_W_Ou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60350"/>
            <a:ext cx="27717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6" r:id="rId1"/>
    <p:sldLayoutId id="2147484762" r:id="rId2"/>
    <p:sldLayoutId id="2147484763" r:id="rId3"/>
    <p:sldLayoutId id="2147484764" r:id="rId4"/>
    <p:sldLayoutId id="2147484765" r:id="rId5"/>
    <p:sldLayoutId id="2147484766" r:id="rId6"/>
    <p:sldLayoutId id="2147484767" r:id="rId7"/>
    <p:sldLayoutId id="2147484768" r:id="rId8"/>
    <p:sldLayoutId id="2147484769" r:id="rId9"/>
    <p:sldLayoutId id="2147484770" r:id="rId10"/>
    <p:sldLayoutId id="2147484771" r:id="rId11"/>
    <p:sldLayoutId id="2147484772" r:id="rId12"/>
    <p:sldLayoutId id="2147484773" r:id="rId13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76225" indent="-276225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50863" indent="-244475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</a:defRPr>
      </a:lvl2pPr>
      <a:lvl3pPr marL="812800" indent="-231775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</a:defRPr>
      </a:lvl3pPr>
      <a:lvl4pPr marL="1058863" indent="-2159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</a:defRPr>
      </a:lvl4pPr>
      <a:lvl5pPr marL="1349375" indent="-26035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</a:defRPr>
      </a:lvl5pPr>
      <a:lvl6pPr marL="1806575" indent="-260350" algn="l" rtl="0" fontAlgn="base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2800">
          <a:solidFill>
            <a:schemeClr val="tx1"/>
          </a:solidFill>
          <a:latin typeface="+mn-lt"/>
        </a:defRPr>
      </a:lvl6pPr>
      <a:lvl7pPr marL="2263775" indent="-260350" algn="l" rtl="0" fontAlgn="base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2800">
          <a:solidFill>
            <a:schemeClr val="tx1"/>
          </a:solidFill>
          <a:latin typeface="+mn-lt"/>
        </a:defRPr>
      </a:lvl7pPr>
      <a:lvl8pPr marL="2720975" indent="-260350" algn="l" rtl="0" fontAlgn="base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2800">
          <a:solidFill>
            <a:schemeClr val="tx1"/>
          </a:solidFill>
          <a:latin typeface="+mn-lt"/>
        </a:defRPr>
      </a:lvl8pPr>
      <a:lvl9pPr marL="3178175" indent="-260350" algn="l" rtl="0" fontAlgn="base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55688"/>
          </a:xfrm>
          <a:prstGeom prst="rect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075" name="Rectangle 87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681163"/>
            <a:ext cx="80645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br>
              <a:rPr lang="en-US" altLang="en-US" smtClean="0"/>
            </a:br>
            <a:r>
              <a:rPr lang="en-US" altLang="en-US" smtClean="0"/>
              <a:t>Second line</a:t>
            </a:r>
          </a:p>
        </p:txBody>
      </p:sp>
      <p:sp>
        <p:nvSpPr>
          <p:cNvPr id="3076" name="Rectangle 8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3054350"/>
            <a:ext cx="8064500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3077" name="Picture 2" descr="ActionAid_Logo_W_Ou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60350"/>
            <a:ext cx="27717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  <p:sldLayoutId id="2147484774" r:id="rId2"/>
    <p:sldLayoutId id="2147484775" r:id="rId3"/>
    <p:sldLayoutId id="2147484776" r:id="rId4"/>
    <p:sldLayoutId id="2147484777" r:id="rId5"/>
    <p:sldLayoutId id="2147484778" r:id="rId6"/>
    <p:sldLayoutId id="2147484779" r:id="rId7"/>
    <p:sldLayoutId id="2147484780" r:id="rId8"/>
    <p:sldLayoutId id="2147484781" r:id="rId9"/>
    <p:sldLayoutId id="2147484782" r:id="rId10"/>
    <p:sldLayoutId id="2147484783" r:id="rId11"/>
    <p:sldLayoutId id="2147484784" r:id="rId12"/>
    <p:sldLayoutId id="2147484785" r:id="rId13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76225" indent="-276225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50863" indent="-244475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</a:defRPr>
      </a:lvl2pPr>
      <a:lvl3pPr marL="812800" indent="-231775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</a:defRPr>
      </a:lvl3pPr>
      <a:lvl4pPr marL="1058863" indent="-2159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</a:defRPr>
      </a:lvl4pPr>
      <a:lvl5pPr marL="1349375" indent="-26035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2800">
          <a:solidFill>
            <a:schemeClr val="tx1"/>
          </a:solidFill>
          <a:latin typeface="Calibri" pitchFamily="34" charset="0"/>
        </a:defRPr>
      </a:lvl5pPr>
      <a:lvl6pPr marL="1806575" indent="-260350" algn="l" rtl="0" fontAlgn="base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2800">
          <a:solidFill>
            <a:schemeClr val="tx1"/>
          </a:solidFill>
          <a:latin typeface="+mn-lt"/>
        </a:defRPr>
      </a:lvl6pPr>
      <a:lvl7pPr marL="2263775" indent="-260350" algn="l" rtl="0" fontAlgn="base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2800">
          <a:solidFill>
            <a:schemeClr val="tx1"/>
          </a:solidFill>
          <a:latin typeface="+mn-lt"/>
        </a:defRPr>
      </a:lvl7pPr>
      <a:lvl8pPr marL="2720975" indent="-260350" algn="l" rtl="0" fontAlgn="base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2800">
          <a:solidFill>
            <a:schemeClr val="tx1"/>
          </a:solidFill>
          <a:latin typeface="+mn-lt"/>
        </a:defRPr>
      </a:lvl8pPr>
      <a:lvl9pPr marL="3178175" indent="-260350" algn="l" rtl="0" fontAlgn="base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4F5D6080-AFD1-40C9-A798-5C6693D8D8C3}" type="datetime1">
              <a:rPr lang="en-US" smtClean="0">
                <a:solidFill>
                  <a:schemeClr val="accent1">
                    <a:shade val="75000"/>
                  </a:schemeClr>
                </a:solidFill>
              </a:rPr>
              <a:t>3/30/2017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8" r:id="rId2"/>
    <p:sldLayoutId id="2147484839" r:id="rId3"/>
    <p:sldLayoutId id="2147484840" r:id="rId4"/>
    <p:sldLayoutId id="2147484841" r:id="rId5"/>
    <p:sldLayoutId id="2147484842" r:id="rId6"/>
    <p:sldLayoutId id="2147484843" r:id="rId7"/>
    <p:sldLayoutId id="2147484844" r:id="rId8"/>
    <p:sldLayoutId id="2147484845" r:id="rId9"/>
    <p:sldLayoutId id="2147484846" r:id="rId10"/>
    <p:sldLayoutId id="214748484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95288" y="2997200"/>
            <a:ext cx="8353425" cy="202565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b="1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766921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Managing Performance of Staff:</a:t>
            </a:r>
            <a:endParaRPr lang="en-US" altLang="en-US" sz="2800" kern="0" dirty="0" smtClean="0"/>
          </a:p>
        </p:txBody>
      </p:sp>
      <p:pic>
        <p:nvPicPr>
          <p:cNvPr id="7" name="Picture 6" descr="images (3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073382" y="1088740"/>
            <a:ext cx="5215142" cy="4342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2" name="Text Box 86"/>
          <p:cNvSpPr txBox="1">
            <a:spLocks noChangeArrowheads="1"/>
          </p:cNvSpPr>
          <p:nvPr/>
        </p:nvSpPr>
        <p:spPr bwMode="auto">
          <a:xfrm>
            <a:off x="503238" y="2492375"/>
            <a:ext cx="8640762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85000"/>
              </a:lnSpc>
              <a:buFont typeface="Arial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en-US" altLang="en-US" b="1" i="1" dirty="0" smtClean="0">
              <a:solidFill>
                <a:schemeClr val="bg1"/>
              </a:solidFill>
            </a:endParaRPr>
          </a:p>
          <a:p>
            <a:pPr marL="571500" indent="-571500" algn="ctr" eaLnBrk="1" hangingPunct="1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endParaRPr lang="en-US" altLang="en-US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Unbiased Probation Evalu</a:t>
            </a:r>
            <a:r>
              <a:rPr lang="en-US" altLang="en-US" sz="2400" dirty="0" smtClean="0"/>
              <a:t>ation of Staff 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Goal Setting &amp; Making Pe</a:t>
            </a:r>
            <a:r>
              <a:rPr lang="en-US" altLang="en-US" sz="2400" dirty="0" smtClean="0"/>
              <a:t>rformance Plans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Performance Evaluation </a:t>
            </a:r>
            <a:r>
              <a:rPr lang="en-US" altLang="en-US" sz="2400" dirty="0" smtClean="0"/>
              <a:t>&amp; Appraisal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>
                <a:solidFill>
                  <a:schemeClr val="bg1"/>
                </a:solidFill>
              </a:rPr>
              <a:t>How to give Constructive </a:t>
            </a:r>
            <a:r>
              <a:rPr lang="en-US" altLang="en-US" sz="2400" dirty="0" smtClean="0"/>
              <a:t>Feedback to your Staff</a:t>
            </a:r>
          </a:p>
          <a:p>
            <a:pPr algn="ctr" eaLnBrk="1" hangingPunct="1">
              <a:lnSpc>
                <a:spcPct val="100000"/>
              </a:lnSpc>
              <a:buFontTx/>
              <a:buNone/>
              <a:defRPr/>
            </a:pPr>
            <a:endParaRPr lang="en-US" alt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1026" name="m_-4353505483292651719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Giving Feedback:</a:t>
            </a:r>
            <a:endParaRPr lang="en-US" altLang="en-US" sz="280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2575" y="2870200"/>
            <a:ext cx="8578850" cy="4530725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5000"/>
              </a:lnSpc>
              <a:spcBef>
                <a:spcPct val="50000"/>
              </a:spcBef>
              <a:buFontTx/>
              <a:buChar char="•"/>
              <a:defRPr/>
            </a:pPr>
            <a:endParaRPr lang="en-GB" altLang="en-US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00113" y="2565400"/>
            <a:ext cx="7345362" cy="4876800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5000"/>
              </a:spcAft>
              <a:buFontTx/>
              <a:buChar char="•"/>
              <a:defRPr/>
            </a:pPr>
            <a:endParaRPr lang="en-US" altLang="en-US" sz="240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15900" y="1277938"/>
            <a:ext cx="8748713" cy="535463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3850" y="1373188"/>
            <a:ext cx="4206875" cy="2544762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Professional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Purpose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Listening vs. talking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Performance, not personality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Support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Privacy</a:t>
            </a:r>
            <a:endParaRPr lang="en-US" altLang="en-US" kern="0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679950" y="4049713"/>
            <a:ext cx="4171950" cy="2449512"/>
          </a:xfrm>
          <a:prstGeom prst="rect">
            <a:avLst/>
          </a:prstGeom>
          <a:solidFill>
            <a:schemeClr val="bg1"/>
          </a:solidFill>
          <a:ln w="76200">
            <a:noFill/>
            <a:miter lim="800000"/>
            <a:headEnd/>
            <a:tailEnd/>
          </a:ln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Start with positive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“I” vs. “you” statements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Factual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Strategize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Goal setting focus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/>
              <a:t>Resolution</a:t>
            </a:r>
            <a:endParaRPr lang="en-US" altLang="en-US" kern="0" dirty="0"/>
          </a:p>
        </p:txBody>
      </p:sp>
      <p:pic>
        <p:nvPicPr>
          <p:cNvPr id="5223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1775"/>
            <a:ext cx="42037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85888"/>
            <a:ext cx="4208463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m_-4353505483292651719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388" y="657225"/>
            <a:ext cx="8208962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Receiving Feedback:</a:t>
            </a:r>
            <a:endParaRPr lang="en-US" altLang="en-US" sz="280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9700" y="2870200"/>
            <a:ext cx="8578850" cy="4530725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5000"/>
              </a:lnSpc>
              <a:spcBef>
                <a:spcPct val="50000"/>
              </a:spcBef>
              <a:buFontTx/>
              <a:buChar char="•"/>
              <a:defRPr/>
            </a:pPr>
            <a:endParaRPr lang="en-GB" altLang="en-US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55650" y="2565400"/>
            <a:ext cx="7345363" cy="4876800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5000"/>
              </a:spcAft>
              <a:buFontTx/>
              <a:buChar char="•"/>
              <a:defRPr/>
            </a:pPr>
            <a:endParaRPr lang="en-US" altLang="en-US" sz="2400" kern="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31800" y="1592263"/>
            <a:ext cx="8010525" cy="4635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  <a:miter lim="800000"/>
            <a:headEnd/>
            <a:tailEnd/>
          </a:ln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581025" lvl="2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bg1"/>
                </a:solidFill>
              </a:rPr>
              <a:t>Have an open mind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bg1"/>
                </a:solidFill>
              </a:rPr>
              <a:t> Avoid defensiveness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en-US" kern="0" dirty="0" smtClean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bg1"/>
                </a:solidFill>
              </a:rPr>
              <a:t> Listen for meaning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bg1"/>
                </a:solidFill>
              </a:rPr>
              <a:t> Seek out resolution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bg1"/>
                </a:solidFill>
              </a:rPr>
              <a:t> Give guidance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bg1"/>
                </a:solidFill>
              </a:rPr>
              <a:t> Utilize effectively</a:t>
            </a:r>
          </a:p>
          <a:p>
            <a:pPr>
              <a:buFontTx/>
              <a:buNone/>
              <a:defRPr/>
            </a:pPr>
            <a:endParaRPr lang="en-US" altLang="en-US" kern="0" dirty="0">
              <a:solidFill>
                <a:srgbClr val="4D4D4D"/>
              </a:solidFill>
            </a:endParaRPr>
          </a:p>
        </p:txBody>
      </p:sp>
      <p:pic>
        <p:nvPicPr>
          <p:cNvPr id="5325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1592263"/>
            <a:ext cx="3311525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5329238" y="1520825"/>
            <a:ext cx="3294062" cy="4743450"/>
          </a:xfrm>
          <a:prstGeom prst="line">
            <a:avLst/>
          </a:prstGeom>
          <a:ln w="76200">
            <a:solidFill>
              <a:srgbClr val="FC140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364163" y="1566863"/>
            <a:ext cx="3313112" cy="4741862"/>
          </a:xfrm>
          <a:prstGeom prst="line">
            <a:avLst/>
          </a:prstGeom>
          <a:ln w="7620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7" name="TextBox 12"/>
          <p:cNvSpPr txBox="1">
            <a:spLocks noChangeArrowheads="1"/>
          </p:cNvSpPr>
          <p:nvPr/>
        </p:nvSpPr>
        <p:spPr bwMode="auto">
          <a:xfrm>
            <a:off x="360363" y="1520825"/>
            <a:ext cx="8316912" cy="48006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1800"/>
          </a:p>
        </p:txBody>
      </p:sp>
      <p:pic>
        <p:nvPicPr>
          <p:cNvPr id="11" name="m_-4353505483292651719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Positive &amp; Negative Feedback:</a:t>
            </a:r>
            <a:endParaRPr lang="en-US" altLang="en-US" sz="280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2575" y="2870200"/>
            <a:ext cx="8578850" cy="4530725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5000"/>
              </a:lnSpc>
              <a:spcBef>
                <a:spcPct val="50000"/>
              </a:spcBef>
              <a:buFontTx/>
              <a:buChar char="•"/>
              <a:defRPr/>
            </a:pPr>
            <a:endParaRPr lang="en-GB" altLang="en-US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00113" y="2565400"/>
            <a:ext cx="7345362" cy="4876800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5000"/>
              </a:spcAft>
              <a:buFontTx/>
              <a:buChar char="•"/>
              <a:defRPr/>
            </a:pPr>
            <a:endParaRPr lang="en-US" altLang="en-US" sz="2400" kern="0" dirty="0"/>
          </a:p>
        </p:txBody>
      </p:sp>
      <p:grpSp>
        <p:nvGrpSpPr>
          <p:cNvPr id="54277" name="Group 3"/>
          <p:cNvGrpSpPr>
            <a:grpSpLocks/>
          </p:cNvGrpSpPr>
          <p:nvPr/>
        </p:nvGrpSpPr>
        <p:grpSpPr bwMode="auto">
          <a:xfrm>
            <a:off x="250825" y="1557338"/>
            <a:ext cx="8650288" cy="4967287"/>
            <a:chOff x="279487" y="1412776"/>
            <a:chExt cx="8648973" cy="4968552"/>
          </a:xfrm>
        </p:grpSpPr>
        <p:sp>
          <p:nvSpPr>
            <p:cNvPr id="9" name="Rectangle 6"/>
            <p:cNvSpPr txBox="1">
              <a:spLocks noChangeArrowheads="1"/>
            </p:cNvSpPr>
            <p:nvPr/>
          </p:nvSpPr>
          <p:spPr>
            <a:xfrm>
              <a:off x="4536515" y="1412776"/>
              <a:ext cx="4391945" cy="4608098"/>
            </a:xfrm>
            <a:prstGeom prst="rect">
              <a:avLst/>
            </a:prstGeom>
            <a:solidFill>
              <a:schemeClr val="tx1"/>
            </a:solidFill>
            <a:ln w="12700" cap="flat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marL="276225" indent="-276225" algn="l" rtl="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550863" indent="-244475" algn="l" rtl="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812800" indent="-231775" algn="l" rtl="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3pPr>
              <a:lvl4pPr marL="1058863" indent="-215900" algn="l" rtl="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4pPr>
              <a:lvl5pPr marL="1349375" indent="-260350" algn="l" rtl="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5pPr>
              <a:lvl6pPr marL="1806575" indent="-260350" algn="l" rtl="0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-"/>
                <a:defRPr sz="2800">
                  <a:solidFill>
                    <a:schemeClr val="tx1"/>
                  </a:solidFill>
                  <a:latin typeface="+mn-lt"/>
                </a:defRPr>
              </a:lvl6pPr>
              <a:lvl7pPr marL="2263775" indent="-260350" algn="l" rtl="0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-"/>
                <a:defRPr sz="2800">
                  <a:solidFill>
                    <a:schemeClr val="tx1"/>
                  </a:solidFill>
                  <a:latin typeface="+mn-lt"/>
                </a:defRPr>
              </a:lvl7pPr>
              <a:lvl8pPr marL="2720975" indent="-260350" algn="l" rtl="0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-"/>
                <a:defRPr sz="2800">
                  <a:solidFill>
                    <a:schemeClr val="tx1"/>
                  </a:solidFill>
                  <a:latin typeface="+mn-lt"/>
                </a:defRPr>
              </a:lvl8pPr>
              <a:lvl9pPr marL="3178175" indent="-260350" algn="l" rtl="0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Char char="-"/>
                <a:defRPr sz="28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  <a:defRPr/>
              </a:pPr>
              <a:r>
                <a:rPr lang="en-US" altLang="en-US" sz="2400" b="1" kern="0" dirty="0" smtClean="0">
                  <a:solidFill>
                    <a:schemeClr val="bg1"/>
                  </a:solidFill>
                </a:rPr>
                <a:t>Feedback is </a:t>
              </a:r>
              <a:r>
                <a:rPr lang="en-US" altLang="en-US" sz="2400" b="1" u="sng" kern="0" dirty="0" smtClean="0">
                  <a:solidFill>
                    <a:schemeClr val="bg1"/>
                  </a:solidFill>
                </a:rPr>
                <a:t>NEGATIVE</a:t>
              </a:r>
              <a:r>
                <a:rPr lang="en-US" altLang="en-US" sz="2400" b="1" kern="0" dirty="0" smtClean="0">
                  <a:solidFill>
                    <a:schemeClr val="bg1"/>
                  </a:solidFill>
                </a:rPr>
                <a:t> if it:</a:t>
              </a:r>
            </a:p>
            <a:p>
              <a:pPr>
                <a:buFontTx/>
                <a:buNone/>
                <a:defRPr/>
              </a:pPr>
              <a:endParaRPr lang="en-US" altLang="en-US" sz="2400" b="1" kern="0" dirty="0" smtClean="0">
                <a:solidFill>
                  <a:schemeClr val="bg1"/>
                </a:solidFill>
              </a:endParaRPr>
            </a:p>
            <a:p>
              <a:pPr marL="747713" lvl="1" indent="-290513">
                <a:buFontTx/>
                <a:buChar char="•"/>
                <a:defRPr/>
              </a:pPr>
              <a:r>
                <a:rPr lang="en-US" altLang="en-US" sz="2200" kern="0" dirty="0" smtClean="0">
                  <a:solidFill>
                    <a:schemeClr val="bg1"/>
                  </a:solidFill>
                </a:rPr>
                <a:t>is perceived as threatening</a:t>
              </a:r>
              <a:br>
                <a:rPr lang="en-US" altLang="en-US" sz="2200" kern="0" dirty="0" smtClean="0">
                  <a:solidFill>
                    <a:schemeClr val="bg1"/>
                  </a:solidFill>
                </a:rPr>
              </a:br>
              <a:r>
                <a:rPr lang="en-US" altLang="en-US" sz="2200" kern="0" dirty="0" smtClean="0">
                  <a:solidFill>
                    <a:schemeClr val="bg1"/>
                  </a:solidFill>
                </a:rPr>
                <a:t>demands of change</a:t>
              </a:r>
            </a:p>
            <a:p>
              <a:pPr marL="747713" lvl="1" indent="-290513">
                <a:buFontTx/>
                <a:buChar char="•"/>
                <a:defRPr/>
              </a:pPr>
              <a:r>
                <a:rPr lang="en-US" altLang="en-US" sz="2200" kern="0" dirty="0" smtClean="0">
                  <a:solidFill>
                    <a:schemeClr val="bg1"/>
                  </a:solidFill>
                </a:rPr>
                <a:t>arises within a hierarchy</a:t>
              </a:r>
            </a:p>
            <a:p>
              <a:pPr marL="747713" lvl="1" indent="-290513">
                <a:buFontTx/>
                <a:buChar char="•"/>
                <a:defRPr/>
              </a:pPr>
              <a:r>
                <a:rPr lang="en-US" altLang="en-US" sz="2200" kern="0" dirty="0" smtClean="0">
                  <a:solidFill>
                    <a:schemeClr val="bg1"/>
                  </a:solidFill>
                </a:rPr>
                <a:t>is judgmental and offers no</a:t>
              </a:r>
              <a:br>
                <a:rPr lang="en-US" altLang="en-US" sz="2200" kern="0" dirty="0" smtClean="0">
                  <a:solidFill>
                    <a:schemeClr val="bg1"/>
                  </a:solidFill>
                </a:rPr>
              </a:br>
              <a:r>
                <a:rPr lang="en-US" altLang="en-US" sz="2200" kern="0" dirty="0" smtClean="0">
                  <a:solidFill>
                    <a:schemeClr val="bg1"/>
                  </a:solidFill>
                </a:rPr>
                <a:t>alternatives or suggestion</a:t>
              </a:r>
              <a:br>
                <a:rPr lang="en-US" altLang="en-US" sz="2200" kern="0" dirty="0" smtClean="0">
                  <a:solidFill>
                    <a:schemeClr val="bg1"/>
                  </a:solidFill>
                </a:rPr>
              </a:br>
              <a:r>
                <a:rPr lang="en-US" altLang="en-US" sz="2200" kern="0" dirty="0" smtClean="0">
                  <a:solidFill>
                    <a:schemeClr val="bg1"/>
                  </a:solidFill>
                </a:rPr>
                <a:t>for improvement</a:t>
              </a:r>
              <a:endParaRPr lang="ar-EG" altLang="en-US" sz="2200" kern="0" dirty="0" smtClean="0">
                <a:solidFill>
                  <a:schemeClr val="bg1"/>
                </a:solidFill>
              </a:endParaRPr>
            </a:p>
            <a:p>
              <a:pPr marL="747713" lvl="1" indent="-290513">
                <a:buFontTx/>
                <a:buChar char="•"/>
                <a:defRPr/>
              </a:pPr>
              <a:r>
                <a:rPr lang="ar-EG" altLang="en-US" sz="2200" kern="0" dirty="0" smtClean="0">
                  <a:solidFill>
                    <a:schemeClr val="bg1"/>
                  </a:solidFill>
                </a:rPr>
                <a:t> </a:t>
              </a:r>
              <a:r>
                <a:rPr lang="en-US" altLang="en-US" sz="2200" kern="0" dirty="0" smtClean="0">
                  <a:solidFill>
                    <a:schemeClr val="bg1"/>
                  </a:solidFill>
                </a:rPr>
                <a:t>includes ‘you’ statements</a:t>
              </a:r>
              <a:endParaRPr lang="en-GB" altLang="en-US" sz="2200" kern="0" dirty="0">
                <a:solidFill>
                  <a:schemeClr val="bg1"/>
                </a:solidFill>
              </a:endParaRPr>
            </a:p>
          </p:txBody>
        </p:sp>
        <p:grpSp>
          <p:nvGrpSpPr>
            <p:cNvPr id="54279" name="Group 2"/>
            <p:cNvGrpSpPr>
              <a:grpSpLocks/>
            </p:cNvGrpSpPr>
            <p:nvPr/>
          </p:nvGrpSpPr>
          <p:grpSpPr bwMode="auto">
            <a:xfrm>
              <a:off x="279487" y="1412776"/>
              <a:ext cx="5480645" cy="4968552"/>
              <a:chOff x="317947" y="1412776"/>
              <a:chExt cx="5480645" cy="4968552"/>
            </a:xfrm>
          </p:grpSpPr>
          <p:sp>
            <p:nvSpPr>
              <p:cNvPr id="7" name="Rectangle 5"/>
              <p:cNvSpPr txBox="1">
                <a:spLocks noChangeArrowheads="1"/>
              </p:cNvSpPr>
              <p:nvPr/>
            </p:nvSpPr>
            <p:spPr>
              <a:xfrm>
                <a:off x="317947" y="1412776"/>
                <a:ext cx="4109413" cy="460809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276225" indent="-276225" algn="l" rtl="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-"/>
                  <a:defRPr sz="28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lvl1pPr>
                <a:lvl2pPr marL="550863" indent="-244475" algn="l" rtl="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-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812800" indent="-231775" algn="l" rtl="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-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058863" indent="-215900" algn="l" rtl="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-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1349375" indent="-260350" algn="l" rtl="0" eaLnBrk="0" fontAlgn="base" hangingPunct="0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Char char="-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1806575" indent="-260350" algn="l" rtl="0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Char char="-"/>
                  <a:defRPr sz="2800">
                    <a:solidFill>
                      <a:schemeClr val="tx1"/>
                    </a:solidFill>
                    <a:latin typeface="+mn-lt"/>
                  </a:defRPr>
                </a:lvl6pPr>
                <a:lvl7pPr marL="2263775" indent="-260350" algn="l" rtl="0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Char char="-"/>
                  <a:defRPr sz="2800">
                    <a:solidFill>
                      <a:schemeClr val="tx1"/>
                    </a:solidFill>
                    <a:latin typeface="+mn-lt"/>
                  </a:defRPr>
                </a:lvl7pPr>
                <a:lvl8pPr marL="2720975" indent="-260350" algn="l" rtl="0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Char char="-"/>
                  <a:defRPr sz="2800">
                    <a:solidFill>
                      <a:schemeClr val="tx1"/>
                    </a:solidFill>
                    <a:latin typeface="+mn-lt"/>
                  </a:defRPr>
                </a:lvl8pPr>
                <a:lvl9pPr marL="3178175" indent="-260350" algn="l" rtl="0" fontAlgn="base">
                  <a:lnSpc>
                    <a:spcPct val="85000"/>
                  </a:lnSpc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buChar char="-"/>
                  <a:defRPr sz="2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FontTx/>
                  <a:buNone/>
                  <a:defRPr/>
                </a:pPr>
                <a:r>
                  <a:rPr lang="en-US" altLang="en-US" sz="2400" b="1" kern="0" dirty="0" smtClean="0"/>
                  <a:t>Feedback is </a:t>
                </a:r>
                <a:r>
                  <a:rPr lang="en-US" altLang="en-US" sz="2400" b="1" u="sng" kern="0" dirty="0" smtClean="0"/>
                  <a:t>POSITIVE</a:t>
                </a:r>
                <a:r>
                  <a:rPr lang="en-US" altLang="en-US" sz="2400" b="1" kern="0" dirty="0" smtClean="0"/>
                  <a:t> if it:</a:t>
                </a:r>
              </a:p>
              <a:p>
                <a:pPr>
                  <a:buFontTx/>
                  <a:buNone/>
                  <a:defRPr/>
                </a:pPr>
                <a:endParaRPr lang="en-US" altLang="en-US" sz="2400" b="1" kern="0" dirty="0" smtClean="0"/>
              </a:p>
              <a:p>
                <a:pPr marL="747713" lvl="1" indent="-228600">
                  <a:buFontTx/>
                  <a:buChar char="•"/>
                  <a:defRPr/>
                </a:pPr>
                <a:r>
                  <a:rPr lang="en-US" altLang="en-US" sz="2200" kern="0" dirty="0" smtClean="0"/>
                  <a:t>is clearly offered for the</a:t>
                </a:r>
                <a:br>
                  <a:rPr lang="en-US" altLang="en-US" sz="2200" kern="0" dirty="0" smtClean="0"/>
                </a:br>
                <a:r>
                  <a:rPr lang="en-US" altLang="en-US" sz="2200" kern="0" dirty="0" smtClean="0"/>
                  <a:t>receiver’s benefit</a:t>
                </a:r>
              </a:p>
              <a:p>
                <a:pPr marL="747713" lvl="1" indent="-228600">
                  <a:buFontTx/>
                  <a:buChar char="•"/>
                  <a:defRPr/>
                </a:pPr>
                <a:r>
                  <a:rPr lang="en-US" altLang="en-US" sz="2200" kern="0" dirty="0" smtClean="0"/>
                  <a:t>leaves the receiver free</a:t>
                </a:r>
                <a:br>
                  <a:rPr lang="en-US" altLang="en-US" sz="2200" kern="0" dirty="0" smtClean="0"/>
                </a:br>
                <a:r>
                  <a:rPr lang="en-US" altLang="en-US" sz="2200" kern="0" dirty="0" smtClean="0"/>
                  <a:t>to decide what to do</a:t>
                </a:r>
              </a:p>
              <a:p>
                <a:pPr marL="747713" lvl="1" indent="-228600">
                  <a:buFontTx/>
                  <a:buChar char="•"/>
                  <a:defRPr/>
                </a:pPr>
                <a:r>
                  <a:rPr lang="en-US" altLang="en-US" sz="2200" kern="0" dirty="0" smtClean="0"/>
                  <a:t>implies equal relation </a:t>
                </a:r>
                <a:br>
                  <a:rPr lang="en-US" altLang="en-US" sz="2200" kern="0" dirty="0" smtClean="0"/>
                </a:br>
                <a:r>
                  <a:rPr lang="en-US" altLang="en-US" sz="2200" kern="0" dirty="0" smtClean="0"/>
                  <a:t>between giver and   receiver</a:t>
                </a:r>
              </a:p>
              <a:p>
                <a:pPr marL="747713" lvl="1" indent="-228600">
                  <a:buFontTx/>
                  <a:buChar char="•"/>
                  <a:defRPr/>
                </a:pPr>
                <a:r>
                  <a:rPr lang="en-US" altLang="en-US" sz="2200" kern="0" dirty="0" smtClean="0"/>
                  <a:t>is non-judgmental</a:t>
                </a:r>
              </a:p>
              <a:p>
                <a:pPr marL="747713" lvl="1" indent="-228600">
                  <a:buFontTx/>
                  <a:buChar char="•"/>
                  <a:defRPr/>
                </a:pPr>
                <a:r>
                  <a:rPr lang="en-US" altLang="en-US" sz="2200" kern="0" dirty="0" smtClean="0"/>
                  <a:t>is expressed in the first person</a:t>
                </a:r>
                <a:endParaRPr lang="en-GB" altLang="en-US" sz="2200" kern="0" dirty="0"/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98267" y="4628728"/>
                <a:ext cx="2600325" cy="1752600"/>
              </a:xfrm>
              <a:prstGeom prst="rect">
                <a:avLst/>
              </a:prstGeom>
              <a:effectLst>
                <a:softEdge rad="635000"/>
              </a:effectLst>
            </p:spPr>
          </p:pic>
        </p:grpSp>
      </p:grpSp>
      <p:pic>
        <p:nvPicPr>
          <p:cNvPr id="10" name="m_-4353505483292651719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Line Manager is Responsible for:</a:t>
            </a:r>
            <a:endParaRPr lang="en-US" altLang="en-US" sz="280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2575" y="2870200"/>
            <a:ext cx="8578850" cy="4530725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5000"/>
              </a:lnSpc>
              <a:spcBef>
                <a:spcPct val="50000"/>
              </a:spcBef>
              <a:buFontTx/>
              <a:buChar char="•"/>
              <a:defRPr/>
            </a:pPr>
            <a:endParaRPr lang="en-GB" altLang="en-US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00113" y="2565400"/>
            <a:ext cx="7345362" cy="4876800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5000"/>
              </a:spcAft>
              <a:buFontTx/>
              <a:buChar char="•"/>
              <a:defRPr/>
            </a:pPr>
            <a:endParaRPr lang="en-US" altLang="en-US" sz="2400" kern="0" dirty="0"/>
          </a:p>
        </p:txBody>
      </p:sp>
      <p:sp>
        <p:nvSpPr>
          <p:cNvPr id="3" name="Rectangle 2"/>
          <p:cNvSpPr/>
          <p:nvPr/>
        </p:nvSpPr>
        <p:spPr>
          <a:xfrm>
            <a:off x="250825" y="1412875"/>
            <a:ext cx="875665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Ensuring that staff experiencing performance difficulties are managed appropriately and working with the employee to identify measures that could be used to improve performance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Ensuring the staff member has a full understanding of the consequences of not improving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Setting realistic and measurable standards of performance to include an action plan, incorporating targets, standards, deadlines and further support.</a:t>
            </a:r>
          </a:p>
          <a:p>
            <a:pPr>
              <a:defRPr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Setting a reasonable time frame within which improvement is expected.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400" dirty="0"/>
          </a:p>
        </p:txBody>
      </p:sp>
      <p:pic>
        <p:nvPicPr>
          <p:cNvPr id="7" name="m_-4353505483292651719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50825" y="1089025"/>
            <a:ext cx="8497888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Wingdings" pitchFamily="2" charset="2"/>
              <a:buChar char="q"/>
            </a:pPr>
            <a:endParaRPr lang="en-US" altLang="en-US" sz="2400"/>
          </a:p>
          <a:p>
            <a:pPr eaLnBrk="1" hangingPunct="1">
              <a:lnSpc>
                <a:spcPct val="100000"/>
              </a:lnSpc>
              <a:buFont typeface="Wingdings" pitchFamily="2" charset="2"/>
              <a:buChar char="q"/>
            </a:pPr>
            <a:r>
              <a:rPr lang="en-US" altLang="en-US" sz="2400"/>
              <a:t>Setting up a regular progress review meeting during the review period. 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q"/>
            </a:pPr>
            <a:endParaRPr lang="en-US" altLang="en-US" sz="2400"/>
          </a:p>
          <a:p>
            <a:pPr eaLnBrk="1" hangingPunct="1">
              <a:lnSpc>
                <a:spcPct val="100000"/>
              </a:lnSpc>
              <a:buFont typeface="Wingdings" pitchFamily="2" charset="2"/>
              <a:buChar char="q"/>
            </a:pPr>
            <a:r>
              <a:rPr lang="en-US" altLang="en-US" sz="2400"/>
              <a:t>Providing reasonable support, adequate supervision and encouragement so all employees can achieve their objectives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q"/>
            </a:pPr>
            <a:endParaRPr lang="en-US" altLang="en-US" sz="2400"/>
          </a:p>
          <a:p>
            <a:pPr eaLnBrk="1" hangingPunct="1">
              <a:lnSpc>
                <a:spcPct val="100000"/>
              </a:lnSpc>
              <a:buFont typeface="Wingdings" pitchFamily="2" charset="2"/>
              <a:buChar char="q"/>
            </a:pPr>
            <a:r>
              <a:rPr lang="en-US" altLang="en-US" sz="2400"/>
              <a:t>Making clear the areas in which the individual’s performance is below expectation (explaining the grounds/evidence for this view).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Char char="q"/>
            </a:pPr>
            <a:endParaRPr lang="en-US" altLang="en-US" sz="2400"/>
          </a:p>
          <a:p>
            <a:pPr eaLnBrk="1" hangingPunct="1">
              <a:lnSpc>
                <a:spcPct val="100000"/>
              </a:lnSpc>
              <a:buFont typeface="Wingdings" pitchFamily="2" charset="2"/>
              <a:buChar char="q"/>
            </a:pPr>
            <a:r>
              <a:rPr lang="en-US" altLang="en-US" sz="2400"/>
              <a:t>Trying to identify any problems or reasons for the underperformance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Line Manager is Responsible for:</a:t>
            </a:r>
            <a:endParaRPr lang="en-US" altLang="en-US" sz="2800" kern="0" dirty="0" smtClean="0"/>
          </a:p>
        </p:txBody>
      </p:sp>
      <p:pic>
        <p:nvPicPr>
          <p:cNvPr id="5" name="m_-4353505483292651719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2135"/>
              </p:ext>
            </p:extLst>
          </p:nvPr>
        </p:nvGraphicFramePr>
        <p:xfrm>
          <a:off x="215900" y="1484313"/>
          <a:ext cx="8748713" cy="4789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Line Manager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Employee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r>
                        <a:rPr lang="en-ZA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2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Deprtment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0847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</a:rPr>
                        <a:t>Responsible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&amp; Accountable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Lead </a:t>
                      </a:r>
                      <a:r>
                        <a:rPr lang="en-ZA" sz="1800" dirty="0">
                          <a:effectLst/>
                          <a:latin typeface="Calibri" panose="020F0502020204030204" pitchFamily="34" charset="0"/>
                        </a:rPr>
                        <a:t>the development and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  <a:r>
                        <a:rPr lang="en-ZA" sz="18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employee objectives;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Ongoing </a:t>
                      </a:r>
                      <a:r>
                        <a:rPr lang="en-ZA" sz="1800" dirty="0">
                          <a:effectLst/>
                          <a:latin typeface="Calibri" panose="020F0502020204030204" pitchFamily="34" charset="0"/>
                        </a:rPr>
                        <a:t>review during the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year.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Performance Appraisal</a:t>
                      </a: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Times New Roman"/>
                        </a:rPr>
                        <a:t>Providing constructive &amp; relevant feedback regularly</a:t>
                      </a: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Times New Roman"/>
                        </a:rPr>
                        <a:t>Meeting deadlines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</a:rPr>
                        <a:t>Responsible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&amp;</a:t>
                      </a:r>
                      <a:r>
                        <a:rPr lang="en-ZA" sz="18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Accountable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Meaningful </a:t>
                      </a:r>
                      <a:r>
                        <a:rPr lang="en-ZA" sz="1800" dirty="0">
                          <a:effectLst/>
                          <a:latin typeface="Calibri" panose="020F0502020204030204" pitchFamily="34" charset="0"/>
                        </a:rPr>
                        <a:t>participation in the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process;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Completing </a:t>
                      </a:r>
                      <a:r>
                        <a:rPr lang="en-ZA" sz="1800" dirty="0">
                          <a:effectLst/>
                          <a:latin typeface="Calibri" panose="020F0502020204030204" pitchFamily="34" charset="0"/>
                        </a:rPr>
                        <a:t>the self-assessment and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 timely Submission</a:t>
                      </a: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Times New Roman"/>
                        </a:rPr>
                        <a:t>Incorporating LM’s Feedback</a:t>
                      </a:r>
                    </a:p>
                    <a:p>
                      <a:pPr marL="0" marR="0" lv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MS Mincho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>
                          <a:effectLst/>
                          <a:latin typeface="Calibri" panose="020F0502020204030204" pitchFamily="34" charset="0"/>
                        </a:rPr>
                        <a:t>Consult and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Inform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Develop and Ensure </a:t>
                      </a:r>
                      <a:r>
                        <a:rPr lang="en-ZA" sz="1800" dirty="0">
                          <a:effectLst/>
                          <a:latin typeface="Calibri" panose="020F0502020204030204" pitchFamily="34" charset="0"/>
                        </a:rPr>
                        <a:t>appropriate systems and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tools  are in place;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Build </a:t>
                      </a:r>
                      <a:r>
                        <a:rPr lang="en-ZA" sz="1800" dirty="0">
                          <a:effectLst/>
                          <a:latin typeface="Calibri" panose="020F0502020204030204" pitchFamily="34" charset="0"/>
                        </a:rPr>
                        <a:t>capacity of Line </a:t>
                      </a: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Managers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</a:rPr>
                        <a:t>Maintain records</a:t>
                      </a:r>
                    </a:p>
                    <a:p>
                      <a:pPr marL="285750" marR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1800" dirty="0" smtClean="0">
                          <a:effectLst/>
                          <a:latin typeface="Calibri" panose="020F0502020204030204" pitchFamily="34" charset="0"/>
                          <a:ea typeface="MS Mincho"/>
                          <a:cs typeface="Times New Roman"/>
                        </a:rPr>
                        <a:t>Critical Analysis &amp; Sharing with LM.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MS Mincho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Key Learnings:</a:t>
            </a:r>
            <a:endParaRPr lang="en-US" altLang="en-US" sz="2800" kern="0" dirty="0" smtClean="0"/>
          </a:p>
        </p:txBody>
      </p:sp>
      <p:pic>
        <p:nvPicPr>
          <p:cNvPr id="5" name="m_-4353505483292651719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657225"/>
            <a:ext cx="6911975" cy="395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2800" smtClean="0">
                <a:solidFill>
                  <a:schemeClr val="bg1"/>
                </a:solidFill>
              </a:rPr>
              <a:t>Inputs/Feedback:</a:t>
            </a:r>
            <a:endParaRPr lang="en-US" altLang="en-US" sz="280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1232756"/>
            <a:ext cx="8712460" cy="555335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m_-4353505483292651719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44624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Performance Management:</a:t>
            </a:r>
            <a:endParaRPr lang="en-US" altLang="en-US" sz="2800" kern="0" dirty="0" smtClean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84213" y="1376363"/>
            <a:ext cx="8001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en-US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 iterative process of goal-setting, communication, observation and evaluation to support, retain and develop  employees for organizational success</a:t>
            </a:r>
            <a:r>
              <a:rPr lang="en-US" altLang="en-US" sz="2400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10625488"/>
              </p:ext>
            </p:extLst>
          </p:nvPr>
        </p:nvGraphicFramePr>
        <p:xfrm>
          <a:off x="1982788" y="3124200"/>
          <a:ext cx="4893468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m_-4353505483292651719Picture 2" descr="image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Types of Appraisals</a:t>
            </a:r>
            <a:endParaRPr lang="en-US" altLang="en-US" sz="2800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7338" y="1936750"/>
            <a:ext cx="8064500" cy="2536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  <a:defRPr/>
            </a:pPr>
            <a:r>
              <a:rPr lang="en-US" altLang="en-US" sz="2800" dirty="0"/>
              <a:t> </a:t>
            </a:r>
            <a:r>
              <a:rPr lang="en-US" altLang="en-US" sz="2400" kern="0" dirty="0"/>
              <a:t>Probation Evaluation </a:t>
            </a:r>
          </a:p>
          <a:p>
            <a:pPr>
              <a:defRPr/>
            </a:pPr>
            <a:r>
              <a:rPr lang="en-US" altLang="en-US" sz="2400" kern="0" dirty="0"/>
              <a:t>     (Goal/Target Setting)</a:t>
            </a:r>
          </a:p>
          <a:p>
            <a:pPr>
              <a:defRPr/>
            </a:pPr>
            <a:r>
              <a:rPr lang="en-US" altLang="en-US" sz="2400" kern="0" dirty="0"/>
              <a:t> </a:t>
            </a:r>
          </a:p>
          <a:p>
            <a:pPr lvl="4">
              <a:defRPr/>
            </a:pPr>
            <a:endParaRPr lang="en-US" altLang="en-US" sz="2400" kern="0" dirty="0"/>
          </a:p>
          <a:p>
            <a:pPr lvl="2">
              <a:defRPr/>
            </a:pPr>
            <a:endParaRPr lang="en-US" altLang="en-US" sz="2400" dirty="0"/>
          </a:p>
          <a:p>
            <a:pPr lvl="1">
              <a:spcBef>
                <a:spcPct val="45000"/>
              </a:spcBef>
              <a:defRPr/>
            </a:pPr>
            <a:endParaRPr lang="en-US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1150" y="3525838"/>
            <a:ext cx="4548188" cy="1847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 sz="2400" kern="0" dirty="0"/>
          </a:p>
          <a:p>
            <a:pPr>
              <a:buFontTx/>
              <a:buBlip>
                <a:blip r:embed="rId2"/>
              </a:buBlip>
              <a:defRPr/>
            </a:pPr>
            <a:r>
              <a:rPr lang="en-US" altLang="en-US" sz="2400" kern="0" dirty="0"/>
              <a:t>  Mid Term Performance Review</a:t>
            </a:r>
          </a:p>
          <a:p>
            <a:pPr lvl="2">
              <a:defRPr/>
            </a:pPr>
            <a:endParaRPr lang="en-US" altLang="en-US" sz="2400" kern="0" dirty="0"/>
          </a:p>
          <a:p>
            <a:pPr>
              <a:buFontTx/>
              <a:buBlip>
                <a:blip r:embed="rId2"/>
              </a:buBlip>
              <a:defRPr/>
            </a:pPr>
            <a:r>
              <a:rPr lang="en-US" altLang="en-US" sz="2400" kern="0" dirty="0"/>
              <a:t>  Annual Evaluation/Appraisal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572000" y="3743325"/>
            <a:ext cx="750888" cy="1630363"/>
          </a:xfrm>
          <a:prstGeom prst="rightBrace">
            <a:avLst/>
          </a:prstGeom>
          <a:noFill/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62" name="TextBox 6"/>
          <p:cNvSpPr txBox="1">
            <a:spLocks noChangeArrowheads="1"/>
          </p:cNvSpPr>
          <p:nvPr/>
        </p:nvSpPr>
        <p:spPr bwMode="auto">
          <a:xfrm>
            <a:off x="5472113" y="4273550"/>
            <a:ext cx="2832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en-US" b="1"/>
              <a:t>Performance Plan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572000" y="1665288"/>
            <a:ext cx="750888" cy="1630362"/>
          </a:xfrm>
          <a:prstGeom prst="rightBrace">
            <a:avLst/>
          </a:prstGeom>
          <a:noFill/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64" name="TextBox 6"/>
          <p:cNvSpPr txBox="1">
            <a:spLocks noChangeArrowheads="1"/>
          </p:cNvSpPr>
          <p:nvPr/>
        </p:nvSpPr>
        <p:spPr bwMode="auto">
          <a:xfrm>
            <a:off x="5483225" y="1989138"/>
            <a:ext cx="28336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en-US" b="1"/>
              <a:t>Probation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altLang="en-US" b="1"/>
              <a:t>Performance Plan</a:t>
            </a:r>
          </a:p>
        </p:txBody>
      </p:sp>
      <p:pic>
        <p:nvPicPr>
          <p:cNvPr id="9" name="m_-4353505483292651719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0628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Why Employees Leave during Probation:</a:t>
            </a:r>
            <a:endParaRPr lang="en-US" altLang="en-US" sz="2800" kern="0" dirty="0" smtClean="0"/>
          </a:p>
        </p:txBody>
      </p:sp>
      <p:pic>
        <p:nvPicPr>
          <p:cNvPr id="4608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71800"/>
            <a:ext cx="15240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46084" name="Text Box 10"/>
          <p:cNvSpPr txBox="1">
            <a:spLocks noChangeArrowheads="1"/>
          </p:cNvSpPr>
          <p:nvPr/>
        </p:nvSpPr>
        <p:spPr bwMode="auto">
          <a:xfrm>
            <a:off x="5697538" y="2770188"/>
            <a:ext cx="2982912" cy="199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lang="en-US" altLang="en-US" sz="2400" b="1">
                <a:latin typeface="Arial" pitchFamily="34" charset="0"/>
              </a:rPr>
              <a:t>“No one helped me to fit into my new environment.”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altLang="en-US" sz="2400" b="1">
              <a:latin typeface="Arial" pitchFamily="34" charset="0"/>
            </a:endParaRP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755650" y="2420938"/>
            <a:ext cx="2843213" cy="2646362"/>
            <a:chOff x="364" y="1536"/>
            <a:chExt cx="1924" cy="1296"/>
          </a:xfrm>
        </p:grpSpPr>
        <p:pic>
          <p:nvPicPr>
            <p:cNvPr id="46088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" y="1536"/>
              <a:ext cx="1924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pic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423" y="1596"/>
              <a:ext cx="1804" cy="1118"/>
            </a:xfrm>
            <a:prstGeom prst="rect">
              <a:avLst/>
            </a:prstGeom>
            <a:gradFill rotWithShape="1">
              <a:gsLst>
                <a:gs pos="0">
                  <a:srgbClr val="E5F5FF"/>
                </a:gs>
                <a:gs pos="100000">
                  <a:srgbClr val="9494D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prstShdw prst="shdw17" dist="17961" dir="13500000">
                <a:srgbClr val="899399"/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85000"/>
                </a:lnSpc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lnSpc>
                  <a:spcPct val="85000"/>
                </a:lnSpc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85000"/>
                </a:lnSpc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lnSpc>
                  <a:spcPct val="85000"/>
                </a:lnSpc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lnSpc>
                  <a:spcPct val="85000"/>
                </a:lnSpc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-"/>
                <a:defRPr sz="28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buFontTx/>
                <a:buNone/>
              </a:pPr>
              <a:r>
                <a:rPr lang="en-US" altLang="en-US" sz="2400" b="1">
                  <a:latin typeface="Arial" pitchFamily="34" charset="0"/>
                </a:rPr>
                <a:t>Company organized orientation and made formal introductions</a:t>
              </a:r>
            </a:p>
          </p:txBody>
        </p:sp>
      </p:grp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352550" y="1716088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Arial" pitchFamily="34" charset="0"/>
              </a:rPr>
              <a:t>Company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5976938" y="1747838"/>
            <a:ext cx="2125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2400" b="1">
                <a:solidFill>
                  <a:srgbClr val="D60093"/>
                </a:solidFill>
                <a:latin typeface="Arial" pitchFamily="34" charset="0"/>
              </a:rPr>
              <a:t>New employee</a:t>
            </a:r>
          </a:p>
        </p:txBody>
      </p:sp>
      <p:pic>
        <p:nvPicPr>
          <p:cNvPr id="12" name="m_-4353505483292651719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0628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Reasons why Employees Leave during Probation:</a:t>
            </a:r>
            <a:endParaRPr lang="en-US" altLang="en-US" sz="2800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19138" y="1665288"/>
            <a:ext cx="6265862" cy="3662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Unable to fit in the new Environment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Clash of values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No proper Orientation/ Induction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Attitude of other employees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Not fit for the Job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Work Load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dirty="0"/>
              <a:t>Extreme Pressure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</a:t>
            </a:r>
          </a:p>
        </p:txBody>
      </p:sp>
      <p:pic>
        <p:nvPicPr>
          <p:cNvPr id="4" name="m_-4353505483292651719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032" y="0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Goal Setting:</a:t>
            </a:r>
            <a:endParaRPr lang="en-US" altLang="en-US" sz="2800" kern="0" dirty="0" smtClean="0"/>
          </a:p>
        </p:txBody>
      </p:sp>
      <p:sp>
        <p:nvSpPr>
          <p:cNvPr id="48131" name="Text Box 4" descr="Pink02"/>
          <p:cNvSpPr txBox="1">
            <a:spLocks noChangeArrowheads="1"/>
          </p:cNvSpPr>
          <p:nvPr/>
        </p:nvSpPr>
        <p:spPr bwMode="blackWhite">
          <a:xfrm>
            <a:off x="884238" y="4341813"/>
            <a:ext cx="1651000" cy="14335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Assign Specific Goals</a:t>
            </a:r>
          </a:p>
        </p:txBody>
      </p:sp>
      <p:sp>
        <p:nvSpPr>
          <p:cNvPr id="48132" name="Text Box 5" descr="Green01"/>
          <p:cNvSpPr txBox="1">
            <a:spLocks noChangeArrowheads="1"/>
          </p:cNvSpPr>
          <p:nvPr/>
        </p:nvSpPr>
        <p:spPr bwMode="blackWhite">
          <a:xfrm>
            <a:off x="6913563" y="4341813"/>
            <a:ext cx="1651000" cy="1433512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Encourage Participation</a:t>
            </a:r>
          </a:p>
        </p:txBody>
      </p:sp>
      <p:cxnSp>
        <p:nvCxnSpPr>
          <p:cNvPr id="48133" name="AutoShape 6"/>
          <p:cNvCxnSpPr>
            <a:cxnSpLocks noChangeShapeType="1"/>
            <a:stCxn id="48139" idx="3"/>
            <a:endCxn id="48131" idx="0"/>
          </p:cNvCxnSpPr>
          <p:nvPr/>
        </p:nvCxnSpPr>
        <p:spPr bwMode="auto">
          <a:xfrm flipH="1">
            <a:off x="1709738" y="3079750"/>
            <a:ext cx="1327150" cy="1262063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4" name="AutoShape 7"/>
          <p:cNvCxnSpPr>
            <a:cxnSpLocks noChangeShapeType="1"/>
            <a:stCxn id="48139" idx="5"/>
            <a:endCxn id="48132" idx="0"/>
          </p:cNvCxnSpPr>
          <p:nvPr/>
        </p:nvCxnSpPr>
        <p:spPr bwMode="auto">
          <a:xfrm>
            <a:off x="6376988" y="3079750"/>
            <a:ext cx="1362075" cy="1262063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5" name="AutoShape 8"/>
          <p:cNvCxnSpPr>
            <a:cxnSpLocks noChangeShapeType="1"/>
            <a:stCxn id="48139" idx="0"/>
            <a:endCxn id="48136" idx="0"/>
          </p:cNvCxnSpPr>
          <p:nvPr/>
        </p:nvCxnSpPr>
        <p:spPr bwMode="auto">
          <a:xfrm flipH="1">
            <a:off x="3719513" y="2025650"/>
            <a:ext cx="987425" cy="2316163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6" name="Text Box 9" descr="DKblue01"/>
          <p:cNvSpPr txBox="1">
            <a:spLocks noChangeArrowheads="1"/>
          </p:cNvSpPr>
          <p:nvPr/>
        </p:nvSpPr>
        <p:spPr bwMode="blackWhite">
          <a:xfrm>
            <a:off x="2894013" y="4341813"/>
            <a:ext cx="1651000" cy="1433512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Assign Measurable Goals</a:t>
            </a:r>
          </a:p>
        </p:txBody>
      </p:sp>
      <p:cxnSp>
        <p:nvCxnSpPr>
          <p:cNvPr id="48137" name="AutoShape 10"/>
          <p:cNvCxnSpPr>
            <a:cxnSpLocks noChangeShapeType="1"/>
            <a:stCxn id="48139" idx="0"/>
            <a:endCxn id="48138" idx="0"/>
          </p:cNvCxnSpPr>
          <p:nvPr/>
        </p:nvCxnSpPr>
        <p:spPr bwMode="auto">
          <a:xfrm>
            <a:off x="4706938" y="2025650"/>
            <a:ext cx="1022350" cy="2316163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8" name="Text Box 11" descr="Tan01"/>
          <p:cNvSpPr txBox="1">
            <a:spLocks noChangeArrowheads="1"/>
          </p:cNvSpPr>
          <p:nvPr/>
        </p:nvSpPr>
        <p:spPr bwMode="blackWhite">
          <a:xfrm>
            <a:off x="4903788" y="4341813"/>
            <a:ext cx="1651000" cy="1433512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itchFamily="34" charset="0"/>
              </a:rPr>
              <a:t>Assign Challenging but Doable Goals</a:t>
            </a:r>
          </a:p>
        </p:txBody>
      </p:sp>
      <p:sp>
        <p:nvSpPr>
          <p:cNvPr id="48139" name="Oval 12" descr="Orange01"/>
          <p:cNvSpPr>
            <a:spLocks noChangeArrowheads="1"/>
          </p:cNvSpPr>
          <p:nvPr/>
        </p:nvSpPr>
        <p:spPr bwMode="auto">
          <a:xfrm>
            <a:off x="2346325" y="2025650"/>
            <a:ext cx="4721225" cy="1235075"/>
          </a:xfrm>
          <a:prstGeom prst="ellipse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solidFill>
              <a:srgbClr val="FFCC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US" altLang="en-US" sz="2400" b="1">
                <a:latin typeface="Arial" pitchFamily="34" charset="0"/>
              </a:rPr>
              <a:t>Guidelines for Effective Goal Setting</a:t>
            </a:r>
          </a:p>
        </p:txBody>
      </p:sp>
      <p:pic>
        <p:nvPicPr>
          <p:cNvPr id="12" name="m_-4353505483292651719Picture 2" descr="image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Assessing Performance:</a:t>
            </a:r>
            <a:endParaRPr lang="en-US" altLang="en-US" sz="280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2575" y="2870200"/>
            <a:ext cx="8578850" cy="4530725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5000"/>
              </a:lnSpc>
              <a:spcBef>
                <a:spcPct val="50000"/>
              </a:spcBef>
              <a:buFontTx/>
              <a:buChar char="•"/>
              <a:defRPr/>
            </a:pPr>
            <a:endParaRPr lang="en-GB" altLang="en-US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00113" y="2565400"/>
            <a:ext cx="7345362" cy="4876800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5000"/>
              </a:spcAft>
              <a:buFontTx/>
              <a:buChar char="•"/>
              <a:defRPr/>
            </a:pPr>
            <a:endParaRPr lang="en-US" altLang="en-US" sz="2400" kern="0" dirty="0"/>
          </a:p>
        </p:txBody>
      </p:sp>
      <p:sp>
        <p:nvSpPr>
          <p:cNvPr id="49157" name="Rectangle 1"/>
          <p:cNvSpPr>
            <a:spLocks noChangeArrowheads="1"/>
          </p:cNvSpPr>
          <p:nvPr/>
        </p:nvSpPr>
        <p:spPr bwMode="auto">
          <a:xfrm>
            <a:off x="282575" y="1624013"/>
            <a:ext cx="8682038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Blip>
                <a:blip r:embed="rId2"/>
              </a:buBlip>
            </a:pPr>
            <a:r>
              <a:rPr lang="en-US" altLang="en-US" dirty="0"/>
              <a:t> </a:t>
            </a:r>
            <a:r>
              <a:rPr lang="en-US" altLang="en-US" sz="2400" dirty="0"/>
              <a:t>Factors used to assess performance</a:t>
            </a:r>
          </a:p>
          <a:p>
            <a:pPr marL="800100" lvl="1" indent="-342900" eaLnBrk="1" hangingPunct="1">
              <a:lnSpc>
                <a:spcPct val="100000"/>
              </a:lnSpc>
              <a:spcBef>
                <a:spcPct val="45000"/>
              </a:spcBef>
            </a:pPr>
            <a:r>
              <a:rPr lang="en-GB" altLang="en-US" sz="2200" dirty="0"/>
              <a:t>	Personal qualities</a:t>
            </a:r>
          </a:p>
          <a:p>
            <a:pPr marL="800100" lvl="1" indent="-342900" eaLnBrk="1" hangingPunct="1">
              <a:lnSpc>
                <a:spcPct val="100000"/>
              </a:lnSpc>
              <a:spcBef>
                <a:spcPct val="45000"/>
              </a:spcBef>
            </a:pPr>
            <a:r>
              <a:rPr lang="en-GB" altLang="en-US" sz="2200" dirty="0"/>
              <a:t>	Achievement of target</a:t>
            </a:r>
          </a:p>
          <a:p>
            <a:pPr marL="800100" lvl="1" indent="-342900" eaLnBrk="1" hangingPunct="1">
              <a:lnSpc>
                <a:spcPct val="100000"/>
              </a:lnSpc>
              <a:spcBef>
                <a:spcPct val="45000"/>
              </a:spcBef>
            </a:pPr>
            <a:r>
              <a:rPr lang="en-GB" altLang="en-US" sz="2200" dirty="0"/>
              <a:t>	Job skills</a:t>
            </a:r>
          </a:p>
          <a:p>
            <a:pPr marL="800100" lvl="1" indent="-342900" eaLnBrk="1" hangingPunct="1">
              <a:lnSpc>
                <a:spcPct val="100000"/>
              </a:lnSpc>
              <a:spcBef>
                <a:spcPct val="45000"/>
              </a:spcBef>
            </a:pPr>
            <a:r>
              <a:rPr lang="en-GB" altLang="en-US" sz="2200" dirty="0"/>
              <a:t>	Potential for development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82575" y="4165600"/>
            <a:ext cx="8682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85000"/>
              </a:lnSpc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Blip>
                <a:blip r:embed="rId2"/>
              </a:buBlip>
            </a:pPr>
            <a:r>
              <a:rPr lang="en-US" altLang="en-US"/>
              <a:t> </a:t>
            </a:r>
            <a:r>
              <a:rPr lang="en-US" altLang="en-US" sz="2400"/>
              <a:t>Consolidating information and assessing performance</a:t>
            </a:r>
          </a:p>
        </p:txBody>
      </p:sp>
      <p:pic>
        <p:nvPicPr>
          <p:cNvPr id="7" name="m_-4353505483292651719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0628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Mistakes in Assessing Employee’s Performance:</a:t>
            </a:r>
            <a:endParaRPr lang="en-US" altLang="en-US" sz="280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2575" y="2870200"/>
            <a:ext cx="8578850" cy="4530725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5000"/>
              </a:lnSpc>
              <a:spcBef>
                <a:spcPct val="50000"/>
              </a:spcBef>
              <a:buFontTx/>
              <a:buChar char="•"/>
              <a:defRPr/>
            </a:pPr>
            <a:endParaRPr lang="en-GB" altLang="en-US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00113" y="2565400"/>
            <a:ext cx="7345362" cy="4876800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5000"/>
              </a:spcAft>
              <a:buFontTx/>
              <a:buChar char="•"/>
              <a:defRPr/>
            </a:pPr>
            <a:endParaRPr lang="en-US" altLang="en-US" sz="2400" kern="0" dirty="0"/>
          </a:p>
        </p:txBody>
      </p:sp>
      <p:sp>
        <p:nvSpPr>
          <p:cNvPr id="9" name="Rectangle 8"/>
          <p:cNvSpPr/>
          <p:nvPr/>
        </p:nvSpPr>
        <p:spPr>
          <a:xfrm>
            <a:off x="2047875" y="2035175"/>
            <a:ext cx="5548313" cy="4381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  <a:defRPr/>
            </a:pPr>
            <a:r>
              <a:rPr lang="en-US" altLang="en-US" sz="2800" dirty="0"/>
              <a:t> </a:t>
            </a:r>
            <a:r>
              <a:rPr lang="en-US" altLang="en-US" sz="2400" kern="0" dirty="0"/>
              <a:t>The Halo Effect</a:t>
            </a:r>
          </a:p>
          <a:p>
            <a:pPr>
              <a:defRPr/>
            </a:pPr>
            <a:endParaRPr lang="en-US" altLang="en-US" sz="2400" kern="0" dirty="0"/>
          </a:p>
          <a:p>
            <a:pPr lvl="2">
              <a:buFontTx/>
              <a:buBlip>
                <a:blip r:embed="rId2"/>
              </a:buBlip>
              <a:defRPr/>
            </a:pPr>
            <a:r>
              <a:rPr lang="en-US" altLang="en-US" sz="2400" kern="0" dirty="0"/>
              <a:t>  Average tendency</a:t>
            </a:r>
          </a:p>
          <a:p>
            <a:pPr lvl="2">
              <a:defRPr/>
            </a:pPr>
            <a:endParaRPr lang="en-US" altLang="en-US" sz="2400" kern="0" dirty="0"/>
          </a:p>
          <a:p>
            <a:pPr lvl="4">
              <a:buFontTx/>
              <a:buBlip>
                <a:blip r:embed="rId2"/>
              </a:buBlip>
              <a:defRPr/>
            </a:pPr>
            <a:r>
              <a:rPr lang="en-US" altLang="en-US" sz="2400" kern="0" dirty="0"/>
              <a:t> Too lenient or too strict</a:t>
            </a:r>
          </a:p>
          <a:p>
            <a:pPr lvl="4">
              <a:defRPr/>
            </a:pPr>
            <a:endParaRPr lang="en-US" altLang="en-US" sz="2400" kern="0" dirty="0"/>
          </a:p>
          <a:p>
            <a:pPr lvl="2">
              <a:buFontTx/>
              <a:buBlip>
                <a:blip r:embed="rId2"/>
              </a:buBlip>
              <a:defRPr/>
            </a:pPr>
            <a:r>
              <a:rPr lang="en-US" altLang="en-US" sz="2400" kern="0" dirty="0"/>
              <a:t> Available information effect</a:t>
            </a:r>
          </a:p>
          <a:p>
            <a:pPr lvl="2">
              <a:defRPr/>
            </a:pPr>
            <a:endParaRPr lang="en-US" altLang="en-US" sz="2400" kern="0" dirty="0"/>
          </a:p>
          <a:p>
            <a:pPr>
              <a:buFontTx/>
              <a:buBlip>
                <a:blip r:embed="rId2"/>
              </a:buBlip>
              <a:defRPr/>
            </a:pPr>
            <a:r>
              <a:rPr lang="en-US" altLang="en-US" sz="2400" kern="0" dirty="0"/>
              <a:t> Personal bias and blind spots</a:t>
            </a:r>
          </a:p>
          <a:p>
            <a:pPr>
              <a:buFontTx/>
              <a:buBlip>
                <a:blip r:embed="rId2"/>
              </a:buBlip>
              <a:defRPr/>
            </a:pPr>
            <a:endParaRPr lang="en-US" altLang="en-US" sz="2400" dirty="0"/>
          </a:p>
          <a:p>
            <a:pPr lvl="1">
              <a:spcBef>
                <a:spcPct val="45000"/>
              </a:spcBef>
              <a:defRPr/>
            </a:pPr>
            <a:endParaRPr lang="en-US" altLang="en-US" sz="2400" dirty="0"/>
          </a:p>
        </p:txBody>
      </p:sp>
      <p:pic>
        <p:nvPicPr>
          <p:cNvPr id="7" name="m_-4353505483292651719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8" y="1475392"/>
            <a:ext cx="7344816" cy="4869932"/>
          </a:xfrm>
          <a:prstGeom prst="rect">
            <a:avLst/>
          </a:prstGeom>
          <a:ln>
            <a:noFill/>
          </a:ln>
          <a:effectLst>
            <a:softEdge rad="0"/>
          </a:effec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" y="657225"/>
            <a:ext cx="82089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2800" kern="0" dirty="0" smtClean="0"/>
              <a:t>How to give Constructive Feedback:</a:t>
            </a:r>
            <a:endParaRPr lang="en-US" altLang="en-US" sz="280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2575" y="2870200"/>
            <a:ext cx="8578850" cy="4530725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5000"/>
              </a:lnSpc>
              <a:spcBef>
                <a:spcPct val="50000"/>
              </a:spcBef>
              <a:buFontTx/>
              <a:buChar char="•"/>
              <a:defRPr/>
            </a:pPr>
            <a:endParaRPr lang="en-GB" altLang="en-US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00113" y="2565400"/>
            <a:ext cx="7345362" cy="4876800"/>
          </a:xfrm>
          <a:prstGeom prst="rect">
            <a:avLst/>
          </a:prstGeom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25000"/>
              </a:spcAft>
              <a:buFontTx/>
              <a:buChar char="•"/>
              <a:defRPr/>
            </a:pPr>
            <a:endParaRPr lang="en-US" altLang="en-US" sz="2400" kern="0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896544" y="1675345"/>
            <a:ext cx="4103948" cy="452596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lvl="6" algn="ctr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Accurate</a:t>
            </a:r>
          </a:p>
          <a:p>
            <a:pPr marL="2003425" lvl="6" indent="0" algn="ctr">
              <a:buFont typeface="Arial" charset="0"/>
              <a:buNone/>
              <a:defRPr/>
            </a:pPr>
            <a:endParaRPr lang="en-US" altLang="en-US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lvl="5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Balanced</a:t>
            </a:r>
          </a:p>
          <a:p>
            <a:pPr marL="1546225" lvl="5" indent="0">
              <a:buFont typeface="Arial" charset="0"/>
              <a:buNone/>
              <a:defRPr/>
            </a:pPr>
            <a:endParaRPr lang="en-US" altLang="en-US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Relevant </a:t>
            </a:r>
          </a:p>
          <a:p>
            <a:pPr marL="581025" lvl="2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Comprehension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Agreement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endParaRPr lang="en-US" altLang="en-US" kern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5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Follow-up</a:t>
            </a:r>
          </a:p>
          <a:p>
            <a:pPr>
              <a:buFontTx/>
              <a:buNone/>
              <a:defRPr/>
            </a:pPr>
            <a:endParaRPr lang="en-US" altLang="en-US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16024" y="1639341"/>
            <a:ext cx="4860539" cy="452596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276225" indent="-27622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550863" indent="-2444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812800" indent="-231775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058863" indent="-215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1349375" indent="-2603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18065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6pPr>
            <a:lvl7pPr marL="22637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7pPr>
            <a:lvl8pPr marL="27209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8pPr>
            <a:lvl9pPr marL="3178175" indent="-26035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accent5">
                    <a:lumMod val="50000"/>
                  </a:schemeClr>
                </a:solidFill>
              </a:rPr>
              <a:t>Purpose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accent5">
                    <a:lumMod val="50000"/>
                  </a:schemeClr>
                </a:solidFill>
              </a:rPr>
              <a:t>Setting</a:t>
            </a:r>
          </a:p>
          <a:p>
            <a:pPr marL="306388" lvl="1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4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accent5">
                    <a:lumMod val="50000"/>
                  </a:schemeClr>
                </a:solidFill>
              </a:rPr>
              <a:t>Timing</a:t>
            </a:r>
          </a:p>
          <a:p>
            <a:pPr marL="842963" lvl="3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5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Forward focused</a:t>
            </a:r>
          </a:p>
          <a:p>
            <a:pPr marL="1546225" lvl="5" indent="0">
              <a:buFont typeface="Arial" charset="0"/>
              <a:buNone/>
              <a:defRPr/>
            </a:pPr>
            <a:endParaRPr lang="en-US" altLang="en-US" kern="0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lvl="4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accent5">
                    <a:lumMod val="50000"/>
                  </a:schemeClr>
                </a:solidFill>
              </a:rPr>
              <a:t>Two-way</a:t>
            </a:r>
          </a:p>
          <a:p>
            <a:pPr marL="842963" lvl="3" indent="0">
              <a:buFont typeface="Arial" pitchFamily="34" charset="0"/>
              <a:buNone/>
              <a:defRPr/>
            </a:pPr>
            <a:endParaRPr lang="en-US" altLang="en-US" kern="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en-US" kern="0" dirty="0" smtClean="0">
                <a:solidFill>
                  <a:schemeClr val="accent5">
                    <a:lumMod val="50000"/>
                  </a:schemeClr>
                </a:solidFill>
              </a:rPr>
              <a:t>Responsive</a:t>
            </a:r>
          </a:p>
          <a:p>
            <a:pPr>
              <a:defRPr/>
            </a:pPr>
            <a:endParaRPr lang="en-US" altLang="en-US" sz="3200" kern="0" dirty="0"/>
          </a:p>
        </p:txBody>
      </p:sp>
      <p:pic>
        <p:nvPicPr>
          <p:cNvPr id="9" name="m_-4353505483292651719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891" y="85665"/>
            <a:ext cx="1761043" cy="96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AUK PowerPoint Templat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AUK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UK PowerPoint Template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FF66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00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UK PowerPoint Template 2">
        <a:dk1>
          <a:srgbClr val="000000"/>
        </a:dk1>
        <a:lt1>
          <a:srgbClr val="FF0000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FF9900"/>
        </a:accent2>
        <a:accent3>
          <a:srgbClr val="FFAAAA"/>
        </a:accent3>
        <a:accent4>
          <a:srgbClr val="000000"/>
        </a:accent4>
        <a:accent5>
          <a:srgbClr val="FFB8AA"/>
        </a:accent5>
        <a:accent6>
          <a:srgbClr val="E78A00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AUK PowerPoint Templat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AUK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UK PowerPoint Template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FF66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00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UK PowerPoint Template 2">
        <a:dk1>
          <a:srgbClr val="000000"/>
        </a:dk1>
        <a:lt1>
          <a:srgbClr val="FF0000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FF9900"/>
        </a:accent2>
        <a:accent3>
          <a:srgbClr val="FFAAAA"/>
        </a:accent3>
        <a:accent4>
          <a:srgbClr val="000000"/>
        </a:accent4>
        <a:accent5>
          <a:srgbClr val="FFB8AA"/>
        </a:accent5>
        <a:accent6>
          <a:srgbClr val="E78A00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15224</TotalTime>
  <Words>538</Words>
  <Application>Microsoft Office PowerPoint</Application>
  <PresentationFormat>On-screen Show (4:3)</PresentationFormat>
  <Paragraphs>195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 Unicode MS</vt:lpstr>
      <vt:lpstr>MS Mincho</vt:lpstr>
      <vt:lpstr>Arial</vt:lpstr>
      <vt:lpstr>Calibri</vt:lpstr>
      <vt:lpstr>Franklin Gothic Book</vt:lpstr>
      <vt:lpstr>Franklin Gothic Medium</vt:lpstr>
      <vt:lpstr>Tahoma</vt:lpstr>
      <vt:lpstr>Times New Roman</vt:lpstr>
      <vt:lpstr>Wingdings</vt:lpstr>
      <vt:lpstr>Wingdings 2</vt:lpstr>
      <vt:lpstr>AAUK PowerPoint Template</vt:lpstr>
      <vt:lpstr>1_AAUK PowerPoint Template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Inputs/Feedback:</vt:lpstr>
    </vt:vector>
  </TitlesOfParts>
  <Company>ActionAid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jennifero</dc:creator>
  <cp:lastModifiedBy>User-Admin-isl</cp:lastModifiedBy>
  <cp:revision>1022</cp:revision>
  <dcterms:created xsi:type="dcterms:W3CDTF">2008-11-04T10:37:39Z</dcterms:created>
  <dcterms:modified xsi:type="dcterms:W3CDTF">2017-03-30T04:43:57Z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Graham Salmons</vt:lpwstr>
  </property>
  <property fmtid="{D5CDD505-2E9C-101B-9397-08002B2CF9AE}" pid="3" name="Owner">
    <vt:lpwstr>Action Aid</vt:lpwstr>
  </property>
</Properties>
</file>