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4236" r:id="rId2"/>
    <p:sldMasterId id="2147484842" r:id="rId3"/>
  </p:sldMasterIdLst>
  <p:notesMasterIdLst>
    <p:notesMasterId r:id="rId23"/>
  </p:notesMasterIdLst>
  <p:handoutMasterIdLst>
    <p:handoutMasterId r:id="rId24"/>
  </p:handoutMasterIdLst>
  <p:sldIdLst>
    <p:sldId id="485" r:id="rId4"/>
    <p:sldId id="395" r:id="rId5"/>
    <p:sldId id="481" r:id="rId6"/>
    <p:sldId id="480" r:id="rId7"/>
    <p:sldId id="477" r:id="rId8"/>
    <p:sldId id="482" r:id="rId9"/>
    <p:sldId id="483" r:id="rId10"/>
    <p:sldId id="484" r:id="rId11"/>
    <p:sldId id="478" r:id="rId12"/>
    <p:sldId id="458" r:id="rId13"/>
    <p:sldId id="461" r:id="rId14"/>
    <p:sldId id="462" r:id="rId15"/>
    <p:sldId id="463" r:id="rId16"/>
    <p:sldId id="465" r:id="rId17"/>
    <p:sldId id="466" r:id="rId18"/>
    <p:sldId id="468" r:id="rId19"/>
    <p:sldId id="469" r:id="rId20"/>
    <p:sldId id="470" r:id="rId21"/>
    <p:sldId id="431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D1C24"/>
    <a:srgbClr val="FC140E"/>
    <a:srgbClr val="F7F7DF"/>
    <a:srgbClr val="F91132"/>
    <a:srgbClr val="F16969"/>
    <a:srgbClr val="FFCC99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1" autoAdjust="0"/>
    <p:restoredTop sz="96848" autoAdjust="0"/>
  </p:normalViewPr>
  <p:slideViewPr>
    <p:cSldViewPr snapToObjects="1">
      <p:cViewPr varScale="1">
        <p:scale>
          <a:sx n="71" d="100"/>
          <a:sy n="71" d="100"/>
        </p:scale>
        <p:origin x="-145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0"/>
    </p:cViewPr>
  </p:sorterViewPr>
  <p:notesViewPr>
    <p:cSldViewPr snapToObjects="1">
      <p:cViewPr varScale="1">
        <p:scale>
          <a:sx n="34" d="100"/>
          <a:sy n="34" d="100"/>
        </p:scale>
        <p:origin x="-2232" y="-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AED89-3F0D-49B9-8D1A-D8065BA4E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1952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F4F10A-4A34-4A9C-8A91-4E703B64EF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65850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0250" indent="-280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3950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321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240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12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84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56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286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142A4A-4E6A-4918-A40A-A7CFB0E99EA7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tionAid_Logo_W_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39863"/>
          </a:xfrm>
        </p:spPr>
        <p:txBody>
          <a:bodyPr/>
          <a:lstStyle>
            <a:lvl1pPr>
              <a:buClr>
                <a:schemeClr val="folHlink"/>
              </a:buClr>
              <a:buSzPct val="90000"/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2400" cy="1752600"/>
          </a:xfrm>
        </p:spPr>
        <p:txBody>
          <a:bodyPr/>
          <a:lstStyle>
            <a:lvl1pPr marL="0" indent="0">
              <a:lnSpc>
                <a:spcPct val="70000"/>
              </a:lnSpc>
              <a:buFont typeface="Arial" charset="0"/>
              <a:buNone/>
              <a:defRPr>
                <a:solidFill>
                  <a:srgbClr val="FFCC9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6257209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045634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681163"/>
            <a:ext cx="2016125" cy="450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681163"/>
            <a:ext cx="5895975" cy="450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1803706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1681163"/>
            <a:ext cx="80645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110438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681163"/>
            <a:ext cx="80645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4213" y="3054350"/>
            <a:ext cx="8064500" cy="3128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0190865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tionAid_Logo_W_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39863"/>
          </a:xfrm>
        </p:spPr>
        <p:txBody>
          <a:bodyPr/>
          <a:lstStyle>
            <a:lvl1pPr>
              <a:buClr>
                <a:schemeClr val="folHlink"/>
              </a:buClr>
              <a:buSzPct val="90000"/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2400" cy="1752600"/>
          </a:xfrm>
        </p:spPr>
        <p:txBody>
          <a:bodyPr/>
          <a:lstStyle>
            <a:lvl1pPr marL="0" indent="0">
              <a:lnSpc>
                <a:spcPct val="70000"/>
              </a:lnSpc>
              <a:buFont typeface="Arial" charset="0"/>
              <a:buNone/>
              <a:defRPr>
                <a:solidFill>
                  <a:srgbClr val="FFCC9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5488491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2642044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30173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3054350"/>
            <a:ext cx="3956050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3054350"/>
            <a:ext cx="3956050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1450476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8544246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0479779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6593679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290885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762622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05757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2646335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681163"/>
            <a:ext cx="2016125" cy="450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681163"/>
            <a:ext cx="5895975" cy="450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1299375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1681163"/>
            <a:ext cx="8064500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9165906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681163"/>
            <a:ext cx="80645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4213" y="3054350"/>
            <a:ext cx="8064500" cy="3128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8612201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129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2545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36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802625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7607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1228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913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836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3351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9361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2514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2158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55991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092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3054350"/>
            <a:ext cx="3956050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3054350"/>
            <a:ext cx="3956050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30192912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7771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4209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007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782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1934948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535317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640259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994258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879445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1" name="Rectangle 8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81163"/>
            <a:ext cx="8064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r>
              <a:rPr lang="en-US" altLang="en-US" smtClean="0"/>
              <a:t>Second line</a:t>
            </a:r>
          </a:p>
        </p:txBody>
      </p:sp>
      <p:sp>
        <p:nvSpPr>
          <p:cNvPr id="2052" name="Rectangle 8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054350"/>
            <a:ext cx="80645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3" name="Picture 2" descr="ActionAid_Logo_W_Ou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76225" indent="-27622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0863" indent="-24447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</a:defRPr>
      </a:lvl2pPr>
      <a:lvl3pPr marL="812800" indent="-23177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</a:defRPr>
      </a:lvl3pPr>
      <a:lvl4pPr marL="1058863" indent="-2159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</a:defRPr>
      </a:lvl4pPr>
      <a:lvl5pPr marL="1349375" indent="-26035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</a:defRPr>
      </a:lvl5pPr>
      <a:lvl6pPr marL="1806575" indent="-260350" algn="l" rtl="0" fontAlgn="base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6pPr>
      <a:lvl7pPr marL="2263775" indent="-260350" algn="l" rtl="0" fontAlgn="base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7pPr>
      <a:lvl8pPr marL="2720975" indent="-260350" algn="l" rtl="0" fontAlgn="base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8pPr>
      <a:lvl9pPr marL="3178175" indent="-260350" algn="l" rtl="0" fontAlgn="base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75" name="Rectangle 8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81163"/>
            <a:ext cx="8064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r>
              <a:rPr lang="en-US" altLang="en-US" smtClean="0"/>
              <a:t>Second line</a:t>
            </a:r>
          </a:p>
        </p:txBody>
      </p:sp>
      <p:sp>
        <p:nvSpPr>
          <p:cNvPr id="3076" name="Rectangle 8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054350"/>
            <a:ext cx="80645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7" name="Picture 2" descr="ActionAid_Logo_W_Ou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74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  <p:sldLayoutId id="2147484784" r:id="rId12"/>
    <p:sldLayoutId id="2147484785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76225" indent="-27622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0863" indent="-24447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</a:defRPr>
      </a:lvl2pPr>
      <a:lvl3pPr marL="812800" indent="-23177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</a:defRPr>
      </a:lvl3pPr>
      <a:lvl4pPr marL="1058863" indent="-2159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</a:defRPr>
      </a:lvl4pPr>
      <a:lvl5pPr marL="1349375" indent="-26035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2800">
          <a:solidFill>
            <a:schemeClr val="tx1"/>
          </a:solidFill>
          <a:latin typeface="Calibri" pitchFamily="34" charset="0"/>
        </a:defRPr>
      </a:lvl5pPr>
      <a:lvl6pPr marL="1806575" indent="-260350" algn="l" rtl="0" fontAlgn="base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6pPr>
      <a:lvl7pPr marL="2263775" indent="-260350" algn="l" rtl="0" fontAlgn="base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7pPr>
      <a:lvl8pPr marL="2720975" indent="-260350" algn="l" rtl="0" fontAlgn="base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8pPr>
      <a:lvl9pPr marL="3178175" indent="-260350" algn="l" rtl="0" fontAlgn="base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4873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  <p:sldLayoutId id="2147484849" r:id="rId7"/>
    <p:sldLayoutId id="2147484850" r:id="rId8"/>
    <p:sldLayoutId id="2147484851" r:id="rId9"/>
    <p:sldLayoutId id="2147484852" r:id="rId10"/>
    <p:sldLayoutId id="2147484853" r:id="rId11"/>
    <p:sldLayoutId id="2147484854" r:id="rId12"/>
    <p:sldLayoutId id="2147484855" r:id="rId13"/>
    <p:sldLayoutId id="2147484856" r:id="rId14"/>
    <p:sldLayoutId id="2147484857" r:id="rId15"/>
    <p:sldLayoutId id="2147484858" r:id="rId16"/>
    <p:sldLayoutId id="21474848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7" y="1232756"/>
            <a:ext cx="8352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Human Resource Management </a:t>
            </a:r>
            <a:r>
              <a:rPr lang="en-US" sz="3200" dirty="0" smtClean="0"/>
              <a:t>Training Session 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Agenda:  </a:t>
            </a:r>
            <a:r>
              <a:rPr lang="en-GB" altLang="en-US" sz="3600" b="1" u="sng" kern="0" dirty="0" smtClean="0"/>
              <a:t>Staff Retention &amp; Motivation</a:t>
            </a:r>
            <a:endParaRPr lang="en-US" sz="3600" b="1" u="sng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540" y="1872673"/>
            <a:ext cx="8244916" cy="3716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D4D4D"/>
                </a:solidFill>
              </a:ln>
              <a:noFill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Motivation: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532" y="1565862"/>
            <a:ext cx="8352928" cy="6651670"/>
            <a:chOff x="359532" y="1565862"/>
            <a:chExt cx="8352928" cy="6651670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359532" y="3691569"/>
              <a:ext cx="8352928" cy="4525963"/>
            </a:xfrm>
            <a:prstGeom prst="rect">
              <a:avLst/>
            </a:prstGeom>
            <a:noFill/>
            <a:ln/>
          </p:spPr>
          <p:txBody>
            <a:bodyPr/>
            <a:lstStyle>
              <a:lvl1pPr marL="276225" indent="-276225" algn="l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-"/>
                <a:defRPr sz="28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550863" indent="-244475" algn="l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-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812800" indent="-231775" algn="l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-"/>
                <a:defRPr sz="2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058863" indent="-215900" algn="l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-"/>
                <a:defRPr sz="2800">
                  <a:solidFill>
                    <a:schemeClr val="tx1"/>
                  </a:solidFill>
                  <a:latin typeface="Calibri" pitchFamily="34" charset="0"/>
                </a:defRPr>
              </a:lvl4pPr>
              <a:lvl5pPr marL="1349375" indent="-260350" algn="l" rtl="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-"/>
                <a:defRPr sz="2800">
                  <a:solidFill>
                    <a:schemeClr val="tx1"/>
                  </a:solidFill>
                  <a:latin typeface="Calibri" pitchFamily="34" charset="0"/>
                </a:defRPr>
              </a:lvl5pPr>
              <a:lvl6pPr marL="1806575" indent="-260350"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-"/>
                <a:defRPr sz="2800">
                  <a:solidFill>
                    <a:schemeClr val="tx1"/>
                  </a:solidFill>
                  <a:latin typeface="+mn-lt"/>
                </a:defRPr>
              </a:lvl6pPr>
              <a:lvl7pPr marL="2263775" indent="-260350"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-"/>
                <a:defRPr sz="2800">
                  <a:solidFill>
                    <a:schemeClr val="tx1"/>
                  </a:solidFill>
                  <a:latin typeface="+mn-lt"/>
                </a:defRPr>
              </a:lvl7pPr>
              <a:lvl8pPr marL="2720975" indent="-260350"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-"/>
                <a:defRPr sz="2800">
                  <a:solidFill>
                    <a:schemeClr val="tx1"/>
                  </a:solidFill>
                  <a:latin typeface="+mn-lt"/>
                </a:defRPr>
              </a:lvl8pPr>
              <a:lvl9pPr marL="3178175" indent="-260350"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Char char="-"/>
                <a:defRPr sz="2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just">
                <a:buFont typeface="Arial" pitchFamily="34" charset="0"/>
                <a:buNone/>
                <a:defRPr/>
              </a:pPr>
              <a:r>
                <a:rPr lang="en-US" dirty="0"/>
                <a:t>Internal and external factors that stimulate desire and energy in people to be continually interested and committed to a job, role or subject, or to make an effort to attain a goal</a:t>
              </a:r>
              <a:r>
                <a:rPr lang="en-US" dirty="0" smtClean="0"/>
                <a:t>.</a:t>
              </a:r>
            </a:p>
            <a:p>
              <a:pPr marL="0" indent="0" algn="just">
                <a:buFont typeface="Arial" pitchFamily="34" charset="0"/>
                <a:buNone/>
                <a:defRPr/>
              </a:pPr>
              <a:r>
                <a:rPr lang="en-US" dirty="0"/>
                <a:t/>
              </a:r>
              <a:br>
                <a:rPr lang="en-US" dirty="0"/>
              </a:br>
              <a:endParaRPr lang="en-US" altLang="en-US" kern="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40" y="1565862"/>
              <a:ext cx="8244916" cy="18991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773238"/>
            <a:ext cx="8001000" cy="4114800"/>
          </a:xfrm>
          <a:prstGeom prst="rect">
            <a:avLst/>
          </a:prstGeo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76225" indent="-2762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50863" indent="-2444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317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058863" indent="-215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1349375" indent="-2603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18065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6pPr>
            <a:lvl7pPr marL="22637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7pPr>
            <a:lvl8pPr marL="27209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8pPr>
            <a:lvl9pPr marL="31781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u="sng" kern="0" dirty="0" smtClean="0"/>
              <a:t>Extrinsic Motivation: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600" kern="0" dirty="0" smtClean="0"/>
              <a:t>Created from factors outside oneself </a:t>
            </a:r>
            <a:br>
              <a:rPr lang="en-US" altLang="en-US" sz="2600" kern="0" dirty="0" smtClean="0"/>
            </a:br>
            <a:r>
              <a:rPr lang="en-US" altLang="en-US" sz="2600" kern="0" dirty="0" smtClean="0"/>
              <a:t>(like rewards and pressures)</a:t>
            </a:r>
          </a:p>
          <a:p>
            <a:pPr>
              <a:lnSpc>
                <a:spcPct val="90000"/>
              </a:lnSpc>
              <a:defRPr/>
            </a:pPr>
            <a:endParaRPr lang="en-US" altLang="en-US" sz="2600" kern="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u="sng" kern="0" dirty="0" smtClean="0"/>
              <a:t>Intrinsic Motivation: 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600" kern="0" dirty="0" smtClean="0"/>
              <a:t>Created from an inner impulse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600" kern="0" dirty="0" smtClean="0"/>
              <a:t>Leads to self-motivation</a:t>
            </a:r>
          </a:p>
          <a:p>
            <a:pPr>
              <a:lnSpc>
                <a:spcPct val="90000"/>
              </a:lnSpc>
              <a:defRPr/>
            </a:pPr>
            <a:endParaRPr lang="en-US" altLang="en-US" sz="2600" kern="0" dirty="0" smtClean="0"/>
          </a:p>
          <a:p>
            <a:pPr>
              <a:lnSpc>
                <a:spcPct val="90000"/>
              </a:lnSpc>
              <a:defRPr/>
            </a:pPr>
            <a:endParaRPr lang="en-US" altLang="en-US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Sources of Motivation: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876"/>
          <a:stretch/>
        </p:blipFill>
        <p:spPr>
          <a:xfrm>
            <a:off x="359532" y="1412776"/>
            <a:ext cx="4358558" cy="2028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67844" y="3648906"/>
            <a:ext cx="8229600" cy="3992562"/>
          </a:xfrm>
          <a:prstGeom prst="rect">
            <a:avLst/>
          </a:prstGeom>
          <a:noFill/>
          <a:ln/>
        </p:spPr>
        <p:txBody>
          <a:bodyPr/>
          <a:lstStyle>
            <a:lvl1pPr marL="276225" indent="-2762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50863" indent="-2444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317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058863" indent="-215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1349375" indent="-2603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18065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6pPr>
            <a:lvl7pPr marL="22637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7pPr>
            <a:lvl8pPr marL="27209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8pPr>
            <a:lvl9pPr marL="31781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Salaries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Benefits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Having a title, </a:t>
            </a:r>
            <a:r>
              <a:rPr lang="en-US" altLang="en-US" kern="0" dirty="0" err="1" smtClean="0"/>
              <a:t>e.g</a:t>
            </a:r>
            <a:r>
              <a:rPr lang="en-US" altLang="en-US" kern="0" dirty="0" smtClean="0"/>
              <a:t> Regional Director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Working with people one likes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Proximity of office to one’s residence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Beauty of the work place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Stature of the organization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Pressure from formal authority</a:t>
            </a:r>
            <a:endParaRPr lang="en-US" altLang="en-US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Extrinsic Motivation: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92263"/>
            <a:ext cx="8229600" cy="3535362"/>
          </a:xfrm>
          <a:prstGeom prst="rect">
            <a:avLst/>
          </a:prstGeom>
          <a:noFill/>
          <a:ln/>
        </p:spPr>
        <p:txBody>
          <a:bodyPr/>
          <a:lstStyle>
            <a:lvl1pPr marL="276225" indent="-2762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50863" indent="-2444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317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058863" indent="-215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1349375" indent="-2603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18065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6pPr>
            <a:lvl7pPr marL="22637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7pPr>
            <a:lvl8pPr marL="27209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8pPr>
            <a:lvl9pPr marL="31781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Enjoyment of the work for its own sake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Belief in the importance of one’s work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The excitement of a challenge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Desire to exceed one’s previous level of job performance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Desire to be “part of the action”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Pride in performing excellently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Need to prove some point to oneself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kern="0" dirty="0" smtClean="0"/>
              <a:t>Achievement of a deep-seated value </a:t>
            </a:r>
          </a:p>
          <a:p>
            <a:pPr>
              <a:lnSpc>
                <a:spcPct val="90000"/>
              </a:lnSpc>
              <a:defRPr/>
            </a:pPr>
            <a:endParaRPr lang="en-US" altLang="en-US" sz="1800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Intrinsic Motivation: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Conducive Working Environment: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775" y="1268413"/>
            <a:ext cx="842645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-     Is a key success factor for any organization.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/>
              <a:t>There is a direct relationship between high morale and productivity. 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dirty="0"/>
              <a:t>For maximum productivity, an organization must address the following issues:</a:t>
            </a:r>
          </a:p>
          <a:p>
            <a:pPr marL="457200" indent="-457200">
              <a:buFontTx/>
              <a:buChar char="-"/>
              <a:defRPr/>
            </a:pPr>
            <a:endParaRPr lang="en-US" sz="2800" dirty="0"/>
          </a:p>
          <a:p>
            <a:pPr marL="2286000" lvl="4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/>
              <a:t>Ambience</a:t>
            </a:r>
          </a:p>
          <a:p>
            <a:pPr marL="2286000" lvl="4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/>
              <a:t>Equipment, supplies and facilities</a:t>
            </a:r>
          </a:p>
          <a:p>
            <a:pPr marL="2286000" lvl="4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/>
              <a:t>Noise Level</a:t>
            </a:r>
          </a:p>
          <a:p>
            <a:pPr marL="2286000" lvl="4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/>
              <a:t>Prejudice and stereotyping</a:t>
            </a:r>
          </a:p>
          <a:p>
            <a:pPr marL="2286000" lvl="4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/>
              <a:t>Conflict Resolution Mechanisms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04963"/>
            <a:ext cx="4295361" cy="3420381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Team Management: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3" y="1665288"/>
            <a:ext cx="6002337" cy="3816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Motivating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Managing the Psychological Contract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Commitment &amp; Morale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Leadership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Team building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Delegating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Communicating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Organizing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Gender Sensitivity: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5" y="1304764"/>
            <a:ext cx="7765357" cy="51674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709613" y="2082800"/>
            <a:ext cx="5986462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Gender Sensitivity requires internalizing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bg1"/>
                </a:solidFill>
              </a:rPr>
              <a:t>Biological Differences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bg1"/>
                </a:solidFill>
              </a:rPr>
              <a:t>Social Gender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bg1"/>
                </a:solidFill>
              </a:rPr>
              <a:t>Gender roles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chemeClr val="bg1"/>
                </a:solidFill>
              </a:rPr>
              <a:t>Gender needs</a:t>
            </a:r>
          </a:p>
        </p:txBody>
      </p:sp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Role Modelling: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850" y="1304925"/>
            <a:ext cx="7458075" cy="4832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A line Manager should</a:t>
            </a:r>
          </a:p>
          <a:p>
            <a:pPr>
              <a:defRPr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Set clear expectations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Identify individual strengths and development</a:t>
            </a:r>
          </a:p>
          <a:p>
            <a:pPr>
              <a:defRPr/>
            </a:pPr>
            <a:r>
              <a:rPr lang="en-US" sz="2800" dirty="0"/>
              <a:t>      Areas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Challenge staff to stretch outside their comfort</a:t>
            </a:r>
          </a:p>
          <a:p>
            <a:pPr>
              <a:defRPr/>
            </a:pPr>
            <a:r>
              <a:rPr lang="en-US" sz="2800" dirty="0"/>
              <a:t>      Zones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Actively coach and develop staff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Have a solutions focus approach to challenges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Deliver regular praise and developmental</a:t>
            </a:r>
          </a:p>
          <a:p>
            <a:pPr>
              <a:defRPr/>
            </a:pPr>
            <a:r>
              <a:rPr lang="en-US" sz="2800" dirty="0"/>
              <a:t>      feedback</a:t>
            </a:r>
          </a:p>
        </p:txBody>
      </p:sp>
      <p:pic>
        <p:nvPicPr>
          <p:cNvPr id="4" name="Picture 3" descr="logo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75" y="1052513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Qualities of a Role Model (Lead by Example):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1475656" y="1772815"/>
            <a:ext cx="3004269" cy="267765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en-US" dirty="0"/>
              <a:t>Awareness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en-US" dirty="0"/>
              <a:t>Commitment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en-US" dirty="0"/>
              <a:t>Empathy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en-US" dirty="0"/>
              <a:t>Foresight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en-US" dirty="0"/>
              <a:t>Listening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en-US" dirty="0"/>
              <a:t>Persuasion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09" y="3609020"/>
            <a:ext cx="4054043" cy="28001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2"/>
          <p:cNvSpPr txBox="1">
            <a:spLocks noChangeArrowheads="1"/>
          </p:cNvSpPr>
          <p:nvPr/>
        </p:nvSpPr>
        <p:spPr bwMode="auto">
          <a:xfrm>
            <a:off x="71438" y="1160463"/>
            <a:ext cx="6480175" cy="5632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57225"/>
            <a:ext cx="6911975" cy="395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smtClean="0">
                <a:solidFill>
                  <a:schemeClr val="bg1"/>
                </a:solidFill>
              </a:rPr>
              <a:t>Inputs/Feedback:</a:t>
            </a:r>
            <a:endParaRPr lang="en-US" altLang="en-US" sz="280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84" y="4615329"/>
            <a:ext cx="5652120" cy="219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5595" y="2442605"/>
            <a:ext cx="7633095" cy="19542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75" y="657224"/>
            <a:ext cx="7669213" cy="39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Staff Retention &amp; Motivation: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052513"/>
            <a:ext cx="4391980" cy="43543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4757" name="Text Box 86"/>
          <p:cNvSpPr txBox="1">
            <a:spLocks noChangeArrowheads="1"/>
          </p:cNvSpPr>
          <p:nvPr/>
        </p:nvSpPr>
        <p:spPr bwMode="auto">
          <a:xfrm>
            <a:off x="35595" y="2456892"/>
            <a:ext cx="864076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5000"/>
              </a:lnSpc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400" dirty="0"/>
              <a:t>Conducive Working Environment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400" dirty="0"/>
              <a:t>Team Management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400" dirty="0"/>
              <a:t>Conflict Resolution within Teams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400" dirty="0"/>
              <a:t>Gender Sensitivity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en-US" sz="2400" dirty="0"/>
              <a:t>Role Modeling (Lead by Example)</a:t>
            </a:r>
          </a:p>
        </p:txBody>
      </p:sp>
      <p:pic>
        <p:nvPicPr>
          <p:cNvPr id="6" name="Picture 5" descr="logo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220" y="1294842"/>
            <a:ext cx="4860144" cy="11620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Challenge?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" y="2951026"/>
            <a:ext cx="9144000" cy="42223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000" dirty="0" smtClean="0"/>
              <a:t>The challenge is not  only to attract the best talent but also to retain them</a:t>
            </a:r>
          </a:p>
          <a:p>
            <a:endParaRPr lang="en-US" dirty="0"/>
          </a:p>
        </p:txBody>
      </p:sp>
      <p:pic>
        <p:nvPicPr>
          <p:cNvPr id="1032" name="Picture 8" descr="C:\Users\aamir.fida\AppData\Local\Microsoft\Windows\Temporary Internet Files\Content.IE5\IPI88ZJZ\MC9004396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68017"/>
            <a:ext cx="9144000" cy="5105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521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76225" indent="-2762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50863" indent="-2444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12800" indent="-23177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058863" indent="-215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1349375" indent="-2603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18065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6pPr>
            <a:lvl7pPr marL="22637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7pPr>
            <a:lvl8pPr marL="27209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8pPr>
            <a:lvl9pPr marL="3178175" indent="-26035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kern="0" dirty="0" smtClean="0"/>
          </a:p>
          <a:p>
            <a:pPr marL="0" indent="0">
              <a:buFont typeface="Arial" pitchFamily="34" charset="0"/>
              <a:buNone/>
            </a:pPr>
            <a:r>
              <a:rPr lang="en-US" kern="0" dirty="0" smtClean="0"/>
              <a:t>Retention can be increased through the Development of Employees </a:t>
            </a:r>
            <a:endParaRPr lang="en-US" kern="0" dirty="0"/>
          </a:p>
        </p:txBody>
      </p:sp>
      <p:pic>
        <p:nvPicPr>
          <p:cNvPr id="3" name="Picture 2" descr="C:\Users\aamir.fida\AppData\Local\Microsoft\Windows\Temporary Internet Files\Content.IE5\WNWO7LHN\MM900354555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1453"/>
            <a:ext cx="3614738" cy="280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67844" y="126876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C00000"/>
                </a:solidFill>
                <a:latin typeface="Algerian" pitchFamily="82" charset="0"/>
              </a:rPr>
              <a:t>Solution?</a:t>
            </a:r>
            <a:endParaRPr lang="en-US" kern="0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70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79"/>
          <a:stretch>
            <a:fillRect/>
          </a:stretch>
        </p:blipFill>
        <p:spPr bwMode="auto">
          <a:xfrm>
            <a:off x="1200150" y="1125538"/>
            <a:ext cx="7008813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Staff Retention</a:t>
            </a:r>
            <a:r>
              <a:rPr lang="en-GB" altLang="en-US" sz="2800" kern="0" dirty="0">
                <a:solidFill>
                  <a:schemeClr val="bg1"/>
                </a:solidFill>
              </a:rPr>
              <a:t>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Why is Retention so Important?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582223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The Cost of Turnover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Loss of Company Knowledge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Disruption of Customer service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Turnover spirals into more turnover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9566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56"/>
          <a:stretch/>
        </p:blipFill>
        <p:spPr bwMode="auto">
          <a:xfrm>
            <a:off x="287524" y="1345974"/>
            <a:ext cx="8604956" cy="5248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Why do Employees leave?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68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Why do Employees leave?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2908"/>
            <a:ext cx="8640960" cy="5254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log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203" y="0"/>
            <a:ext cx="1507770" cy="85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980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6975"/>
            <a:ext cx="76200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75" y="657225"/>
            <a:ext cx="7669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Factors that Affect Retention</a:t>
            </a:r>
            <a:r>
              <a:rPr lang="en-GB" altLang="en-US" sz="2800" kern="0" dirty="0">
                <a:solidFill>
                  <a:schemeClr val="bg1"/>
                </a:solidFill>
              </a:rPr>
              <a:t>:</a:t>
            </a:r>
            <a:endParaRPr lang="en-US" altLang="en-US" sz="280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AUK PowerPoint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AUK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UK PowerPoint Template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FF66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UK PowerPoint Template 2">
        <a:dk1>
          <a:srgbClr val="000000"/>
        </a:dk1>
        <a:lt1>
          <a:srgbClr val="FF0000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FF9900"/>
        </a:accent2>
        <a:accent3>
          <a:srgbClr val="FFAAAA"/>
        </a:accent3>
        <a:accent4>
          <a:srgbClr val="000000"/>
        </a:accent4>
        <a:accent5>
          <a:srgbClr val="FFB8AA"/>
        </a:accent5>
        <a:accent6>
          <a:srgbClr val="E78A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AUK PowerPoint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AUK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UK PowerPoint Template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FF66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UK PowerPoint Template 2">
        <a:dk1>
          <a:srgbClr val="000000"/>
        </a:dk1>
        <a:lt1>
          <a:srgbClr val="FF0000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FF9900"/>
        </a:accent2>
        <a:accent3>
          <a:srgbClr val="FFAAAA"/>
        </a:accent3>
        <a:accent4>
          <a:srgbClr val="000000"/>
        </a:accent4>
        <a:accent5>
          <a:srgbClr val="FFB8AA"/>
        </a:accent5>
        <a:accent6>
          <a:srgbClr val="E78A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15194</TotalTime>
  <Words>394</Words>
  <Application>Microsoft Office PowerPoint</Application>
  <PresentationFormat>On-screen Show (4:3)</PresentationFormat>
  <Paragraphs>132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AAUK PowerPoint Template</vt:lpstr>
      <vt:lpstr>1_AAUK PowerPoint Template</vt:lpstr>
      <vt:lpstr>Ion</vt:lpstr>
      <vt:lpstr>Slide 1</vt:lpstr>
      <vt:lpstr>Slide 2</vt:lpstr>
      <vt:lpstr>Challenge?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Inputs/Feedback:</vt:lpstr>
    </vt:vector>
  </TitlesOfParts>
  <Company>ActionAid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jennifero</dc:creator>
  <cp:lastModifiedBy>Resource Developer</cp:lastModifiedBy>
  <cp:revision>1018</cp:revision>
  <dcterms:created xsi:type="dcterms:W3CDTF">2008-11-04T10:37:39Z</dcterms:created>
  <dcterms:modified xsi:type="dcterms:W3CDTF">2017-05-16T13:27:29Z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Graham Salmons</vt:lpwstr>
  </property>
  <property fmtid="{D5CDD505-2E9C-101B-9397-08002B2CF9AE}" pid="3" name="Owner">
    <vt:lpwstr>Action Aid</vt:lpwstr>
  </property>
</Properties>
</file>