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4" r:id="rId3"/>
    <p:sldId id="257" r:id="rId4"/>
    <p:sldId id="269" r:id="rId5"/>
    <p:sldId id="265" r:id="rId6"/>
    <p:sldId id="266" r:id="rId7"/>
    <p:sldId id="267" r:id="rId8"/>
    <p:sldId id="258" r:id="rId9"/>
    <p:sldId id="259" r:id="rId10"/>
    <p:sldId id="260" r:id="rId11"/>
    <p:sldId id="261"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B01E8-8ED1-4C89-8A03-1717D805FD1E}" type="datetimeFigureOut">
              <a:rPr lang="en-US" smtClean="0"/>
              <a:pPr/>
              <a:t>30-Oct-17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EB67C2-2647-4CF4-AAA5-69DA0D2E224B}" type="slidenum">
              <a:rPr lang="en-US" smtClean="0"/>
              <a:pPr/>
              <a:t>‹#›</a:t>
            </a:fld>
            <a:endParaRPr lang="en-US"/>
          </a:p>
        </p:txBody>
      </p:sp>
    </p:spTree>
    <p:extLst>
      <p:ext uri="{BB962C8B-B14F-4D97-AF65-F5344CB8AC3E}">
        <p14:creationId xmlns:p14="http://schemas.microsoft.com/office/powerpoint/2010/main" val="2464382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EB67C2-2647-4CF4-AAA5-69DA0D2E224B}"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Attitude of the management and staff regarding internal controls. Do they take internal controls seriously , or do they ignore them? (no follow-ups on previous audit reports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example, has management considered the risk of unrecorded revenue or expense transaction?  </a:t>
            </a:r>
            <a:endParaRPr lang="en-US" b="1" dirty="0" smtClean="0"/>
          </a:p>
          <a:p>
            <a:endParaRPr lang="en-US" dirty="0"/>
          </a:p>
        </p:txBody>
      </p:sp>
      <p:sp>
        <p:nvSpPr>
          <p:cNvPr id="4" name="Slide Number Placeholder 3"/>
          <p:cNvSpPr>
            <a:spLocks noGrp="1"/>
          </p:cNvSpPr>
          <p:nvPr>
            <p:ph type="sldNum" sz="quarter" idx="10"/>
          </p:nvPr>
        </p:nvSpPr>
        <p:spPr/>
        <p:txBody>
          <a:bodyPr/>
          <a:lstStyle/>
          <a:p>
            <a:fld id="{92EB67C2-2647-4CF4-AAA5-69DA0D2E224B}"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These are the policies and procedures that help ensure that management’s directives are carried out. One example is a policy that all company </a:t>
            </a:r>
            <a:r>
              <a:rPr lang="en-US" b="1" dirty="0" err="1" smtClean="0"/>
              <a:t>cheques</a:t>
            </a:r>
            <a:r>
              <a:rPr lang="en-US" b="1" dirty="0" smtClean="0"/>
              <a:t> for amounts more than 10000 require two </a:t>
            </a:r>
            <a:r>
              <a:rPr lang="en-US" b="1" dirty="0" err="1" smtClean="0"/>
              <a:t>signatoriies</a:t>
            </a:r>
            <a:r>
              <a:rPr lang="en-US" b="1" dirty="0" smtClean="0"/>
              <a:t>.  Bank</a:t>
            </a:r>
            <a:r>
              <a:rPr lang="en-US" b="1" baseline="0" dirty="0" smtClean="0"/>
              <a:t> authorizations limits, pre audit certification, Board authorization, Independent procurement committee</a:t>
            </a:r>
            <a:endParaRPr lang="en-US" dirty="0"/>
          </a:p>
        </p:txBody>
      </p:sp>
      <p:sp>
        <p:nvSpPr>
          <p:cNvPr id="4" name="Slide Number Placeholder 3"/>
          <p:cNvSpPr>
            <a:spLocks noGrp="1"/>
          </p:cNvSpPr>
          <p:nvPr>
            <p:ph type="sldNum" sz="quarter" idx="10"/>
          </p:nvPr>
        </p:nvSpPr>
        <p:spPr/>
        <p:txBody>
          <a:bodyPr/>
          <a:lstStyle/>
          <a:p>
            <a:fld id="{92EB67C2-2647-4CF4-AAA5-69DA0D2E224B}"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30-Oct-17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30-Oct-17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30-Oct-17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30-Oct-17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30-Oct-17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30-Oct-17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30-Oct-17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30-Oct-17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30-Oct-17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30-Oct-17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30-Oct-17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30-Oct-17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l"/>
            <a:r>
              <a:rPr lang="en-US" sz="4000" dirty="0" smtClean="0">
                <a:latin typeface="Calibri" pitchFamily="34" charset="0"/>
                <a:cs typeface="Calibri" pitchFamily="34" charset="0"/>
              </a:rPr>
              <a:t>Internal</a:t>
            </a:r>
            <a:r>
              <a:rPr lang="en-US" sz="4000" dirty="0" smtClean="0"/>
              <a:t> controls</a:t>
            </a:r>
            <a:endParaRPr lang="en-US" sz="4000" dirty="0"/>
          </a:p>
        </p:txBody>
      </p:sp>
      <p:sp>
        <p:nvSpPr>
          <p:cNvPr id="3" name="Subtitle 2"/>
          <p:cNvSpPr>
            <a:spLocks noGrp="1"/>
          </p:cNvSpPr>
          <p:nvPr>
            <p:ph type="subTitle" idx="1"/>
          </p:nvPr>
        </p:nvSpPr>
        <p:spPr/>
        <p:txBody>
          <a:bodyPr anchor="ctr"/>
          <a:lstStyle/>
          <a:p>
            <a:pPr algn="l"/>
            <a:r>
              <a:rPr lang="en-US" b="1" dirty="0" smtClean="0">
                <a:latin typeface="Calibri" pitchFamily="34" charset="0"/>
                <a:cs typeface="Calibri" pitchFamily="34" charset="0"/>
              </a:rPr>
              <a:t>01-Nov-2017</a:t>
            </a:r>
            <a:endParaRPr lang="en-US" b="1" dirty="0">
              <a:latin typeface="Calibri" pitchFamily="34" charset="0"/>
              <a:cs typeface="Calibri"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457200"/>
            <a:ext cx="2819400" cy="152660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latin typeface="Calibri" pitchFamily="34" charset="0"/>
                <a:cs typeface="Calibri" pitchFamily="34" charset="0"/>
              </a:rPr>
              <a:t> </a:t>
            </a:r>
          </a:p>
          <a:p>
            <a:r>
              <a:rPr lang="en-US" dirty="0" smtClean="0">
                <a:latin typeface="Calibri" pitchFamily="34" charset="0"/>
                <a:cs typeface="Calibri" pitchFamily="34" charset="0"/>
              </a:rPr>
              <a:t>Update and reconciled FAR</a:t>
            </a: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 Periodic Physical verification conduct by someone other than the custodian</a:t>
            </a: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 Proper guidelines are followed while handing over equipment to the staff </a:t>
            </a:r>
          </a:p>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2" name="Title 1"/>
          <p:cNvSpPr>
            <a:spLocks noGrp="1"/>
          </p:cNvSpPr>
          <p:nvPr>
            <p:ph type="title"/>
          </p:nvPr>
        </p:nvSpPr>
        <p:spPr/>
        <p:txBody>
          <a:bodyPr/>
          <a:lstStyle/>
          <a:p>
            <a:r>
              <a:rPr lang="en-US" dirty="0" smtClean="0">
                <a:latin typeface="Calibri" pitchFamily="34" charset="0"/>
                <a:cs typeface="Calibri" pitchFamily="34" charset="0"/>
              </a:rPr>
              <a:t>Property and Equipment</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latin typeface="Calibri" pitchFamily="34" charset="0"/>
                <a:cs typeface="Calibri" pitchFamily="34" charset="0"/>
              </a:rPr>
              <a:t>Policies covering travel and per diem maintained</a:t>
            </a:r>
          </a:p>
          <a:p>
            <a:r>
              <a:rPr lang="en-US" dirty="0" smtClean="0">
                <a:latin typeface="Calibri" pitchFamily="34" charset="0"/>
                <a:cs typeface="Calibri" pitchFamily="34" charset="0"/>
              </a:rPr>
              <a:t> Advances supported/reconciled</a:t>
            </a:r>
          </a:p>
          <a:p>
            <a:r>
              <a:rPr lang="en-US" dirty="0" smtClean="0">
                <a:latin typeface="Calibri" pitchFamily="34" charset="0"/>
                <a:cs typeface="Calibri" pitchFamily="34" charset="0"/>
              </a:rPr>
              <a:t> Adequate mechanism in place to ensure advances are cleared in a timely manner</a:t>
            </a:r>
          </a:p>
          <a:p>
            <a:r>
              <a:rPr lang="en-US" dirty="0" smtClean="0">
                <a:latin typeface="Calibri" pitchFamily="34" charset="0"/>
                <a:cs typeface="Calibri" pitchFamily="34" charset="0"/>
              </a:rPr>
              <a:t> One advance at a time per employee</a:t>
            </a:r>
          </a:p>
          <a:p>
            <a:r>
              <a:rPr lang="en-US" dirty="0" smtClean="0">
                <a:latin typeface="Calibri" pitchFamily="34" charset="0"/>
                <a:cs typeface="Calibri" pitchFamily="34" charset="0"/>
              </a:rPr>
              <a:t> Documented travel approval</a:t>
            </a:r>
          </a:p>
          <a:p>
            <a:r>
              <a:rPr lang="en-US" dirty="0" smtClean="0">
                <a:latin typeface="Calibri" pitchFamily="34" charset="0"/>
                <a:cs typeface="Calibri" pitchFamily="34" charset="0"/>
              </a:rPr>
              <a:t> Vouchers signed and authorized appropriately</a:t>
            </a:r>
          </a:p>
          <a:p>
            <a:r>
              <a:rPr lang="en-US" dirty="0" smtClean="0">
                <a:latin typeface="Calibri" pitchFamily="34" charset="0"/>
                <a:cs typeface="Calibri" pitchFamily="34" charset="0"/>
              </a:rPr>
              <a:t> Business purpose of the travel is clearly stated</a:t>
            </a:r>
          </a:p>
          <a:p>
            <a:r>
              <a:rPr lang="en-US" dirty="0" smtClean="0">
                <a:latin typeface="Calibri" pitchFamily="34" charset="0"/>
                <a:cs typeface="Calibri" pitchFamily="34" charset="0"/>
              </a:rPr>
              <a:t> Per diem rates are within rates Provided in Organizations Policies and Procedures.</a:t>
            </a:r>
          </a:p>
          <a:p>
            <a:r>
              <a:rPr lang="en-US" dirty="0" smtClean="0">
                <a:latin typeface="Calibri" pitchFamily="34" charset="0"/>
                <a:cs typeface="Calibri" pitchFamily="34" charset="0"/>
              </a:rPr>
              <a:t> Boarding passes attached to payment</a:t>
            </a:r>
            <a:endParaRPr lang="en-US" dirty="0">
              <a:latin typeface="Calibri" pitchFamily="34" charset="0"/>
              <a:cs typeface="Calibri" pitchFamily="34" charset="0"/>
            </a:endParaRPr>
          </a:p>
        </p:txBody>
      </p:sp>
      <p:sp>
        <p:nvSpPr>
          <p:cNvPr id="2" name="Title 1"/>
          <p:cNvSpPr>
            <a:spLocks noGrp="1"/>
          </p:cNvSpPr>
          <p:nvPr>
            <p:ph type="title"/>
          </p:nvPr>
        </p:nvSpPr>
        <p:spPr/>
        <p:txBody>
          <a:bodyPr/>
          <a:lstStyle/>
          <a:p>
            <a:r>
              <a:rPr lang="en-US" dirty="0" smtClean="0">
                <a:latin typeface="Calibri" pitchFamily="34" charset="0"/>
                <a:cs typeface="Calibri" pitchFamily="34" charset="0"/>
              </a:rPr>
              <a:t>Travel and Per Diem</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endParaRPr lang="en-US" dirty="0" smtClean="0">
              <a:latin typeface="Calibri" pitchFamily="34" charset="0"/>
              <a:cs typeface="Calibri" pitchFamily="34" charset="0"/>
            </a:endParaRPr>
          </a:p>
          <a:p>
            <a:r>
              <a:rPr lang="en-US" sz="5100" dirty="0" smtClean="0">
                <a:latin typeface="Calibri" pitchFamily="34" charset="0"/>
                <a:cs typeface="Calibri" pitchFamily="34" charset="0"/>
              </a:rPr>
              <a:t>An inadequate overall internal control structure, including a lack of a minimal structure (for example, no written policy in case of  staff advances for official activities) </a:t>
            </a:r>
          </a:p>
          <a:p>
            <a:endParaRPr lang="en-US" sz="5100" dirty="0" smtClean="0">
              <a:latin typeface="Calibri" pitchFamily="34" charset="0"/>
              <a:cs typeface="Calibri" pitchFamily="34" charset="0"/>
            </a:endParaRPr>
          </a:p>
          <a:p>
            <a:r>
              <a:rPr lang="en-US" sz="5100" dirty="0" smtClean="0">
                <a:latin typeface="Calibri" pitchFamily="34" charset="0"/>
                <a:cs typeface="Calibri" pitchFamily="34" charset="0"/>
              </a:rPr>
              <a:t>No schedule of authorities (Procurements, banks, requisitions)</a:t>
            </a:r>
          </a:p>
          <a:p>
            <a:endParaRPr lang="en-US" sz="5100" dirty="0" smtClean="0">
              <a:latin typeface="Calibri" pitchFamily="34" charset="0"/>
              <a:cs typeface="Calibri" pitchFamily="34" charset="0"/>
            </a:endParaRPr>
          </a:p>
          <a:p>
            <a:r>
              <a:rPr lang="en-US" sz="5100" dirty="0" smtClean="0">
                <a:latin typeface="Calibri" pitchFamily="34" charset="0"/>
                <a:cs typeface="Calibri" pitchFamily="34" charset="0"/>
              </a:rPr>
              <a:t>The absence of appropriate segregation of duties  (for example, the individual who collects the cash also maintains the bookkeeping records and retains control over deposits). </a:t>
            </a:r>
          </a:p>
          <a:p>
            <a:endParaRPr lang="en-US" sz="5100" dirty="0" smtClean="0">
              <a:latin typeface="Calibri" pitchFamily="34" charset="0"/>
              <a:cs typeface="Calibri" pitchFamily="34" charset="0"/>
            </a:endParaRPr>
          </a:p>
          <a:p>
            <a:r>
              <a:rPr lang="en-US" sz="5100" dirty="0" smtClean="0">
                <a:latin typeface="Calibri" pitchFamily="34" charset="0"/>
                <a:cs typeface="Calibri" pitchFamily="34" charset="0"/>
              </a:rPr>
              <a:t>Intentional override of internal control</a:t>
            </a:r>
          </a:p>
          <a:p>
            <a:endParaRPr lang="en-US" sz="5100" dirty="0" smtClean="0">
              <a:latin typeface="Calibri" pitchFamily="34" charset="0"/>
              <a:cs typeface="Calibri" pitchFamily="34" charset="0"/>
            </a:endParaRPr>
          </a:p>
          <a:p>
            <a:r>
              <a:rPr lang="en-US" sz="5100" dirty="0" smtClean="0">
                <a:latin typeface="Calibri" pitchFamily="34" charset="0"/>
                <a:cs typeface="Calibri" pitchFamily="34" charset="0"/>
              </a:rPr>
              <a:t>No follow-ups of previously identified deficiencies </a:t>
            </a:r>
          </a:p>
          <a:p>
            <a:endParaRPr lang="en-US" sz="5100" dirty="0" smtClean="0">
              <a:latin typeface="Calibri" pitchFamily="34" charset="0"/>
              <a:cs typeface="Calibri" pitchFamily="34" charset="0"/>
            </a:endParaRPr>
          </a:p>
          <a:p>
            <a:r>
              <a:rPr lang="en-US" sz="5100" dirty="0" smtClean="0">
                <a:latin typeface="Calibri" pitchFamily="34" charset="0"/>
                <a:cs typeface="Calibri" pitchFamily="34" charset="0"/>
              </a:rPr>
              <a:t>Absence of  appropriate reviews and approvals of transactions, accounting, or bookkeeping entries, or reconciliation of records with assets (for example, no periodic audits or minimal checks of bookkeeping accuracy). </a:t>
            </a:r>
          </a:p>
          <a:p>
            <a:endParaRPr lang="en-US" dirty="0">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n-US" dirty="0" smtClean="0">
                <a:latin typeface="Calibri" pitchFamily="34" charset="0"/>
                <a:cs typeface="Calibri" pitchFamily="34" charset="0"/>
              </a:rPr>
              <a:t>Deficiencies in internal control structure </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latin typeface="Calibri" pitchFamily="34" charset="0"/>
              <a:cs typeface="Calibri" pitchFamily="34" charset="0"/>
            </a:endParaRPr>
          </a:p>
          <a:p>
            <a:pPr>
              <a:buNone/>
            </a:pPr>
            <a:r>
              <a:rPr lang="en-US" b="1" dirty="0" smtClean="0">
                <a:latin typeface="Calibri" pitchFamily="34" charset="0"/>
                <a:cs typeface="Calibri" pitchFamily="34" charset="0"/>
              </a:rPr>
              <a:t>Objective of the session:</a:t>
            </a:r>
          </a:p>
          <a:p>
            <a:endParaRPr lang="en-US" b="1" dirty="0" smtClean="0">
              <a:latin typeface="Calibri" pitchFamily="34" charset="0"/>
              <a:cs typeface="Calibri" pitchFamily="34" charset="0"/>
            </a:endParaRPr>
          </a:p>
          <a:p>
            <a:endParaRPr lang="en-US" b="1" dirty="0" smtClean="0">
              <a:latin typeface="Calibri" pitchFamily="34" charset="0"/>
              <a:cs typeface="Calibri" pitchFamily="34" charset="0"/>
            </a:endParaRPr>
          </a:p>
          <a:p>
            <a:pPr>
              <a:buNone/>
            </a:pPr>
            <a:r>
              <a:rPr lang="en-US" sz="2400" dirty="0" smtClean="0">
                <a:latin typeface="Calibri" pitchFamily="34" charset="0"/>
                <a:cs typeface="Calibri" pitchFamily="34" charset="0"/>
              </a:rPr>
              <a:t>To make aware participants about the internal</a:t>
            </a:r>
          </a:p>
          <a:p>
            <a:pPr>
              <a:buNone/>
            </a:pPr>
            <a:r>
              <a:rPr lang="en-US" sz="2400" dirty="0" smtClean="0">
                <a:latin typeface="Calibri" pitchFamily="34" charset="0"/>
                <a:cs typeface="Calibri" pitchFamily="34" charset="0"/>
              </a:rPr>
              <a:t>controls in the organizations </a:t>
            </a:r>
          </a:p>
          <a:p>
            <a:endParaRPr lang="en-US" sz="24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latin typeface="Calibri" pitchFamily="34" charset="0"/>
                <a:cs typeface="Calibri" pitchFamily="34" charset="0"/>
              </a:rPr>
              <a:t>   An entity’s system of internal control consist of policies and procedures designed to provide management with reasonable assurance that the company achieves its objectives and goals including:</a:t>
            </a:r>
          </a:p>
          <a:p>
            <a:endParaRPr lang="en-US" i="1" dirty="0" smtClean="0">
              <a:latin typeface="Calibri" pitchFamily="34" charset="0"/>
              <a:cs typeface="Calibri" pitchFamily="34" charset="0"/>
            </a:endParaRPr>
          </a:p>
          <a:p>
            <a:r>
              <a:rPr lang="en-US" i="1" dirty="0" smtClean="0">
                <a:latin typeface="Calibri" pitchFamily="34" charset="0"/>
                <a:cs typeface="Calibri" pitchFamily="34" charset="0"/>
              </a:rPr>
              <a:t>Reliability of Financial Reporting</a:t>
            </a:r>
          </a:p>
          <a:p>
            <a:r>
              <a:rPr lang="en-US" i="1" dirty="0" smtClean="0">
                <a:latin typeface="Calibri" pitchFamily="34" charset="0"/>
                <a:cs typeface="Calibri" pitchFamily="34" charset="0"/>
              </a:rPr>
              <a:t>Effectiveness and Efficiency of Operations</a:t>
            </a:r>
          </a:p>
          <a:p>
            <a:r>
              <a:rPr lang="en-US" i="1" dirty="0" smtClean="0">
                <a:latin typeface="Calibri" pitchFamily="34" charset="0"/>
                <a:cs typeface="Calibri" pitchFamily="34" charset="0"/>
              </a:rPr>
              <a:t>Compliance with applicable laws  and Regulations</a:t>
            </a:r>
            <a:endParaRPr lang="en-US" dirty="0">
              <a:latin typeface="Calibri" pitchFamily="34" charset="0"/>
              <a:cs typeface="Calibri" pitchFamily="34" charset="0"/>
            </a:endParaRPr>
          </a:p>
        </p:txBody>
      </p:sp>
      <p:sp>
        <p:nvSpPr>
          <p:cNvPr id="2" name="Title 1"/>
          <p:cNvSpPr>
            <a:spLocks noGrp="1"/>
          </p:cNvSpPr>
          <p:nvPr>
            <p:ph type="title"/>
          </p:nvPr>
        </p:nvSpPr>
        <p:spPr/>
        <p:txBody>
          <a:bodyPr/>
          <a:lstStyle/>
          <a:p>
            <a:r>
              <a:rPr lang="en-US" dirty="0" smtClean="0">
                <a:latin typeface="Calibri" pitchFamily="34" charset="0"/>
                <a:cs typeface="Calibri" pitchFamily="34" charset="0"/>
              </a:rPr>
              <a:t>Internal control</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772400" cy="1829761"/>
          </a:xfrm>
        </p:spPr>
        <p:txBody>
          <a:bodyPr>
            <a:normAutofit/>
          </a:bodyPr>
          <a:lstStyle/>
          <a:p>
            <a:pPr algn="l"/>
            <a:r>
              <a:rPr lang="en-US" sz="3600" dirty="0" smtClean="0">
                <a:latin typeface="Calibri" pitchFamily="34" charset="0"/>
                <a:cs typeface="Calibri" pitchFamily="34" charset="0"/>
              </a:rPr>
              <a:t>Components of Internal Control</a:t>
            </a:r>
            <a:r>
              <a:rPr lang="en-US" dirty="0" smtClean="0"/>
              <a:t/>
            </a:r>
            <a:br>
              <a:rPr lang="en-US" dirty="0" smtClean="0"/>
            </a:br>
            <a:endParaRPr lang="en-US" dirty="0"/>
          </a:p>
        </p:txBody>
      </p:sp>
      <p:sp>
        <p:nvSpPr>
          <p:cNvPr id="3" name="Subtitle 2"/>
          <p:cNvSpPr>
            <a:spLocks noGrp="1"/>
          </p:cNvSpPr>
          <p:nvPr>
            <p:ph type="subTitle" idx="1"/>
          </p:nvPr>
        </p:nvSpPr>
        <p:spPr>
          <a:xfrm>
            <a:off x="228600" y="1524000"/>
            <a:ext cx="7772400" cy="3429000"/>
          </a:xfrm>
        </p:spPr>
        <p:txBody>
          <a:bodyPr>
            <a:normAutofit/>
          </a:bodyPr>
          <a:lstStyle/>
          <a:p>
            <a:pPr marL="514350" indent="-514350" algn="l">
              <a:buAutoNum type="arabicPeriod"/>
            </a:pPr>
            <a:r>
              <a:rPr lang="en-US" dirty="0" smtClean="0">
                <a:latin typeface="Calibri" pitchFamily="34" charset="0"/>
                <a:cs typeface="Calibri" pitchFamily="34" charset="0"/>
              </a:rPr>
              <a:t>Control Environment</a:t>
            </a:r>
          </a:p>
          <a:p>
            <a:pPr marL="514350" indent="-514350" algn="l">
              <a:buAutoNum type="arabicPeriod"/>
            </a:pPr>
            <a:r>
              <a:rPr lang="en-US" dirty="0" smtClean="0">
                <a:latin typeface="Calibri" pitchFamily="34" charset="0"/>
                <a:cs typeface="Calibri" pitchFamily="34" charset="0"/>
              </a:rPr>
              <a:t>Risk Assessment</a:t>
            </a:r>
          </a:p>
          <a:p>
            <a:pPr marL="514350" indent="-514350" algn="l">
              <a:buAutoNum type="arabicPeriod"/>
            </a:pPr>
            <a:r>
              <a:rPr lang="en-US" dirty="0" smtClean="0">
                <a:latin typeface="Calibri" pitchFamily="34" charset="0"/>
                <a:cs typeface="Calibri" pitchFamily="34" charset="0"/>
              </a:rPr>
              <a:t>Control activities</a:t>
            </a:r>
          </a:p>
          <a:p>
            <a:pPr marL="514350" indent="-514350" algn="l">
              <a:buAutoNum type="arabicPeriod"/>
            </a:pPr>
            <a:r>
              <a:rPr lang="en-US" dirty="0" smtClean="0">
                <a:latin typeface="Calibri" pitchFamily="34" charset="0"/>
                <a:cs typeface="Calibri" pitchFamily="34" charset="0"/>
              </a:rPr>
              <a:t>Information and communication</a:t>
            </a:r>
          </a:p>
          <a:p>
            <a:pPr marL="514350" indent="-514350" algn="l">
              <a:buAutoNum type="arabicPeriod"/>
            </a:pPr>
            <a:r>
              <a:rPr lang="en-US" dirty="0" smtClean="0">
                <a:latin typeface="Calibri" pitchFamily="34" charset="0"/>
                <a:cs typeface="Calibri" pitchFamily="34" charset="0"/>
              </a:rPr>
              <a:t>Monitoring </a:t>
            </a:r>
          </a:p>
          <a:p>
            <a:pPr marL="514350" indent="-514350">
              <a:buAutoNum type="arabicPeriod"/>
            </a:pPr>
            <a:endParaRPr lang="en-US" dirty="0" smtClean="0"/>
          </a:p>
          <a:p>
            <a:pPr marL="514350" indent="-514350">
              <a:buAutoNum type="arabicPeriod"/>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b="1" dirty="0" smtClean="0">
              <a:latin typeface="Calibri" pitchFamily="34" charset="0"/>
              <a:cs typeface="Calibri" pitchFamily="34" charset="0"/>
            </a:endParaRPr>
          </a:p>
          <a:p>
            <a:r>
              <a:rPr lang="en-US" b="1" dirty="0" smtClean="0">
                <a:latin typeface="Calibri" pitchFamily="34" charset="0"/>
                <a:cs typeface="Calibri" pitchFamily="34" charset="0"/>
              </a:rPr>
              <a:t>Control environment: </a:t>
            </a:r>
            <a:r>
              <a:rPr lang="en-US" dirty="0" smtClean="0">
                <a:latin typeface="Calibri" pitchFamily="34" charset="0"/>
                <a:cs typeface="Calibri" pitchFamily="34" charset="0"/>
              </a:rPr>
              <a:t>“tone at the top” of the organization</a:t>
            </a:r>
          </a:p>
          <a:p>
            <a:endParaRPr lang="en-US" dirty="0" smtClean="0">
              <a:latin typeface="Calibri" pitchFamily="34" charset="0"/>
              <a:cs typeface="Calibri" pitchFamily="34" charset="0"/>
            </a:endParaRPr>
          </a:p>
          <a:p>
            <a:r>
              <a:rPr lang="en-US" b="1" dirty="0" smtClean="0">
                <a:latin typeface="Calibri" pitchFamily="34" charset="0"/>
                <a:cs typeface="Calibri" pitchFamily="34" charset="0"/>
              </a:rPr>
              <a:t>Risk assessment: </a:t>
            </a:r>
            <a:r>
              <a:rPr lang="en-US" dirty="0" smtClean="0">
                <a:latin typeface="Calibri" pitchFamily="34" charset="0"/>
                <a:cs typeface="Calibri" pitchFamily="34" charset="0"/>
              </a:rPr>
              <a:t>Management identify risk areas and implement controls to prevent or detect errors or fraud. </a:t>
            </a:r>
            <a:endParaRPr lang="en-US" b="1" dirty="0">
              <a:latin typeface="Calibri" pitchFamily="34" charset="0"/>
              <a:cs typeface="Calibri" pitchFamily="34" charset="0"/>
            </a:endParaRPr>
          </a:p>
        </p:txBody>
      </p:sp>
      <p:sp>
        <p:nvSpPr>
          <p:cNvPr id="2" name="Title 1"/>
          <p:cNvSpPr>
            <a:spLocks noGrp="1"/>
          </p:cNvSpPr>
          <p:nvPr>
            <p:ph type="title"/>
          </p:nvPr>
        </p:nvSpPr>
        <p:spPr/>
        <p:txBody>
          <a:bodyPr>
            <a:normAutofit/>
          </a:bodyPr>
          <a:lstStyle/>
          <a:p>
            <a:r>
              <a:rPr lang="en-US" dirty="0" smtClean="0">
                <a:latin typeface="Calibri" pitchFamily="34" charset="0"/>
                <a:cs typeface="Calibri" pitchFamily="34" charset="0"/>
              </a:rPr>
              <a:t>Components of internal controls</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b="1" dirty="0" smtClean="0">
              <a:latin typeface="Calibri" pitchFamily="34" charset="0"/>
              <a:cs typeface="Calibri" pitchFamily="34" charset="0"/>
            </a:endParaRPr>
          </a:p>
          <a:p>
            <a:r>
              <a:rPr lang="en-US" b="1" dirty="0" smtClean="0">
                <a:latin typeface="Calibri" pitchFamily="34" charset="0"/>
                <a:cs typeface="Calibri" pitchFamily="34" charset="0"/>
              </a:rPr>
              <a:t>Control activities:  </a:t>
            </a:r>
            <a:r>
              <a:rPr lang="en-US" dirty="0" smtClean="0">
                <a:latin typeface="Calibri" pitchFamily="34" charset="0"/>
                <a:cs typeface="Calibri" pitchFamily="34" charset="0"/>
              </a:rPr>
              <a:t>Control activities includes approvals, verifications, reconciliations, documentation, separation of duties, and safeguarding of assets.</a:t>
            </a:r>
          </a:p>
          <a:p>
            <a:pPr>
              <a:buNone/>
            </a:pPr>
            <a:r>
              <a:rPr lang="en-US" b="1" dirty="0" smtClean="0">
                <a:latin typeface="Calibri" pitchFamily="34" charset="0"/>
                <a:cs typeface="Calibri" pitchFamily="34" charset="0"/>
              </a:rPr>
              <a:t> </a:t>
            </a:r>
          </a:p>
          <a:p>
            <a:r>
              <a:rPr lang="en-US" b="1" dirty="0" smtClean="0">
                <a:latin typeface="Calibri" pitchFamily="34" charset="0"/>
                <a:cs typeface="Calibri" pitchFamily="34" charset="0"/>
              </a:rPr>
              <a:t>Information and communication:</a:t>
            </a:r>
          </a:p>
          <a:p>
            <a:pPr>
              <a:buNone/>
            </a:pPr>
            <a:r>
              <a:rPr lang="en-US" dirty="0" smtClean="0">
                <a:latin typeface="Calibri" pitchFamily="34" charset="0"/>
                <a:cs typeface="Calibri" pitchFamily="34" charset="0"/>
              </a:rPr>
              <a:t>   Management should encourage people at all levels of the organization to support and promote internal control mechanisms. In addition, those responsible for certain aspects of the control process need to be thoroughly trained in the control task and have a clear understanding of their responsibilities. </a:t>
            </a:r>
            <a:endParaRPr lang="en-US" b="1" dirty="0" smtClean="0">
              <a:latin typeface="Calibri" pitchFamily="34" charset="0"/>
              <a:cs typeface="Calibri" pitchFamily="34" charset="0"/>
            </a:endParaRPr>
          </a:p>
          <a:p>
            <a:pPr>
              <a:buNone/>
            </a:pPr>
            <a:r>
              <a:rPr lang="en-US" dirty="0" smtClean="0">
                <a:latin typeface="Calibri" pitchFamily="34" charset="0"/>
                <a:cs typeface="Calibri" pitchFamily="34" charset="0"/>
              </a:rPr>
              <a:t>    </a:t>
            </a:r>
            <a:endParaRPr lang="en-US" b="1" dirty="0">
              <a:latin typeface="Calibri" pitchFamily="34" charset="0"/>
              <a:cs typeface="Calibri" pitchFamily="34" charset="0"/>
            </a:endParaRPr>
          </a:p>
        </p:txBody>
      </p:sp>
      <p:sp>
        <p:nvSpPr>
          <p:cNvPr id="2" name="Title 1"/>
          <p:cNvSpPr>
            <a:spLocks noGrp="1"/>
          </p:cNvSpPr>
          <p:nvPr>
            <p:ph type="title"/>
          </p:nvPr>
        </p:nvSpPr>
        <p:spPr/>
        <p:txBody>
          <a:bodyPr>
            <a:normAutofit/>
          </a:bodyPr>
          <a:lstStyle/>
          <a:p>
            <a:r>
              <a:rPr lang="en-US" dirty="0" smtClean="0">
                <a:latin typeface="Calibri" pitchFamily="34" charset="0"/>
                <a:cs typeface="Calibri" pitchFamily="34" charset="0"/>
              </a:rPr>
              <a:t>Components of internal controls</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b="1" dirty="0" smtClean="0">
              <a:latin typeface="Calibri" pitchFamily="34" charset="0"/>
              <a:cs typeface="Calibri" pitchFamily="34" charset="0"/>
            </a:endParaRPr>
          </a:p>
          <a:p>
            <a:r>
              <a:rPr lang="en-US" b="1" dirty="0" smtClean="0">
                <a:latin typeface="Calibri" pitchFamily="34" charset="0"/>
                <a:cs typeface="Calibri" pitchFamily="34" charset="0"/>
              </a:rPr>
              <a:t>Monitoring: </a:t>
            </a:r>
            <a:r>
              <a:rPr lang="en-US" dirty="0" smtClean="0">
                <a:latin typeface="Calibri" pitchFamily="34" charset="0"/>
                <a:cs typeface="Calibri" pitchFamily="34" charset="0"/>
              </a:rPr>
              <a:t>This component involves understanding how management monitors its controls — and how effective the monitoring is. The best internal controls are worthless if the company doesn’t monitor them and make changes when they aren’t working. For example, if management discovers that tagged computers are missing, it has to set better controls in place.</a:t>
            </a:r>
          </a:p>
          <a:p>
            <a:endParaRPr lang="en-US" b="1" dirty="0" smtClean="0">
              <a:latin typeface="Calibri" pitchFamily="34" charset="0"/>
              <a:cs typeface="Calibri" pitchFamily="34" charset="0"/>
            </a:endParaRPr>
          </a:p>
        </p:txBody>
      </p:sp>
      <p:sp>
        <p:nvSpPr>
          <p:cNvPr id="2" name="Title 1"/>
          <p:cNvSpPr>
            <a:spLocks noGrp="1"/>
          </p:cNvSpPr>
          <p:nvPr>
            <p:ph type="title"/>
          </p:nvPr>
        </p:nvSpPr>
        <p:spPr/>
        <p:txBody>
          <a:bodyPr>
            <a:normAutofit/>
          </a:bodyPr>
          <a:lstStyle/>
          <a:p>
            <a:r>
              <a:rPr lang="en-US" dirty="0" smtClean="0">
                <a:latin typeface="Calibri" pitchFamily="34" charset="0"/>
                <a:cs typeface="Calibri" pitchFamily="34" charset="0"/>
              </a:rPr>
              <a:t>Components of internal controls</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Calibri" pitchFamily="34" charset="0"/>
                <a:cs typeface="Calibri" pitchFamily="34" charset="0"/>
              </a:rPr>
              <a:t> Separation of Duties</a:t>
            </a:r>
          </a:p>
          <a:p>
            <a:r>
              <a:rPr lang="en-US" dirty="0" smtClean="0">
                <a:latin typeface="Calibri" pitchFamily="34" charset="0"/>
                <a:cs typeface="Calibri" pitchFamily="34" charset="0"/>
              </a:rPr>
              <a:t> Adequate Support Documentation</a:t>
            </a:r>
          </a:p>
          <a:p>
            <a:r>
              <a:rPr lang="en-US" dirty="0" smtClean="0">
                <a:latin typeface="Calibri" pitchFamily="34" charset="0"/>
                <a:cs typeface="Calibri" pitchFamily="34" charset="0"/>
              </a:rPr>
              <a:t> Internal Checks</a:t>
            </a:r>
          </a:p>
          <a:p>
            <a:r>
              <a:rPr lang="en-US" dirty="0" smtClean="0">
                <a:latin typeface="Calibri" pitchFamily="34" charset="0"/>
                <a:cs typeface="Calibri" pitchFamily="34" charset="0"/>
              </a:rPr>
              <a:t> Invoices stamped “Cancelled” or “PAID” after processing payment</a:t>
            </a:r>
            <a:endParaRPr lang="en-US" dirty="0">
              <a:latin typeface="Calibri" pitchFamily="34" charset="0"/>
              <a:cs typeface="Calibri" pitchFamily="34" charset="0"/>
            </a:endParaRPr>
          </a:p>
        </p:txBody>
      </p:sp>
      <p:sp>
        <p:nvSpPr>
          <p:cNvPr id="2" name="Title 1"/>
          <p:cNvSpPr>
            <a:spLocks noGrp="1"/>
          </p:cNvSpPr>
          <p:nvPr>
            <p:ph type="title"/>
          </p:nvPr>
        </p:nvSpPr>
        <p:spPr/>
        <p:txBody>
          <a:bodyPr/>
          <a:lstStyle/>
          <a:p>
            <a:r>
              <a:rPr lang="en-US" dirty="0" smtClean="0">
                <a:latin typeface="Calibri" pitchFamily="34" charset="0"/>
                <a:cs typeface="Calibri" pitchFamily="34" charset="0"/>
              </a:rPr>
              <a:t>Cash Disbursements</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latin typeface="Calibri" pitchFamily="34" charset="0"/>
                <a:cs typeface="Calibri" pitchFamily="34" charset="0"/>
              </a:rPr>
              <a:t>General Procurement Checklist:</a:t>
            </a:r>
          </a:p>
          <a:p>
            <a:pPr>
              <a:buNone/>
            </a:pPr>
            <a:r>
              <a:rPr lang="en-US" dirty="0" smtClean="0">
                <a:latin typeface="Calibri" pitchFamily="34" charset="0"/>
                <a:cs typeface="Calibri" pitchFamily="34" charset="0"/>
              </a:rPr>
              <a:t>  – Segregation of Duties</a:t>
            </a:r>
          </a:p>
          <a:p>
            <a:r>
              <a:rPr lang="en-US" dirty="0" smtClean="0">
                <a:latin typeface="Calibri" pitchFamily="34" charset="0"/>
                <a:cs typeface="Calibri" pitchFamily="34" charset="0"/>
              </a:rPr>
              <a:t>Goods Request</a:t>
            </a:r>
          </a:p>
          <a:p>
            <a:r>
              <a:rPr lang="en-US" dirty="0" smtClean="0">
                <a:latin typeface="Calibri" pitchFamily="34" charset="0"/>
                <a:cs typeface="Calibri" pitchFamily="34" charset="0"/>
              </a:rPr>
              <a:t> Approval</a:t>
            </a:r>
          </a:p>
          <a:p>
            <a:r>
              <a:rPr lang="en-US" dirty="0" smtClean="0">
                <a:latin typeface="Calibri" pitchFamily="34" charset="0"/>
                <a:cs typeface="Calibri" pitchFamily="34" charset="0"/>
              </a:rPr>
              <a:t>Tender, if applicable</a:t>
            </a:r>
          </a:p>
          <a:p>
            <a:r>
              <a:rPr lang="en-US" dirty="0" smtClean="0">
                <a:latin typeface="Calibri" pitchFamily="34" charset="0"/>
                <a:cs typeface="Calibri" pitchFamily="34" charset="0"/>
              </a:rPr>
              <a:t>Competitive bidding/Comparison</a:t>
            </a:r>
          </a:p>
          <a:p>
            <a:r>
              <a:rPr lang="en-US" dirty="0" smtClean="0">
                <a:latin typeface="Calibri" pitchFamily="34" charset="0"/>
                <a:cs typeface="Calibri" pitchFamily="34" charset="0"/>
              </a:rPr>
              <a:t>Agreement with the selected vendor</a:t>
            </a:r>
          </a:p>
          <a:p>
            <a:r>
              <a:rPr lang="en-US" dirty="0" smtClean="0">
                <a:latin typeface="Calibri" pitchFamily="34" charset="0"/>
                <a:cs typeface="Calibri" pitchFamily="34" charset="0"/>
              </a:rPr>
              <a:t>Pre-numbered P.O.s</a:t>
            </a:r>
          </a:p>
          <a:p>
            <a:r>
              <a:rPr lang="en-US" dirty="0" smtClean="0">
                <a:latin typeface="Calibri" pitchFamily="34" charset="0"/>
                <a:cs typeface="Calibri" pitchFamily="34" charset="0"/>
              </a:rPr>
              <a:t>Invoices match P.O. </a:t>
            </a:r>
          </a:p>
          <a:p>
            <a:r>
              <a:rPr lang="en-US" dirty="0" smtClean="0">
                <a:latin typeface="Calibri" pitchFamily="34" charset="0"/>
                <a:cs typeface="Calibri" pitchFamily="34" charset="0"/>
              </a:rPr>
              <a:t>Delivery challan</a:t>
            </a:r>
          </a:p>
          <a:p>
            <a:r>
              <a:rPr lang="en-US" dirty="0" smtClean="0">
                <a:latin typeface="Calibri" pitchFamily="34" charset="0"/>
                <a:cs typeface="Calibri" pitchFamily="34" charset="0"/>
              </a:rPr>
              <a:t> Payment</a:t>
            </a:r>
          </a:p>
          <a:p>
            <a:endParaRPr lang="en-US" dirty="0" smtClean="0">
              <a:latin typeface="Calibri" pitchFamily="34" charset="0"/>
              <a:cs typeface="Calibri" pitchFamily="34" charset="0"/>
            </a:endParaRPr>
          </a:p>
          <a:p>
            <a:pPr>
              <a:buNone/>
            </a:pPr>
            <a:r>
              <a:rPr lang="en-US" dirty="0" smtClean="0">
                <a:latin typeface="Calibri" pitchFamily="34" charset="0"/>
                <a:cs typeface="Calibri" pitchFamily="34" charset="0"/>
              </a:rPr>
              <a:t>Note: Procurement process must be carried out by independent procurement committee</a:t>
            </a:r>
            <a:endParaRPr lang="en-US" dirty="0">
              <a:latin typeface="Calibri" pitchFamily="34" charset="0"/>
              <a:cs typeface="Calibri" pitchFamily="34" charset="0"/>
            </a:endParaRPr>
          </a:p>
        </p:txBody>
      </p:sp>
      <p:sp>
        <p:nvSpPr>
          <p:cNvPr id="2" name="Title 1"/>
          <p:cNvSpPr>
            <a:spLocks noGrp="1"/>
          </p:cNvSpPr>
          <p:nvPr>
            <p:ph type="title"/>
          </p:nvPr>
        </p:nvSpPr>
        <p:spPr/>
        <p:txBody>
          <a:bodyPr>
            <a:normAutofit/>
          </a:bodyPr>
          <a:lstStyle/>
          <a:p>
            <a:r>
              <a:rPr lang="en-US" dirty="0" smtClean="0">
                <a:latin typeface="Calibri" pitchFamily="34" charset="0"/>
                <a:cs typeface="Calibri" pitchFamily="34" charset="0"/>
              </a:rPr>
              <a:t>Procurements</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341</TotalTime>
  <Words>654</Words>
  <Application>Microsoft Office PowerPoint</Application>
  <PresentationFormat>On-screen Show (4:3)</PresentationFormat>
  <Paragraphs>91</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Internal controls</vt:lpstr>
      <vt:lpstr>PowerPoint Presentation</vt:lpstr>
      <vt:lpstr>Internal control</vt:lpstr>
      <vt:lpstr>Components of Internal Control </vt:lpstr>
      <vt:lpstr>Components of internal controls</vt:lpstr>
      <vt:lpstr>Components of internal controls</vt:lpstr>
      <vt:lpstr>Components of internal controls</vt:lpstr>
      <vt:lpstr>Cash Disbursements</vt:lpstr>
      <vt:lpstr>Procurements</vt:lpstr>
      <vt:lpstr>Property and Equipment</vt:lpstr>
      <vt:lpstr>Travel and Per Diem</vt:lpstr>
      <vt:lpstr>Deficiencies in internal control structure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Haider Ali</dc:creator>
  <cp:lastModifiedBy>Nazar Aslam</cp:lastModifiedBy>
  <cp:revision>34</cp:revision>
  <dcterms:created xsi:type="dcterms:W3CDTF">2006-08-16T00:00:00Z</dcterms:created>
  <dcterms:modified xsi:type="dcterms:W3CDTF">2017-10-30T10:50:52Z</dcterms:modified>
</cp:coreProperties>
</file>