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4" r:id="rId5"/>
  </p:sldMasterIdLst>
  <p:notesMasterIdLst>
    <p:notesMasterId r:id="rId54"/>
  </p:notesMasterIdLst>
  <p:sldIdLst>
    <p:sldId id="290" r:id="rId6"/>
    <p:sldId id="4161" r:id="rId7"/>
    <p:sldId id="980" r:id="rId8"/>
    <p:sldId id="4124" r:id="rId9"/>
    <p:sldId id="846" r:id="rId10"/>
    <p:sldId id="264" r:id="rId11"/>
    <p:sldId id="4162" r:id="rId12"/>
    <p:sldId id="4281" r:id="rId13"/>
    <p:sldId id="4267" r:id="rId14"/>
    <p:sldId id="4163" r:id="rId15"/>
    <p:sldId id="4282" r:id="rId16"/>
    <p:sldId id="299" r:id="rId17"/>
    <p:sldId id="4164" r:id="rId18"/>
    <p:sldId id="4165" r:id="rId19"/>
    <p:sldId id="4244" r:id="rId20"/>
    <p:sldId id="4197" r:id="rId21"/>
    <p:sldId id="4283" r:id="rId22"/>
    <p:sldId id="4245" r:id="rId23"/>
    <p:sldId id="4129" r:id="rId24"/>
    <p:sldId id="4130" r:id="rId25"/>
    <p:sldId id="4150" r:id="rId26"/>
    <p:sldId id="4151" r:id="rId27"/>
    <p:sldId id="4246" r:id="rId28"/>
    <p:sldId id="4132" r:id="rId29"/>
    <p:sldId id="4144" r:id="rId30"/>
    <p:sldId id="4133" r:id="rId31"/>
    <p:sldId id="4134" r:id="rId32"/>
    <p:sldId id="4141" r:id="rId33"/>
    <p:sldId id="4136" r:id="rId34"/>
    <p:sldId id="4249" r:id="rId35"/>
    <p:sldId id="4137" r:id="rId36"/>
    <p:sldId id="4146" r:id="rId37"/>
    <p:sldId id="4153" r:id="rId38"/>
    <p:sldId id="4158" r:id="rId39"/>
    <p:sldId id="4154" r:id="rId40"/>
    <p:sldId id="4156" r:id="rId41"/>
    <p:sldId id="4157" r:id="rId42"/>
    <p:sldId id="397" r:id="rId43"/>
    <p:sldId id="398" r:id="rId44"/>
    <p:sldId id="399" r:id="rId45"/>
    <p:sldId id="400" r:id="rId46"/>
    <p:sldId id="401" r:id="rId47"/>
    <p:sldId id="4142" r:id="rId48"/>
    <p:sldId id="4149" r:id="rId49"/>
    <p:sldId id="4127" r:id="rId50"/>
    <p:sldId id="4140" r:id="rId51"/>
    <p:sldId id="4120" r:id="rId52"/>
    <p:sldId id="292"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591A"/>
    <a:srgbClr val="3F14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D0EBA0-9DED-45BA-A5CC-F27F335D5660}" v="2" dt="2022-07-13T08:42:29.523"/>
  </p1510:revLst>
</p1510:revInfo>
</file>

<file path=ppt/tableStyles.xml><?xml version="1.0" encoding="utf-8"?>
<a:tblStyleLst xmlns:a="http://schemas.openxmlformats.org/drawingml/2006/main" def="{5C22544A-7EE6-4342-B048-85BDC9FD1C3A}">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76723" autoAdjust="0"/>
  </p:normalViewPr>
  <p:slideViewPr>
    <p:cSldViewPr snapToGrid="0">
      <p:cViewPr varScale="1">
        <p:scale>
          <a:sx n="85" d="100"/>
          <a:sy n="85" d="100"/>
        </p:scale>
        <p:origin x="1592"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tableStyles" Target="tableStyles.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s>
</file>

<file path=ppt/diagrams/_rels/data10.xml.rels><?xml version="1.0" encoding="UTF-8" standalone="yes"?>
<Relationships xmlns="http://schemas.openxmlformats.org/package/2006/relationships"><Relationship Id="rId1" Type="http://schemas.openxmlformats.org/officeDocument/2006/relationships/hyperlink" Target="https://www.iascgenderwithagemarker.com/en/tip-sheet/" TargetMode="External"/></Relationships>
</file>

<file path=ppt/diagrams/_rels/data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 Id="rId5" Type="http://schemas.openxmlformats.org/officeDocument/2006/relationships/image" Target="../media/image30.png"/><Relationship Id="rId4" Type="http://schemas.openxmlformats.org/officeDocument/2006/relationships/image" Target="../media/image29.png"/></Relationships>
</file>

<file path=ppt/diagrams/_rels/data7.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10" Type="http://schemas.openxmlformats.org/officeDocument/2006/relationships/image" Target="../media/image51.svg"/><Relationship Id="rId4" Type="http://schemas.openxmlformats.org/officeDocument/2006/relationships/image" Target="../media/image45.svg"/><Relationship Id="rId9" Type="http://schemas.openxmlformats.org/officeDocument/2006/relationships/image" Target="../media/image50.png"/></Relationships>
</file>

<file path=ppt/diagrams/_rels/drawing10.xml.rels><?xml version="1.0" encoding="UTF-8" standalone="yes"?>
<Relationships xmlns="http://schemas.openxmlformats.org/package/2006/relationships"><Relationship Id="rId1" Type="http://schemas.openxmlformats.org/officeDocument/2006/relationships/hyperlink" Target="https://www.iascgenderwithagemarker.com/en/tip-sheet/" TargetMode="External"/></Relationships>
</file>

<file path=ppt/diagrams/_rels/drawing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 Id="rId5" Type="http://schemas.openxmlformats.org/officeDocument/2006/relationships/image" Target="../media/image30.png"/><Relationship Id="rId4" Type="http://schemas.openxmlformats.org/officeDocument/2006/relationships/image" Target="../media/image29.png"/></Relationships>
</file>

<file path=ppt/diagrams/_rels/drawing7.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10" Type="http://schemas.openxmlformats.org/officeDocument/2006/relationships/image" Target="../media/image51.svg"/><Relationship Id="rId4" Type="http://schemas.openxmlformats.org/officeDocument/2006/relationships/image" Target="../media/image45.svg"/><Relationship Id="rId9" Type="http://schemas.openxmlformats.org/officeDocument/2006/relationships/image" Target="../media/image50.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C4B336-7C6A-4B3B-BB29-850C2FD007EF}"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US"/>
        </a:p>
      </dgm:t>
    </dgm:pt>
    <dgm:pt modelId="{14178ABA-6729-457F-9BAC-356499116697}">
      <dgm:prSet custT="1"/>
      <dgm:spPr>
        <a:solidFill>
          <a:schemeClr val="accent2"/>
        </a:solidFill>
      </dgm:spPr>
      <dgm:t>
        <a:bodyPr/>
        <a:lstStyle/>
        <a:p>
          <a:pPr algn="ctr"/>
          <a:r>
            <a:rPr lang="en-US" sz="2000" b="1">
              <a:solidFill>
                <a:schemeClr val="accent2">
                  <a:lumMod val="50000"/>
                </a:schemeClr>
              </a:solidFill>
            </a:rPr>
            <a:t>PRINCIPLES</a:t>
          </a:r>
          <a:endParaRPr lang="en-US" sz="2000">
            <a:solidFill>
              <a:schemeClr val="accent2">
                <a:lumMod val="50000"/>
              </a:schemeClr>
            </a:solidFill>
          </a:endParaRPr>
        </a:p>
      </dgm:t>
    </dgm:pt>
    <dgm:pt modelId="{EF9BCFBD-4E37-4FFF-A792-01183BAAB003}" type="parTrans" cxnId="{AE0629EA-8273-4D58-8DF9-6C4DB9EF8D83}">
      <dgm:prSet/>
      <dgm:spPr/>
      <dgm:t>
        <a:bodyPr/>
        <a:lstStyle/>
        <a:p>
          <a:endParaRPr lang="en-US" sz="2000">
            <a:solidFill>
              <a:schemeClr val="accent2">
                <a:lumMod val="50000"/>
              </a:schemeClr>
            </a:solidFill>
          </a:endParaRPr>
        </a:p>
      </dgm:t>
    </dgm:pt>
    <dgm:pt modelId="{753FE014-018F-499F-9C11-6A2AF7858B1C}" type="sibTrans" cxnId="{AE0629EA-8273-4D58-8DF9-6C4DB9EF8D83}">
      <dgm:prSet/>
      <dgm:spPr/>
      <dgm:t>
        <a:bodyPr/>
        <a:lstStyle/>
        <a:p>
          <a:endParaRPr lang="en-US" sz="2000">
            <a:solidFill>
              <a:schemeClr val="accent2">
                <a:lumMod val="50000"/>
              </a:schemeClr>
            </a:solidFill>
          </a:endParaRPr>
        </a:p>
      </dgm:t>
    </dgm:pt>
    <dgm:pt modelId="{F6A544D7-A111-412E-9571-271C8E58AAB3}">
      <dgm:prSet custT="1"/>
      <dgm:spPr>
        <a:solidFill>
          <a:schemeClr val="accent2">
            <a:lumMod val="40000"/>
            <a:lumOff val="60000"/>
          </a:schemeClr>
        </a:solidFill>
      </dgm:spPr>
      <dgm:t>
        <a:bodyPr/>
        <a:lstStyle/>
        <a:p>
          <a:r>
            <a:rPr lang="en-US" sz="2000" b="1">
              <a:solidFill>
                <a:schemeClr val="accent2">
                  <a:lumMod val="50000"/>
                </a:schemeClr>
              </a:solidFill>
            </a:rPr>
            <a:t>Human rights </a:t>
          </a:r>
          <a:r>
            <a:rPr lang="en-US" sz="2000">
              <a:solidFill>
                <a:schemeClr val="accent2">
                  <a:lumMod val="50000"/>
                </a:schemeClr>
              </a:solidFill>
            </a:rPr>
            <a:t>a prime motivation for promoting Gender Equality and Empowerment of Women and Girls (GEEWG) in humanitarian action. </a:t>
          </a:r>
        </a:p>
      </dgm:t>
    </dgm:pt>
    <dgm:pt modelId="{85777A0E-313E-46C3-B2D7-41925B5C97C6}" type="parTrans" cxnId="{948F1FBF-2588-48A7-8FE3-FD9FC5DA802F}">
      <dgm:prSet/>
      <dgm:spPr/>
      <dgm:t>
        <a:bodyPr/>
        <a:lstStyle/>
        <a:p>
          <a:endParaRPr lang="en-US" sz="2000">
            <a:solidFill>
              <a:schemeClr val="accent2">
                <a:lumMod val="50000"/>
              </a:schemeClr>
            </a:solidFill>
          </a:endParaRPr>
        </a:p>
      </dgm:t>
    </dgm:pt>
    <dgm:pt modelId="{0ECBED1F-1EB4-477F-B622-ED913B650191}" type="sibTrans" cxnId="{948F1FBF-2588-48A7-8FE3-FD9FC5DA802F}">
      <dgm:prSet/>
      <dgm:spPr/>
      <dgm:t>
        <a:bodyPr/>
        <a:lstStyle/>
        <a:p>
          <a:endParaRPr lang="en-US" sz="2000">
            <a:solidFill>
              <a:schemeClr val="accent2">
                <a:lumMod val="50000"/>
              </a:schemeClr>
            </a:solidFill>
          </a:endParaRPr>
        </a:p>
      </dgm:t>
    </dgm:pt>
    <dgm:pt modelId="{285D1820-7BC1-493C-A759-16F22B8F11A4}">
      <dgm:prSet custT="1"/>
      <dgm:spPr>
        <a:solidFill>
          <a:schemeClr val="accent2">
            <a:lumMod val="60000"/>
            <a:lumOff val="40000"/>
          </a:schemeClr>
        </a:solidFill>
      </dgm:spPr>
      <dgm:t>
        <a:bodyPr/>
        <a:lstStyle/>
        <a:p>
          <a:r>
            <a:rPr lang="en-US" sz="2000">
              <a:solidFill>
                <a:schemeClr val="accent2">
                  <a:lumMod val="50000"/>
                </a:schemeClr>
              </a:solidFill>
            </a:rPr>
            <a:t>GEEWG is a critical component of achieving </a:t>
          </a:r>
          <a:r>
            <a:rPr lang="en-US" sz="2000" b="1">
              <a:solidFill>
                <a:schemeClr val="accent2">
                  <a:lumMod val="50000"/>
                </a:schemeClr>
              </a:solidFill>
            </a:rPr>
            <a:t>effective and life-saving </a:t>
          </a:r>
          <a:r>
            <a:rPr lang="en-US" sz="2000">
              <a:solidFill>
                <a:schemeClr val="accent2">
                  <a:lumMod val="50000"/>
                </a:schemeClr>
              </a:solidFill>
            </a:rPr>
            <a:t>humanitarian action and is a responsibility to be owned by all actors. It is not optional or additional. </a:t>
          </a:r>
        </a:p>
      </dgm:t>
    </dgm:pt>
    <dgm:pt modelId="{D3DCA01B-46AB-4AAD-B4B3-845EAF6C9A46}" type="parTrans" cxnId="{0BB90944-10BE-4F48-B564-6DAFE53AC354}">
      <dgm:prSet/>
      <dgm:spPr/>
      <dgm:t>
        <a:bodyPr/>
        <a:lstStyle/>
        <a:p>
          <a:endParaRPr lang="en-US" sz="2000">
            <a:solidFill>
              <a:schemeClr val="accent2">
                <a:lumMod val="50000"/>
              </a:schemeClr>
            </a:solidFill>
          </a:endParaRPr>
        </a:p>
      </dgm:t>
    </dgm:pt>
    <dgm:pt modelId="{128EBDDB-236F-47A8-8B2A-CDE449588E5C}" type="sibTrans" cxnId="{0BB90944-10BE-4F48-B564-6DAFE53AC354}">
      <dgm:prSet/>
      <dgm:spPr/>
      <dgm:t>
        <a:bodyPr/>
        <a:lstStyle/>
        <a:p>
          <a:endParaRPr lang="en-US" sz="2000">
            <a:solidFill>
              <a:schemeClr val="accent2">
                <a:lumMod val="50000"/>
              </a:schemeClr>
            </a:solidFill>
          </a:endParaRPr>
        </a:p>
      </dgm:t>
    </dgm:pt>
    <dgm:pt modelId="{3EA117FB-1148-4EBC-84CD-50F39024E983}">
      <dgm:prSet custT="1"/>
      <dgm:spPr>
        <a:solidFill>
          <a:schemeClr val="accent2">
            <a:lumMod val="40000"/>
            <a:lumOff val="60000"/>
          </a:schemeClr>
        </a:solidFill>
      </dgm:spPr>
      <dgm:t>
        <a:bodyPr/>
        <a:lstStyle/>
        <a:p>
          <a:r>
            <a:rPr lang="en-US" sz="2000">
              <a:solidFill>
                <a:schemeClr val="accent2">
                  <a:lumMod val="50000"/>
                </a:schemeClr>
              </a:solidFill>
            </a:rPr>
            <a:t>Gender includes LGBTIQ+ persons.  </a:t>
          </a:r>
        </a:p>
      </dgm:t>
    </dgm:pt>
    <dgm:pt modelId="{B23E90C7-7F17-4C4F-9CAA-C3CB0976B89A}" type="parTrans" cxnId="{D3245174-0E75-43CC-9F75-8D2ED75A0038}">
      <dgm:prSet/>
      <dgm:spPr/>
      <dgm:t>
        <a:bodyPr/>
        <a:lstStyle/>
        <a:p>
          <a:endParaRPr lang="en-US" sz="2000">
            <a:solidFill>
              <a:schemeClr val="accent2">
                <a:lumMod val="50000"/>
              </a:schemeClr>
            </a:solidFill>
          </a:endParaRPr>
        </a:p>
      </dgm:t>
    </dgm:pt>
    <dgm:pt modelId="{BD5BE56F-38C6-4375-9F3A-93210C08804C}" type="sibTrans" cxnId="{D3245174-0E75-43CC-9F75-8D2ED75A0038}">
      <dgm:prSet/>
      <dgm:spPr/>
      <dgm:t>
        <a:bodyPr/>
        <a:lstStyle/>
        <a:p>
          <a:endParaRPr lang="en-US" sz="2000">
            <a:solidFill>
              <a:schemeClr val="accent2">
                <a:lumMod val="50000"/>
              </a:schemeClr>
            </a:solidFill>
          </a:endParaRPr>
        </a:p>
      </dgm:t>
    </dgm:pt>
    <dgm:pt modelId="{CB30EEB4-F9F5-4DAB-A281-8DA352FA0156}">
      <dgm:prSet custT="1"/>
      <dgm:spPr>
        <a:solidFill>
          <a:schemeClr val="accent2">
            <a:lumMod val="60000"/>
            <a:lumOff val="40000"/>
          </a:schemeClr>
        </a:solidFill>
      </dgm:spPr>
      <dgm:t>
        <a:bodyPr/>
        <a:lstStyle/>
        <a:p>
          <a:r>
            <a:rPr lang="en-US" sz="2000" b="1">
              <a:solidFill>
                <a:schemeClr val="accent2">
                  <a:lumMod val="50000"/>
                </a:schemeClr>
              </a:solidFill>
            </a:rPr>
            <a:t>Capacities and agency</a:t>
          </a:r>
          <a:r>
            <a:rPr lang="en-US" sz="2000">
              <a:solidFill>
                <a:schemeClr val="accent2">
                  <a:lumMod val="50000"/>
                </a:schemeClr>
              </a:solidFill>
            </a:rPr>
            <a:t> of women and girls recognized and strengthened in all HA, with equitable participation.  </a:t>
          </a:r>
        </a:p>
      </dgm:t>
    </dgm:pt>
    <dgm:pt modelId="{C3FCE7E5-FE90-4E75-B625-9D350B1DA93A}" type="parTrans" cxnId="{6E492E52-5802-4F0E-9E39-AD77EE211991}">
      <dgm:prSet/>
      <dgm:spPr/>
      <dgm:t>
        <a:bodyPr/>
        <a:lstStyle/>
        <a:p>
          <a:endParaRPr lang="en-US" sz="2000">
            <a:solidFill>
              <a:schemeClr val="accent2">
                <a:lumMod val="50000"/>
              </a:schemeClr>
            </a:solidFill>
          </a:endParaRPr>
        </a:p>
      </dgm:t>
    </dgm:pt>
    <dgm:pt modelId="{3EE48A3D-B84A-462B-A997-A10B6AD99F18}" type="sibTrans" cxnId="{6E492E52-5802-4F0E-9E39-AD77EE211991}">
      <dgm:prSet/>
      <dgm:spPr/>
      <dgm:t>
        <a:bodyPr/>
        <a:lstStyle/>
        <a:p>
          <a:endParaRPr lang="en-US" sz="2000">
            <a:solidFill>
              <a:schemeClr val="accent2">
                <a:lumMod val="50000"/>
              </a:schemeClr>
            </a:solidFill>
          </a:endParaRPr>
        </a:p>
      </dgm:t>
    </dgm:pt>
    <dgm:pt modelId="{427052BE-6705-451A-B0B7-B0A0F0FC5490}">
      <dgm:prSet custT="1"/>
      <dgm:spPr>
        <a:solidFill>
          <a:schemeClr val="accent2">
            <a:lumMod val="40000"/>
            <a:lumOff val="60000"/>
          </a:schemeClr>
        </a:solidFill>
      </dgm:spPr>
      <dgm:t>
        <a:bodyPr/>
        <a:lstStyle/>
        <a:p>
          <a:r>
            <a:rPr lang="en-US" sz="2000">
              <a:solidFill>
                <a:schemeClr val="accent2">
                  <a:lumMod val="50000"/>
                </a:schemeClr>
              </a:solidFill>
            </a:rPr>
            <a:t>Sustainable change on GEEWG, and strengthening resilience, </a:t>
          </a:r>
          <a:r>
            <a:rPr lang="en-US" sz="2000" b="1">
              <a:solidFill>
                <a:schemeClr val="accent2">
                  <a:lumMod val="50000"/>
                </a:schemeClr>
              </a:solidFill>
            </a:rPr>
            <a:t>requires robust action </a:t>
          </a:r>
          <a:r>
            <a:rPr lang="en-US" sz="2000">
              <a:solidFill>
                <a:schemeClr val="accent2">
                  <a:lumMod val="50000"/>
                </a:schemeClr>
              </a:solidFill>
            </a:rPr>
            <a:t>throughout DRR, HA, and development, and conflict resolution and peace-building. </a:t>
          </a:r>
        </a:p>
      </dgm:t>
    </dgm:pt>
    <dgm:pt modelId="{97F136E0-72ED-4365-8C79-13A17E211C5B}" type="parTrans" cxnId="{C0DE253D-3472-44EC-9898-93A779317973}">
      <dgm:prSet/>
      <dgm:spPr/>
      <dgm:t>
        <a:bodyPr/>
        <a:lstStyle/>
        <a:p>
          <a:endParaRPr lang="en-US" sz="2000">
            <a:solidFill>
              <a:schemeClr val="accent2">
                <a:lumMod val="50000"/>
              </a:schemeClr>
            </a:solidFill>
          </a:endParaRPr>
        </a:p>
      </dgm:t>
    </dgm:pt>
    <dgm:pt modelId="{0DE43968-69D5-44B1-A1D3-36F4B59458F4}" type="sibTrans" cxnId="{C0DE253D-3472-44EC-9898-93A779317973}">
      <dgm:prSet/>
      <dgm:spPr/>
      <dgm:t>
        <a:bodyPr/>
        <a:lstStyle/>
        <a:p>
          <a:endParaRPr lang="en-US" sz="2000">
            <a:solidFill>
              <a:schemeClr val="accent2">
                <a:lumMod val="50000"/>
              </a:schemeClr>
            </a:solidFill>
          </a:endParaRPr>
        </a:p>
      </dgm:t>
    </dgm:pt>
    <dgm:pt modelId="{5F799DBA-13B0-46F0-8B52-339B59F98D5D}" type="pres">
      <dgm:prSet presAssocID="{B1C4B336-7C6A-4B3B-BB29-850C2FD007EF}" presName="linear" presStyleCnt="0">
        <dgm:presLayoutVars>
          <dgm:animLvl val="lvl"/>
          <dgm:resizeHandles val="exact"/>
        </dgm:presLayoutVars>
      </dgm:prSet>
      <dgm:spPr/>
    </dgm:pt>
    <dgm:pt modelId="{E516D586-CB40-49C1-A220-E0B4D38F66CC}" type="pres">
      <dgm:prSet presAssocID="{14178ABA-6729-457F-9BAC-356499116697}" presName="parentText" presStyleLbl="node1" presStyleIdx="0" presStyleCnt="6" custScaleY="50190" custLinFactY="-15595" custLinFactNeighborX="189" custLinFactNeighborY="-100000">
        <dgm:presLayoutVars>
          <dgm:chMax val="0"/>
          <dgm:bulletEnabled val="1"/>
        </dgm:presLayoutVars>
      </dgm:prSet>
      <dgm:spPr/>
    </dgm:pt>
    <dgm:pt modelId="{9870B893-A139-4D22-AF60-B11AC9619AAE}" type="pres">
      <dgm:prSet presAssocID="{753FE014-018F-499F-9C11-6A2AF7858B1C}" presName="spacer" presStyleCnt="0"/>
      <dgm:spPr/>
    </dgm:pt>
    <dgm:pt modelId="{80FBBB87-0401-4409-BB05-A1869F4E975A}" type="pres">
      <dgm:prSet presAssocID="{F6A544D7-A111-412E-9571-271C8E58AAB3}" presName="parentText" presStyleLbl="node1" presStyleIdx="1" presStyleCnt="6" custScaleY="55450">
        <dgm:presLayoutVars>
          <dgm:chMax val="0"/>
          <dgm:bulletEnabled val="1"/>
        </dgm:presLayoutVars>
      </dgm:prSet>
      <dgm:spPr/>
    </dgm:pt>
    <dgm:pt modelId="{53F23B4E-6F1E-48CE-B1B1-F81177F57AFD}" type="pres">
      <dgm:prSet presAssocID="{0ECBED1F-1EB4-477F-B622-ED913B650191}" presName="spacer" presStyleCnt="0"/>
      <dgm:spPr/>
    </dgm:pt>
    <dgm:pt modelId="{BB846708-D3C4-415C-AEC1-AE4EB3DC5A14}" type="pres">
      <dgm:prSet presAssocID="{285D1820-7BC1-493C-A759-16F22B8F11A4}" presName="parentText" presStyleLbl="node1" presStyleIdx="2" presStyleCnt="6">
        <dgm:presLayoutVars>
          <dgm:chMax val="0"/>
          <dgm:bulletEnabled val="1"/>
        </dgm:presLayoutVars>
      </dgm:prSet>
      <dgm:spPr/>
    </dgm:pt>
    <dgm:pt modelId="{A3DEAE1A-9B43-4057-B079-D1D9CDE56143}" type="pres">
      <dgm:prSet presAssocID="{128EBDDB-236F-47A8-8B2A-CDE449588E5C}" presName="spacer" presStyleCnt="0"/>
      <dgm:spPr/>
    </dgm:pt>
    <dgm:pt modelId="{459827EA-544A-401C-80EC-B7E1312927E1}" type="pres">
      <dgm:prSet presAssocID="{3EA117FB-1148-4EBC-84CD-50F39024E983}" presName="parentText" presStyleLbl="node1" presStyleIdx="3" presStyleCnt="6" custScaleY="46994">
        <dgm:presLayoutVars>
          <dgm:chMax val="0"/>
          <dgm:bulletEnabled val="1"/>
        </dgm:presLayoutVars>
      </dgm:prSet>
      <dgm:spPr/>
    </dgm:pt>
    <dgm:pt modelId="{2981026B-12BB-4670-B497-A7512D546BEE}" type="pres">
      <dgm:prSet presAssocID="{BD5BE56F-38C6-4375-9F3A-93210C08804C}" presName="spacer" presStyleCnt="0"/>
      <dgm:spPr/>
    </dgm:pt>
    <dgm:pt modelId="{5CFBEE3F-49C7-46CF-BB5D-D38EE8FC9793}" type="pres">
      <dgm:prSet presAssocID="{CB30EEB4-F9F5-4DAB-A281-8DA352FA0156}" presName="parentText" presStyleLbl="node1" presStyleIdx="4" presStyleCnt="6" custScaleY="66798">
        <dgm:presLayoutVars>
          <dgm:chMax val="0"/>
          <dgm:bulletEnabled val="1"/>
        </dgm:presLayoutVars>
      </dgm:prSet>
      <dgm:spPr/>
    </dgm:pt>
    <dgm:pt modelId="{3B5AF2B7-8A26-4720-B4AC-AC6B5BECB80A}" type="pres">
      <dgm:prSet presAssocID="{3EE48A3D-B84A-462B-A997-A10B6AD99F18}" presName="spacer" presStyleCnt="0"/>
      <dgm:spPr/>
    </dgm:pt>
    <dgm:pt modelId="{FC40BC66-C19A-4908-B8B1-B33CA3EC5B88}" type="pres">
      <dgm:prSet presAssocID="{427052BE-6705-451A-B0B7-B0A0F0FC5490}" presName="parentText" presStyleLbl="node1" presStyleIdx="5" presStyleCnt="6" custLinFactNeighborX="0" custLinFactNeighborY="15176">
        <dgm:presLayoutVars>
          <dgm:chMax val="0"/>
          <dgm:bulletEnabled val="1"/>
        </dgm:presLayoutVars>
      </dgm:prSet>
      <dgm:spPr/>
    </dgm:pt>
  </dgm:ptLst>
  <dgm:cxnLst>
    <dgm:cxn modelId="{17D85301-FBA0-4898-B9E9-DEB3E9221E3B}" type="presOf" srcId="{285D1820-7BC1-493C-A759-16F22B8F11A4}" destId="{BB846708-D3C4-415C-AEC1-AE4EB3DC5A14}" srcOrd="0" destOrd="0" presId="urn:microsoft.com/office/officeart/2005/8/layout/vList2"/>
    <dgm:cxn modelId="{C0DE253D-3472-44EC-9898-93A779317973}" srcId="{B1C4B336-7C6A-4B3B-BB29-850C2FD007EF}" destId="{427052BE-6705-451A-B0B7-B0A0F0FC5490}" srcOrd="5" destOrd="0" parTransId="{97F136E0-72ED-4365-8C79-13A17E211C5B}" sibTransId="{0DE43968-69D5-44B1-A1D3-36F4B59458F4}"/>
    <dgm:cxn modelId="{0BB90944-10BE-4F48-B564-6DAFE53AC354}" srcId="{B1C4B336-7C6A-4B3B-BB29-850C2FD007EF}" destId="{285D1820-7BC1-493C-A759-16F22B8F11A4}" srcOrd="2" destOrd="0" parTransId="{D3DCA01B-46AB-4AAD-B4B3-845EAF6C9A46}" sibTransId="{128EBDDB-236F-47A8-8B2A-CDE449588E5C}"/>
    <dgm:cxn modelId="{6E492E52-5802-4F0E-9E39-AD77EE211991}" srcId="{B1C4B336-7C6A-4B3B-BB29-850C2FD007EF}" destId="{CB30EEB4-F9F5-4DAB-A281-8DA352FA0156}" srcOrd="4" destOrd="0" parTransId="{C3FCE7E5-FE90-4E75-B625-9D350B1DA93A}" sibTransId="{3EE48A3D-B84A-462B-A997-A10B6AD99F18}"/>
    <dgm:cxn modelId="{D3245174-0E75-43CC-9F75-8D2ED75A0038}" srcId="{B1C4B336-7C6A-4B3B-BB29-850C2FD007EF}" destId="{3EA117FB-1148-4EBC-84CD-50F39024E983}" srcOrd="3" destOrd="0" parTransId="{B23E90C7-7F17-4C4F-9CAA-C3CB0976B89A}" sibTransId="{BD5BE56F-38C6-4375-9F3A-93210C08804C}"/>
    <dgm:cxn modelId="{766F3276-5B71-444B-B612-126A9E54127D}" type="presOf" srcId="{CB30EEB4-F9F5-4DAB-A281-8DA352FA0156}" destId="{5CFBEE3F-49C7-46CF-BB5D-D38EE8FC9793}" srcOrd="0" destOrd="0" presId="urn:microsoft.com/office/officeart/2005/8/layout/vList2"/>
    <dgm:cxn modelId="{EB229E80-AEDC-4236-9AE7-816AA7CD7E00}" type="presOf" srcId="{B1C4B336-7C6A-4B3B-BB29-850C2FD007EF}" destId="{5F799DBA-13B0-46F0-8B52-339B59F98D5D}" srcOrd="0" destOrd="0" presId="urn:microsoft.com/office/officeart/2005/8/layout/vList2"/>
    <dgm:cxn modelId="{D2CB7795-E3FE-45F1-862B-413C03711405}" type="presOf" srcId="{3EA117FB-1148-4EBC-84CD-50F39024E983}" destId="{459827EA-544A-401C-80EC-B7E1312927E1}" srcOrd="0" destOrd="0" presId="urn:microsoft.com/office/officeart/2005/8/layout/vList2"/>
    <dgm:cxn modelId="{948F1FBF-2588-48A7-8FE3-FD9FC5DA802F}" srcId="{B1C4B336-7C6A-4B3B-BB29-850C2FD007EF}" destId="{F6A544D7-A111-412E-9571-271C8E58AAB3}" srcOrd="1" destOrd="0" parTransId="{85777A0E-313E-46C3-B2D7-41925B5C97C6}" sibTransId="{0ECBED1F-1EB4-477F-B622-ED913B650191}"/>
    <dgm:cxn modelId="{95DC47C8-3F54-4D3B-8FFF-C82F8122AF78}" type="presOf" srcId="{14178ABA-6729-457F-9BAC-356499116697}" destId="{E516D586-CB40-49C1-A220-E0B4D38F66CC}" srcOrd="0" destOrd="0" presId="urn:microsoft.com/office/officeart/2005/8/layout/vList2"/>
    <dgm:cxn modelId="{CD5CB1D0-7AC9-4AC6-B47F-65C7DCD568A5}" type="presOf" srcId="{F6A544D7-A111-412E-9571-271C8E58AAB3}" destId="{80FBBB87-0401-4409-BB05-A1869F4E975A}" srcOrd="0" destOrd="0" presId="urn:microsoft.com/office/officeart/2005/8/layout/vList2"/>
    <dgm:cxn modelId="{AE0629EA-8273-4D58-8DF9-6C4DB9EF8D83}" srcId="{B1C4B336-7C6A-4B3B-BB29-850C2FD007EF}" destId="{14178ABA-6729-457F-9BAC-356499116697}" srcOrd="0" destOrd="0" parTransId="{EF9BCFBD-4E37-4FFF-A792-01183BAAB003}" sibTransId="{753FE014-018F-499F-9C11-6A2AF7858B1C}"/>
    <dgm:cxn modelId="{BDB497FC-0F8B-4C32-B7C9-88273CDB1C38}" type="presOf" srcId="{427052BE-6705-451A-B0B7-B0A0F0FC5490}" destId="{FC40BC66-C19A-4908-B8B1-B33CA3EC5B88}" srcOrd="0" destOrd="0" presId="urn:microsoft.com/office/officeart/2005/8/layout/vList2"/>
    <dgm:cxn modelId="{D67B7865-3030-4243-85FD-AD8FF452B6C1}" type="presParOf" srcId="{5F799DBA-13B0-46F0-8B52-339B59F98D5D}" destId="{E516D586-CB40-49C1-A220-E0B4D38F66CC}" srcOrd="0" destOrd="0" presId="urn:microsoft.com/office/officeart/2005/8/layout/vList2"/>
    <dgm:cxn modelId="{73702D71-18A2-415F-A2E3-18A4D91E0BED}" type="presParOf" srcId="{5F799DBA-13B0-46F0-8B52-339B59F98D5D}" destId="{9870B893-A139-4D22-AF60-B11AC9619AAE}" srcOrd="1" destOrd="0" presId="urn:microsoft.com/office/officeart/2005/8/layout/vList2"/>
    <dgm:cxn modelId="{9A0D08D3-B1B3-4826-A8DA-82CFFE745776}" type="presParOf" srcId="{5F799DBA-13B0-46F0-8B52-339B59F98D5D}" destId="{80FBBB87-0401-4409-BB05-A1869F4E975A}" srcOrd="2" destOrd="0" presId="urn:microsoft.com/office/officeart/2005/8/layout/vList2"/>
    <dgm:cxn modelId="{BC9500B6-3C31-44A7-8FFD-B79749BE77D7}" type="presParOf" srcId="{5F799DBA-13B0-46F0-8B52-339B59F98D5D}" destId="{53F23B4E-6F1E-48CE-B1B1-F81177F57AFD}" srcOrd="3" destOrd="0" presId="urn:microsoft.com/office/officeart/2005/8/layout/vList2"/>
    <dgm:cxn modelId="{ABEEFCC4-A6DC-4F10-8579-B30FBD3BB22B}" type="presParOf" srcId="{5F799DBA-13B0-46F0-8B52-339B59F98D5D}" destId="{BB846708-D3C4-415C-AEC1-AE4EB3DC5A14}" srcOrd="4" destOrd="0" presId="urn:microsoft.com/office/officeart/2005/8/layout/vList2"/>
    <dgm:cxn modelId="{74AF6971-87D4-4DA7-B7A7-8C08A0038884}" type="presParOf" srcId="{5F799DBA-13B0-46F0-8B52-339B59F98D5D}" destId="{A3DEAE1A-9B43-4057-B079-D1D9CDE56143}" srcOrd="5" destOrd="0" presId="urn:microsoft.com/office/officeart/2005/8/layout/vList2"/>
    <dgm:cxn modelId="{45800BE3-4F61-486E-A849-4893800DB7EC}" type="presParOf" srcId="{5F799DBA-13B0-46F0-8B52-339B59F98D5D}" destId="{459827EA-544A-401C-80EC-B7E1312927E1}" srcOrd="6" destOrd="0" presId="urn:microsoft.com/office/officeart/2005/8/layout/vList2"/>
    <dgm:cxn modelId="{514677A7-F81C-46CC-B79A-98A4D6F68C7D}" type="presParOf" srcId="{5F799DBA-13B0-46F0-8B52-339B59F98D5D}" destId="{2981026B-12BB-4670-B497-A7512D546BEE}" srcOrd="7" destOrd="0" presId="urn:microsoft.com/office/officeart/2005/8/layout/vList2"/>
    <dgm:cxn modelId="{FA444934-1D8D-4FFA-8851-DF1F3D05BE69}" type="presParOf" srcId="{5F799DBA-13B0-46F0-8B52-339B59F98D5D}" destId="{5CFBEE3F-49C7-46CF-BB5D-D38EE8FC9793}" srcOrd="8" destOrd="0" presId="urn:microsoft.com/office/officeart/2005/8/layout/vList2"/>
    <dgm:cxn modelId="{D1D084A0-7A48-4749-B72F-AA6AF58D205D}" type="presParOf" srcId="{5F799DBA-13B0-46F0-8B52-339B59F98D5D}" destId="{3B5AF2B7-8A26-4720-B4AC-AC6B5BECB80A}" srcOrd="9" destOrd="0" presId="urn:microsoft.com/office/officeart/2005/8/layout/vList2"/>
    <dgm:cxn modelId="{3AD87E94-7540-4A87-8768-ED10114D94CC}" type="presParOf" srcId="{5F799DBA-13B0-46F0-8B52-339B59F98D5D}" destId="{FC40BC66-C19A-4908-B8B1-B33CA3EC5B88}" srcOrd="10" destOrd="0" presId="urn:microsoft.com/office/officeart/2005/8/layout/vList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769B38C-B3EB-FC4D-B59D-44D59E55FCB4}"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GB"/>
        </a:p>
      </dgm:t>
    </dgm:pt>
    <dgm:pt modelId="{D75EF506-429A-3F4D-A386-7853BD5E0C9B}">
      <dgm:prSet custT="1"/>
      <dgm:spPr>
        <a:solidFill>
          <a:schemeClr val="accent2"/>
        </a:solidFill>
      </dgm:spPr>
      <dgm:t>
        <a:bodyPr/>
        <a:lstStyle/>
        <a:p>
          <a:r>
            <a:rPr lang="en-US" sz="2800">
              <a:hlinkClick xmlns:r="http://schemas.openxmlformats.org/officeDocument/2006/relationships" r:id="rId1"/>
            </a:rPr>
            <a:t>GAM Sectoral Tipsheets</a:t>
          </a:r>
          <a:r>
            <a:rPr lang="en-US" sz="2800"/>
            <a:t>:</a:t>
          </a:r>
        </a:p>
      </dgm:t>
    </dgm:pt>
    <dgm:pt modelId="{7FBD6B02-6058-094A-9A6F-515D6EADA549}" type="parTrans" cxnId="{C7D48D47-037B-BA44-AAC1-45F9B6FE4935}">
      <dgm:prSet/>
      <dgm:spPr/>
      <dgm:t>
        <a:bodyPr/>
        <a:lstStyle/>
        <a:p>
          <a:endParaRPr lang="en-GB"/>
        </a:p>
      </dgm:t>
    </dgm:pt>
    <dgm:pt modelId="{E1FA3EEB-8750-F74C-BA04-AA06BB8C8AA7}" type="sibTrans" cxnId="{C7D48D47-037B-BA44-AAC1-45F9B6FE4935}">
      <dgm:prSet/>
      <dgm:spPr/>
      <dgm:t>
        <a:bodyPr/>
        <a:lstStyle/>
        <a:p>
          <a:endParaRPr lang="en-GB"/>
        </a:p>
      </dgm:t>
    </dgm:pt>
    <dgm:pt modelId="{DC875DE6-1A18-6E4F-B53A-0227525B0B4C}">
      <dgm:prSet custT="1"/>
      <dgm:spPr>
        <a:solidFill>
          <a:schemeClr val="accent2">
            <a:lumMod val="20000"/>
            <a:lumOff val="80000"/>
            <a:alpha val="90000"/>
          </a:schemeClr>
        </a:solidFill>
      </dgm:spPr>
      <dgm:t>
        <a:bodyPr/>
        <a:lstStyle/>
        <a:p>
          <a:pPr>
            <a:buFont typeface="Arial" panose="020B0604020202020204" pitchFamily="34" charset="0"/>
            <a:buChar char="•"/>
          </a:pPr>
          <a:r>
            <a:rPr lang="en-US" sz="2400" dirty="0">
              <a:solidFill>
                <a:schemeClr val="accent2">
                  <a:lumMod val="50000"/>
                </a:schemeClr>
              </a:solidFill>
            </a:rPr>
            <a:t>CCCM</a:t>
          </a:r>
        </a:p>
      </dgm:t>
    </dgm:pt>
    <dgm:pt modelId="{FB8F8E01-6FB7-B144-930D-80C6FE793E82}" type="parTrans" cxnId="{9A8C8601-809A-B34A-8FED-ECFBF4E73F4D}">
      <dgm:prSet/>
      <dgm:spPr/>
      <dgm:t>
        <a:bodyPr/>
        <a:lstStyle/>
        <a:p>
          <a:endParaRPr lang="en-GB"/>
        </a:p>
      </dgm:t>
    </dgm:pt>
    <dgm:pt modelId="{166A88F4-E76F-7A43-A2C6-586196E707B6}" type="sibTrans" cxnId="{9A8C8601-809A-B34A-8FED-ECFBF4E73F4D}">
      <dgm:prSet/>
      <dgm:spPr/>
      <dgm:t>
        <a:bodyPr/>
        <a:lstStyle/>
        <a:p>
          <a:endParaRPr lang="en-GB"/>
        </a:p>
      </dgm:t>
    </dgm:pt>
    <dgm:pt modelId="{0F4B4A58-467B-9E44-B1D0-26EC6E606C54}">
      <dgm:prSet custT="1"/>
      <dgm:spPr>
        <a:solidFill>
          <a:schemeClr val="accent2">
            <a:lumMod val="20000"/>
            <a:lumOff val="80000"/>
            <a:alpha val="90000"/>
          </a:schemeClr>
        </a:solidFill>
      </dgm:spPr>
      <dgm:t>
        <a:bodyPr/>
        <a:lstStyle/>
        <a:p>
          <a:pPr>
            <a:buFont typeface="Arial" panose="020B0604020202020204" pitchFamily="34" charset="0"/>
            <a:buChar char="•"/>
          </a:pPr>
          <a:r>
            <a:rPr lang="en-US" sz="2400" dirty="0">
              <a:solidFill>
                <a:schemeClr val="accent2">
                  <a:lumMod val="50000"/>
                </a:schemeClr>
              </a:solidFill>
            </a:rPr>
            <a:t>Child Protection</a:t>
          </a:r>
        </a:p>
      </dgm:t>
    </dgm:pt>
    <dgm:pt modelId="{C9431FFE-9457-3642-84E8-5EB877A87E9C}" type="parTrans" cxnId="{4856B368-060D-C04F-8AB2-29F73D335704}">
      <dgm:prSet/>
      <dgm:spPr/>
      <dgm:t>
        <a:bodyPr/>
        <a:lstStyle/>
        <a:p>
          <a:endParaRPr lang="en-GB"/>
        </a:p>
      </dgm:t>
    </dgm:pt>
    <dgm:pt modelId="{0CAD57D1-006D-604F-98CA-BD2A684A58D5}" type="sibTrans" cxnId="{4856B368-060D-C04F-8AB2-29F73D335704}">
      <dgm:prSet/>
      <dgm:spPr/>
      <dgm:t>
        <a:bodyPr/>
        <a:lstStyle/>
        <a:p>
          <a:endParaRPr lang="en-GB"/>
        </a:p>
      </dgm:t>
    </dgm:pt>
    <dgm:pt modelId="{1E6E000D-12FE-3045-9B20-ABF29F662E70}">
      <dgm:prSet custT="1"/>
      <dgm:spPr>
        <a:solidFill>
          <a:schemeClr val="accent2">
            <a:lumMod val="20000"/>
            <a:lumOff val="80000"/>
            <a:alpha val="90000"/>
          </a:schemeClr>
        </a:solidFill>
      </dgm:spPr>
      <dgm:t>
        <a:bodyPr/>
        <a:lstStyle/>
        <a:p>
          <a:pPr>
            <a:buFont typeface="Arial" panose="020B0604020202020204" pitchFamily="34" charset="0"/>
            <a:buChar char="•"/>
          </a:pPr>
          <a:r>
            <a:rPr lang="en-US" sz="2400" dirty="0">
              <a:solidFill>
                <a:schemeClr val="accent2">
                  <a:lumMod val="50000"/>
                </a:schemeClr>
              </a:solidFill>
            </a:rPr>
            <a:t>Coordination</a:t>
          </a:r>
        </a:p>
      </dgm:t>
    </dgm:pt>
    <dgm:pt modelId="{E63617B9-CAE8-0346-A20B-19F13B051865}" type="parTrans" cxnId="{C64A996B-8198-8B4A-859F-57C36DB7A8EC}">
      <dgm:prSet/>
      <dgm:spPr/>
      <dgm:t>
        <a:bodyPr/>
        <a:lstStyle/>
        <a:p>
          <a:endParaRPr lang="en-GB"/>
        </a:p>
      </dgm:t>
    </dgm:pt>
    <dgm:pt modelId="{03D8B063-9F75-054F-BE17-3B2C2CB245A4}" type="sibTrans" cxnId="{C64A996B-8198-8B4A-859F-57C36DB7A8EC}">
      <dgm:prSet/>
      <dgm:spPr/>
      <dgm:t>
        <a:bodyPr/>
        <a:lstStyle/>
        <a:p>
          <a:endParaRPr lang="en-GB"/>
        </a:p>
      </dgm:t>
    </dgm:pt>
    <dgm:pt modelId="{DCA8A030-C5EF-7644-BA7C-EF556B4EA51B}">
      <dgm:prSet custT="1"/>
      <dgm:spPr>
        <a:solidFill>
          <a:schemeClr val="accent2">
            <a:lumMod val="20000"/>
            <a:lumOff val="80000"/>
            <a:alpha val="90000"/>
          </a:schemeClr>
        </a:solidFill>
      </dgm:spPr>
      <dgm:t>
        <a:bodyPr/>
        <a:lstStyle/>
        <a:p>
          <a:pPr>
            <a:buFont typeface="Arial" panose="020B0604020202020204" pitchFamily="34" charset="0"/>
            <a:buChar char="•"/>
          </a:pPr>
          <a:r>
            <a:rPr lang="en-US" sz="2400" dirty="0">
              <a:solidFill>
                <a:schemeClr val="accent2">
                  <a:lumMod val="50000"/>
                </a:schemeClr>
              </a:solidFill>
            </a:rPr>
            <a:t>Early Recovery</a:t>
          </a:r>
        </a:p>
      </dgm:t>
    </dgm:pt>
    <dgm:pt modelId="{4C5108E3-ED43-B946-B8AA-D368858F686D}" type="parTrans" cxnId="{1F3D035C-CFA9-014A-A5B8-2A5B97398344}">
      <dgm:prSet/>
      <dgm:spPr/>
      <dgm:t>
        <a:bodyPr/>
        <a:lstStyle/>
        <a:p>
          <a:endParaRPr lang="en-GB"/>
        </a:p>
      </dgm:t>
    </dgm:pt>
    <dgm:pt modelId="{B2E0C76D-B65E-4B4B-A5BD-E9E62EAC66F5}" type="sibTrans" cxnId="{1F3D035C-CFA9-014A-A5B8-2A5B97398344}">
      <dgm:prSet/>
      <dgm:spPr/>
      <dgm:t>
        <a:bodyPr/>
        <a:lstStyle/>
        <a:p>
          <a:endParaRPr lang="en-GB"/>
        </a:p>
      </dgm:t>
    </dgm:pt>
    <dgm:pt modelId="{9794A86A-A6DD-6649-B736-A3CD54BF922C}">
      <dgm:prSet custT="1"/>
      <dgm:spPr>
        <a:solidFill>
          <a:schemeClr val="accent2">
            <a:lumMod val="20000"/>
            <a:lumOff val="80000"/>
            <a:alpha val="90000"/>
          </a:schemeClr>
        </a:solidFill>
      </dgm:spPr>
      <dgm:t>
        <a:bodyPr/>
        <a:lstStyle/>
        <a:p>
          <a:pPr>
            <a:buFont typeface="Arial" panose="020B0604020202020204" pitchFamily="34" charset="0"/>
            <a:buChar char="•"/>
          </a:pPr>
          <a:r>
            <a:rPr lang="en-US" sz="2400" dirty="0">
              <a:solidFill>
                <a:schemeClr val="accent2">
                  <a:lumMod val="50000"/>
                </a:schemeClr>
              </a:solidFill>
            </a:rPr>
            <a:t>Education</a:t>
          </a:r>
        </a:p>
      </dgm:t>
    </dgm:pt>
    <dgm:pt modelId="{AC6304A5-3621-DC4D-AA09-78696584B7A8}" type="parTrans" cxnId="{E8A03E54-33AC-0C41-AAFA-5920B405587D}">
      <dgm:prSet/>
      <dgm:spPr/>
      <dgm:t>
        <a:bodyPr/>
        <a:lstStyle/>
        <a:p>
          <a:endParaRPr lang="en-GB"/>
        </a:p>
      </dgm:t>
    </dgm:pt>
    <dgm:pt modelId="{05C538BB-CB68-0E46-A3C7-A6DA1E34883D}" type="sibTrans" cxnId="{E8A03E54-33AC-0C41-AAFA-5920B405587D}">
      <dgm:prSet/>
      <dgm:spPr/>
      <dgm:t>
        <a:bodyPr/>
        <a:lstStyle/>
        <a:p>
          <a:endParaRPr lang="en-GB"/>
        </a:p>
      </dgm:t>
    </dgm:pt>
    <dgm:pt modelId="{90916686-B952-104F-BDDB-C880179B2653}">
      <dgm:prSet custT="1"/>
      <dgm:spPr>
        <a:solidFill>
          <a:schemeClr val="accent2">
            <a:lumMod val="20000"/>
            <a:lumOff val="80000"/>
            <a:alpha val="90000"/>
          </a:schemeClr>
        </a:solidFill>
      </dgm:spPr>
      <dgm:t>
        <a:bodyPr/>
        <a:lstStyle/>
        <a:p>
          <a:pPr>
            <a:buFont typeface="Arial" panose="020B0604020202020204" pitchFamily="34" charset="0"/>
            <a:buChar char="•"/>
          </a:pPr>
          <a:r>
            <a:rPr lang="en-US" sz="2400" dirty="0">
              <a:solidFill>
                <a:schemeClr val="accent2">
                  <a:lumMod val="50000"/>
                </a:schemeClr>
              </a:solidFill>
            </a:rPr>
            <a:t>Food Security</a:t>
          </a:r>
        </a:p>
      </dgm:t>
    </dgm:pt>
    <dgm:pt modelId="{FEF841DB-C549-E44E-8A4F-A26F1D4B6B96}" type="parTrans" cxnId="{CF57B455-883C-C944-9869-A7D00306AAC6}">
      <dgm:prSet/>
      <dgm:spPr/>
      <dgm:t>
        <a:bodyPr/>
        <a:lstStyle/>
        <a:p>
          <a:endParaRPr lang="en-GB"/>
        </a:p>
      </dgm:t>
    </dgm:pt>
    <dgm:pt modelId="{F8E7F707-D26A-4549-BE10-3F5A39CFF108}" type="sibTrans" cxnId="{CF57B455-883C-C944-9869-A7D00306AAC6}">
      <dgm:prSet/>
      <dgm:spPr/>
      <dgm:t>
        <a:bodyPr/>
        <a:lstStyle/>
        <a:p>
          <a:endParaRPr lang="en-GB"/>
        </a:p>
      </dgm:t>
    </dgm:pt>
    <dgm:pt modelId="{113CEA79-AE6B-594D-AD8A-B930716A8888}" type="pres">
      <dgm:prSet presAssocID="{D769B38C-B3EB-FC4D-B59D-44D59E55FCB4}" presName="Name0" presStyleCnt="0">
        <dgm:presLayoutVars>
          <dgm:dir/>
          <dgm:animLvl val="lvl"/>
          <dgm:resizeHandles val="exact"/>
        </dgm:presLayoutVars>
      </dgm:prSet>
      <dgm:spPr/>
    </dgm:pt>
    <dgm:pt modelId="{9F283B73-1F6E-6540-813D-4F917A28E892}" type="pres">
      <dgm:prSet presAssocID="{D75EF506-429A-3F4D-A386-7853BD5E0C9B}" presName="composite" presStyleCnt="0"/>
      <dgm:spPr/>
    </dgm:pt>
    <dgm:pt modelId="{5765B18E-E4C2-1349-AD11-03F3AE8DE72B}" type="pres">
      <dgm:prSet presAssocID="{D75EF506-429A-3F4D-A386-7853BD5E0C9B}" presName="parTx" presStyleLbl="alignNode1" presStyleIdx="0" presStyleCnt="1">
        <dgm:presLayoutVars>
          <dgm:chMax val="0"/>
          <dgm:chPref val="0"/>
          <dgm:bulletEnabled val="1"/>
        </dgm:presLayoutVars>
      </dgm:prSet>
      <dgm:spPr/>
    </dgm:pt>
    <dgm:pt modelId="{2BA00C1B-26BF-394A-A519-845ABFB9CA43}" type="pres">
      <dgm:prSet presAssocID="{D75EF506-429A-3F4D-A386-7853BD5E0C9B}" presName="desTx" presStyleLbl="alignAccFollowNode1" presStyleIdx="0" presStyleCnt="1">
        <dgm:presLayoutVars>
          <dgm:bulletEnabled val="1"/>
        </dgm:presLayoutVars>
      </dgm:prSet>
      <dgm:spPr/>
    </dgm:pt>
  </dgm:ptLst>
  <dgm:cxnLst>
    <dgm:cxn modelId="{9A8C8601-809A-B34A-8FED-ECFBF4E73F4D}" srcId="{D75EF506-429A-3F4D-A386-7853BD5E0C9B}" destId="{DC875DE6-1A18-6E4F-B53A-0227525B0B4C}" srcOrd="0" destOrd="0" parTransId="{FB8F8E01-6FB7-B144-930D-80C6FE793E82}" sibTransId="{166A88F4-E76F-7A43-A2C6-586196E707B6}"/>
    <dgm:cxn modelId="{CFED4E22-9031-8746-B67D-92201C587B66}" type="presOf" srcId="{1E6E000D-12FE-3045-9B20-ABF29F662E70}" destId="{2BA00C1B-26BF-394A-A519-845ABFB9CA43}" srcOrd="0" destOrd="2" presId="urn:microsoft.com/office/officeart/2005/8/layout/hList1"/>
    <dgm:cxn modelId="{DFCAD92F-6FA3-7D4D-9EAE-8CB5F98F0477}" type="presOf" srcId="{90916686-B952-104F-BDDB-C880179B2653}" destId="{2BA00C1B-26BF-394A-A519-845ABFB9CA43}" srcOrd="0" destOrd="5" presId="urn:microsoft.com/office/officeart/2005/8/layout/hList1"/>
    <dgm:cxn modelId="{1CF56333-0290-4B4D-BD83-DDEEAA112326}" type="presOf" srcId="{9794A86A-A6DD-6649-B736-A3CD54BF922C}" destId="{2BA00C1B-26BF-394A-A519-845ABFB9CA43}" srcOrd="0" destOrd="4" presId="urn:microsoft.com/office/officeart/2005/8/layout/hList1"/>
    <dgm:cxn modelId="{C7D48D47-037B-BA44-AAC1-45F9B6FE4935}" srcId="{D769B38C-B3EB-FC4D-B59D-44D59E55FCB4}" destId="{D75EF506-429A-3F4D-A386-7853BD5E0C9B}" srcOrd="0" destOrd="0" parTransId="{7FBD6B02-6058-094A-9A6F-515D6EADA549}" sibTransId="{E1FA3EEB-8750-F74C-BA04-AA06BB8C8AA7}"/>
    <dgm:cxn modelId="{E8A03E54-33AC-0C41-AAFA-5920B405587D}" srcId="{D75EF506-429A-3F4D-A386-7853BD5E0C9B}" destId="{9794A86A-A6DD-6649-B736-A3CD54BF922C}" srcOrd="4" destOrd="0" parTransId="{AC6304A5-3621-DC4D-AA09-78696584B7A8}" sibTransId="{05C538BB-CB68-0E46-A3C7-A6DA1E34883D}"/>
    <dgm:cxn modelId="{CF57B455-883C-C944-9869-A7D00306AAC6}" srcId="{D75EF506-429A-3F4D-A386-7853BD5E0C9B}" destId="{90916686-B952-104F-BDDB-C880179B2653}" srcOrd="5" destOrd="0" parTransId="{FEF841DB-C549-E44E-8A4F-A26F1D4B6B96}" sibTransId="{F8E7F707-D26A-4549-BE10-3F5A39CFF108}"/>
    <dgm:cxn modelId="{1F3D035C-CFA9-014A-A5B8-2A5B97398344}" srcId="{D75EF506-429A-3F4D-A386-7853BD5E0C9B}" destId="{DCA8A030-C5EF-7644-BA7C-EF556B4EA51B}" srcOrd="3" destOrd="0" parTransId="{4C5108E3-ED43-B946-B8AA-D368858F686D}" sibTransId="{B2E0C76D-B65E-4B4B-A5BD-E9E62EAC66F5}"/>
    <dgm:cxn modelId="{4856B368-060D-C04F-8AB2-29F73D335704}" srcId="{D75EF506-429A-3F4D-A386-7853BD5E0C9B}" destId="{0F4B4A58-467B-9E44-B1D0-26EC6E606C54}" srcOrd="1" destOrd="0" parTransId="{C9431FFE-9457-3642-84E8-5EB877A87E9C}" sibTransId="{0CAD57D1-006D-604F-98CA-BD2A684A58D5}"/>
    <dgm:cxn modelId="{C64A996B-8198-8B4A-859F-57C36DB7A8EC}" srcId="{D75EF506-429A-3F4D-A386-7853BD5E0C9B}" destId="{1E6E000D-12FE-3045-9B20-ABF29F662E70}" srcOrd="2" destOrd="0" parTransId="{E63617B9-CAE8-0346-A20B-19F13B051865}" sibTransId="{03D8B063-9F75-054F-BE17-3B2C2CB245A4}"/>
    <dgm:cxn modelId="{170DF58C-9ADA-E640-BD2B-DAD827859C2B}" type="presOf" srcId="{D75EF506-429A-3F4D-A386-7853BD5E0C9B}" destId="{5765B18E-E4C2-1349-AD11-03F3AE8DE72B}" srcOrd="0" destOrd="0" presId="urn:microsoft.com/office/officeart/2005/8/layout/hList1"/>
    <dgm:cxn modelId="{A9AD8697-06A8-5343-8403-1CF65DCA164E}" type="presOf" srcId="{DC875DE6-1A18-6E4F-B53A-0227525B0B4C}" destId="{2BA00C1B-26BF-394A-A519-845ABFB9CA43}" srcOrd="0" destOrd="0" presId="urn:microsoft.com/office/officeart/2005/8/layout/hList1"/>
    <dgm:cxn modelId="{9062F7B9-DA45-8342-99CF-ECEA4AF1DA1E}" type="presOf" srcId="{0F4B4A58-467B-9E44-B1D0-26EC6E606C54}" destId="{2BA00C1B-26BF-394A-A519-845ABFB9CA43}" srcOrd="0" destOrd="1" presId="urn:microsoft.com/office/officeart/2005/8/layout/hList1"/>
    <dgm:cxn modelId="{D3EF6DBA-6AF4-B440-B662-0C79A19466AD}" type="presOf" srcId="{DCA8A030-C5EF-7644-BA7C-EF556B4EA51B}" destId="{2BA00C1B-26BF-394A-A519-845ABFB9CA43}" srcOrd="0" destOrd="3" presId="urn:microsoft.com/office/officeart/2005/8/layout/hList1"/>
    <dgm:cxn modelId="{4A1147EE-AF9C-2244-860A-24A306F8CE8C}" type="presOf" srcId="{D769B38C-B3EB-FC4D-B59D-44D59E55FCB4}" destId="{113CEA79-AE6B-594D-AD8A-B930716A8888}" srcOrd="0" destOrd="0" presId="urn:microsoft.com/office/officeart/2005/8/layout/hList1"/>
    <dgm:cxn modelId="{E0BF4552-24E8-F94D-810B-74819EF7A7F4}" type="presParOf" srcId="{113CEA79-AE6B-594D-AD8A-B930716A8888}" destId="{9F283B73-1F6E-6540-813D-4F917A28E892}" srcOrd="0" destOrd="0" presId="urn:microsoft.com/office/officeart/2005/8/layout/hList1"/>
    <dgm:cxn modelId="{060BC5F1-E1F3-0542-8A06-D183373CC2A0}" type="presParOf" srcId="{9F283B73-1F6E-6540-813D-4F917A28E892}" destId="{5765B18E-E4C2-1349-AD11-03F3AE8DE72B}" srcOrd="0" destOrd="0" presId="urn:microsoft.com/office/officeart/2005/8/layout/hList1"/>
    <dgm:cxn modelId="{2645000A-2C07-AB4F-AEE1-BF60FF204636}" type="presParOf" srcId="{9F283B73-1F6E-6540-813D-4F917A28E892}" destId="{2BA00C1B-26BF-394A-A519-845ABFB9CA43}"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6F0FE0C-C634-4109-9900-598247B60028}"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US"/>
        </a:p>
      </dgm:t>
    </dgm:pt>
    <dgm:pt modelId="{8C3FCD83-214B-4207-BD7C-9FE145896EE5}">
      <dgm:prSet custT="1"/>
      <dgm:spPr>
        <a:solidFill>
          <a:schemeClr val="accent2"/>
        </a:solidFill>
      </dgm:spPr>
      <dgm:t>
        <a:bodyPr/>
        <a:lstStyle/>
        <a:p>
          <a:pPr algn="ctr"/>
          <a:r>
            <a:rPr lang="en-US" sz="2000" b="1">
              <a:solidFill>
                <a:schemeClr val="accent2">
                  <a:lumMod val="50000"/>
                </a:schemeClr>
              </a:solidFill>
            </a:rPr>
            <a:t>STANDARDS (Highlights)</a:t>
          </a:r>
          <a:endParaRPr lang="en-US" sz="2000">
            <a:solidFill>
              <a:schemeClr val="accent2">
                <a:lumMod val="50000"/>
              </a:schemeClr>
            </a:solidFill>
          </a:endParaRPr>
        </a:p>
      </dgm:t>
    </dgm:pt>
    <dgm:pt modelId="{F9342884-A5A9-4AA0-9B89-508158370576}" type="parTrans" cxnId="{63DE9466-E9DC-4FEC-BFB0-F363DFAFA0AE}">
      <dgm:prSet/>
      <dgm:spPr/>
      <dgm:t>
        <a:bodyPr/>
        <a:lstStyle/>
        <a:p>
          <a:endParaRPr lang="en-US" sz="2000">
            <a:solidFill>
              <a:schemeClr val="accent2">
                <a:lumMod val="50000"/>
              </a:schemeClr>
            </a:solidFill>
          </a:endParaRPr>
        </a:p>
      </dgm:t>
    </dgm:pt>
    <dgm:pt modelId="{991812FC-969A-4A0E-A5D8-B45B41A5343F}" type="sibTrans" cxnId="{63DE9466-E9DC-4FEC-BFB0-F363DFAFA0AE}">
      <dgm:prSet/>
      <dgm:spPr/>
      <dgm:t>
        <a:bodyPr/>
        <a:lstStyle/>
        <a:p>
          <a:endParaRPr lang="en-US" sz="2000">
            <a:solidFill>
              <a:schemeClr val="accent2">
                <a:lumMod val="50000"/>
              </a:schemeClr>
            </a:solidFill>
          </a:endParaRPr>
        </a:p>
      </dgm:t>
    </dgm:pt>
    <dgm:pt modelId="{F32ADAE4-C8D8-43CD-8EA2-10D10AA7A23B}">
      <dgm:prSet custT="1"/>
      <dgm:spPr>
        <a:solidFill>
          <a:schemeClr val="accent2">
            <a:lumMod val="60000"/>
            <a:lumOff val="40000"/>
          </a:schemeClr>
        </a:solidFill>
      </dgm:spPr>
      <dgm:t>
        <a:bodyPr/>
        <a:lstStyle/>
        <a:p>
          <a:r>
            <a:rPr lang="en-US" sz="2000" b="1">
              <a:solidFill>
                <a:schemeClr val="accent2">
                  <a:lumMod val="50000"/>
                </a:schemeClr>
              </a:solidFill>
            </a:rPr>
            <a:t>Programmes</a:t>
          </a:r>
          <a:endParaRPr lang="en-US" sz="2000">
            <a:solidFill>
              <a:schemeClr val="accent2">
                <a:lumMod val="50000"/>
              </a:schemeClr>
            </a:solidFill>
          </a:endParaRPr>
        </a:p>
      </dgm:t>
    </dgm:pt>
    <dgm:pt modelId="{EE065D7C-3AE2-4F0B-A0B5-25335308CAA4}" type="parTrans" cxnId="{58195932-3B2E-477F-8B21-9DA52CDA7178}">
      <dgm:prSet/>
      <dgm:spPr/>
      <dgm:t>
        <a:bodyPr/>
        <a:lstStyle/>
        <a:p>
          <a:endParaRPr lang="en-US" sz="2000">
            <a:solidFill>
              <a:schemeClr val="accent2">
                <a:lumMod val="50000"/>
              </a:schemeClr>
            </a:solidFill>
          </a:endParaRPr>
        </a:p>
      </dgm:t>
    </dgm:pt>
    <dgm:pt modelId="{84919EBE-80B8-4BCF-883C-E3D56E83FC85}" type="sibTrans" cxnId="{58195932-3B2E-477F-8B21-9DA52CDA7178}">
      <dgm:prSet/>
      <dgm:spPr/>
      <dgm:t>
        <a:bodyPr/>
        <a:lstStyle/>
        <a:p>
          <a:endParaRPr lang="en-US" sz="2000">
            <a:solidFill>
              <a:schemeClr val="accent2">
                <a:lumMod val="50000"/>
              </a:schemeClr>
            </a:solidFill>
          </a:endParaRPr>
        </a:p>
      </dgm:t>
    </dgm:pt>
    <dgm:pt modelId="{2DF15CFD-6BE9-4C6C-A0E5-D9C5BBFEC077}">
      <dgm:prSet custT="1"/>
      <dgm:spPr/>
      <dgm:t>
        <a:bodyPr/>
        <a:lstStyle/>
        <a:p>
          <a:r>
            <a:rPr lang="en-US" sz="2000" dirty="0">
              <a:solidFill>
                <a:schemeClr val="accent2">
                  <a:lumMod val="50000"/>
                </a:schemeClr>
              </a:solidFill>
            </a:rPr>
            <a:t>All stages of HPC informed by gender analysis backed by SAD</a:t>
          </a:r>
          <a:r>
            <a:rPr lang="en-US" sz="2800" dirty="0">
              <a:solidFill>
                <a:srgbClr val="FF0000"/>
              </a:solidFill>
            </a:rPr>
            <a:t>D</a:t>
          </a:r>
          <a:r>
            <a:rPr lang="en-US" sz="2000" dirty="0">
              <a:solidFill>
                <a:schemeClr val="accent2">
                  <a:lumMod val="50000"/>
                </a:schemeClr>
              </a:solidFill>
            </a:rPr>
            <a:t>D</a:t>
          </a:r>
        </a:p>
      </dgm:t>
    </dgm:pt>
    <dgm:pt modelId="{016546F5-5120-46FF-8E0D-519268DF56BD}" type="parTrans" cxnId="{096286A3-6259-407A-B357-5F26B85C630D}">
      <dgm:prSet/>
      <dgm:spPr/>
      <dgm:t>
        <a:bodyPr/>
        <a:lstStyle/>
        <a:p>
          <a:endParaRPr lang="en-US" sz="2000">
            <a:solidFill>
              <a:schemeClr val="accent2">
                <a:lumMod val="50000"/>
              </a:schemeClr>
            </a:solidFill>
          </a:endParaRPr>
        </a:p>
      </dgm:t>
    </dgm:pt>
    <dgm:pt modelId="{9E4D3D14-0845-46CB-B14D-FD7CCC1436D4}" type="sibTrans" cxnId="{096286A3-6259-407A-B357-5F26B85C630D}">
      <dgm:prSet/>
      <dgm:spPr/>
      <dgm:t>
        <a:bodyPr/>
        <a:lstStyle/>
        <a:p>
          <a:endParaRPr lang="en-US" sz="2000">
            <a:solidFill>
              <a:schemeClr val="accent2">
                <a:lumMod val="50000"/>
              </a:schemeClr>
            </a:solidFill>
          </a:endParaRPr>
        </a:p>
      </dgm:t>
    </dgm:pt>
    <dgm:pt modelId="{B06592CB-65D5-462C-AD35-45D1ABC4F383}">
      <dgm:prSet custT="1"/>
      <dgm:spPr/>
      <dgm:t>
        <a:bodyPr/>
        <a:lstStyle/>
        <a:p>
          <a:r>
            <a:rPr lang="en-US" sz="2000">
              <a:solidFill>
                <a:schemeClr val="accent2">
                  <a:lumMod val="50000"/>
                </a:schemeClr>
              </a:solidFill>
            </a:rPr>
            <a:t>Support to women’s economic empowerment</a:t>
          </a:r>
        </a:p>
      </dgm:t>
    </dgm:pt>
    <dgm:pt modelId="{B27CBD26-7AFD-4CDD-BF36-15365573926A}" type="parTrans" cxnId="{62FF6CCB-4B18-4DE3-A812-012915152AFB}">
      <dgm:prSet/>
      <dgm:spPr/>
      <dgm:t>
        <a:bodyPr/>
        <a:lstStyle/>
        <a:p>
          <a:endParaRPr lang="en-US" sz="2000">
            <a:solidFill>
              <a:schemeClr val="accent2">
                <a:lumMod val="50000"/>
              </a:schemeClr>
            </a:solidFill>
          </a:endParaRPr>
        </a:p>
      </dgm:t>
    </dgm:pt>
    <dgm:pt modelId="{0D51A6EF-7627-47EF-8ED2-5509405F0EFF}" type="sibTrans" cxnId="{62FF6CCB-4B18-4DE3-A812-012915152AFB}">
      <dgm:prSet/>
      <dgm:spPr/>
      <dgm:t>
        <a:bodyPr/>
        <a:lstStyle/>
        <a:p>
          <a:endParaRPr lang="en-US" sz="2000">
            <a:solidFill>
              <a:schemeClr val="accent2">
                <a:lumMod val="50000"/>
              </a:schemeClr>
            </a:solidFill>
          </a:endParaRPr>
        </a:p>
      </dgm:t>
    </dgm:pt>
    <dgm:pt modelId="{876671D7-4FE5-41B3-8B29-E2093AC95931}">
      <dgm:prSet custT="1"/>
      <dgm:spPr/>
      <dgm:t>
        <a:bodyPr/>
        <a:lstStyle/>
        <a:p>
          <a:r>
            <a:rPr lang="en-US" sz="2000" dirty="0">
              <a:solidFill>
                <a:schemeClr val="accent2">
                  <a:lumMod val="50000"/>
                </a:schemeClr>
              </a:solidFill>
            </a:rPr>
            <a:t>Provisions for SRH </a:t>
          </a:r>
        </a:p>
      </dgm:t>
    </dgm:pt>
    <dgm:pt modelId="{E20212A1-BEA2-4B9C-8953-0C6D1772ADD4}" type="parTrans" cxnId="{4A4924BD-53C5-4A32-BF90-9379F1A88834}">
      <dgm:prSet/>
      <dgm:spPr/>
      <dgm:t>
        <a:bodyPr/>
        <a:lstStyle/>
        <a:p>
          <a:endParaRPr lang="en-US" sz="2000">
            <a:solidFill>
              <a:schemeClr val="accent2">
                <a:lumMod val="50000"/>
              </a:schemeClr>
            </a:solidFill>
          </a:endParaRPr>
        </a:p>
      </dgm:t>
    </dgm:pt>
    <dgm:pt modelId="{02682C1F-4B61-4009-9472-C19B3405EB9A}" type="sibTrans" cxnId="{4A4924BD-53C5-4A32-BF90-9379F1A88834}">
      <dgm:prSet/>
      <dgm:spPr/>
      <dgm:t>
        <a:bodyPr/>
        <a:lstStyle/>
        <a:p>
          <a:endParaRPr lang="en-US" sz="2000">
            <a:solidFill>
              <a:schemeClr val="accent2">
                <a:lumMod val="50000"/>
              </a:schemeClr>
            </a:solidFill>
          </a:endParaRPr>
        </a:p>
      </dgm:t>
    </dgm:pt>
    <dgm:pt modelId="{0BD0A715-70FB-44FF-B0BC-85A3E483A3CF}">
      <dgm:prSet custT="1"/>
      <dgm:spPr/>
      <dgm:t>
        <a:bodyPr/>
        <a:lstStyle/>
        <a:p>
          <a:r>
            <a:rPr lang="en-US" sz="2000" dirty="0">
              <a:solidFill>
                <a:schemeClr val="accent2">
                  <a:lumMod val="50000"/>
                </a:schemeClr>
              </a:solidFill>
            </a:rPr>
            <a:t>Provisions to mitigate, prevent and respond to GBV </a:t>
          </a:r>
        </a:p>
      </dgm:t>
    </dgm:pt>
    <dgm:pt modelId="{1E29AE15-2B18-451D-91E7-D01B5B02101A}" type="parTrans" cxnId="{FC2880BD-8528-480A-92FE-4156ED105B5F}">
      <dgm:prSet/>
      <dgm:spPr/>
      <dgm:t>
        <a:bodyPr/>
        <a:lstStyle/>
        <a:p>
          <a:endParaRPr lang="en-US" sz="2000">
            <a:solidFill>
              <a:schemeClr val="accent2">
                <a:lumMod val="50000"/>
              </a:schemeClr>
            </a:solidFill>
          </a:endParaRPr>
        </a:p>
      </dgm:t>
    </dgm:pt>
    <dgm:pt modelId="{73889624-3608-4A6C-90B9-9F776529DC93}" type="sibTrans" cxnId="{FC2880BD-8528-480A-92FE-4156ED105B5F}">
      <dgm:prSet/>
      <dgm:spPr/>
      <dgm:t>
        <a:bodyPr/>
        <a:lstStyle/>
        <a:p>
          <a:endParaRPr lang="en-US" sz="2000">
            <a:solidFill>
              <a:schemeClr val="accent2">
                <a:lumMod val="50000"/>
              </a:schemeClr>
            </a:solidFill>
          </a:endParaRPr>
        </a:p>
      </dgm:t>
    </dgm:pt>
    <dgm:pt modelId="{BFF88067-8576-43D4-AB32-E371C8C6346A}">
      <dgm:prSet custT="1"/>
      <dgm:spPr/>
      <dgm:t>
        <a:bodyPr/>
        <a:lstStyle/>
        <a:p>
          <a:r>
            <a:rPr lang="en-US" sz="2000" dirty="0">
              <a:solidFill>
                <a:schemeClr val="accent2">
                  <a:lumMod val="50000"/>
                </a:schemeClr>
              </a:solidFill>
            </a:rPr>
            <a:t>PSEA and AAP implemented in a gender-responsive manner</a:t>
          </a:r>
        </a:p>
      </dgm:t>
    </dgm:pt>
    <dgm:pt modelId="{A1C19B60-88A0-4DA9-92BC-9D63070FDF7E}" type="parTrans" cxnId="{A6A0FD40-F929-4062-9DD7-293EB4FC1776}">
      <dgm:prSet/>
      <dgm:spPr/>
      <dgm:t>
        <a:bodyPr/>
        <a:lstStyle/>
        <a:p>
          <a:endParaRPr lang="en-US" sz="2000">
            <a:solidFill>
              <a:schemeClr val="accent2">
                <a:lumMod val="50000"/>
              </a:schemeClr>
            </a:solidFill>
          </a:endParaRPr>
        </a:p>
      </dgm:t>
    </dgm:pt>
    <dgm:pt modelId="{45C438FE-5F40-4918-8E53-74D3E59EA516}" type="sibTrans" cxnId="{A6A0FD40-F929-4062-9DD7-293EB4FC1776}">
      <dgm:prSet/>
      <dgm:spPr/>
      <dgm:t>
        <a:bodyPr/>
        <a:lstStyle/>
        <a:p>
          <a:endParaRPr lang="en-US" sz="2000">
            <a:solidFill>
              <a:schemeClr val="accent2">
                <a:lumMod val="50000"/>
              </a:schemeClr>
            </a:solidFill>
          </a:endParaRPr>
        </a:p>
      </dgm:t>
    </dgm:pt>
    <dgm:pt modelId="{77C18094-F431-4B95-ACD3-56AD8F588C47}">
      <dgm:prSet custT="1"/>
      <dgm:spPr>
        <a:solidFill>
          <a:schemeClr val="accent2">
            <a:lumMod val="60000"/>
            <a:lumOff val="40000"/>
          </a:schemeClr>
        </a:solidFill>
      </dgm:spPr>
      <dgm:t>
        <a:bodyPr/>
        <a:lstStyle/>
        <a:p>
          <a:r>
            <a:rPr lang="en-US" sz="2000" b="1">
              <a:solidFill>
                <a:schemeClr val="accent2">
                  <a:lumMod val="50000"/>
                </a:schemeClr>
              </a:solidFill>
            </a:rPr>
            <a:t>Organizational Practices</a:t>
          </a:r>
          <a:endParaRPr lang="en-US" sz="2000">
            <a:solidFill>
              <a:schemeClr val="accent2">
                <a:lumMod val="50000"/>
              </a:schemeClr>
            </a:solidFill>
          </a:endParaRPr>
        </a:p>
      </dgm:t>
    </dgm:pt>
    <dgm:pt modelId="{777C8AE1-22B7-4C7A-B740-F46B93EF9861}" type="parTrans" cxnId="{B60727BD-5A19-49AB-AF70-023A4164152C}">
      <dgm:prSet/>
      <dgm:spPr/>
      <dgm:t>
        <a:bodyPr/>
        <a:lstStyle/>
        <a:p>
          <a:endParaRPr lang="en-US" sz="2000">
            <a:solidFill>
              <a:schemeClr val="accent2">
                <a:lumMod val="50000"/>
              </a:schemeClr>
            </a:solidFill>
          </a:endParaRPr>
        </a:p>
      </dgm:t>
    </dgm:pt>
    <dgm:pt modelId="{C1BAAB57-A3A5-426B-A773-94E51F740720}" type="sibTrans" cxnId="{B60727BD-5A19-49AB-AF70-023A4164152C}">
      <dgm:prSet/>
      <dgm:spPr/>
      <dgm:t>
        <a:bodyPr/>
        <a:lstStyle/>
        <a:p>
          <a:endParaRPr lang="en-US" sz="2000">
            <a:solidFill>
              <a:schemeClr val="accent2">
                <a:lumMod val="50000"/>
              </a:schemeClr>
            </a:solidFill>
          </a:endParaRPr>
        </a:p>
      </dgm:t>
    </dgm:pt>
    <dgm:pt modelId="{2CD2C926-49A1-48F0-8F0A-5251A4582B10}">
      <dgm:prSet custT="1"/>
      <dgm:spPr/>
      <dgm:t>
        <a:bodyPr/>
        <a:lstStyle/>
        <a:p>
          <a:r>
            <a:rPr lang="en-US" sz="2000" dirty="0">
              <a:solidFill>
                <a:schemeClr val="accent2">
                  <a:lumMod val="50000"/>
                </a:schemeClr>
              </a:solidFill>
            </a:rPr>
            <a:t>IASC-led funding mechanisms include GEEWG requirements </a:t>
          </a:r>
        </a:p>
      </dgm:t>
    </dgm:pt>
    <dgm:pt modelId="{F9BF9E32-EF1C-4217-AFD2-6DBD348FAB30}" type="parTrans" cxnId="{6F4EDA0F-DCBE-4D8C-928B-3E0FFE9C61B0}">
      <dgm:prSet/>
      <dgm:spPr/>
      <dgm:t>
        <a:bodyPr/>
        <a:lstStyle/>
        <a:p>
          <a:endParaRPr lang="en-US" sz="2000">
            <a:solidFill>
              <a:schemeClr val="accent2">
                <a:lumMod val="50000"/>
              </a:schemeClr>
            </a:solidFill>
          </a:endParaRPr>
        </a:p>
      </dgm:t>
    </dgm:pt>
    <dgm:pt modelId="{3FD4EF65-16C9-4DFE-9DC3-B0C17F44FE67}" type="sibTrans" cxnId="{6F4EDA0F-DCBE-4D8C-928B-3E0FFE9C61B0}">
      <dgm:prSet/>
      <dgm:spPr/>
      <dgm:t>
        <a:bodyPr/>
        <a:lstStyle/>
        <a:p>
          <a:endParaRPr lang="en-US" sz="2000">
            <a:solidFill>
              <a:schemeClr val="accent2">
                <a:lumMod val="50000"/>
              </a:schemeClr>
            </a:solidFill>
          </a:endParaRPr>
        </a:p>
      </dgm:t>
    </dgm:pt>
    <dgm:pt modelId="{F3000F7C-29E9-4EFA-8F82-566249D2D1B0}">
      <dgm:prSet custT="1"/>
      <dgm:spPr/>
      <dgm:t>
        <a:bodyPr/>
        <a:lstStyle/>
        <a:p>
          <a:r>
            <a:rPr lang="en-US" sz="2000" dirty="0">
              <a:solidFill>
                <a:schemeClr val="accent2">
                  <a:lumMod val="50000"/>
                </a:schemeClr>
              </a:solidFill>
            </a:rPr>
            <a:t>Presence of dedicated Gender Focal Points in all IASC countries</a:t>
          </a:r>
        </a:p>
      </dgm:t>
    </dgm:pt>
    <dgm:pt modelId="{9F41BE3B-7B13-4F70-B6A8-6ED392AC3E5D}" type="parTrans" cxnId="{6B9AFF65-68E7-4866-A85E-4B72F40EE697}">
      <dgm:prSet/>
      <dgm:spPr/>
      <dgm:t>
        <a:bodyPr/>
        <a:lstStyle/>
        <a:p>
          <a:endParaRPr lang="en-US" sz="2000">
            <a:solidFill>
              <a:schemeClr val="accent2">
                <a:lumMod val="50000"/>
              </a:schemeClr>
            </a:solidFill>
          </a:endParaRPr>
        </a:p>
      </dgm:t>
    </dgm:pt>
    <dgm:pt modelId="{A40CAC7B-A6AB-486F-B26E-0438DF365F0F}" type="sibTrans" cxnId="{6B9AFF65-68E7-4866-A85E-4B72F40EE697}">
      <dgm:prSet/>
      <dgm:spPr/>
      <dgm:t>
        <a:bodyPr/>
        <a:lstStyle/>
        <a:p>
          <a:endParaRPr lang="en-US" sz="2000">
            <a:solidFill>
              <a:schemeClr val="accent2">
                <a:lumMod val="50000"/>
              </a:schemeClr>
            </a:solidFill>
          </a:endParaRPr>
        </a:p>
      </dgm:t>
    </dgm:pt>
    <dgm:pt modelId="{03D7F9A1-B6CE-4270-B523-1C237DD76CE7}">
      <dgm:prSet custT="1"/>
      <dgm:spPr/>
      <dgm:t>
        <a:bodyPr/>
        <a:lstStyle/>
        <a:p>
          <a:r>
            <a:rPr lang="en-US" sz="2000" dirty="0">
              <a:solidFill>
                <a:schemeClr val="accent2">
                  <a:lumMod val="50000"/>
                </a:schemeClr>
              </a:solidFill>
            </a:rPr>
            <a:t>Gender Parity in HCT </a:t>
          </a:r>
        </a:p>
      </dgm:t>
    </dgm:pt>
    <dgm:pt modelId="{844FF3C6-D329-4AF6-8B5E-44F69BB004BC}" type="parTrans" cxnId="{57B34D0A-886A-4559-8120-399CDC9B6B03}">
      <dgm:prSet/>
      <dgm:spPr/>
      <dgm:t>
        <a:bodyPr/>
        <a:lstStyle/>
        <a:p>
          <a:endParaRPr lang="en-US" sz="2000">
            <a:solidFill>
              <a:schemeClr val="accent2">
                <a:lumMod val="50000"/>
              </a:schemeClr>
            </a:solidFill>
          </a:endParaRPr>
        </a:p>
      </dgm:t>
    </dgm:pt>
    <dgm:pt modelId="{9FC4D11C-65F9-4CB1-9550-AC437DF1D63F}" type="sibTrans" cxnId="{57B34D0A-886A-4559-8120-399CDC9B6B03}">
      <dgm:prSet/>
      <dgm:spPr/>
      <dgm:t>
        <a:bodyPr/>
        <a:lstStyle/>
        <a:p>
          <a:endParaRPr lang="en-US" sz="2000">
            <a:solidFill>
              <a:schemeClr val="accent2">
                <a:lumMod val="50000"/>
              </a:schemeClr>
            </a:solidFill>
          </a:endParaRPr>
        </a:p>
      </dgm:t>
    </dgm:pt>
    <dgm:pt modelId="{B8D3AC0D-3C22-4241-9A37-9C043B568107}">
      <dgm:prSet custT="1"/>
      <dgm:spPr/>
      <dgm:t>
        <a:bodyPr/>
        <a:lstStyle/>
        <a:p>
          <a:r>
            <a:rPr lang="en-US" sz="2000" dirty="0">
              <a:solidFill>
                <a:schemeClr val="accent2">
                  <a:lumMod val="50000"/>
                </a:schemeClr>
              </a:solidFill>
            </a:rPr>
            <a:t>Functioning Gender Working Groups informing the HCT’s work</a:t>
          </a:r>
        </a:p>
      </dgm:t>
    </dgm:pt>
    <dgm:pt modelId="{06C3A99A-B365-4991-906B-8D4021FD1DC4}" type="parTrans" cxnId="{067AE5B8-CB2A-4F0A-8ED6-C3B04225DF49}">
      <dgm:prSet/>
      <dgm:spPr/>
      <dgm:t>
        <a:bodyPr/>
        <a:lstStyle/>
        <a:p>
          <a:endParaRPr lang="en-US" sz="2000">
            <a:solidFill>
              <a:schemeClr val="accent2">
                <a:lumMod val="50000"/>
              </a:schemeClr>
            </a:solidFill>
          </a:endParaRPr>
        </a:p>
      </dgm:t>
    </dgm:pt>
    <dgm:pt modelId="{CB8895DD-1337-48A0-8F56-F6CC233214C2}" type="sibTrans" cxnId="{067AE5B8-CB2A-4F0A-8ED6-C3B04225DF49}">
      <dgm:prSet/>
      <dgm:spPr/>
      <dgm:t>
        <a:bodyPr/>
        <a:lstStyle/>
        <a:p>
          <a:endParaRPr lang="en-US" sz="2000">
            <a:solidFill>
              <a:schemeClr val="accent2">
                <a:lumMod val="50000"/>
              </a:schemeClr>
            </a:solidFill>
          </a:endParaRPr>
        </a:p>
      </dgm:t>
    </dgm:pt>
    <dgm:pt modelId="{4DD3D5C0-D345-4C0F-8F4E-78BDD7EBEC07}" type="pres">
      <dgm:prSet presAssocID="{16F0FE0C-C634-4109-9900-598247B60028}" presName="linear" presStyleCnt="0">
        <dgm:presLayoutVars>
          <dgm:animLvl val="lvl"/>
          <dgm:resizeHandles val="exact"/>
        </dgm:presLayoutVars>
      </dgm:prSet>
      <dgm:spPr/>
    </dgm:pt>
    <dgm:pt modelId="{41F2848D-7FB7-4E63-A123-B0C7E7F3EC82}" type="pres">
      <dgm:prSet presAssocID="{8C3FCD83-214B-4207-BD7C-9FE145896EE5}" presName="parentText" presStyleLbl="node1" presStyleIdx="0" presStyleCnt="3" custLinFactNeighborX="-172" custLinFactNeighborY="-38857">
        <dgm:presLayoutVars>
          <dgm:chMax val="0"/>
          <dgm:bulletEnabled val="1"/>
        </dgm:presLayoutVars>
      </dgm:prSet>
      <dgm:spPr/>
    </dgm:pt>
    <dgm:pt modelId="{CE56CEE3-042F-45F1-AD69-A37CA1C987CD}" type="pres">
      <dgm:prSet presAssocID="{991812FC-969A-4A0E-A5D8-B45B41A5343F}" presName="spacer" presStyleCnt="0"/>
      <dgm:spPr/>
    </dgm:pt>
    <dgm:pt modelId="{64FC4102-61C8-4A09-8F73-912130A6D64E}" type="pres">
      <dgm:prSet presAssocID="{F32ADAE4-C8D8-43CD-8EA2-10D10AA7A23B}" presName="parentText" presStyleLbl="node1" presStyleIdx="1" presStyleCnt="3">
        <dgm:presLayoutVars>
          <dgm:chMax val="0"/>
          <dgm:bulletEnabled val="1"/>
        </dgm:presLayoutVars>
      </dgm:prSet>
      <dgm:spPr/>
    </dgm:pt>
    <dgm:pt modelId="{A33AB656-99D3-4E41-8698-C951851F7E90}" type="pres">
      <dgm:prSet presAssocID="{F32ADAE4-C8D8-43CD-8EA2-10D10AA7A23B}" presName="childText" presStyleLbl="revTx" presStyleIdx="0" presStyleCnt="2">
        <dgm:presLayoutVars>
          <dgm:bulletEnabled val="1"/>
        </dgm:presLayoutVars>
      </dgm:prSet>
      <dgm:spPr/>
    </dgm:pt>
    <dgm:pt modelId="{D192E534-3FA1-48A1-A4B0-A9C7A7821EF1}" type="pres">
      <dgm:prSet presAssocID="{77C18094-F431-4B95-ACD3-56AD8F588C47}" presName="parentText" presStyleLbl="node1" presStyleIdx="2" presStyleCnt="3">
        <dgm:presLayoutVars>
          <dgm:chMax val="0"/>
          <dgm:bulletEnabled val="1"/>
        </dgm:presLayoutVars>
      </dgm:prSet>
      <dgm:spPr/>
    </dgm:pt>
    <dgm:pt modelId="{D83380C0-1327-4430-8EC9-1BB86DA95A3F}" type="pres">
      <dgm:prSet presAssocID="{77C18094-F431-4B95-ACD3-56AD8F588C47}" presName="childText" presStyleLbl="revTx" presStyleIdx="1" presStyleCnt="2">
        <dgm:presLayoutVars>
          <dgm:bulletEnabled val="1"/>
        </dgm:presLayoutVars>
      </dgm:prSet>
      <dgm:spPr/>
    </dgm:pt>
  </dgm:ptLst>
  <dgm:cxnLst>
    <dgm:cxn modelId="{57B34D0A-886A-4559-8120-399CDC9B6B03}" srcId="{77C18094-F431-4B95-ACD3-56AD8F588C47}" destId="{03D7F9A1-B6CE-4270-B523-1C237DD76CE7}" srcOrd="2" destOrd="0" parTransId="{844FF3C6-D329-4AF6-8B5E-44F69BB004BC}" sibTransId="{9FC4D11C-65F9-4CB1-9550-AC437DF1D63F}"/>
    <dgm:cxn modelId="{6F4EDA0F-DCBE-4D8C-928B-3E0FFE9C61B0}" srcId="{77C18094-F431-4B95-ACD3-56AD8F588C47}" destId="{2CD2C926-49A1-48F0-8F0A-5251A4582B10}" srcOrd="0" destOrd="0" parTransId="{F9BF9E32-EF1C-4217-AFD2-6DBD348FAB30}" sibTransId="{3FD4EF65-16C9-4DFE-9DC3-B0C17F44FE67}"/>
    <dgm:cxn modelId="{9074171D-344A-4E48-93B6-871A8F363408}" type="presOf" srcId="{B06592CB-65D5-462C-AD35-45D1ABC4F383}" destId="{A33AB656-99D3-4E41-8698-C951851F7E90}" srcOrd="0" destOrd="1" presId="urn:microsoft.com/office/officeart/2005/8/layout/vList2"/>
    <dgm:cxn modelId="{58195932-3B2E-477F-8B21-9DA52CDA7178}" srcId="{16F0FE0C-C634-4109-9900-598247B60028}" destId="{F32ADAE4-C8D8-43CD-8EA2-10D10AA7A23B}" srcOrd="1" destOrd="0" parTransId="{EE065D7C-3AE2-4F0B-A0B5-25335308CAA4}" sibTransId="{84919EBE-80B8-4BCF-883C-E3D56E83FC85}"/>
    <dgm:cxn modelId="{D64F3240-0E2E-46B8-8AC1-FADAA2A3E5FC}" type="presOf" srcId="{0BD0A715-70FB-44FF-B0BC-85A3E483A3CF}" destId="{A33AB656-99D3-4E41-8698-C951851F7E90}" srcOrd="0" destOrd="3" presId="urn:microsoft.com/office/officeart/2005/8/layout/vList2"/>
    <dgm:cxn modelId="{A6A0FD40-F929-4062-9DD7-293EB4FC1776}" srcId="{F32ADAE4-C8D8-43CD-8EA2-10D10AA7A23B}" destId="{BFF88067-8576-43D4-AB32-E371C8C6346A}" srcOrd="4" destOrd="0" parTransId="{A1C19B60-88A0-4DA9-92BC-9D63070FDF7E}" sibTransId="{45C438FE-5F40-4918-8E53-74D3E59EA516}"/>
    <dgm:cxn modelId="{14585C52-8469-4429-9442-A5D6F0A76940}" type="presOf" srcId="{8C3FCD83-214B-4207-BD7C-9FE145896EE5}" destId="{41F2848D-7FB7-4E63-A123-B0C7E7F3EC82}" srcOrd="0" destOrd="0" presId="urn:microsoft.com/office/officeart/2005/8/layout/vList2"/>
    <dgm:cxn modelId="{6B9AFF65-68E7-4866-A85E-4B72F40EE697}" srcId="{77C18094-F431-4B95-ACD3-56AD8F588C47}" destId="{F3000F7C-29E9-4EFA-8F82-566249D2D1B0}" srcOrd="1" destOrd="0" parTransId="{9F41BE3B-7B13-4F70-B6A8-6ED392AC3E5D}" sibTransId="{A40CAC7B-A6AB-486F-B26E-0438DF365F0F}"/>
    <dgm:cxn modelId="{63DE9466-E9DC-4FEC-BFB0-F363DFAFA0AE}" srcId="{16F0FE0C-C634-4109-9900-598247B60028}" destId="{8C3FCD83-214B-4207-BD7C-9FE145896EE5}" srcOrd="0" destOrd="0" parTransId="{F9342884-A5A9-4AA0-9B89-508158370576}" sibTransId="{991812FC-969A-4A0E-A5D8-B45B41A5343F}"/>
    <dgm:cxn modelId="{621D9C82-84A9-4448-8E5C-D5FC7C3FDAA1}" type="presOf" srcId="{03D7F9A1-B6CE-4270-B523-1C237DD76CE7}" destId="{D83380C0-1327-4430-8EC9-1BB86DA95A3F}" srcOrd="0" destOrd="2" presId="urn:microsoft.com/office/officeart/2005/8/layout/vList2"/>
    <dgm:cxn modelId="{A427C490-4752-4031-B05B-3A38331BCCC9}" type="presOf" srcId="{F3000F7C-29E9-4EFA-8F82-566249D2D1B0}" destId="{D83380C0-1327-4430-8EC9-1BB86DA95A3F}" srcOrd="0" destOrd="1" presId="urn:microsoft.com/office/officeart/2005/8/layout/vList2"/>
    <dgm:cxn modelId="{096286A3-6259-407A-B357-5F26B85C630D}" srcId="{F32ADAE4-C8D8-43CD-8EA2-10D10AA7A23B}" destId="{2DF15CFD-6BE9-4C6C-A0E5-D9C5BBFEC077}" srcOrd="0" destOrd="0" parTransId="{016546F5-5120-46FF-8E0D-519268DF56BD}" sibTransId="{9E4D3D14-0845-46CB-B14D-FD7CCC1436D4}"/>
    <dgm:cxn modelId="{FB7002A8-50E6-4438-9332-4A9802311A52}" type="presOf" srcId="{2CD2C926-49A1-48F0-8F0A-5251A4582B10}" destId="{D83380C0-1327-4430-8EC9-1BB86DA95A3F}" srcOrd="0" destOrd="0" presId="urn:microsoft.com/office/officeart/2005/8/layout/vList2"/>
    <dgm:cxn modelId="{151077B1-086F-4A47-B863-0FC94763DDFB}" type="presOf" srcId="{F32ADAE4-C8D8-43CD-8EA2-10D10AA7A23B}" destId="{64FC4102-61C8-4A09-8F73-912130A6D64E}" srcOrd="0" destOrd="0" presId="urn:microsoft.com/office/officeart/2005/8/layout/vList2"/>
    <dgm:cxn modelId="{067AE5B8-CB2A-4F0A-8ED6-C3B04225DF49}" srcId="{77C18094-F431-4B95-ACD3-56AD8F588C47}" destId="{B8D3AC0D-3C22-4241-9A37-9C043B568107}" srcOrd="3" destOrd="0" parTransId="{06C3A99A-B365-4991-906B-8D4021FD1DC4}" sibTransId="{CB8895DD-1337-48A0-8F56-F6CC233214C2}"/>
    <dgm:cxn modelId="{4CE891BA-FB26-47FF-A2AD-C84FB6BC532D}" type="presOf" srcId="{B8D3AC0D-3C22-4241-9A37-9C043B568107}" destId="{D83380C0-1327-4430-8EC9-1BB86DA95A3F}" srcOrd="0" destOrd="3" presId="urn:microsoft.com/office/officeart/2005/8/layout/vList2"/>
    <dgm:cxn modelId="{C91321BD-6E3B-4C4E-B9A3-DAA7C8174E04}" type="presOf" srcId="{16F0FE0C-C634-4109-9900-598247B60028}" destId="{4DD3D5C0-D345-4C0F-8F4E-78BDD7EBEC07}" srcOrd="0" destOrd="0" presId="urn:microsoft.com/office/officeart/2005/8/layout/vList2"/>
    <dgm:cxn modelId="{4A4924BD-53C5-4A32-BF90-9379F1A88834}" srcId="{F32ADAE4-C8D8-43CD-8EA2-10D10AA7A23B}" destId="{876671D7-4FE5-41B3-8B29-E2093AC95931}" srcOrd="2" destOrd="0" parTransId="{E20212A1-BEA2-4B9C-8953-0C6D1772ADD4}" sibTransId="{02682C1F-4B61-4009-9472-C19B3405EB9A}"/>
    <dgm:cxn modelId="{B60727BD-5A19-49AB-AF70-023A4164152C}" srcId="{16F0FE0C-C634-4109-9900-598247B60028}" destId="{77C18094-F431-4B95-ACD3-56AD8F588C47}" srcOrd="2" destOrd="0" parTransId="{777C8AE1-22B7-4C7A-B740-F46B93EF9861}" sibTransId="{C1BAAB57-A3A5-426B-A773-94E51F740720}"/>
    <dgm:cxn modelId="{FC2880BD-8528-480A-92FE-4156ED105B5F}" srcId="{F32ADAE4-C8D8-43CD-8EA2-10D10AA7A23B}" destId="{0BD0A715-70FB-44FF-B0BC-85A3E483A3CF}" srcOrd="3" destOrd="0" parTransId="{1E29AE15-2B18-451D-91E7-D01B5B02101A}" sibTransId="{73889624-3608-4A6C-90B9-9F776529DC93}"/>
    <dgm:cxn modelId="{62FF6CCB-4B18-4DE3-A812-012915152AFB}" srcId="{F32ADAE4-C8D8-43CD-8EA2-10D10AA7A23B}" destId="{B06592CB-65D5-462C-AD35-45D1ABC4F383}" srcOrd="1" destOrd="0" parTransId="{B27CBD26-7AFD-4CDD-BF36-15365573926A}" sibTransId="{0D51A6EF-7627-47EF-8ED2-5509405F0EFF}"/>
    <dgm:cxn modelId="{BA55E7D5-F1BB-4AC0-B5BF-03E1EC00C77E}" type="presOf" srcId="{77C18094-F431-4B95-ACD3-56AD8F588C47}" destId="{D192E534-3FA1-48A1-A4B0-A9C7A7821EF1}" srcOrd="0" destOrd="0" presId="urn:microsoft.com/office/officeart/2005/8/layout/vList2"/>
    <dgm:cxn modelId="{558187DC-649A-419D-8232-EBAFF6A31C76}" type="presOf" srcId="{BFF88067-8576-43D4-AB32-E371C8C6346A}" destId="{A33AB656-99D3-4E41-8698-C951851F7E90}" srcOrd="0" destOrd="4" presId="urn:microsoft.com/office/officeart/2005/8/layout/vList2"/>
    <dgm:cxn modelId="{EBFAF7EE-27D6-4D21-B8B2-283030867F2C}" type="presOf" srcId="{876671D7-4FE5-41B3-8B29-E2093AC95931}" destId="{A33AB656-99D3-4E41-8698-C951851F7E90}" srcOrd="0" destOrd="2" presId="urn:microsoft.com/office/officeart/2005/8/layout/vList2"/>
    <dgm:cxn modelId="{BA7AFEF4-A263-4A8D-A109-3096869A2B86}" type="presOf" srcId="{2DF15CFD-6BE9-4C6C-A0E5-D9C5BBFEC077}" destId="{A33AB656-99D3-4E41-8698-C951851F7E90}" srcOrd="0" destOrd="0" presId="urn:microsoft.com/office/officeart/2005/8/layout/vList2"/>
    <dgm:cxn modelId="{B483AF43-8B16-49A7-9257-266ED2BFE122}" type="presParOf" srcId="{4DD3D5C0-D345-4C0F-8F4E-78BDD7EBEC07}" destId="{41F2848D-7FB7-4E63-A123-B0C7E7F3EC82}" srcOrd="0" destOrd="0" presId="urn:microsoft.com/office/officeart/2005/8/layout/vList2"/>
    <dgm:cxn modelId="{586958F8-71EE-4533-B9D5-ADC18FC40E69}" type="presParOf" srcId="{4DD3D5C0-D345-4C0F-8F4E-78BDD7EBEC07}" destId="{CE56CEE3-042F-45F1-AD69-A37CA1C987CD}" srcOrd="1" destOrd="0" presId="urn:microsoft.com/office/officeart/2005/8/layout/vList2"/>
    <dgm:cxn modelId="{3D5854CA-5492-471F-A15D-5CD288104CE5}" type="presParOf" srcId="{4DD3D5C0-D345-4C0F-8F4E-78BDD7EBEC07}" destId="{64FC4102-61C8-4A09-8F73-912130A6D64E}" srcOrd="2" destOrd="0" presId="urn:microsoft.com/office/officeart/2005/8/layout/vList2"/>
    <dgm:cxn modelId="{32B07637-1900-4837-AFED-B1DABF18C036}" type="presParOf" srcId="{4DD3D5C0-D345-4C0F-8F4E-78BDD7EBEC07}" destId="{A33AB656-99D3-4E41-8698-C951851F7E90}" srcOrd="3" destOrd="0" presId="urn:microsoft.com/office/officeart/2005/8/layout/vList2"/>
    <dgm:cxn modelId="{6A7AF0C3-FF1A-4AD1-ADEE-E78DC3621424}" type="presParOf" srcId="{4DD3D5C0-D345-4C0F-8F4E-78BDD7EBEC07}" destId="{D192E534-3FA1-48A1-A4B0-A9C7A7821EF1}" srcOrd="4" destOrd="0" presId="urn:microsoft.com/office/officeart/2005/8/layout/vList2"/>
    <dgm:cxn modelId="{926701AF-7C80-44F6-AB4B-1D6D68E61408}" type="presParOf" srcId="{4DD3D5C0-D345-4C0F-8F4E-78BDD7EBEC07}" destId="{D83380C0-1327-4430-8EC9-1BB86DA95A3F}" srcOrd="5"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DC89694-0DAB-4709-8936-8EB5BCD8A0C9}"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US"/>
        </a:p>
      </dgm:t>
    </dgm:pt>
    <dgm:pt modelId="{32D7B393-C33C-47B3-9F86-36F6520E24D7}" type="pres">
      <dgm:prSet presAssocID="{4DC89694-0DAB-4709-8936-8EB5BCD8A0C9}" presName="linear" presStyleCnt="0">
        <dgm:presLayoutVars>
          <dgm:animLvl val="lvl"/>
          <dgm:resizeHandles val="exact"/>
        </dgm:presLayoutVars>
      </dgm:prSet>
      <dgm:spPr/>
    </dgm:pt>
  </dgm:ptLst>
  <dgm:cxnLst>
    <dgm:cxn modelId="{D3DB1BB5-3F0E-4B7B-A064-9E2A6ABA1694}" type="presOf" srcId="{4DC89694-0DAB-4709-8936-8EB5BCD8A0C9}" destId="{32D7B393-C33C-47B3-9F86-36F6520E24D7}"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F56FCD2-E3F8-4DB3-81E6-4175CF741BC0}" type="doc">
      <dgm:prSet loTypeId="urn:microsoft.com/office/officeart/2005/8/layout/hList1" loCatId="list" qsTypeId="urn:microsoft.com/office/officeart/2005/8/quickstyle/simple1" qsCatId="simple" csTypeId="urn:microsoft.com/office/officeart/2005/8/colors/colorful4" csCatId="colorful" phldr="1"/>
      <dgm:spPr/>
      <dgm:t>
        <a:bodyPr/>
        <a:lstStyle/>
        <a:p>
          <a:endParaRPr lang="en-US"/>
        </a:p>
      </dgm:t>
    </dgm:pt>
    <dgm:pt modelId="{B9A88858-0838-4104-A9DC-32496AC18BC4}">
      <dgm:prSet custT="1"/>
      <dgm:spPr>
        <a:solidFill>
          <a:schemeClr val="accent2">
            <a:lumMod val="60000"/>
            <a:lumOff val="40000"/>
          </a:schemeClr>
        </a:solidFill>
        <a:ln>
          <a:noFill/>
        </a:ln>
      </dgm:spPr>
      <dgm:t>
        <a:bodyPr/>
        <a:lstStyle/>
        <a:p>
          <a:r>
            <a:rPr lang="en-US" sz="1600" b="1">
              <a:solidFill>
                <a:schemeClr val="tx1"/>
              </a:solidFill>
            </a:rPr>
            <a:t>Humanitarian Coordinators </a:t>
          </a:r>
        </a:p>
      </dgm:t>
    </dgm:pt>
    <dgm:pt modelId="{EDE3386F-7E82-4CE0-898D-C977CFA4038C}" type="parTrans" cxnId="{4B73EBAB-D6F9-492D-A5DC-9A882BE254FA}">
      <dgm:prSet/>
      <dgm:spPr/>
      <dgm:t>
        <a:bodyPr/>
        <a:lstStyle/>
        <a:p>
          <a:endParaRPr lang="en-US">
            <a:solidFill>
              <a:schemeClr val="accent2">
                <a:lumMod val="50000"/>
              </a:schemeClr>
            </a:solidFill>
          </a:endParaRPr>
        </a:p>
      </dgm:t>
    </dgm:pt>
    <dgm:pt modelId="{9C2DFB9E-7B5A-4BEE-ABBC-C1E1BB096812}" type="sibTrans" cxnId="{4B73EBAB-D6F9-492D-A5DC-9A882BE254FA}">
      <dgm:prSet/>
      <dgm:spPr/>
      <dgm:t>
        <a:bodyPr/>
        <a:lstStyle/>
        <a:p>
          <a:endParaRPr lang="en-US">
            <a:solidFill>
              <a:schemeClr val="accent2">
                <a:lumMod val="50000"/>
              </a:schemeClr>
            </a:solidFill>
          </a:endParaRPr>
        </a:p>
      </dgm:t>
    </dgm:pt>
    <dgm:pt modelId="{4DBCAF22-6FCF-4230-ADCD-82EB3FF87938}">
      <dgm:prSet/>
      <dgm:spPr>
        <a:solidFill>
          <a:schemeClr val="accent2">
            <a:lumMod val="20000"/>
            <a:lumOff val="80000"/>
            <a:alpha val="90000"/>
          </a:schemeClr>
        </a:solidFill>
        <a:ln>
          <a:noFill/>
        </a:ln>
      </dgm:spPr>
      <dgm:t>
        <a:bodyPr/>
        <a:lstStyle/>
        <a:p>
          <a:r>
            <a:rPr lang="en-US">
              <a:solidFill>
                <a:schemeClr val="tx1"/>
              </a:solidFill>
            </a:rPr>
            <a:t>Demonstrate </a:t>
          </a:r>
          <a:r>
            <a:rPr lang="en-US" b="1">
              <a:solidFill>
                <a:schemeClr val="tx1"/>
              </a:solidFill>
            </a:rPr>
            <a:t>leadership</a:t>
          </a:r>
          <a:r>
            <a:rPr lang="en-US">
              <a:solidFill>
                <a:schemeClr val="tx1"/>
              </a:solidFill>
            </a:rPr>
            <a:t> on GEEWG in all aspects of HA</a:t>
          </a:r>
        </a:p>
      </dgm:t>
    </dgm:pt>
    <dgm:pt modelId="{24E27F77-F158-4980-AA29-969B768400EF}" type="parTrans" cxnId="{9B8F57B4-44F5-4F1F-BD66-92D7A9AAB446}">
      <dgm:prSet/>
      <dgm:spPr/>
      <dgm:t>
        <a:bodyPr/>
        <a:lstStyle/>
        <a:p>
          <a:endParaRPr lang="en-US">
            <a:solidFill>
              <a:schemeClr val="accent2">
                <a:lumMod val="50000"/>
              </a:schemeClr>
            </a:solidFill>
          </a:endParaRPr>
        </a:p>
      </dgm:t>
    </dgm:pt>
    <dgm:pt modelId="{A1C24C06-D844-4FBC-9089-7CF05CFD2548}" type="sibTrans" cxnId="{9B8F57B4-44F5-4F1F-BD66-92D7A9AAB446}">
      <dgm:prSet/>
      <dgm:spPr/>
      <dgm:t>
        <a:bodyPr/>
        <a:lstStyle/>
        <a:p>
          <a:endParaRPr lang="en-US">
            <a:solidFill>
              <a:schemeClr val="accent2">
                <a:lumMod val="50000"/>
              </a:schemeClr>
            </a:solidFill>
          </a:endParaRPr>
        </a:p>
      </dgm:t>
    </dgm:pt>
    <dgm:pt modelId="{524E9975-C490-42C7-AC62-2D1B5ACAD469}">
      <dgm:prSet/>
      <dgm:spPr>
        <a:solidFill>
          <a:schemeClr val="accent2">
            <a:lumMod val="20000"/>
            <a:lumOff val="80000"/>
            <a:alpha val="90000"/>
          </a:schemeClr>
        </a:solidFill>
        <a:ln>
          <a:noFill/>
        </a:ln>
      </dgm:spPr>
      <dgm:t>
        <a:bodyPr/>
        <a:lstStyle/>
        <a:p>
          <a:r>
            <a:rPr lang="en-US">
              <a:solidFill>
                <a:schemeClr val="tx1"/>
              </a:solidFill>
            </a:rPr>
            <a:t>Establish </a:t>
          </a:r>
          <a:r>
            <a:rPr lang="en-US" b="1">
              <a:solidFill>
                <a:schemeClr val="tx1"/>
              </a:solidFill>
            </a:rPr>
            <a:t>targets</a:t>
          </a:r>
          <a:r>
            <a:rPr lang="en-US">
              <a:solidFill>
                <a:schemeClr val="tx1"/>
              </a:solidFill>
            </a:rPr>
            <a:t> for gender parity in HCTs and other operational teams, particularly in surge teams </a:t>
          </a:r>
        </a:p>
      </dgm:t>
    </dgm:pt>
    <dgm:pt modelId="{40B9C73A-F70D-4CFB-BCBD-F91DC924EB08}" type="parTrans" cxnId="{3627D4E1-7B9A-4383-A99F-F1113F300D62}">
      <dgm:prSet/>
      <dgm:spPr/>
      <dgm:t>
        <a:bodyPr/>
        <a:lstStyle/>
        <a:p>
          <a:endParaRPr lang="en-US">
            <a:solidFill>
              <a:schemeClr val="accent2">
                <a:lumMod val="50000"/>
              </a:schemeClr>
            </a:solidFill>
          </a:endParaRPr>
        </a:p>
      </dgm:t>
    </dgm:pt>
    <dgm:pt modelId="{E5050139-F155-410E-97C5-F116FB43A170}" type="sibTrans" cxnId="{3627D4E1-7B9A-4383-A99F-F1113F300D62}">
      <dgm:prSet/>
      <dgm:spPr/>
      <dgm:t>
        <a:bodyPr/>
        <a:lstStyle/>
        <a:p>
          <a:endParaRPr lang="en-US">
            <a:solidFill>
              <a:schemeClr val="accent2">
                <a:lumMod val="50000"/>
              </a:schemeClr>
            </a:solidFill>
          </a:endParaRPr>
        </a:p>
      </dgm:t>
    </dgm:pt>
    <dgm:pt modelId="{C2448013-123C-4FD1-804D-049212951EBE}">
      <dgm:prSet/>
      <dgm:spPr>
        <a:solidFill>
          <a:schemeClr val="accent2">
            <a:lumMod val="20000"/>
            <a:lumOff val="80000"/>
            <a:alpha val="90000"/>
          </a:schemeClr>
        </a:solidFill>
        <a:ln>
          <a:noFill/>
        </a:ln>
      </dgm:spPr>
      <dgm:t>
        <a:bodyPr/>
        <a:lstStyle/>
        <a:p>
          <a:r>
            <a:rPr lang="en-US">
              <a:solidFill>
                <a:schemeClr val="tx1"/>
              </a:solidFill>
            </a:rPr>
            <a:t>Consistently </a:t>
          </a:r>
          <a:r>
            <a:rPr lang="en-US" b="1">
              <a:solidFill>
                <a:schemeClr val="tx1"/>
              </a:solidFill>
            </a:rPr>
            <a:t>raise awareness</a:t>
          </a:r>
          <a:r>
            <a:rPr lang="en-US">
              <a:solidFill>
                <a:schemeClr val="tx1"/>
              </a:solidFill>
            </a:rPr>
            <a:t> of the Policy, and encourage ownership</a:t>
          </a:r>
        </a:p>
      </dgm:t>
    </dgm:pt>
    <dgm:pt modelId="{7837C5DA-B835-4045-9E0E-D2C9C08FFD9F}" type="parTrans" cxnId="{E5484E93-33A2-4276-81EE-B53AAAA3F7AD}">
      <dgm:prSet/>
      <dgm:spPr/>
      <dgm:t>
        <a:bodyPr/>
        <a:lstStyle/>
        <a:p>
          <a:endParaRPr lang="en-US">
            <a:solidFill>
              <a:schemeClr val="accent2">
                <a:lumMod val="50000"/>
              </a:schemeClr>
            </a:solidFill>
          </a:endParaRPr>
        </a:p>
      </dgm:t>
    </dgm:pt>
    <dgm:pt modelId="{59A9434B-12A4-47B4-A1BB-EE9F67281972}" type="sibTrans" cxnId="{E5484E93-33A2-4276-81EE-B53AAAA3F7AD}">
      <dgm:prSet/>
      <dgm:spPr/>
      <dgm:t>
        <a:bodyPr/>
        <a:lstStyle/>
        <a:p>
          <a:endParaRPr lang="en-US">
            <a:solidFill>
              <a:schemeClr val="accent2">
                <a:lumMod val="50000"/>
              </a:schemeClr>
            </a:solidFill>
          </a:endParaRPr>
        </a:p>
      </dgm:t>
    </dgm:pt>
    <dgm:pt modelId="{478605EC-0887-4878-88A8-4BAED4E0F080}">
      <dgm:prSet phldrT="[Text]" custT="1"/>
      <dgm:spPr>
        <a:solidFill>
          <a:schemeClr val="accent2">
            <a:lumMod val="60000"/>
            <a:lumOff val="40000"/>
          </a:schemeClr>
        </a:solidFill>
        <a:ln>
          <a:noFill/>
        </a:ln>
      </dgm:spPr>
      <dgm:t>
        <a:bodyPr/>
        <a:lstStyle/>
        <a:p>
          <a:r>
            <a:rPr lang="en-US" sz="1600" b="1" kern="1200">
              <a:solidFill>
                <a:schemeClr val="tx1"/>
              </a:solidFill>
              <a:latin typeface="Calibri"/>
              <a:ea typeface="+mn-ea"/>
              <a:cs typeface="+mn-cs"/>
            </a:rPr>
            <a:t>Humanitarian Country Teams</a:t>
          </a:r>
        </a:p>
      </dgm:t>
    </dgm:pt>
    <dgm:pt modelId="{A589CE51-1D76-43AF-8899-98BD45F4EFCE}" type="parTrans" cxnId="{B4CE9D96-0F0F-4D51-8CCC-CFDAABD03E0C}">
      <dgm:prSet/>
      <dgm:spPr/>
      <dgm:t>
        <a:bodyPr/>
        <a:lstStyle/>
        <a:p>
          <a:endParaRPr lang="en-US">
            <a:solidFill>
              <a:schemeClr val="accent2">
                <a:lumMod val="50000"/>
              </a:schemeClr>
            </a:solidFill>
          </a:endParaRPr>
        </a:p>
      </dgm:t>
    </dgm:pt>
    <dgm:pt modelId="{78A51104-9D8C-4227-BD87-D784D069FBDF}" type="sibTrans" cxnId="{B4CE9D96-0F0F-4D51-8CCC-CFDAABD03E0C}">
      <dgm:prSet/>
      <dgm:spPr/>
      <dgm:t>
        <a:bodyPr/>
        <a:lstStyle/>
        <a:p>
          <a:endParaRPr lang="en-US">
            <a:solidFill>
              <a:schemeClr val="accent2">
                <a:lumMod val="50000"/>
              </a:schemeClr>
            </a:solidFill>
          </a:endParaRPr>
        </a:p>
      </dgm:t>
    </dgm:pt>
    <dgm:pt modelId="{E573C02E-290C-46ED-8BE5-9F6D535FB9E5}">
      <dgm:prSet phldrT="[Text]"/>
      <dgm:spPr>
        <a:solidFill>
          <a:schemeClr val="accent2">
            <a:lumMod val="20000"/>
            <a:lumOff val="80000"/>
            <a:alpha val="90000"/>
          </a:schemeClr>
        </a:solidFill>
        <a:ln>
          <a:noFill/>
        </a:ln>
      </dgm:spPr>
      <dgm:t>
        <a:bodyPr/>
        <a:lstStyle/>
        <a:p>
          <a:r>
            <a:rPr lang="en-US">
              <a:solidFill>
                <a:schemeClr val="tx1"/>
              </a:solidFill>
            </a:rPr>
            <a:t>Prepare, implement and monitor a country-specific </a:t>
          </a:r>
          <a:r>
            <a:rPr lang="en-US" b="1">
              <a:solidFill>
                <a:schemeClr val="tx1"/>
              </a:solidFill>
            </a:rPr>
            <a:t>plan</a:t>
          </a:r>
          <a:r>
            <a:rPr lang="en-US">
              <a:solidFill>
                <a:schemeClr val="tx1"/>
              </a:solidFill>
            </a:rPr>
            <a:t> on GEEWG.</a:t>
          </a:r>
        </a:p>
      </dgm:t>
    </dgm:pt>
    <dgm:pt modelId="{CE9A488F-D499-4717-AB13-1D0D3081D9CC}" type="parTrans" cxnId="{629FB492-75D8-4869-AF48-D882B7AD0486}">
      <dgm:prSet/>
      <dgm:spPr/>
      <dgm:t>
        <a:bodyPr/>
        <a:lstStyle/>
        <a:p>
          <a:endParaRPr lang="en-US">
            <a:solidFill>
              <a:schemeClr val="accent2">
                <a:lumMod val="50000"/>
              </a:schemeClr>
            </a:solidFill>
          </a:endParaRPr>
        </a:p>
      </dgm:t>
    </dgm:pt>
    <dgm:pt modelId="{EA0C3B81-AF82-43BB-9E87-F3F2158FCA62}" type="sibTrans" cxnId="{629FB492-75D8-4869-AF48-D882B7AD0486}">
      <dgm:prSet/>
      <dgm:spPr/>
      <dgm:t>
        <a:bodyPr/>
        <a:lstStyle/>
        <a:p>
          <a:endParaRPr lang="en-US">
            <a:solidFill>
              <a:schemeClr val="accent2">
                <a:lumMod val="50000"/>
              </a:schemeClr>
            </a:solidFill>
          </a:endParaRPr>
        </a:p>
      </dgm:t>
    </dgm:pt>
    <dgm:pt modelId="{536787E0-FC3C-433F-BFB8-912946D922E8}">
      <dgm:prSet phldrT="[Text]"/>
      <dgm:spPr>
        <a:solidFill>
          <a:schemeClr val="accent2">
            <a:lumMod val="20000"/>
            <a:lumOff val="80000"/>
            <a:alpha val="90000"/>
          </a:schemeClr>
        </a:solidFill>
        <a:ln>
          <a:noFill/>
        </a:ln>
      </dgm:spPr>
      <dgm:t>
        <a:bodyPr/>
        <a:lstStyle/>
        <a:p>
          <a:r>
            <a:rPr lang="en-US">
              <a:solidFill>
                <a:schemeClr val="tx1"/>
              </a:solidFill>
            </a:rPr>
            <a:t>Include GEEWG considerations in </a:t>
          </a:r>
          <a:r>
            <a:rPr lang="en-US" b="1">
              <a:solidFill>
                <a:schemeClr val="tx1"/>
              </a:solidFill>
            </a:rPr>
            <a:t>needs assessments</a:t>
          </a:r>
          <a:r>
            <a:rPr lang="en-US">
              <a:solidFill>
                <a:schemeClr val="tx1"/>
              </a:solidFill>
            </a:rPr>
            <a:t>, </a:t>
          </a:r>
          <a:r>
            <a:rPr lang="en-US" b="1">
              <a:solidFill>
                <a:schemeClr val="tx1"/>
              </a:solidFill>
            </a:rPr>
            <a:t>appeals</a:t>
          </a:r>
          <a:r>
            <a:rPr lang="en-US">
              <a:solidFill>
                <a:schemeClr val="tx1"/>
              </a:solidFill>
            </a:rPr>
            <a:t>, and </a:t>
          </a:r>
          <a:r>
            <a:rPr lang="en-US" b="1">
              <a:solidFill>
                <a:schemeClr val="tx1"/>
              </a:solidFill>
            </a:rPr>
            <a:t>response plans</a:t>
          </a:r>
        </a:p>
      </dgm:t>
    </dgm:pt>
    <dgm:pt modelId="{6C7A3E59-84DA-4420-8C95-36AD87ED57F1}" type="parTrans" cxnId="{A77B7809-9610-4753-A601-132AFF2567B5}">
      <dgm:prSet/>
      <dgm:spPr/>
      <dgm:t>
        <a:bodyPr/>
        <a:lstStyle/>
        <a:p>
          <a:endParaRPr lang="en-US">
            <a:solidFill>
              <a:schemeClr val="accent2">
                <a:lumMod val="50000"/>
              </a:schemeClr>
            </a:solidFill>
          </a:endParaRPr>
        </a:p>
      </dgm:t>
    </dgm:pt>
    <dgm:pt modelId="{218DAF32-1CA9-4A6C-B6BD-045C018CCADB}" type="sibTrans" cxnId="{A77B7809-9610-4753-A601-132AFF2567B5}">
      <dgm:prSet/>
      <dgm:spPr/>
      <dgm:t>
        <a:bodyPr/>
        <a:lstStyle/>
        <a:p>
          <a:endParaRPr lang="en-US">
            <a:solidFill>
              <a:schemeClr val="accent2">
                <a:lumMod val="50000"/>
              </a:schemeClr>
            </a:solidFill>
          </a:endParaRPr>
        </a:p>
      </dgm:t>
    </dgm:pt>
    <dgm:pt modelId="{0E4CC695-F5FD-4817-8788-AD734434EBB7}">
      <dgm:prSet phldrT="[Text]" custT="1"/>
      <dgm:spPr>
        <a:solidFill>
          <a:schemeClr val="accent2">
            <a:lumMod val="60000"/>
            <a:lumOff val="40000"/>
          </a:schemeClr>
        </a:solidFill>
        <a:ln>
          <a:noFill/>
        </a:ln>
      </dgm:spPr>
      <dgm:t>
        <a:bodyPr/>
        <a:lstStyle/>
        <a:p>
          <a:r>
            <a:rPr lang="en-US" sz="1600" b="1">
              <a:solidFill>
                <a:schemeClr val="tx1"/>
              </a:solidFill>
            </a:rPr>
            <a:t>Cluster Coordinators</a:t>
          </a:r>
        </a:p>
      </dgm:t>
    </dgm:pt>
    <dgm:pt modelId="{AE4AEB4F-B347-4DE0-A0D5-9BFFA85E47B5}" type="parTrans" cxnId="{FD0012B3-3B38-48A5-86AA-A5B7203022FE}">
      <dgm:prSet/>
      <dgm:spPr/>
      <dgm:t>
        <a:bodyPr/>
        <a:lstStyle/>
        <a:p>
          <a:endParaRPr lang="en-US">
            <a:solidFill>
              <a:schemeClr val="accent2">
                <a:lumMod val="50000"/>
              </a:schemeClr>
            </a:solidFill>
          </a:endParaRPr>
        </a:p>
      </dgm:t>
    </dgm:pt>
    <dgm:pt modelId="{F3ADAA7E-81F3-469A-A2DC-912A72148277}" type="sibTrans" cxnId="{FD0012B3-3B38-48A5-86AA-A5B7203022FE}">
      <dgm:prSet/>
      <dgm:spPr/>
      <dgm:t>
        <a:bodyPr/>
        <a:lstStyle/>
        <a:p>
          <a:endParaRPr lang="en-US">
            <a:solidFill>
              <a:schemeClr val="accent2">
                <a:lumMod val="50000"/>
              </a:schemeClr>
            </a:solidFill>
          </a:endParaRPr>
        </a:p>
      </dgm:t>
    </dgm:pt>
    <dgm:pt modelId="{A04AA71D-AD4F-4F92-AC48-F10C5498AA3F}">
      <dgm:prSet phldrT="[Text]"/>
      <dgm:spPr>
        <a:solidFill>
          <a:schemeClr val="accent2">
            <a:lumMod val="20000"/>
            <a:lumOff val="80000"/>
            <a:alpha val="90000"/>
          </a:schemeClr>
        </a:solidFill>
        <a:ln>
          <a:noFill/>
        </a:ln>
      </dgm:spPr>
      <dgm:t>
        <a:bodyPr/>
        <a:lstStyle/>
        <a:p>
          <a:r>
            <a:rPr lang="en-US" b="1">
              <a:solidFill>
                <a:schemeClr val="tx1"/>
              </a:solidFill>
            </a:rPr>
            <a:t>Integrate</a:t>
          </a:r>
          <a:r>
            <a:rPr lang="en-US">
              <a:solidFill>
                <a:schemeClr val="tx1"/>
              </a:solidFill>
            </a:rPr>
            <a:t> gender equality considerations in all cluster strategies, work plans, needs assessments, etc.</a:t>
          </a:r>
        </a:p>
      </dgm:t>
    </dgm:pt>
    <dgm:pt modelId="{B576D910-7919-4FC9-90FC-575209577664}" type="parTrans" cxnId="{E9322C6D-52C8-47E6-89C1-8783DB11A5BD}">
      <dgm:prSet/>
      <dgm:spPr/>
      <dgm:t>
        <a:bodyPr/>
        <a:lstStyle/>
        <a:p>
          <a:endParaRPr lang="en-US">
            <a:solidFill>
              <a:schemeClr val="accent2">
                <a:lumMod val="50000"/>
              </a:schemeClr>
            </a:solidFill>
          </a:endParaRPr>
        </a:p>
      </dgm:t>
    </dgm:pt>
    <dgm:pt modelId="{D2E87624-43EB-47C6-851B-C9D6C7627E26}" type="sibTrans" cxnId="{E9322C6D-52C8-47E6-89C1-8783DB11A5BD}">
      <dgm:prSet/>
      <dgm:spPr/>
      <dgm:t>
        <a:bodyPr/>
        <a:lstStyle/>
        <a:p>
          <a:endParaRPr lang="en-US">
            <a:solidFill>
              <a:schemeClr val="accent2">
                <a:lumMod val="50000"/>
              </a:schemeClr>
            </a:solidFill>
          </a:endParaRPr>
        </a:p>
      </dgm:t>
    </dgm:pt>
    <dgm:pt modelId="{B00F0B8D-7B24-42F2-B342-48ECA8DD03E4}">
      <dgm:prSet phldrT="[Text]"/>
      <dgm:spPr>
        <a:solidFill>
          <a:schemeClr val="accent2">
            <a:lumMod val="20000"/>
            <a:lumOff val="80000"/>
            <a:alpha val="90000"/>
          </a:schemeClr>
        </a:solidFill>
        <a:ln>
          <a:noFill/>
        </a:ln>
      </dgm:spPr>
      <dgm:t>
        <a:bodyPr/>
        <a:lstStyle/>
        <a:p>
          <a:r>
            <a:rPr lang="en-US" b="1">
              <a:solidFill>
                <a:schemeClr val="tx1"/>
              </a:solidFill>
            </a:rPr>
            <a:t>Designate</a:t>
          </a:r>
          <a:r>
            <a:rPr lang="en-US">
              <a:solidFill>
                <a:schemeClr val="tx1"/>
              </a:solidFill>
            </a:rPr>
            <a:t> a gender advisor and collaborate with women’s </a:t>
          </a:r>
          <a:r>
            <a:rPr lang="en-US" err="1">
              <a:solidFill>
                <a:schemeClr val="tx1"/>
              </a:solidFill>
            </a:rPr>
            <a:t>organisations</a:t>
          </a:r>
          <a:r>
            <a:rPr lang="en-US">
              <a:solidFill>
                <a:schemeClr val="tx1"/>
              </a:solidFill>
            </a:rPr>
            <a:t> on sectoral issues. </a:t>
          </a:r>
        </a:p>
      </dgm:t>
    </dgm:pt>
    <dgm:pt modelId="{8C2FC370-67DB-4FC9-8A95-A74B1314DDBB}" type="parTrans" cxnId="{E2402A84-B525-4EA6-9A18-A97C9D6CC780}">
      <dgm:prSet/>
      <dgm:spPr/>
      <dgm:t>
        <a:bodyPr/>
        <a:lstStyle/>
        <a:p>
          <a:endParaRPr lang="en-US">
            <a:solidFill>
              <a:schemeClr val="accent2">
                <a:lumMod val="50000"/>
              </a:schemeClr>
            </a:solidFill>
          </a:endParaRPr>
        </a:p>
      </dgm:t>
    </dgm:pt>
    <dgm:pt modelId="{33E42573-9512-4B7E-A95B-3B1A5C12F59C}" type="sibTrans" cxnId="{E2402A84-B525-4EA6-9A18-A97C9D6CC780}">
      <dgm:prSet/>
      <dgm:spPr/>
      <dgm:t>
        <a:bodyPr/>
        <a:lstStyle/>
        <a:p>
          <a:endParaRPr lang="en-US">
            <a:solidFill>
              <a:schemeClr val="accent2">
                <a:lumMod val="50000"/>
              </a:schemeClr>
            </a:solidFill>
          </a:endParaRPr>
        </a:p>
      </dgm:t>
    </dgm:pt>
    <dgm:pt modelId="{B50F52BC-F043-430A-8C81-3339F1A4A915}">
      <dgm:prSet phldrT="[Text]"/>
      <dgm:spPr>
        <a:solidFill>
          <a:schemeClr val="accent2">
            <a:lumMod val="20000"/>
            <a:lumOff val="80000"/>
            <a:alpha val="90000"/>
          </a:schemeClr>
        </a:solidFill>
        <a:ln>
          <a:noFill/>
        </a:ln>
      </dgm:spPr>
      <dgm:t>
        <a:bodyPr/>
        <a:lstStyle/>
        <a:p>
          <a:r>
            <a:rPr lang="en-US">
              <a:solidFill>
                <a:schemeClr val="tx1"/>
              </a:solidFill>
            </a:rPr>
            <a:t>Strengthen </a:t>
          </a:r>
          <a:r>
            <a:rPr lang="en-US" b="1">
              <a:solidFill>
                <a:schemeClr val="tx1"/>
              </a:solidFill>
            </a:rPr>
            <a:t>capacities</a:t>
          </a:r>
          <a:r>
            <a:rPr lang="en-US">
              <a:solidFill>
                <a:schemeClr val="tx1"/>
              </a:solidFill>
            </a:rPr>
            <a:t> and </a:t>
          </a:r>
          <a:r>
            <a:rPr lang="en-US" b="1">
              <a:solidFill>
                <a:schemeClr val="tx1"/>
              </a:solidFill>
            </a:rPr>
            <a:t>accountability</a:t>
          </a:r>
          <a:r>
            <a:rPr lang="en-US">
              <a:solidFill>
                <a:schemeClr val="tx1"/>
              </a:solidFill>
            </a:rPr>
            <a:t> of cluster actors to deliver on GEEWG</a:t>
          </a:r>
        </a:p>
      </dgm:t>
    </dgm:pt>
    <dgm:pt modelId="{6DF2C602-2126-4DA5-8364-9E4D2835C5CC}" type="parTrans" cxnId="{320AFD7C-D117-49F2-8B4F-FA577BE86806}">
      <dgm:prSet/>
      <dgm:spPr/>
      <dgm:t>
        <a:bodyPr/>
        <a:lstStyle/>
        <a:p>
          <a:endParaRPr lang="en-US">
            <a:solidFill>
              <a:schemeClr val="accent2">
                <a:lumMod val="50000"/>
              </a:schemeClr>
            </a:solidFill>
          </a:endParaRPr>
        </a:p>
      </dgm:t>
    </dgm:pt>
    <dgm:pt modelId="{88A097AD-9597-4864-A89E-F1FE1144D874}" type="sibTrans" cxnId="{320AFD7C-D117-49F2-8B4F-FA577BE86806}">
      <dgm:prSet/>
      <dgm:spPr/>
      <dgm:t>
        <a:bodyPr/>
        <a:lstStyle/>
        <a:p>
          <a:endParaRPr lang="en-US">
            <a:solidFill>
              <a:schemeClr val="accent2">
                <a:lumMod val="50000"/>
              </a:schemeClr>
            </a:solidFill>
          </a:endParaRPr>
        </a:p>
      </dgm:t>
    </dgm:pt>
    <dgm:pt modelId="{BC9EFDA5-BE5A-471A-B6E2-115146762EDC}">
      <dgm:prSet phldrT="[Text]"/>
      <dgm:spPr>
        <a:solidFill>
          <a:schemeClr val="accent2">
            <a:lumMod val="20000"/>
            <a:lumOff val="80000"/>
            <a:alpha val="90000"/>
          </a:schemeClr>
        </a:solidFill>
        <a:ln>
          <a:noFill/>
        </a:ln>
      </dgm:spPr>
      <dgm:t>
        <a:bodyPr/>
        <a:lstStyle/>
        <a:p>
          <a:r>
            <a:rPr lang="en-US">
              <a:solidFill>
                <a:schemeClr val="tx1"/>
              </a:solidFill>
            </a:rPr>
            <a:t>Make gender a </a:t>
          </a:r>
          <a:r>
            <a:rPr lang="en-US" b="1">
              <a:solidFill>
                <a:schemeClr val="tx1"/>
              </a:solidFill>
            </a:rPr>
            <a:t>standing item </a:t>
          </a:r>
          <a:r>
            <a:rPr lang="en-US">
              <a:solidFill>
                <a:schemeClr val="tx1"/>
              </a:solidFill>
            </a:rPr>
            <a:t>at cluster meetings</a:t>
          </a:r>
        </a:p>
      </dgm:t>
    </dgm:pt>
    <dgm:pt modelId="{93335AAE-AAEF-4B70-BD0D-3214A3F25754}" type="parTrans" cxnId="{88F00485-D546-47A9-9355-9B5487F33F4C}">
      <dgm:prSet/>
      <dgm:spPr/>
      <dgm:t>
        <a:bodyPr/>
        <a:lstStyle/>
        <a:p>
          <a:endParaRPr lang="en-US">
            <a:solidFill>
              <a:schemeClr val="accent2">
                <a:lumMod val="50000"/>
              </a:schemeClr>
            </a:solidFill>
          </a:endParaRPr>
        </a:p>
      </dgm:t>
    </dgm:pt>
    <dgm:pt modelId="{38E623F6-2F19-4FCF-BEDF-85B72DD2CFC1}" type="sibTrans" cxnId="{88F00485-D546-47A9-9355-9B5487F33F4C}">
      <dgm:prSet/>
      <dgm:spPr/>
      <dgm:t>
        <a:bodyPr/>
        <a:lstStyle/>
        <a:p>
          <a:endParaRPr lang="en-US">
            <a:solidFill>
              <a:schemeClr val="accent2">
                <a:lumMod val="50000"/>
              </a:schemeClr>
            </a:solidFill>
          </a:endParaRPr>
        </a:p>
      </dgm:t>
    </dgm:pt>
    <dgm:pt modelId="{00497800-6900-41FE-8A99-349A1DF3E8F8}">
      <dgm:prSet phldrT="[Text]" custT="1"/>
      <dgm:spPr>
        <a:solidFill>
          <a:schemeClr val="accent2">
            <a:lumMod val="60000"/>
            <a:lumOff val="40000"/>
          </a:schemeClr>
        </a:solidFill>
        <a:ln>
          <a:noFill/>
        </a:ln>
      </dgm:spPr>
      <dgm:t>
        <a:bodyPr/>
        <a:lstStyle/>
        <a:p>
          <a:r>
            <a:rPr lang="en-US" sz="1600" b="1">
              <a:solidFill>
                <a:schemeClr val="tx1"/>
              </a:solidFill>
            </a:rPr>
            <a:t>Members and Standing Invitees</a:t>
          </a:r>
        </a:p>
      </dgm:t>
    </dgm:pt>
    <dgm:pt modelId="{074783A2-27A5-485D-852D-89270E27730D}" type="parTrans" cxnId="{6F4B61FB-1B40-41B7-A12C-71BE8A617078}">
      <dgm:prSet/>
      <dgm:spPr/>
      <dgm:t>
        <a:bodyPr/>
        <a:lstStyle/>
        <a:p>
          <a:endParaRPr lang="en-US">
            <a:solidFill>
              <a:schemeClr val="accent2">
                <a:lumMod val="50000"/>
              </a:schemeClr>
            </a:solidFill>
          </a:endParaRPr>
        </a:p>
      </dgm:t>
    </dgm:pt>
    <dgm:pt modelId="{7B19B00B-642C-4AF3-B549-460AC010F247}" type="sibTrans" cxnId="{6F4B61FB-1B40-41B7-A12C-71BE8A617078}">
      <dgm:prSet/>
      <dgm:spPr/>
      <dgm:t>
        <a:bodyPr/>
        <a:lstStyle/>
        <a:p>
          <a:endParaRPr lang="en-US">
            <a:solidFill>
              <a:schemeClr val="accent2">
                <a:lumMod val="50000"/>
              </a:schemeClr>
            </a:solidFill>
          </a:endParaRPr>
        </a:p>
      </dgm:t>
    </dgm:pt>
    <dgm:pt modelId="{5EC374A3-F04B-4204-9754-C0A09DACD5F5}">
      <dgm:prSet phldrT="[Text]"/>
      <dgm:spPr>
        <a:solidFill>
          <a:schemeClr val="accent2">
            <a:lumMod val="20000"/>
            <a:lumOff val="80000"/>
            <a:alpha val="90000"/>
          </a:schemeClr>
        </a:solidFill>
        <a:ln>
          <a:noFill/>
        </a:ln>
      </dgm:spPr>
      <dgm:t>
        <a:bodyPr/>
        <a:lstStyle/>
        <a:p>
          <a:r>
            <a:rPr lang="en-US" b="1">
              <a:solidFill>
                <a:schemeClr val="tx1"/>
              </a:solidFill>
            </a:rPr>
            <a:t>Mainstream</a:t>
          </a:r>
          <a:r>
            <a:rPr lang="en-US">
              <a:solidFill>
                <a:schemeClr val="tx1"/>
              </a:solidFill>
            </a:rPr>
            <a:t> gender in all internal strategies, plans, operational guidance, with financial and other resources allocated</a:t>
          </a:r>
        </a:p>
      </dgm:t>
    </dgm:pt>
    <dgm:pt modelId="{79340237-FEF3-4F35-A731-F0995B7674F5}" type="parTrans" cxnId="{C174A4DD-2DC8-4CE6-9339-8685127A935C}">
      <dgm:prSet/>
      <dgm:spPr/>
      <dgm:t>
        <a:bodyPr/>
        <a:lstStyle/>
        <a:p>
          <a:endParaRPr lang="en-US">
            <a:solidFill>
              <a:schemeClr val="accent2">
                <a:lumMod val="50000"/>
              </a:schemeClr>
            </a:solidFill>
          </a:endParaRPr>
        </a:p>
      </dgm:t>
    </dgm:pt>
    <dgm:pt modelId="{3A9DB86D-9E57-4261-BCDD-C1649C7331D4}" type="sibTrans" cxnId="{C174A4DD-2DC8-4CE6-9339-8685127A935C}">
      <dgm:prSet/>
      <dgm:spPr/>
      <dgm:t>
        <a:bodyPr/>
        <a:lstStyle/>
        <a:p>
          <a:endParaRPr lang="en-US">
            <a:solidFill>
              <a:schemeClr val="accent2">
                <a:lumMod val="50000"/>
              </a:schemeClr>
            </a:solidFill>
          </a:endParaRPr>
        </a:p>
      </dgm:t>
    </dgm:pt>
    <dgm:pt modelId="{6F34A848-B1F6-4EA3-8698-F68A4A1B1ED8}">
      <dgm:prSet/>
      <dgm:spPr>
        <a:solidFill>
          <a:schemeClr val="accent2">
            <a:lumMod val="20000"/>
            <a:lumOff val="80000"/>
            <a:alpha val="90000"/>
          </a:schemeClr>
        </a:solidFill>
        <a:ln>
          <a:noFill/>
        </a:ln>
      </dgm:spPr>
      <dgm:t>
        <a:bodyPr/>
        <a:lstStyle/>
        <a:p>
          <a:r>
            <a:rPr lang="en-US">
              <a:solidFill>
                <a:schemeClr val="tx1"/>
              </a:solidFill>
            </a:rPr>
            <a:t>Contribute to and support the work of the Gender Working Group</a:t>
          </a:r>
        </a:p>
      </dgm:t>
    </dgm:pt>
    <dgm:pt modelId="{5C65246B-F0CF-4012-970D-25ED6550BAA1}" type="parTrans" cxnId="{FB2CAA1A-CB8C-4E98-8C06-63E3B85D541D}">
      <dgm:prSet/>
      <dgm:spPr/>
      <dgm:t>
        <a:bodyPr/>
        <a:lstStyle/>
        <a:p>
          <a:endParaRPr lang="en-US">
            <a:solidFill>
              <a:schemeClr val="accent2">
                <a:lumMod val="50000"/>
              </a:schemeClr>
            </a:solidFill>
          </a:endParaRPr>
        </a:p>
      </dgm:t>
    </dgm:pt>
    <dgm:pt modelId="{554B0E94-38A8-4229-B669-617A91977514}" type="sibTrans" cxnId="{FB2CAA1A-CB8C-4E98-8C06-63E3B85D541D}">
      <dgm:prSet/>
      <dgm:spPr/>
      <dgm:t>
        <a:bodyPr/>
        <a:lstStyle/>
        <a:p>
          <a:endParaRPr lang="en-US">
            <a:solidFill>
              <a:schemeClr val="accent2">
                <a:lumMod val="50000"/>
              </a:schemeClr>
            </a:solidFill>
          </a:endParaRPr>
        </a:p>
      </dgm:t>
    </dgm:pt>
    <dgm:pt modelId="{02FA63A4-DA9E-4D94-8720-DE72BB0C96BA}">
      <dgm:prSet phldrT="[Text]"/>
      <dgm:spPr>
        <a:solidFill>
          <a:schemeClr val="accent2">
            <a:lumMod val="20000"/>
            <a:lumOff val="80000"/>
            <a:alpha val="90000"/>
          </a:schemeClr>
        </a:solidFill>
        <a:ln>
          <a:noFill/>
        </a:ln>
      </dgm:spPr>
      <dgm:t>
        <a:bodyPr/>
        <a:lstStyle/>
        <a:p>
          <a:r>
            <a:rPr lang="en-US" b="1">
              <a:solidFill>
                <a:schemeClr val="tx1"/>
              </a:solidFill>
            </a:rPr>
            <a:t>Raise</a:t>
          </a:r>
          <a:r>
            <a:rPr lang="en-US">
              <a:solidFill>
                <a:schemeClr val="tx1"/>
              </a:solidFill>
            </a:rPr>
            <a:t> GEEWG issues, and share information on GEEWG approaches, at cluster meetings</a:t>
          </a:r>
        </a:p>
      </dgm:t>
    </dgm:pt>
    <dgm:pt modelId="{634E96E8-FA00-41FD-8743-C3362CDB82E6}" type="parTrans" cxnId="{A5F20FD3-A538-4203-8D29-BBF246D8443E}">
      <dgm:prSet/>
      <dgm:spPr/>
      <dgm:t>
        <a:bodyPr/>
        <a:lstStyle/>
        <a:p>
          <a:endParaRPr lang="en-US">
            <a:solidFill>
              <a:schemeClr val="accent2">
                <a:lumMod val="50000"/>
              </a:schemeClr>
            </a:solidFill>
          </a:endParaRPr>
        </a:p>
      </dgm:t>
    </dgm:pt>
    <dgm:pt modelId="{9C175026-9FA2-48E9-8771-52F19321D0A0}" type="sibTrans" cxnId="{A5F20FD3-A538-4203-8D29-BBF246D8443E}">
      <dgm:prSet/>
      <dgm:spPr/>
      <dgm:t>
        <a:bodyPr/>
        <a:lstStyle/>
        <a:p>
          <a:endParaRPr lang="en-US">
            <a:solidFill>
              <a:schemeClr val="accent2">
                <a:lumMod val="50000"/>
              </a:schemeClr>
            </a:solidFill>
          </a:endParaRPr>
        </a:p>
      </dgm:t>
    </dgm:pt>
    <dgm:pt modelId="{2EF63072-CB2E-48FF-9301-3A08DFA77DD8}">
      <dgm:prSet phldrT="[Text]" custT="1"/>
      <dgm:spPr>
        <a:solidFill>
          <a:schemeClr val="accent2">
            <a:lumMod val="60000"/>
            <a:lumOff val="40000"/>
          </a:schemeClr>
        </a:solidFill>
        <a:ln>
          <a:noFill/>
        </a:ln>
      </dgm:spPr>
      <dgm:t>
        <a:bodyPr/>
        <a:lstStyle/>
        <a:p>
          <a:r>
            <a:rPr lang="en-US" sz="1600" b="1">
              <a:solidFill>
                <a:schemeClr val="tx1"/>
              </a:solidFill>
            </a:rPr>
            <a:t>Inter-Cluster Coordination Group</a:t>
          </a:r>
        </a:p>
      </dgm:t>
    </dgm:pt>
    <dgm:pt modelId="{D5684D08-3CF4-4B4F-923F-144CAD6DFE68}" type="parTrans" cxnId="{D917F0A8-9C15-4A77-8A00-6EEC0C5008CC}">
      <dgm:prSet/>
      <dgm:spPr/>
      <dgm:t>
        <a:bodyPr/>
        <a:lstStyle/>
        <a:p>
          <a:endParaRPr lang="en-US">
            <a:solidFill>
              <a:schemeClr val="accent2">
                <a:lumMod val="50000"/>
              </a:schemeClr>
            </a:solidFill>
          </a:endParaRPr>
        </a:p>
      </dgm:t>
    </dgm:pt>
    <dgm:pt modelId="{85BD219F-A8E4-41DA-A457-B26FE6334624}" type="sibTrans" cxnId="{D917F0A8-9C15-4A77-8A00-6EEC0C5008CC}">
      <dgm:prSet/>
      <dgm:spPr/>
      <dgm:t>
        <a:bodyPr/>
        <a:lstStyle/>
        <a:p>
          <a:endParaRPr lang="en-US">
            <a:solidFill>
              <a:schemeClr val="accent2">
                <a:lumMod val="50000"/>
              </a:schemeClr>
            </a:solidFill>
          </a:endParaRPr>
        </a:p>
      </dgm:t>
    </dgm:pt>
    <dgm:pt modelId="{8D69F6B3-F237-42B4-94AD-23BB35D5D52B}">
      <dgm:prSet phldrT="[Text]"/>
      <dgm:spPr>
        <a:solidFill>
          <a:schemeClr val="accent2">
            <a:lumMod val="20000"/>
            <a:lumOff val="80000"/>
            <a:alpha val="90000"/>
          </a:schemeClr>
        </a:solidFill>
        <a:ln>
          <a:noFill/>
        </a:ln>
      </dgm:spPr>
      <dgm:t>
        <a:bodyPr/>
        <a:lstStyle/>
        <a:p>
          <a:r>
            <a:rPr lang="en-US">
              <a:solidFill>
                <a:schemeClr val="tx1"/>
              </a:solidFill>
            </a:rPr>
            <a:t>Ensure </a:t>
          </a:r>
          <a:r>
            <a:rPr lang="en-US" b="1">
              <a:solidFill>
                <a:schemeClr val="tx1"/>
              </a:solidFill>
            </a:rPr>
            <a:t>gender is fully mainstreamed </a:t>
          </a:r>
          <a:r>
            <a:rPr lang="en-US">
              <a:solidFill>
                <a:schemeClr val="tx1"/>
              </a:solidFill>
            </a:rPr>
            <a:t>in all inter-cluster strategies, work plans, guidance and activities</a:t>
          </a:r>
        </a:p>
      </dgm:t>
    </dgm:pt>
    <dgm:pt modelId="{503BB694-AFD1-497A-B4E0-E577AEC283F3}" type="parTrans" cxnId="{565F4B2E-FB96-419D-B524-23F28F17C409}">
      <dgm:prSet/>
      <dgm:spPr/>
      <dgm:t>
        <a:bodyPr/>
        <a:lstStyle/>
        <a:p>
          <a:endParaRPr lang="en-US">
            <a:solidFill>
              <a:schemeClr val="accent2">
                <a:lumMod val="50000"/>
              </a:schemeClr>
            </a:solidFill>
          </a:endParaRPr>
        </a:p>
      </dgm:t>
    </dgm:pt>
    <dgm:pt modelId="{975F3E60-C02B-49DA-BCDD-B5FE18C9836A}" type="sibTrans" cxnId="{565F4B2E-FB96-419D-B524-23F28F17C409}">
      <dgm:prSet/>
      <dgm:spPr/>
      <dgm:t>
        <a:bodyPr/>
        <a:lstStyle/>
        <a:p>
          <a:endParaRPr lang="en-US">
            <a:solidFill>
              <a:schemeClr val="accent2">
                <a:lumMod val="50000"/>
              </a:schemeClr>
            </a:solidFill>
          </a:endParaRPr>
        </a:p>
      </dgm:t>
    </dgm:pt>
    <dgm:pt modelId="{75203191-5360-4EBC-A80F-E40FB5B945DD}">
      <dgm:prSet/>
      <dgm:spPr>
        <a:solidFill>
          <a:schemeClr val="accent2">
            <a:lumMod val="20000"/>
            <a:lumOff val="80000"/>
            <a:alpha val="90000"/>
          </a:schemeClr>
        </a:solidFill>
        <a:ln>
          <a:noFill/>
        </a:ln>
      </dgm:spPr>
      <dgm:t>
        <a:bodyPr/>
        <a:lstStyle/>
        <a:p>
          <a:r>
            <a:rPr lang="en-US">
              <a:solidFill>
                <a:schemeClr val="tx1"/>
              </a:solidFill>
            </a:rPr>
            <a:t>Commission and coordinate joint participatory </a:t>
          </a:r>
          <a:r>
            <a:rPr lang="en-US" b="1">
              <a:solidFill>
                <a:schemeClr val="tx1"/>
              </a:solidFill>
            </a:rPr>
            <a:t>gender analysis</a:t>
          </a:r>
        </a:p>
      </dgm:t>
    </dgm:pt>
    <dgm:pt modelId="{EAB702C9-EBEA-47F4-8789-E16AFDC420BB}" type="parTrans" cxnId="{65FAF5E1-5C41-435B-A2CB-00C7804E94E8}">
      <dgm:prSet/>
      <dgm:spPr/>
      <dgm:t>
        <a:bodyPr/>
        <a:lstStyle/>
        <a:p>
          <a:endParaRPr lang="en-US">
            <a:solidFill>
              <a:schemeClr val="accent2">
                <a:lumMod val="50000"/>
              </a:schemeClr>
            </a:solidFill>
          </a:endParaRPr>
        </a:p>
      </dgm:t>
    </dgm:pt>
    <dgm:pt modelId="{318E0777-36BB-4B69-9158-7C0EE11EC54C}" type="sibTrans" cxnId="{65FAF5E1-5C41-435B-A2CB-00C7804E94E8}">
      <dgm:prSet/>
      <dgm:spPr/>
      <dgm:t>
        <a:bodyPr/>
        <a:lstStyle/>
        <a:p>
          <a:endParaRPr lang="en-US">
            <a:solidFill>
              <a:schemeClr val="accent2">
                <a:lumMod val="50000"/>
              </a:schemeClr>
            </a:solidFill>
          </a:endParaRPr>
        </a:p>
      </dgm:t>
    </dgm:pt>
    <dgm:pt modelId="{108E4104-1BB9-4829-99FA-1C5F774C2F40}">
      <dgm:prSet/>
      <dgm:spPr>
        <a:solidFill>
          <a:schemeClr val="accent2">
            <a:lumMod val="20000"/>
            <a:lumOff val="80000"/>
            <a:alpha val="90000"/>
          </a:schemeClr>
        </a:solidFill>
        <a:ln>
          <a:noFill/>
        </a:ln>
      </dgm:spPr>
      <dgm:t>
        <a:bodyPr/>
        <a:lstStyle/>
        <a:p>
          <a:r>
            <a:rPr lang="en-US">
              <a:solidFill>
                <a:schemeClr val="tx1"/>
              </a:solidFill>
            </a:rPr>
            <a:t>Appoint a </a:t>
          </a:r>
          <a:r>
            <a:rPr lang="en-US" b="1">
              <a:solidFill>
                <a:schemeClr val="tx1"/>
              </a:solidFill>
            </a:rPr>
            <a:t>senior</a:t>
          </a:r>
          <a:r>
            <a:rPr lang="en-US">
              <a:solidFill>
                <a:schemeClr val="tx1"/>
              </a:solidFill>
            </a:rPr>
            <a:t> Gender Focal Point, to support the HCT</a:t>
          </a:r>
        </a:p>
      </dgm:t>
    </dgm:pt>
    <dgm:pt modelId="{FF883C2E-D7D9-4D8E-8057-6A2784418B7F}" type="parTrans" cxnId="{18E9BFBB-76A5-498F-B562-2F9A8A17774E}">
      <dgm:prSet/>
      <dgm:spPr/>
      <dgm:t>
        <a:bodyPr/>
        <a:lstStyle/>
        <a:p>
          <a:endParaRPr lang="en-US">
            <a:solidFill>
              <a:schemeClr val="accent2">
                <a:lumMod val="50000"/>
              </a:schemeClr>
            </a:solidFill>
          </a:endParaRPr>
        </a:p>
      </dgm:t>
    </dgm:pt>
    <dgm:pt modelId="{6D7B7523-96BE-4753-82F2-EC9F6A47C367}" type="sibTrans" cxnId="{18E9BFBB-76A5-498F-B562-2F9A8A17774E}">
      <dgm:prSet/>
      <dgm:spPr/>
      <dgm:t>
        <a:bodyPr/>
        <a:lstStyle/>
        <a:p>
          <a:endParaRPr lang="en-US">
            <a:solidFill>
              <a:schemeClr val="accent2">
                <a:lumMod val="50000"/>
              </a:schemeClr>
            </a:solidFill>
          </a:endParaRPr>
        </a:p>
      </dgm:t>
    </dgm:pt>
    <dgm:pt modelId="{E60D3D14-A64A-4C30-9B4F-8E94847825FB}">
      <dgm:prSet phldrT="[Text]"/>
      <dgm:spPr>
        <a:solidFill>
          <a:schemeClr val="accent2">
            <a:lumMod val="20000"/>
            <a:lumOff val="80000"/>
            <a:alpha val="90000"/>
          </a:schemeClr>
        </a:solidFill>
        <a:ln>
          <a:noFill/>
        </a:ln>
      </dgm:spPr>
      <dgm:t>
        <a:bodyPr/>
        <a:lstStyle/>
        <a:p>
          <a:r>
            <a:rPr lang="en-US">
              <a:solidFill>
                <a:schemeClr val="tx1"/>
              </a:solidFill>
            </a:rPr>
            <a:t>Engage with national and local </a:t>
          </a:r>
          <a:r>
            <a:rPr lang="en-US" b="1">
              <a:solidFill>
                <a:schemeClr val="tx1"/>
              </a:solidFill>
            </a:rPr>
            <a:t>women’s rights </a:t>
          </a:r>
          <a:r>
            <a:rPr lang="en-US" b="1" err="1">
              <a:solidFill>
                <a:schemeClr val="tx1"/>
              </a:solidFill>
            </a:rPr>
            <a:t>organisations</a:t>
          </a:r>
          <a:r>
            <a:rPr lang="en-US">
              <a:solidFill>
                <a:schemeClr val="tx1"/>
              </a:solidFill>
            </a:rPr>
            <a:t>, in a consistent manner</a:t>
          </a:r>
        </a:p>
      </dgm:t>
    </dgm:pt>
    <dgm:pt modelId="{28324366-32C7-435E-A224-13F6DAB9BF32}" type="parTrans" cxnId="{8375ED57-F736-4935-9CB4-B1E95A396743}">
      <dgm:prSet/>
      <dgm:spPr/>
      <dgm:t>
        <a:bodyPr/>
        <a:lstStyle/>
        <a:p>
          <a:endParaRPr lang="en-US">
            <a:solidFill>
              <a:schemeClr val="accent2">
                <a:lumMod val="50000"/>
              </a:schemeClr>
            </a:solidFill>
          </a:endParaRPr>
        </a:p>
      </dgm:t>
    </dgm:pt>
    <dgm:pt modelId="{43BC25E7-8364-4ABC-B5D7-4161BE3D28BE}" type="sibTrans" cxnId="{8375ED57-F736-4935-9CB4-B1E95A396743}">
      <dgm:prSet/>
      <dgm:spPr/>
      <dgm:t>
        <a:bodyPr/>
        <a:lstStyle/>
        <a:p>
          <a:endParaRPr lang="en-US">
            <a:solidFill>
              <a:schemeClr val="accent2">
                <a:lumMod val="50000"/>
              </a:schemeClr>
            </a:solidFill>
          </a:endParaRPr>
        </a:p>
      </dgm:t>
    </dgm:pt>
    <dgm:pt modelId="{BE5AFC62-308D-49DF-A450-40404DA28ACE}">
      <dgm:prSet phldrT="[Text]"/>
      <dgm:spPr>
        <a:solidFill>
          <a:schemeClr val="accent2">
            <a:lumMod val="20000"/>
            <a:lumOff val="80000"/>
            <a:alpha val="90000"/>
          </a:schemeClr>
        </a:solidFill>
        <a:ln>
          <a:noFill/>
        </a:ln>
      </dgm:spPr>
      <dgm:t>
        <a:bodyPr/>
        <a:lstStyle/>
        <a:p>
          <a:r>
            <a:rPr lang="en-US">
              <a:solidFill>
                <a:schemeClr val="tx1"/>
              </a:solidFill>
            </a:rPr>
            <a:t>Designate a </a:t>
          </a:r>
          <a:r>
            <a:rPr lang="en-US" b="1">
              <a:solidFill>
                <a:schemeClr val="tx1"/>
              </a:solidFill>
            </a:rPr>
            <a:t>seat on the HCT </a:t>
          </a:r>
          <a:r>
            <a:rPr lang="en-US">
              <a:solidFill>
                <a:schemeClr val="tx1"/>
              </a:solidFill>
            </a:rPr>
            <a:t>for a representative of women’s rights organizations</a:t>
          </a:r>
        </a:p>
      </dgm:t>
    </dgm:pt>
    <dgm:pt modelId="{08694219-BCCE-4392-ADBA-5DD0562D47AF}" type="parTrans" cxnId="{0A40888D-DE02-4786-A545-1517D174719E}">
      <dgm:prSet/>
      <dgm:spPr/>
      <dgm:t>
        <a:bodyPr/>
        <a:lstStyle/>
        <a:p>
          <a:endParaRPr lang="en-US">
            <a:solidFill>
              <a:schemeClr val="accent2">
                <a:lumMod val="50000"/>
              </a:schemeClr>
            </a:solidFill>
          </a:endParaRPr>
        </a:p>
      </dgm:t>
    </dgm:pt>
    <dgm:pt modelId="{71165917-5C56-4C04-B947-EAB4D454D615}" type="sibTrans" cxnId="{0A40888D-DE02-4786-A545-1517D174719E}">
      <dgm:prSet/>
      <dgm:spPr/>
      <dgm:t>
        <a:bodyPr/>
        <a:lstStyle/>
        <a:p>
          <a:endParaRPr lang="en-US">
            <a:solidFill>
              <a:schemeClr val="accent2">
                <a:lumMod val="50000"/>
              </a:schemeClr>
            </a:solidFill>
          </a:endParaRPr>
        </a:p>
      </dgm:t>
    </dgm:pt>
    <dgm:pt modelId="{B25CE716-DEC8-46CF-A172-B7021DF8F87E}">
      <dgm:prSet/>
      <dgm:spPr>
        <a:solidFill>
          <a:schemeClr val="accent2">
            <a:lumMod val="20000"/>
            <a:lumOff val="80000"/>
            <a:alpha val="90000"/>
          </a:schemeClr>
        </a:solidFill>
        <a:ln>
          <a:noFill/>
        </a:ln>
      </dgm:spPr>
      <dgm:t>
        <a:bodyPr/>
        <a:lstStyle/>
        <a:p>
          <a:r>
            <a:rPr lang="en-US">
              <a:solidFill>
                <a:schemeClr val="tx1"/>
              </a:solidFill>
            </a:rPr>
            <a:t>Undertake studies on the </a:t>
          </a:r>
          <a:r>
            <a:rPr lang="en-US" b="1">
              <a:solidFill>
                <a:schemeClr val="tx1"/>
              </a:solidFill>
            </a:rPr>
            <a:t>capacities of women and girls to prevent and respond to crises</a:t>
          </a:r>
          <a:r>
            <a:rPr lang="en-US">
              <a:solidFill>
                <a:schemeClr val="tx1"/>
              </a:solidFill>
            </a:rPr>
            <a:t>, (to counteract the frequent exclusive focus on vulnerabilities)</a:t>
          </a:r>
        </a:p>
      </dgm:t>
    </dgm:pt>
    <dgm:pt modelId="{431CDE06-1282-4CD3-96DD-087C0A0342EB}" type="parTrans" cxnId="{1A78C29D-77EE-43C6-8B36-E59EDB580729}">
      <dgm:prSet/>
      <dgm:spPr/>
      <dgm:t>
        <a:bodyPr/>
        <a:lstStyle/>
        <a:p>
          <a:endParaRPr lang="en-US">
            <a:solidFill>
              <a:schemeClr val="accent2">
                <a:lumMod val="50000"/>
              </a:schemeClr>
            </a:solidFill>
          </a:endParaRPr>
        </a:p>
      </dgm:t>
    </dgm:pt>
    <dgm:pt modelId="{2629E153-8BDB-43FA-B475-7C711AA95C65}" type="sibTrans" cxnId="{1A78C29D-77EE-43C6-8B36-E59EDB580729}">
      <dgm:prSet/>
      <dgm:spPr/>
      <dgm:t>
        <a:bodyPr/>
        <a:lstStyle/>
        <a:p>
          <a:endParaRPr lang="en-US">
            <a:solidFill>
              <a:schemeClr val="accent2">
                <a:lumMod val="50000"/>
              </a:schemeClr>
            </a:solidFill>
          </a:endParaRPr>
        </a:p>
      </dgm:t>
    </dgm:pt>
    <dgm:pt modelId="{A0D5C0AC-7392-427E-9DF4-332ABDF1B6A9}">
      <dgm:prSet/>
      <dgm:spPr>
        <a:solidFill>
          <a:schemeClr val="accent2">
            <a:lumMod val="20000"/>
            <a:lumOff val="80000"/>
            <a:alpha val="90000"/>
          </a:schemeClr>
        </a:solidFill>
        <a:ln>
          <a:noFill/>
        </a:ln>
      </dgm:spPr>
      <dgm:t>
        <a:bodyPr/>
        <a:lstStyle/>
        <a:p>
          <a:r>
            <a:rPr lang="en-US">
              <a:solidFill>
                <a:schemeClr val="tx1"/>
              </a:solidFill>
            </a:rPr>
            <a:t>Establish and support a </a:t>
          </a:r>
          <a:r>
            <a:rPr lang="en-US" b="1">
              <a:solidFill>
                <a:schemeClr val="tx1"/>
              </a:solidFill>
            </a:rPr>
            <a:t>Gender Working Group</a:t>
          </a:r>
          <a:endParaRPr lang="en-US">
            <a:solidFill>
              <a:schemeClr val="tx1"/>
            </a:solidFill>
          </a:endParaRPr>
        </a:p>
      </dgm:t>
    </dgm:pt>
    <dgm:pt modelId="{EEBF3138-D6E8-4A00-8BD3-330CDCF94A25}" type="parTrans" cxnId="{B8AD2181-3A32-4791-9868-3F3D0257E0B5}">
      <dgm:prSet/>
      <dgm:spPr/>
      <dgm:t>
        <a:bodyPr/>
        <a:lstStyle/>
        <a:p>
          <a:endParaRPr lang="en-US">
            <a:solidFill>
              <a:schemeClr val="accent2">
                <a:lumMod val="50000"/>
              </a:schemeClr>
            </a:solidFill>
          </a:endParaRPr>
        </a:p>
      </dgm:t>
    </dgm:pt>
    <dgm:pt modelId="{B09B8C6D-D83E-475A-9E3A-4339BEAE0EC1}" type="sibTrans" cxnId="{B8AD2181-3A32-4791-9868-3F3D0257E0B5}">
      <dgm:prSet/>
      <dgm:spPr/>
      <dgm:t>
        <a:bodyPr/>
        <a:lstStyle/>
        <a:p>
          <a:endParaRPr lang="en-US">
            <a:solidFill>
              <a:schemeClr val="accent2">
                <a:lumMod val="50000"/>
              </a:schemeClr>
            </a:solidFill>
          </a:endParaRPr>
        </a:p>
      </dgm:t>
    </dgm:pt>
    <dgm:pt modelId="{7CBF2961-9247-4917-A675-721A78489EF1}" type="pres">
      <dgm:prSet presAssocID="{8F56FCD2-E3F8-4DB3-81E6-4175CF741BC0}" presName="Name0" presStyleCnt="0">
        <dgm:presLayoutVars>
          <dgm:dir/>
          <dgm:animLvl val="lvl"/>
          <dgm:resizeHandles val="exact"/>
        </dgm:presLayoutVars>
      </dgm:prSet>
      <dgm:spPr/>
    </dgm:pt>
    <dgm:pt modelId="{08424B68-6495-4FCF-9F3F-27EA000E6796}" type="pres">
      <dgm:prSet presAssocID="{B9A88858-0838-4104-A9DC-32496AC18BC4}" presName="composite" presStyleCnt="0"/>
      <dgm:spPr/>
    </dgm:pt>
    <dgm:pt modelId="{A8C7AD3E-A01F-42DA-B549-CFDDFED9431D}" type="pres">
      <dgm:prSet presAssocID="{B9A88858-0838-4104-A9DC-32496AC18BC4}" presName="parTx" presStyleLbl="alignNode1" presStyleIdx="0" presStyleCnt="5">
        <dgm:presLayoutVars>
          <dgm:chMax val="0"/>
          <dgm:chPref val="0"/>
          <dgm:bulletEnabled val="1"/>
        </dgm:presLayoutVars>
      </dgm:prSet>
      <dgm:spPr/>
    </dgm:pt>
    <dgm:pt modelId="{3CAFA83C-1BA2-4891-948F-F51A2B7293AA}" type="pres">
      <dgm:prSet presAssocID="{B9A88858-0838-4104-A9DC-32496AC18BC4}" presName="desTx" presStyleLbl="alignAccFollowNode1" presStyleIdx="0" presStyleCnt="5">
        <dgm:presLayoutVars>
          <dgm:bulletEnabled val="1"/>
        </dgm:presLayoutVars>
      </dgm:prSet>
      <dgm:spPr/>
    </dgm:pt>
    <dgm:pt modelId="{59E532A5-E8D8-4878-88DD-B2889A338CAF}" type="pres">
      <dgm:prSet presAssocID="{9C2DFB9E-7B5A-4BEE-ABBC-C1E1BB096812}" presName="space" presStyleCnt="0"/>
      <dgm:spPr/>
    </dgm:pt>
    <dgm:pt modelId="{1F4D3EBC-B4A4-4228-8CFB-A33EB656C9B6}" type="pres">
      <dgm:prSet presAssocID="{478605EC-0887-4878-88A8-4BAED4E0F080}" presName="composite" presStyleCnt="0"/>
      <dgm:spPr/>
    </dgm:pt>
    <dgm:pt modelId="{BD1023E9-03F2-491B-BCC7-2A68F4B2C95E}" type="pres">
      <dgm:prSet presAssocID="{478605EC-0887-4878-88A8-4BAED4E0F080}" presName="parTx" presStyleLbl="alignNode1" presStyleIdx="1" presStyleCnt="5">
        <dgm:presLayoutVars>
          <dgm:chMax val="0"/>
          <dgm:chPref val="0"/>
          <dgm:bulletEnabled val="1"/>
        </dgm:presLayoutVars>
      </dgm:prSet>
      <dgm:spPr/>
    </dgm:pt>
    <dgm:pt modelId="{01CA7037-C83B-4563-919B-1A7287E51848}" type="pres">
      <dgm:prSet presAssocID="{478605EC-0887-4878-88A8-4BAED4E0F080}" presName="desTx" presStyleLbl="alignAccFollowNode1" presStyleIdx="1" presStyleCnt="5">
        <dgm:presLayoutVars>
          <dgm:bulletEnabled val="1"/>
        </dgm:presLayoutVars>
      </dgm:prSet>
      <dgm:spPr/>
    </dgm:pt>
    <dgm:pt modelId="{D3DC426A-B369-465E-8198-4BA3FFFF467F}" type="pres">
      <dgm:prSet presAssocID="{78A51104-9D8C-4227-BD87-D784D069FBDF}" presName="space" presStyleCnt="0"/>
      <dgm:spPr/>
    </dgm:pt>
    <dgm:pt modelId="{139AC77F-FA81-4D7E-B28B-CF0147A48F92}" type="pres">
      <dgm:prSet presAssocID="{0E4CC695-F5FD-4817-8788-AD734434EBB7}" presName="composite" presStyleCnt="0"/>
      <dgm:spPr/>
    </dgm:pt>
    <dgm:pt modelId="{D82532C1-8363-47D3-B9E1-D2F45B0600E2}" type="pres">
      <dgm:prSet presAssocID="{0E4CC695-F5FD-4817-8788-AD734434EBB7}" presName="parTx" presStyleLbl="alignNode1" presStyleIdx="2" presStyleCnt="5">
        <dgm:presLayoutVars>
          <dgm:chMax val="0"/>
          <dgm:chPref val="0"/>
          <dgm:bulletEnabled val="1"/>
        </dgm:presLayoutVars>
      </dgm:prSet>
      <dgm:spPr/>
    </dgm:pt>
    <dgm:pt modelId="{6E086C8F-B7FE-452E-AC90-FC196F0E698B}" type="pres">
      <dgm:prSet presAssocID="{0E4CC695-F5FD-4817-8788-AD734434EBB7}" presName="desTx" presStyleLbl="alignAccFollowNode1" presStyleIdx="2" presStyleCnt="5">
        <dgm:presLayoutVars>
          <dgm:bulletEnabled val="1"/>
        </dgm:presLayoutVars>
      </dgm:prSet>
      <dgm:spPr/>
    </dgm:pt>
    <dgm:pt modelId="{C6739939-7F33-4461-8C6D-6DD59F81B9B9}" type="pres">
      <dgm:prSet presAssocID="{F3ADAA7E-81F3-469A-A2DC-912A72148277}" presName="space" presStyleCnt="0"/>
      <dgm:spPr/>
    </dgm:pt>
    <dgm:pt modelId="{424FA330-F66E-472E-A93B-155FEE68B81A}" type="pres">
      <dgm:prSet presAssocID="{00497800-6900-41FE-8A99-349A1DF3E8F8}" presName="composite" presStyleCnt="0"/>
      <dgm:spPr/>
    </dgm:pt>
    <dgm:pt modelId="{05F8EE9C-47D0-45EB-8D67-7E4EB9A90349}" type="pres">
      <dgm:prSet presAssocID="{00497800-6900-41FE-8A99-349A1DF3E8F8}" presName="parTx" presStyleLbl="alignNode1" presStyleIdx="3" presStyleCnt="5">
        <dgm:presLayoutVars>
          <dgm:chMax val="0"/>
          <dgm:chPref val="0"/>
          <dgm:bulletEnabled val="1"/>
        </dgm:presLayoutVars>
      </dgm:prSet>
      <dgm:spPr/>
    </dgm:pt>
    <dgm:pt modelId="{D095DA50-8ACB-4587-B669-446BA12EE4C5}" type="pres">
      <dgm:prSet presAssocID="{00497800-6900-41FE-8A99-349A1DF3E8F8}" presName="desTx" presStyleLbl="alignAccFollowNode1" presStyleIdx="3" presStyleCnt="5">
        <dgm:presLayoutVars>
          <dgm:bulletEnabled val="1"/>
        </dgm:presLayoutVars>
      </dgm:prSet>
      <dgm:spPr/>
    </dgm:pt>
    <dgm:pt modelId="{0EB75197-C058-4DA6-82F1-B3AA431BF89B}" type="pres">
      <dgm:prSet presAssocID="{7B19B00B-642C-4AF3-B549-460AC010F247}" presName="space" presStyleCnt="0"/>
      <dgm:spPr/>
    </dgm:pt>
    <dgm:pt modelId="{46A590E9-0A37-4802-BF0F-83358A78C9D1}" type="pres">
      <dgm:prSet presAssocID="{2EF63072-CB2E-48FF-9301-3A08DFA77DD8}" presName="composite" presStyleCnt="0"/>
      <dgm:spPr/>
    </dgm:pt>
    <dgm:pt modelId="{5E547847-9B37-48F1-AC26-0A0FA290FCAD}" type="pres">
      <dgm:prSet presAssocID="{2EF63072-CB2E-48FF-9301-3A08DFA77DD8}" presName="parTx" presStyleLbl="alignNode1" presStyleIdx="4" presStyleCnt="5">
        <dgm:presLayoutVars>
          <dgm:chMax val="0"/>
          <dgm:chPref val="0"/>
          <dgm:bulletEnabled val="1"/>
        </dgm:presLayoutVars>
      </dgm:prSet>
      <dgm:spPr/>
    </dgm:pt>
    <dgm:pt modelId="{2DF79C18-8AA2-412C-8A69-B4DA2AC3B8A1}" type="pres">
      <dgm:prSet presAssocID="{2EF63072-CB2E-48FF-9301-3A08DFA77DD8}" presName="desTx" presStyleLbl="alignAccFollowNode1" presStyleIdx="4" presStyleCnt="5">
        <dgm:presLayoutVars>
          <dgm:bulletEnabled val="1"/>
        </dgm:presLayoutVars>
      </dgm:prSet>
      <dgm:spPr/>
    </dgm:pt>
  </dgm:ptLst>
  <dgm:cxnLst>
    <dgm:cxn modelId="{F0BFFC06-BE50-41D0-8EDF-DD36E9B109A8}" type="presOf" srcId="{E573C02E-290C-46ED-8BE5-9F6D535FB9E5}" destId="{01CA7037-C83B-4563-919B-1A7287E51848}" srcOrd="0" destOrd="0" presId="urn:microsoft.com/office/officeart/2005/8/layout/hList1"/>
    <dgm:cxn modelId="{A77B7809-9610-4753-A601-132AFF2567B5}" srcId="{478605EC-0887-4878-88A8-4BAED4E0F080}" destId="{536787E0-FC3C-433F-BFB8-912946D922E8}" srcOrd="1" destOrd="0" parTransId="{6C7A3E59-84DA-4420-8C95-36AD87ED57F1}" sibTransId="{218DAF32-1CA9-4A6C-B6BD-045C018CCADB}"/>
    <dgm:cxn modelId="{0B610711-A33F-4F67-8992-404FA9DE8116}" type="presOf" srcId="{B25CE716-DEC8-46CF-A172-B7021DF8F87E}" destId="{2DF79C18-8AA2-412C-8A69-B4DA2AC3B8A1}" srcOrd="0" destOrd="2" presId="urn:microsoft.com/office/officeart/2005/8/layout/hList1"/>
    <dgm:cxn modelId="{EDDCD319-8D4D-4FC1-A6DC-D3F89ECEF3A6}" type="presOf" srcId="{4DBCAF22-6FCF-4230-ADCD-82EB3FF87938}" destId="{3CAFA83C-1BA2-4891-948F-F51A2B7293AA}" srcOrd="0" destOrd="0" presId="urn:microsoft.com/office/officeart/2005/8/layout/hList1"/>
    <dgm:cxn modelId="{FB2CAA1A-CB8C-4E98-8C06-63E3B85D541D}" srcId="{00497800-6900-41FE-8A99-349A1DF3E8F8}" destId="{6F34A848-B1F6-4EA3-8698-F68A4A1B1ED8}" srcOrd="2" destOrd="0" parTransId="{5C65246B-F0CF-4012-970D-25ED6550BAA1}" sibTransId="{554B0E94-38A8-4229-B669-617A91977514}"/>
    <dgm:cxn modelId="{6960E41C-D071-430D-A455-CBFD67C6C46C}" type="presOf" srcId="{8F56FCD2-E3F8-4DB3-81E6-4175CF741BC0}" destId="{7CBF2961-9247-4917-A675-721A78489EF1}" srcOrd="0" destOrd="0" presId="urn:microsoft.com/office/officeart/2005/8/layout/hList1"/>
    <dgm:cxn modelId="{2C8F0E1E-6CF3-4512-892B-6B7E438B1338}" type="presOf" srcId="{2EF63072-CB2E-48FF-9301-3A08DFA77DD8}" destId="{5E547847-9B37-48F1-AC26-0A0FA290FCAD}" srcOrd="0" destOrd="0" presId="urn:microsoft.com/office/officeart/2005/8/layout/hList1"/>
    <dgm:cxn modelId="{86DA1024-C79A-4376-9BE0-45B888F0ED0F}" type="presOf" srcId="{524E9975-C490-42C7-AC62-2D1B5ACAD469}" destId="{3CAFA83C-1BA2-4891-948F-F51A2B7293AA}" srcOrd="0" destOrd="3" presId="urn:microsoft.com/office/officeart/2005/8/layout/hList1"/>
    <dgm:cxn modelId="{565F4B2E-FB96-419D-B524-23F28F17C409}" srcId="{2EF63072-CB2E-48FF-9301-3A08DFA77DD8}" destId="{8D69F6B3-F237-42B4-94AD-23BB35D5D52B}" srcOrd="0" destOrd="0" parTransId="{503BB694-AFD1-497A-B4E0-E577AEC283F3}" sibTransId="{975F3E60-C02B-49DA-BCDD-B5FE18C9836A}"/>
    <dgm:cxn modelId="{3B2CB133-7F51-44AA-8F3D-600935857319}" type="presOf" srcId="{8D69F6B3-F237-42B4-94AD-23BB35D5D52B}" destId="{2DF79C18-8AA2-412C-8A69-B4DA2AC3B8A1}" srcOrd="0" destOrd="0" presId="urn:microsoft.com/office/officeart/2005/8/layout/hList1"/>
    <dgm:cxn modelId="{0DA63743-1925-40AA-A468-F44EACED1074}" type="presOf" srcId="{478605EC-0887-4878-88A8-4BAED4E0F080}" destId="{BD1023E9-03F2-491B-BCC7-2A68F4B2C95E}" srcOrd="0" destOrd="0" presId="urn:microsoft.com/office/officeart/2005/8/layout/hList1"/>
    <dgm:cxn modelId="{8AECE156-AD5A-48B4-A5BC-55F7ECC8856E}" type="presOf" srcId="{E60D3D14-A64A-4C30-9B4F-8E94847825FB}" destId="{01CA7037-C83B-4563-919B-1A7287E51848}" srcOrd="0" destOrd="2" presId="urn:microsoft.com/office/officeart/2005/8/layout/hList1"/>
    <dgm:cxn modelId="{C562BD57-22EE-4E3E-8123-A64F920005DA}" type="presOf" srcId="{00497800-6900-41FE-8A99-349A1DF3E8F8}" destId="{05F8EE9C-47D0-45EB-8D67-7E4EB9A90349}" srcOrd="0" destOrd="0" presId="urn:microsoft.com/office/officeart/2005/8/layout/hList1"/>
    <dgm:cxn modelId="{8375ED57-F736-4935-9CB4-B1E95A396743}" srcId="{478605EC-0887-4878-88A8-4BAED4E0F080}" destId="{E60D3D14-A64A-4C30-9B4F-8E94847825FB}" srcOrd="2" destOrd="0" parTransId="{28324366-32C7-435E-A224-13F6DAB9BF32}" sibTransId="{43BC25E7-8364-4ABC-B5D7-4161BE3D28BE}"/>
    <dgm:cxn modelId="{5C206863-E303-46F9-8E40-EF514A4D7548}" type="presOf" srcId="{6F34A848-B1F6-4EA3-8698-F68A4A1B1ED8}" destId="{D095DA50-8ACB-4587-B669-446BA12EE4C5}" srcOrd="0" destOrd="2" presId="urn:microsoft.com/office/officeart/2005/8/layout/hList1"/>
    <dgm:cxn modelId="{5AF2B663-85D1-44F4-9FB3-054790A4BE61}" type="presOf" srcId="{108E4104-1BB9-4829-99FA-1C5F774C2F40}" destId="{3CAFA83C-1BA2-4891-948F-F51A2B7293AA}" srcOrd="0" destOrd="2" presId="urn:microsoft.com/office/officeart/2005/8/layout/hList1"/>
    <dgm:cxn modelId="{B47A2267-3DED-473B-B946-9D7543944926}" type="presOf" srcId="{B00F0B8D-7B24-42F2-B342-48ECA8DD03E4}" destId="{6E086C8F-B7FE-452E-AC90-FC196F0E698B}" srcOrd="0" destOrd="1" presId="urn:microsoft.com/office/officeart/2005/8/layout/hList1"/>
    <dgm:cxn modelId="{41E5556A-3A11-4F1B-B5E0-7E4E45621C9A}" type="presOf" srcId="{B50F52BC-F043-430A-8C81-3339F1A4A915}" destId="{6E086C8F-B7FE-452E-AC90-FC196F0E698B}" srcOrd="0" destOrd="2" presId="urn:microsoft.com/office/officeart/2005/8/layout/hList1"/>
    <dgm:cxn modelId="{E9322C6D-52C8-47E6-89C1-8783DB11A5BD}" srcId="{0E4CC695-F5FD-4817-8788-AD734434EBB7}" destId="{A04AA71D-AD4F-4F92-AC48-F10C5498AA3F}" srcOrd="0" destOrd="0" parTransId="{B576D910-7919-4FC9-90FC-575209577664}" sibTransId="{D2E87624-43EB-47C6-851B-C9D6C7627E26}"/>
    <dgm:cxn modelId="{9E271B74-810A-41AF-99BC-A51BB5C80AB9}" type="presOf" srcId="{A0D5C0AC-7392-427E-9DF4-332ABDF1B6A9}" destId="{3CAFA83C-1BA2-4891-948F-F51A2B7293AA}" srcOrd="0" destOrd="1" presId="urn:microsoft.com/office/officeart/2005/8/layout/hList1"/>
    <dgm:cxn modelId="{320AFD7C-D117-49F2-8B4F-FA577BE86806}" srcId="{0E4CC695-F5FD-4817-8788-AD734434EBB7}" destId="{B50F52BC-F043-430A-8C81-3339F1A4A915}" srcOrd="2" destOrd="0" parTransId="{6DF2C602-2126-4DA5-8364-9E4D2835C5CC}" sibTransId="{88A097AD-9597-4864-A89E-F1FE1144D874}"/>
    <dgm:cxn modelId="{A4AB097F-BE92-4722-99AE-D068DBCAF4E4}" type="presOf" srcId="{5EC374A3-F04B-4204-9754-C0A09DACD5F5}" destId="{D095DA50-8ACB-4587-B669-446BA12EE4C5}" srcOrd="0" destOrd="0" presId="urn:microsoft.com/office/officeart/2005/8/layout/hList1"/>
    <dgm:cxn modelId="{B8AD2181-3A32-4791-9868-3F3D0257E0B5}" srcId="{B9A88858-0838-4104-A9DC-32496AC18BC4}" destId="{A0D5C0AC-7392-427E-9DF4-332ABDF1B6A9}" srcOrd="1" destOrd="0" parTransId="{EEBF3138-D6E8-4A00-8BD3-330CDCF94A25}" sibTransId="{B09B8C6D-D83E-475A-9E3A-4339BEAE0EC1}"/>
    <dgm:cxn modelId="{E2402A84-B525-4EA6-9A18-A97C9D6CC780}" srcId="{0E4CC695-F5FD-4817-8788-AD734434EBB7}" destId="{B00F0B8D-7B24-42F2-B342-48ECA8DD03E4}" srcOrd="1" destOrd="0" parTransId="{8C2FC370-67DB-4FC9-8A95-A74B1314DDBB}" sibTransId="{33E42573-9512-4B7E-A95B-3B1A5C12F59C}"/>
    <dgm:cxn modelId="{88F00485-D546-47A9-9355-9B5487F33F4C}" srcId="{0E4CC695-F5FD-4817-8788-AD734434EBB7}" destId="{BC9EFDA5-BE5A-471A-B6E2-115146762EDC}" srcOrd="3" destOrd="0" parTransId="{93335AAE-AAEF-4B70-BD0D-3214A3F25754}" sibTransId="{38E623F6-2F19-4FCF-BEDF-85B72DD2CFC1}"/>
    <dgm:cxn modelId="{E20DC589-F743-4479-99D8-A0D3B48B39BD}" type="presOf" srcId="{75203191-5360-4EBC-A80F-E40FB5B945DD}" destId="{2DF79C18-8AA2-412C-8A69-B4DA2AC3B8A1}" srcOrd="0" destOrd="1" presId="urn:microsoft.com/office/officeart/2005/8/layout/hList1"/>
    <dgm:cxn modelId="{0A40888D-DE02-4786-A545-1517D174719E}" srcId="{478605EC-0887-4878-88A8-4BAED4E0F080}" destId="{BE5AFC62-308D-49DF-A450-40404DA28ACE}" srcOrd="3" destOrd="0" parTransId="{08694219-BCCE-4392-ADBA-5DD0562D47AF}" sibTransId="{71165917-5C56-4C04-B947-EAB4D454D615}"/>
    <dgm:cxn modelId="{629FB492-75D8-4869-AF48-D882B7AD0486}" srcId="{478605EC-0887-4878-88A8-4BAED4E0F080}" destId="{E573C02E-290C-46ED-8BE5-9F6D535FB9E5}" srcOrd="0" destOrd="0" parTransId="{CE9A488F-D499-4717-AB13-1D0D3081D9CC}" sibTransId="{EA0C3B81-AF82-43BB-9E87-F3F2158FCA62}"/>
    <dgm:cxn modelId="{E5484E93-33A2-4276-81EE-B53AAAA3F7AD}" srcId="{B9A88858-0838-4104-A9DC-32496AC18BC4}" destId="{C2448013-123C-4FD1-804D-049212951EBE}" srcOrd="4" destOrd="0" parTransId="{7837C5DA-B835-4045-9E0E-D2C9C08FFD9F}" sibTransId="{59A9434B-12A4-47B4-A1BB-EE9F67281972}"/>
    <dgm:cxn modelId="{B4CE9D96-0F0F-4D51-8CCC-CFDAABD03E0C}" srcId="{8F56FCD2-E3F8-4DB3-81E6-4175CF741BC0}" destId="{478605EC-0887-4878-88A8-4BAED4E0F080}" srcOrd="1" destOrd="0" parTransId="{A589CE51-1D76-43AF-8899-98BD45F4EFCE}" sibTransId="{78A51104-9D8C-4227-BD87-D784D069FBDF}"/>
    <dgm:cxn modelId="{1A78C29D-77EE-43C6-8B36-E59EDB580729}" srcId="{2EF63072-CB2E-48FF-9301-3A08DFA77DD8}" destId="{B25CE716-DEC8-46CF-A172-B7021DF8F87E}" srcOrd="2" destOrd="0" parTransId="{431CDE06-1282-4CD3-96DD-087C0A0342EB}" sibTransId="{2629E153-8BDB-43FA-B475-7C711AA95C65}"/>
    <dgm:cxn modelId="{8C37A39F-C404-4AFE-9F39-CD45DADD77C8}" type="presOf" srcId="{BC9EFDA5-BE5A-471A-B6E2-115146762EDC}" destId="{6E086C8F-B7FE-452E-AC90-FC196F0E698B}" srcOrd="0" destOrd="3" presId="urn:microsoft.com/office/officeart/2005/8/layout/hList1"/>
    <dgm:cxn modelId="{4ED177A6-9C14-490B-BCCD-14EB79C59124}" type="presOf" srcId="{02FA63A4-DA9E-4D94-8720-DE72BB0C96BA}" destId="{D095DA50-8ACB-4587-B669-446BA12EE4C5}" srcOrd="0" destOrd="1" presId="urn:microsoft.com/office/officeart/2005/8/layout/hList1"/>
    <dgm:cxn modelId="{D917F0A8-9C15-4A77-8A00-6EEC0C5008CC}" srcId="{8F56FCD2-E3F8-4DB3-81E6-4175CF741BC0}" destId="{2EF63072-CB2E-48FF-9301-3A08DFA77DD8}" srcOrd="4" destOrd="0" parTransId="{D5684D08-3CF4-4B4F-923F-144CAD6DFE68}" sibTransId="{85BD219F-A8E4-41DA-A457-B26FE6334624}"/>
    <dgm:cxn modelId="{FA04F6A8-5580-41AC-A808-08F3CEA92738}" type="presOf" srcId="{B9A88858-0838-4104-A9DC-32496AC18BC4}" destId="{A8C7AD3E-A01F-42DA-B549-CFDDFED9431D}" srcOrd="0" destOrd="0" presId="urn:microsoft.com/office/officeart/2005/8/layout/hList1"/>
    <dgm:cxn modelId="{4B73EBAB-D6F9-492D-A5DC-9A882BE254FA}" srcId="{8F56FCD2-E3F8-4DB3-81E6-4175CF741BC0}" destId="{B9A88858-0838-4104-A9DC-32496AC18BC4}" srcOrd="0" destOrd="0" parTransId="{EDE3386F-7E82-4CE0-898D-C977CFA4038C}" sibTransId="{9C2DFB9E-7B5A-4BEE-ABBC-C1E1BB096812}"/>
    <dgm:cxn modelId="{FD0012B3-3B38-48A5-86AA-A5B7203022FE}" srcId="{8F56FCD2-E3F8-4DB3-81E6-4175CF741BC0}" destId="{0E4CC695-F5FD-4817-8788-AD734434EBB7}" srcOrd="2" destOrd="0" parTransId="{AE4AEB4F-B347-4DE0-A0D5-9BFFA85E47B5}" sibTransId="{F3ADAA7E-81F3-469A-A2DC-912A72148277}"/>
    <dgm:cxn modelId="{9B8F57B4-44F5-4F1F-BD66-92D7A9AAB446}" srcId="{B9A88858-0838-4104-A9DC-32496AC18BC4}" destId="{4DBCAF22-6FCF-4230-ADCD-82EB3FF87938}" srcOrd="0" destOrd="0" parTransId="{24E27F77-F158-4980-AA29-969B768400EF}" sibTransId="{A1C24C06-D844-4FBC-9089-7CF05CFD2548}"/>
    <dgm:cxn modelId="{18E9BFBB-76A5-498F-B562-2F9A8A17774E}" srcId="{B9A88858-0838-4104-A9DC-32496AC18BC4}" destId="{108E4104-1BB9-4829-99FA-1C5F774C2F40}" srcOrd="2" destOrd="0" parTransId="{FF883C2E-D7D9-4D8E-8057-6A2784418B7F}" sibTransId="{6D7B7523-96BE-4753-82F2-EC9F6A47C367}"/>
    <dgm:cxn modelId="{00A0BAC2-5174-4017-ADD7-521D2B82449D}" type="presOf" srcId="{536787E0-FC3C-433F-BFB8-912946D922E8}" destId="{01CA7037-C83B-4563-919B-1A7287E51848}" srcOrd="0" destOrd="1" presId="urn:microsoft.com/office/officeart/2005/8/layout/hList1"/>
    <dgm:cxn modelId="{562E89C4-A2EA-4FE1-8DAB-F44C1FCB281B}" type="presOf" srcId="{BE5AFC62-308D-49DF-A450-40404DA28ACE}" destId="{01CA7037-C83B-4563-919B-1A7287E51848}" srcOrd="0" destOrd="3" presId="urn:microsoft.com/office/officeart/2005/8/layout/hList1"/>
    <dgm:cxn modelId="{1D23F5C8-58A1-4B2E-806C-3D3697A0E0E4}" type="presOf" srcId="{A04AA71D-AD4F-4F92-AC48-F10C5498AA3F}" destId="{6E086C8F-B7FE-452E-AC90-FC196F0E698B}" srcOrd="0" destOrd="0" presId="urn:microsoft.com/office/officeart/2005/8/layout/hList1"/>
    <dgm:cxn modelId="{A38DD0CF-395A-44ED-A744-67662B40E7F1}" type="presOf" srcId="{0E4CC695-F5FD-4817-8788-AD734434EBB7}" destId="{D82532C1-8363-47D3-B9E1-D2F45B0600E2}" srcOrd="0" destOrd="0" presId="urn:microsoft.com/office/officeart/2005/8/layout/hList1"/>
    <dgm:cxn modelId="{A5F20FD3-A538-4203-8D29-BBF246D8443E}" srcId="{00497800-6900-41FE-8A99-349A1DF3E8F8}" destId="{02FA63A4-DA9E-4D94-8720-DE72BB0C96BA}" srcOrd="1" destOrd="0" parTransId="{634E96E8-FA00-41FD-8743-C3362CDB82E6}" sibTransId="{9C175026-9FA2-48E9-8771-52F19321D0A0}"/>
    <dgm:cxn modelId="{C174A4DD-2DC8-4CE6-9339-8685127A935C}" srcId="{00497800-6900-41FE-8A99-349A1DF3E8F8}" destId="{5EC374A3-F04B-4204-9754-C0A09DACD5F5}" srcOrd="0" destOrd="0" parTransId="{79340237-FEF3-4F35-A731-F0995B7674F5}" sibTransId="{3A9DB86D-9E57-4261-BCDD-C1649C7331D4}"/>
    <dgm:cxn modelId="{3627D4E1-7B9A-4383-A99F-F1113F300D62}" srcId="{B9A88858-0838-4104-A9DC-32496AC18BC4}" destId="{524E9975-C490-42C7-AC62-2D1B5ACAD469}" srcOrd="3" destOrd="0" parTransId="{40B9C73A-F70D-4CFB-BCBD-F91DC924EB08}" sibTransId="{E5050139-F155-410E-97C5-F116FB43A170}"/>
    <dgm:cxn modelId="{65FAF5E1-5C41-435B-A2CB-00C7804E94E8}" srcId="{2EF63072-CB2E-48FF-9301-3A08DFA77DD8}" destId="{75203191-5360-4EBC-A80F-E40FB5B945DD}" srcOrd="1" destOrd="0" parTransId="{EAB702C9-EBEA-47F4-8789-E16AFDC420BB}" sibTransId="{318E0777-36BB-4B69-9158-7C0EE11EC54C}"/>
    <dgm:cxn modelId="{4F3C7DF1-A40A-4088-B289-CA6E1086C8C2}" type="presOf" srcId="{C2448013-123C-4FD1-804D-049212951EBE}" destId="{3CAFA83C-1BA2-4891-948F-F51A2B7293AA}" srcOrd="0" destOrd="4" presId="urn:microsoft.com/office/officeart/2005/8/layout/hList1"/>
    <dgm:cxn modelId="{6F4B61FB-1B40-41B7-A12C-71BE8A617078}" srcId="{8F56FCD2-E3F8-4DB3-81E6-4175CF741BC0}" destId="{00497800-6900-41FE-8A99-349A1DF3E8F8}" srcOrd="3" destOrd="0" parTransId="{074783A2-27A5-485D-852D-89270E27730D}" sibTransId="{7B19B00B-642C-4AF3-B549-460AC010F247}"/>
    <dgm:cxn modelId="{206D9DA7-B4B7-42B0-8D6F-2C235980B4AD}" type="presParOf" srcId="{7CBF2961-9247-4917-A675-721A78489EF1}" destId="{08424B68-6495-4FCF-9F3F-27EA000E6796}" srcOrd="0" destOrd="0" presId="urn:microsoft.com/office/officeart/2005/8/layout/hList1"/>
    <dgm:cxn modelId="{69053748-C363-4CE2-BF61-BD295F731022}" type="presParOf" srcId="{08424B68-6495-4FCF-9F3F-27EA000E6796}" destId="{A8C7AD3E-A01F-42DA-B549-CFDDFED9431D}" srcOrd="0" destOrd="0" presId="urn:microsoft.com/office/officeart/2005/8/layout/hList1"/>
    <dgm:cxn modelId="{CA922F20-0649-4DBB-8216-BD05D3F381D8}" type="presParOf" srcId="{08424B68-6495-4FCF-9F3F-27EA000E6796}" destId="{3CAFA83C-1BA2-4891-948F-F51A2B7293AA}" srcOrd="1" destOrd="0" presId="urn:microsoft.com/office/officeart/2005/8/layout/hList1"/>
    <dgm:cxn modelId="{3901BF6A-E1A0-43B0-B86E-726B467450C8}" type="presParOf" srcId="{7CBF2961-9247-4917-A675-721A78489EF1}" destId="{59E532A5-E8D8-4878-88DD-B2889A338CAF}" srcOrd="1" destOrd="0" presId="urn:microsoft.com/office/officeart/2005/8/layout/hList1"/>
    <dgm:cxn modelId="{ABC63191-A9DF-49FA-AC72-0554D39787CF}" type="presParOf" srcId="{7CBF2961-9247-4917-A675-721A78489EF1}" destId="{1F4D3EBC-B4A4-4228-8CFB-A33EB656C9B6}" srcOrd="2" destOrd="0" presId="urn:microsoft.com/office/officeart/2005/8/layout/hList1"/>
    <dgm:cxn modelId="{E72A2CC0-E4CA-4770-9716-26A48CC96870}" type="presParOf" srcId="{1F4D3EBC-B4A4-4228-8CFB-A33EB656C9B6}" destId="{BD1023E9-03F2-491B-BCC7-2A68F4B2C95E}" srcOrd="0" destOrd="0" presId="urn:microsoft.com/office/officeart/2005/8/layout/hList1"/>
    <dgm:cxn modelId="{6B6CA021-918D-4E64-AFC0-9073C1868743}" type="presParOf" srcId="{1F4D3EBC-B4A4-4228-8CFB-A33EB656C9B6}" destId="{01CA7037-C83B-4563-919B-1A7287E51848}" srcOrd="1" destOrd="0" presId="urn:microsoft.com/office/officeart/2005/8/layout/hList1"/>
    <dgm:cxn modelId="{956B2F20-F3D3-4639-B711-77E15868A060}" type="presParOf" srcId="{7CBF2961-9247-4917-A675-721A78489EF1}" destId="{D3DC426A-B369-465E-8198-4BA3FFFF467F}" srcOrd="3" destOrd="0" presId="urn:microsoft.com/office/officeart/2005/8/layout/hList1"/>
    <dgm:cxn modelId="{D10646F9-CB73-412A-B6D0-453A96351DB3}" type="presParOf" srcId="{7CBF2961-9247-4917-A675-721A78489EF1}" destId="{139AC77F-FA81-4D7E-B28B-CF0147A48F92}" srcOrd="4" destOrd="0" presId="urn:microsoft.com/office/officeart/2005/8/layout/hList1"/>
    <dgm:cxn modelId="{F5A20A89-C89F-4524-987B-499E9708FB4E}" type="presParOf" srcId="{139AC77F-FA81-4D7E-B28B-CF0147A48F92}" destId="{D82532C1-8363-47D3-B9E1-D2F45B0600E2}" srcOrd="0" destOrd="0" presId="urn:microsoft.com/office/officeart/2005/8/layout/hList1"/>
    <dgm:cxn modelId="{F27B50E8-D77A-42D9-9A29-3165C1B44DC7}" type="presParOf" srcId="{139AC77F-FA81-4D7E-B28B-CF0147A48F92}" destId="{6E086C8F-B7FE-452E-AC90-FC196F0E698B}" srcOrd="1" destOrd="0" presId="urn:microsoft.com/office/officeart/2005/8/layout/hList1"/>
    <dgm:cxn modelId="{94D618A8-C81E-4D7A-873B-1366D471DB05}" type="presParOf" srcId="{7CBF2961-9247-4917-A675-721A78489EF1}" destId="{C6739939-7F33-4461-8C6D-6DD59F81B9B9}" srcOrd="5" destOrd="0" presId="urn:microsoft.com/office/officeart/2005/8/layout/hList1"/>
    <dgm:cxn modelId="{1BA2E176-8C6C-4BFA-9D41-6562C7229661}" type="presParOf" srcId="{7CBF2961-9247-4917-A675-721A78489EF1}" destId="{424FA330-F66E-472E-A93B-155FEE68B81A}" srcOrd="6" destOrd="0" presId="urn:microsoft.com/office/officeart/2005/8/layout/hList1"/>
    <dgm:cxn modelId="{C553956D-1E4D-4608-87F2-40A99F9CD5C1}" type="presParOf" srcId="{424FA330-F66E-472E-A93B-155FEE68B81A}" destId="{05F8EE9C-47D0-45EB-8D67-7E4EB9A90349}" srcOrd="0" destOrd="0" presId="urn:microsoft.com/office/officeart/2005/8/layout/hList1"/>
    <dgm:cxn modelId="{1DE8DA20-FF88-42A5-A36B-25F6FB1C0030}" type="presParOf" srcId="{424FA330-F66E-472E-A93B-155FEE68B81A}" destId="{D095DA50-8ACB-4587-B669-446BA12EE4C5}" srcOrd="1" destOrd="0" presId="urn:microsoft.com/office/officeart/2005/8/layout/hList1"/>
    <dgm:cxn modelId="{AC76E437-FC29-4886-AA29-F9E5EB4153B9}" type="presParOf" srcId="{7CBF2961-9247-4917-A675-721A78489EF1}" destId="{0EB75197-C058-4DA6-82F1-B3AA431BF89B}" srcOrd="7" destOrd="0" presId="urn:microsoft.com/office/officeart/2005/8/layout/hList1"/>
    <dgm:cxn modelId="{E569E080-741D-4B7A-85EB-6C70284C2381}" type="presParOf" srcId="{7CBF2961-9247-4917-A675-721A78489EF1}" destId="{46A590E9-0A37-4802-BF0F-83358A78C9D1}" srcOrd="8" destOrd="0" presId="urn:microsoft.com/office/officeart/2005/8/layout/hList1"/>
    <dgm:cxn modelId="{DB857722-DEC8-4723-AEE1-70A0C84DEAB0}" type="presParOf" srcId="{46A590E9-0A37-4802-BF0F-83358A78C9D1}" destId="{5E547847-9B37-48F1-AC26-0A0FA290FCAD}" srcOrd="0" destOrd="0" presId="urn:microsoft.com/office/officeart/2005/8/layout/hList1"/>
    <dgm:cxn modelId="{A0C95558-76E1-4D5B-9FA4-869700F74A01}" type="presParOf" srcId="{46A590E9-0A37-4802-BF0F-83358A78C9D1}" destId="{2DF79C18-8AA2-412C-8A69-B4DA2AC3B8A1}" srcOrd="1" destOrd="0" presId="urn:microsoft.com/office/officeart/2005/8/layout/h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F154380-079E-45A2-9C3A-85EC0D66834E}"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1AA562A9-F9CC-4612-9D4E-6C9EF9CF430E}">
      <dgm:prSet phldrT="[Text]" custT="1"/>
      <dgm:spPr>
        <a:solidFill>
          <a:schemeClr val="accent2">
            <a:lumMod val="40000"/>
            <a:lumOff val="60000"/>
          </a:schemeClr>
        </a:solidFill>
      </dgm:spPr>
      <dgm:t>
        <a:bodyPr/>
        <a:lstStyle/>
        <a:p>
          <a:r>
            <a:rPr lang="en-US" sz="1400" b="1">
              <a:solidFill>
                <a:schemeClr val="tx1"/>
              </a:solidFill>
            </a:rPr>
            <a:t>77% </a:t>
          </a:r>
          <a:r>
            <a:rPr lang="en-US" sz="1400" b="0">
              <a:solidFill>
                <a:schemeClr val="tx1"/>
              </a:solidFill>
            </a:rPr>
            <a:t>of published decisions from Principals reflected inclusion of gender commitments</a:t>
          </a:r>
        </a:p>
      </dgm:t>
    </dgm:pt>
    <dgm:pt modelId="{828100DE-E763-4E5F-AAB4-2A87DE03F486}" type="parTrans" cxnId="{426B9F02-D1C6-43CF-9F48-C09C6F7BEB11}">
      <dgm:prSet/>
      <dgm:spPr/>
      <dgm:t>
        <a:bodyPr/>
        <a:lstStyle/>
        <a:p>
          <a:endParaRPr lang="en-US"/>
        </a:p>
      </dgm:t>
    </dgm:pt>
    <dgm:pt modelId="{59535B9C-194C-4C27-B757-49D9EC4FDF86}" type="sibTrans" cxnId="{426B9F02-D1C6-43CF-9F48-C09C6F7BEB11}">
      <dgm:prSet/>
      <dgm:spPr/>
      <dgm:t>
        <a:bodyPr/>
        <a:lstStyle/>
        <a:p>
          <a:endParaRPr lang="en-US"/>
        </a:p>
      </dgm:t>
    </dgm:pt>
    <dgm:pt modelId="{6114351B-5C6E-4DD7-A61B-2365D522B54B}">
      <dgm:prSet phldrT="[Text]" custT="1"/>
      <dgm:spPr>
        <a:solidFill>
          <a:schemeClr val="accent2">
            <a:lumMod val="40000"/>
            <a:lumOff val="60000"/>
          </a:schemeClr>
        </a:solidFill>
      </dgm:spPr>
      <dgm:t>
        <a:bodyPr/>
        <a:lstStyle/>
        <a:p>
          <a:r>
            <a:rPr lang="en-US" sz="1400" b="1">
              <a:solidFill>
                <a:schemeClr val="tx1"/>
              </a:solidFill>
            </a:rPr>
            <a:t>68% </a:t>
          </a:r>
          <a:r>
            <a:rPr lang="en-US" sz="1400">
              <a:solidFill>
                <a:schemeClr val="tx1"/>
              </a:solidFill>
            </a:rPr>
            <a:t>of crisis contexts reported having consulted at least one local women’s rights organization in the humanitarian planning process</a:t>
          </a:r>
        </a:p>
      </dgm:t>
    </dgm:pt>
    <dgm:pt modelId="{5E7B40BF-74D6-4332-8D6F-ACA3EA6C19B6}" type="parTrans" cxnId="{BACD40F9-0FCE-4BA2-8704-0D97E3218CE8}">
      <dgm:prSet/>
      <dgm:spPr/>
      <dgm:t>
        <a:bodyPr/>
        <a:lstStyle/>
        <a:p>
          <a:endParaRPr lang="en-US"/>
        </a:p>
      </dgm:t>
    </dgm:pt>
    <dgm:pt modelId="{234DE6B6-45E4-41EA-AC7D-6E65AC8C9624}" type="sibTrans" cxnId="{BACD40F9-0FCE-4BA2-8704-0D97E3218CE8}">
      <dgm:prSet/>
      <dgm:spPr/>
      <dgm:t>
        <a:bodyPr/>
        <a:lstStyle/>
        <a:p>
          <a:endParaRPr lang="en-US"/>
        </a:p>
      </dgm:t>
    </dgm:pt>
    <dgm:pt modelId="{0121B3EF-982E-4ED7-95D8-BC31EE837AE1}">
      <dgm:prSet custT="1"/>
      <dgm:spPr>
        <a:solidFill>
          <a:schemeClr val="accent2">
            <a:lumMod val="40000"/>
            <a:lumOff val="60000"/>
          </a:schemeClr>
        </a:solidFill>
      </dgm:spPr>
      <dgm:t>
        <a:bodyPr/>
        <a:lstStyle/>
        <a:p>
          <a:r>
            <a:rPr lang="en-US" sz="1400" b="1">
              <a:solidFill>
                <a:schemeClr val="tx1"/>
              </a:solidFill>
            </a:rPr>
            <a:t>75% </a:t>
          </a:r>
          <a:r>
            <a:rPr lang="en-US" sz="1400">
              <a:solidFill>
                <a:schemeClr val="tx1"/>
              </a:solidFill>
            </a:rPr>
            <a:t>of countries had an independent gender analysis feeding into the humanitarian planning process</a:t>
          </a:r>
        </a:p>
      </dgm:t>
    </dgm:pt>
    <dgm:pt modelId="{06748350-551A-4A10-A505-E5D2459CFB82}" type="parTrans" cxnId="{D8B8DF99-7EA6-40D4-A462-A5D30D6FB79E}">
      <dgm:prSet/>
      <dgm:spPr/>
      <dgm:t>
        <a:bodyPr/>
        <a:lstStyle/>
        <a:p>
          <a:endParaRPr lang="en-US"/>
        </a:p>
      </dgm:t>
    </dgm:pt>
    <dgm:pt modelId="{628B238C-C613-47EB-B9AF-04DA83FEC9C9}" type="sibTrans" cxnId="{D8B8DF99-7EA6-40D4-A462-A5D30D6FB79E}">
      <dgm:prSet/>
      <dgm:spPr/>
      <dgm:t>
        <a:bodyPr/>
        <a:lstStyle/>
        <a:p>
          <a:endParaRPr lang="en-US"/>
        </a:p>
      </dgm:t>
    </dgm:pt>
    <dgm:pt modelId="{171B8650-2059-47A3-A620-35B65F036329}">
      <dgm:prSet phldrT="[Text]" custT="1"/>
      <dgm:spPr>
        <a:solidFill>
          <a:schemeClr val="accent2">
            <a:lumMod val="40000"/>
            <a:lumOff val="60000"/>
          </a:schemeClr>
        </a:solidFill>
      </dgm:spPr>
      <dgm:t>
        <a:bodyPr/>
        <a:lstStyle/>
        <a:p>
          <a:r>
            <a:rPr lang="en-US" sz="1400" b="1">
              <a:solidFill>
                <a:schemeClr val="tx1"/>
              </a:solidFill>
            </a:rPr>
            <a:t>81% </a:t>
          </a:r>
          <a:r>
            <a:rPr lang="en-US" sz="1400">
              <a:solidFill>
                <a:schemeClr val="tx1"/>
              </a:solidFill>
            </a:rPr>
            <a:t>country contexts had a functioning Gender Reference/Gender Working Group in place</a:t>
          </a:r>
        </a:p>
      </dgm:t>
    </dgm:pt>
    <dgm:pt modelId="{FAB1EA29-0533-4D42-8D53-2B3075ED41C7}" type="parTrans" cxnId="{668FF1FA-E678-445B-9326-C4E51DAA3588}">
      <dgm:prSet/>
      <dgm:spPr/>
      <dgm:t>
        <a:bodyPr/>
        <a:lstStyle/>
        <a:p>
          <a:endParaRPr lang="en-US"/>
        </a:p>
      </dgm:t>
    </dgm:pt>
    <dgm:pt modelId="{9A5098E6-C52A-404C-B4C1-EDF5CADDEF75}" type="sibTrans" cxnId="{668FF1FA-E678-445B-9326-C4E51DAA3588}">
      <dgm:prSet/>
      <dgm:spPr/>
      <dgm:t>
        <a:bodyPr/>
        <a:lstStyle/>
        <a:p>
          <a:endParaRPr lang="en-US"/>
        </a:p>
      </dgm:t>
    </dgm:pt>
    <dgm:pt modelId="{AA80D8D7-3886-410E-BE09-EB6973EC9A18}">
      <dgm:prSet phldrT="[Text]" custT="1"/>
      <dgm:spPr>
        <a:solidFill>
          <a:schemeClr val="accent2">
            <a:lumMod val="40000"/>
            <a:lumOff val="60000"/>
          </a:schemeClr>
        </a:solidFill>
      </dgm:spPr>
      <dgm:t>
        <a:bodyPr/>
        <a:lstStyle/>
        <a:p>
          <a:r>
            <a:rPr lang="en-US" sz="1400" b="1">
              <a:solidFill>
                <a:schemeClr val="tx1"/>
              </a:solidFill>
            </a:rPr>
            <a:t>55% </a:t>
          </a:r>
          <a:r>
            <a:rPr lang="en-US" sz="1400" b="0">
              <a:solidFill>
                <a:schemeClr val="tx1"/>
              </a:solidFill>
            </a:rPr>
            <a:t>of HNOs demonstrated use of SADD and gender analysis. Where Gender Working Groups were active, </a:t>
          </a:r>
          <a:r>
            <a:rPr lang="en-US" sz="1400" b="1">
              <a:solidFill>
                <a:schemeClr val="tx1"/>
              </a:solidFill>
            </a:rPr>
            <a:t>69% </a:t>
          </a:r>
          <a:r>
            <a:rPr lang="en-US" sz="1400" b="0">
              <a:solidFill>
                <a:schemeClr val="tx1"/>
              </a:solidFill>
            </a:rPr>
            <a:t>of HNOs did so</a:t>
          </a:r>
        </a:p>
      </dgm:t>
    </dgm:pt>
    <dgm:pt modelId="{AC5043C2-8112-4138-B9A3-C8E216DFE49F}" type="parTrans" cxnId="{03E1BAD8-8A7E-408D-927D-ACD7F453053F}">
      <dgm:prSet/>
      <dgm:spPr/>
      <dgm:t>
        <a:bodyPr/>
        <a:lstStyle/>
        <a:p>
          <a:endParaRPr lang="en-US"/>
        </a:p>
      </dgm:t>
    </dgm:pt>
    <dgm:pt modelId="{87989B4E-4BB6-465D-8DA1-F65E891E1895}" type="sibTrans" cxnId="{03E1BAD8-8A7E-408D-927D-ACD7F453053F}">
      <dgm:prSet/>
      <dgm:spPr/>
      <dgm:t>
        <a:bodyPr/>
        <a:lstStyle/>
        <a:p>
          <a:endParaRPr lang="en-US"/>
        </a:p>
      </dgm:t>
    </dgm:pt>
    <dgm:pt modelId="{F1338E0E-D09E-49A0-A069-F252CCF611CF}">
      <dgm:prSet phldrT="[Text]" custT="1"/>
      <dgm:spPr>
        <a:solidFill>
          <a:schemeClr val="accent2">
            <a:lumMod val="40000"/>
            <a:lumOff val="60000"/>
          </a:schemeClr>
        </a:solidFill>
      </dgm:spPr>
      <dgm:t>
        <a:bodyPr/>
        <a:lstStyle/>
        <a:p>
          <a:r>
            <a:rPr lang="en-US" sz="1400">
              <a:solidFill>
                <a:schemeClr val="tx1"/>
              </a:solidFill>
            </a:rPr>
            <a:t>Over </a:t>
          </a:r>
          <a:r>
            <a:rPr lang="en-US" sz="1400" b="1">
              <a:solidFill>
                <a:schemeClr val="tx1"/>
              </a:solidFill>
            </a:rPr>
            <a:t>90%</a:t>
          </a:r>
          <a:r>
            <a:rPr lang="en-US" sz="1400">
              <a:solidFill>
                <a:schemeClr val="tx1"/>
              </a:solidFill>
            </a:rPr>
            <a:t> of HRPs included provisions for sexual and reproductive health and to mitigate and respond to GBV. However, only </a:t>
          </a:r>
          <a:r>
            <a:rPr lang="en-US" sz="1400" b="1">
              <a:solidFill>
                <a:schemeClr val="tx1"/>
              </a:solidFill>
            </a:rPr>
            <a:t>63%</a:t>
          </a:r>
          <a:r>
            <a:rPr lang="en-US" sz="1400">
              <a:solidFill>
                <a:schemeClr val="tx1"/>
              </a:solidFill>
            </a:rPr>
            <a:t> of HRPs included provisions for women’s livelihoods.</a:t>
          </a:r>
        </a:p>
      </dgm:t>
    </dgm:pt>
    <dgm:pt modelId="{44887449-AF83-47D4-8DE6-01C92BFE6E6B}" type="parTrans" cxnId="{CA618B3A-6F22-4D3F-844E-DC5F97EBDAAF}">
      <dgm:prSet/>
      <dgm:spPr/>
      <dgm:t>
        <a:bodyPr/>
        <a:lstStyle/>
        <a:p>
          <a:endParaRPr lang="en-US"/>
        </a:p>
      </dgm:t>
    </dgm:pt>
    <dgm:pt modelId="{1F3C0DD2-ED15-4605-B5FD-8270D02C08DB}" type="sibTrans" cxnId="{CA618B3A-6F22-4D3F-844E-DC5F97EBDAAF}">
      <dgm:prSet/>
      <dgm:spPr/>
      <dgm:t>
        <a:bodyPr/>
        <a:lstStyle/>
        <a:p>
          <a:endParaRPr lang="en-US"/>
        </a:p>
      </dgm:t>
    </dgm:pt>
    <dgm:pt modelId="{16AB8C4B-72B6-439B-AD6B-6CAA8F5C21E7}" type="pres">
      <dgm:prSet presAssocID="{0F154380-079E-45A2-9C3A-85EC0D66834E}" presName="diagram" presStyleCnt="0">
        <dgm:presLayoutVars>
          <dgm:dir/>
          <dgm:resizeHandles val="exact"/>
        </dgm:presLayoutVars>
      </dgm:prSet>
      <dgm:spPr/>
    </dgm:pt>
    <dgm:pt modelId="{F16CC65D-9765-4A6D-8FF0-ED869E5B3777}" type="pres">
      <dgm:prSet presAssocID="{1AA562A9-F9CC-4612-9D4E-6C9EF9CF430E}" presName="node" presStyleLbl="node1" presStyleIdx="0" presStyleCnt="6" custScaleX="96910" custLinFactNeighborX="-642" custLinFactNeighborY="-706">
        <dgm:presLayoutVars>
          <dgm:bulletEnabled val="1"/>
        </dgm:presLayoutVars>
      </dgm:prSet>
      <dgm:spPr/>
    </dgm:pt>
    <dgm:pt modelId="{4B93EA06-7AE6-4D69-87C7-DCDB8B8F45F6}" type="pres">
      <dgm:prSet presAssocID="{59535B9C-194C-4C27-B757-49D9EC4FDF86}" presName="sibTrans" presStyleCnt="0"/>
      <dgm:spPr/>
    </dgm:pt>
    <dgm:pt modelId="{61FFCB78-8B4C-41B6-A3AE-38A2DD914295}" type="pres">
      <dgm:prSet presAssocID="{AA80D8D7-3886-410E-BE09-EB6973EC9A18}" presName="node" presStyleLbl="node1" presStyleIdx="1" presStyleCnt="6">
        <dgm:presLayoutVars>
          <dgm:bulletEnabled val="1"/>
        </dgm:presLayoutVars>
      </dgm:prSet>
      <dgm:spPr/>
    </dgm:pt>
    <dgm:pt modelId="{356A5979-3AAF-4A1E-A416-D432E602D95F}" type="pres">
      <dgm:prSet presAssocID="{87989B4E-4BB6-465D-8DA1-F65E891E1895}" presName="sibTrans" presStyleCnt="0"/>
      <dgm:spPr/>
    </dgm:pt>
    <dgm:pt modelId="{4BFDCD2D-6786-46CC-989A-8DB4F5079790}" type="pres">
      <dgm:prSet presAssocID="{0121B3EF-982E-4ED7-95D8-BC31EE837AE1}" presName="node" presStyleLbl="node1" presStyleIdx="2" presStyleCnt="6">
        <dgm:presLayoutVars>
          <dgm:bulletEnabled val="1"/>
        </dgm:presLayoutVars>
      </dgm:prSet>
      <dgm:spPr/>
    </dgm:pt>
    <dgm:pt modelId="{58162DE8-46BC-44AF-A302-4F613EE9E0B7}" type="pres">
      <dgm:prSet presAssocID="{628B238C-C613-47EB-B9AF-04DA83FEC9C9}" presName="sibTrans" presStyleCnt="0"/>
      <dgm:spPr/>
    </dgm:pt>
    <dgm:pt modelId="{33767E10-A631-414B-A704-48E7FB718DE5}" type="pres">
      <dgm:prSet presAssocID="{6114351B-5C6E-4DD7-A61B-2365D522B54B}" presName="node" presStyleLbl="node1" presStyleIdx="3" presStyleCnt="6" custLinFactNeighborX="524" custLinFactNeighborY="-4146">
        <dgm:presLayoutVars>
          <dgm:bulletEnabled val="1"/>
        </dgm:presLayoutVars>
      </dgm:prSet>
      <dgm:spPr/>
    </dgm:pt>
    <dgm:pt modelId="{83C4D7FA-E884-4980-B605-DCAA877D30CF}" type="pres">
      <dgm:prSet presAssocID="{234DE6B6-45E4-41EA-AC7D-6E65AC8C9624}" presName="sibTrans" presStyleCnt="0"/>
      <dgm:spPr/>
    </dgm:pt>
    <dgm:pt modelId="{4F08903E-6B7E-468F-9F67-2204487F7917}" type="pres">
      <dgm:prSet presAssocID="{171B8650-2059-47A3-A620-35B65F036329}" presName="node" presStyleLbl="node1" presStyleIdx="4" presStyleCnt="6" custLinFactNeighborX="413" custLinFactNeighborY="-2756">
        <dgm:presLayoutVars>
          <dgm:bulletEnabled val="1"/>
        </dgm:presLayoutVars>
      </dgm:prSet>
      <dgm:spPr/>
    </dgm:pt>
    <dgm:pt modelId="{DADD4A20-B52B-4749-8598-9CAC5D0F452D}" type="pres">
      <dgm:prSet presAssocID="{9A5098E6-C52A-404C-B4C1-EDF5CADDEF75}" presName="sibTrans" presStyleCnt="0"/>
      <dgm:spPr/>
    </dgm:pt>
    <dgm:pt modelId="{4FFF53FA-A042-41E3-AB31-6492435FAC52}" type="pres">
      <dgm:prSet presAssocID="{F1338E0E-D09E-49A0-A069-F252CCF611CF}" presName="node" presStyleLbl="node1" presStyleIdx="5" presStyleCnt="6" custScaleX="152689">
        <dgm:presLayoutVars>
          <dgm:bulletEnabled val="1"/>
        </dgm:presLayoutVars>
      </dgm:prSet>
      <dgm:spPr/>
    </dgm:pt>
  </dgm:ptLst>
  <dgm:cxnLst>
    <dgm:cxn modelId="{426B9F02-D1C6-43CF-9F48-C09C6F7BEB11}" srcId="{0F154380-079E-45A2-9C3A-85EC0D66834E}" destId="{1AA562A9-F9CC-4612-9D4E-6C9EF9CF430E}" srcOrd="0" destOrd="0" parTransId="{828100DE-E763-4E5F-AAB4-2A87DE03F486}" sibTransId="{59535B9C-194C-4C27-B757-49D9EC4FDF86}"/>
    <dgm:cxn modelId="{68CDF317-8299-4EBD-B0CA-1581376A75E0}" type="presOf" srcId="{6114351B-5C6E-4DD7-A61B-2365D522B54B}" destId="{33767E10-A631-414B-A704-48E7FB718DE5}" srcOrd="0" destOrd="0" presId="urn:microsoft.com/office/officeart/2005/8/layout/default"/>
    <dgm:cxn modelId="{A91C2A1E-938E-4F57-86B1-F54E3120FDB6}" type="presOf" srcId="{AA80D8D7-3886-410E-BE09-EB6973EC9A18}" destId="{61FFCB78-8B4C-41B6-A3AE-38A2DD914295}" srcOrd="0" destOrd="0" presId="urn:microsoft.com/office/officeart/2005/8/layout/default"/>
    <dgm:cxn modelId="{CA618B3A-6F22-4D3F-844E-DC5F97EBDAAF}" srcId="{0F154380-079E-45A2-9C3A-85EC0D66834E}" destId="{F1338E0E-D09E-49A0-A069-F252CCF611CF}" srcOrd="5" destOrd="0" parTransId="{44887449-AF83-47D4-8DE6-01C92BFE6E6B}" sibTransId="{1F3C0DD2-ED15-4605-B5FD-8270D02C08DB}"/>
    <dgm:cxn modelId="{54095F41-DC24-4FA6-9684-2BAAC6D6AF28}" type="presOf" srcId="{F1338E0E-D09E-49A0-A069-F252CCF611CF}" destId="{4FFF53FA-A042-41E3-AB31-6492435FAC52}" srcOrd="0" destOrd="0" presId="urn:microsoft.com/office/officeart/2005/8/layout/default"/>
    <dgm:cxn modelId="{47B8E055-EB68-44A5-8A65-B12294C05F45}" type="presOf" srcId="{171B8650-2059-47A3-A620-35B65F036329}" destId="{4F08903E-6B7E-468F-9F67-2204487F7917}" srcOrd="0" destOrd="0" presId="urn:microsoft.com/office/officeart/2005/8/layout/default"/>
    <dgm:cxn modelId="{21E5A25B-DC2F-4728-84A5-D2145841DA1D}" type="presOf" srcId="{0F154380-079E-45A2-9C3A-85EC0D66834E}" destId="{16AB8C4B-72B6-439B-AD6B-6CAA8F5C21E7}" srcOrd="0" destOrd="0" presId="urn:microsoft.com/office/officeart/2005/8/layout/default"/>
    <dgm:cxn modelId="{838A316E-C67E-4438-8B42-48252CCAD433}" type="presOf" srcId="{0121B3EF-982E-4ED7-95D8-BC31EE837AE1}" destId="{4BFDCD2D-6786-46CC-989A-8DB4F5079790}" srcOrd="0" destOrd="0" presId="urn:microsoft.com/office/officeart/2005/8/layout/default"/>
    <dgm:cxn modelId="{53DFB08B-3186-4B19-8E23-5003EBA39ECD}" type="presOf" srcId="{1AA562A9-F9CC-4612-9D4E-6C9EF9CF430E}" destId="{F16CC65D-9765-4A6D-8FF0-ED869E5B3777}" srcOrd="0" destOrd="0" presId="urn:microsoft.com/office/officeart/2005/8/layout/default"/>
    <dgm:cxn modelId="{D8B8DF99-7EA6-40D4-A462-A5D30D6FB79E}" srcId="{0F154380-079E-45A2-9C3A-85EC0D66834E}" destId="{0121B3EF-982E-4ED7-95D8-BC31EE837AE1}" srcOrd="2" destOrd="0" parTransId="{06748350-551A-4A10-A505-E5D2459CFB82}" sibTransId="{628B238C-C613-47EB-B9AF-04DA83FEC9C9}"/>
    <dgm:cxn modelId="{03E1BAD8-8A7E-408D-927D-ACD7F453053F}" srcId="{0F154380-079E-45A2-9C3A-85EC0D66834E}" destId="{AA80D8D7-3886-410E-BE09-EB6973EC9A18}" srcOrd="1" destOrd="0" parTransId="{AC5043C2-8112-4138-B9A3-C8E216DFE49F}" sibTransId="{87989B4E-4BB6-465D-8DA1-F65E891E1895}"/>
    <dgm:cxn modelId="{BACD40F9-0FCE-4BA2-8704-0D97E3218CE8}" srcId="{0F154380-079E-45A2-9C3A-85EC0D66834E}" destId="{6114351B-5C6E-4DD7-A61B-2365D522B54B}" srcOrd="3" destOrd="0" parTransId="{5E7B40BF-74D6-4332-8D6F-ACA3EA6C19B6}" sibTransId="{234DE6B6-45E4-41EA-AC7D-6E65AC8C9624}"/>
    <dgm:cxn modelId="{668FF1FA-E678-445B-9326-C4E51DAA3588}" srcId="{0F154380-079E-45A2-9C3A-85EC0D66834E}" destId="{171B8650-2059-47A3-A620-35B65F036329}" srcOrd="4" destOrd="0" parTransId="{FAB1EA29-0533-4D42-8D53-2B3075ED41C7}" sibTransId="{9A5098E6-C52A-404C-B4C1-EDF5CADDEF75}"/>
    <dgm:cxn modelId="{CAF1F47E-1F26-40E0-B5BF-004EF7DE3903}" type="presParOf" srcId="{16AB8C4B-72B6-439B-AD6B-6CAA8F5C21E7}" destId="{F16CC65D-9765-4A6D-8FF0-ED869E5B3777}" srcOrd="0" destOrd="0" presId="urn:microsoft.com/office/officeart/2005/8/layout/default"/>
    <dgm:cxn modelId="{750A031A-52E1-4BDC-974F-4627CF26A73A}" type="presParOf" srcId="{16AB8C4B-72B6-439B-AD6B-6CAA8F5C21E7}" destId="{4B93EA06-7AE6-4D69-87C7-DCDB8B8F45F6}" srcOrd="1" destOrd="0" presId="urn:microsoft.com/office/officeart/2005/8/layout/default"/>
    <dgm:cxn modelId="{E30D15B9-4DEC-42E3-A5B9-85A3829FBDC5}" type="presParOf" srcId="{16AB8C4B-72B6-439B-AD6B-6CAA8F5C21E7}" destId="{61FFCB78-8B4C-41B6-A3AE-38A2DD914295}" srcOrd="2" destOrd="0" presId="urn:microsoft.com/office/officeart/2005/8/layout/default"/>
    <dgm:cxn modelId="{F4CAF25D-32A2-467E-BE2D-F0A21E46DE4B}" type="presParOf" srcId="{16AB8C4B-72B6-439B-AD6B-6CAA8F5C21E7}" destId="{356A5979-3AAF-4A1E-A416-D432E602D95F}" srcOrd="3" destOrd="0" presId="urn:microsoft.com/office/officeart/2005/8/layout/default"/>
    <dgm:cxn modelId="{6B81910F-9556-4770-9E7B-3741111D8C1A}" type="presParOf" srcId="{16AB8C4B-72B6-439B-AD6B-6CAA8F5C21E7}" destId="{4BFDCD2D-6786-46CC-989A-8DB4F5079790}" srcOrd="4" destOrd="0" presId="urn:microsoft.com/office/officeart/2005/8/layout/default"/>
    <dgm:cxn modelId="{398E2491-C479-463B-B353-4741B84B654D}" type="presParOf" srcId="{16AB8C4B-72B6-439B-AD6B-6CAA8F5C21E7}" destId="{58162DE8-46BC-44AF-A302-4F613EE9E0B7}" srcOrd="5" destOrd="0" presId="urn:microsoft.com/office/officeart/2005/8/layout/default"/>
    <dgm:cxn modelId="{D50F63C1-81A5-4D2B-9775-21C0C8420C9E}" type="presParOf" srcId="{16AB8C4B-72B6-439B-AD6B-6CAA8F5C21E7}" destId="{33767E10-A631-414B-A704-48E7FB718DE5}" srcOrd="6" destOrd="0" presId="urn:microsoft.com/office/officeart/2005/8/layout/default"/>
    <dgm:cxn modelId="{130A0238-AEA3-41DF-8425-16F859267A4A}" type="presParOf" srcId="{16AB8C4B-72B6-439B-AD6B-6CAA8F5C21E7}" destId="{83C4D7FA-E884-4980-B605-DCAA877D30CF}" srcOrd="7" destOrd="0" presId="urn:microsoft.com/office/officeart/2005/8/layout/default"/>
    <dgm:cxn modelId="{4F9390A6-F15B-4585-A088-7B27E736C56D}" type="presParOf" srcId="{16AB8C4B-72B6-439B-AD6B-6CAA8F5C21E7}" destId="{4F08903E-6B7E-468F-9F67-2204487F7917}" srcOrd="8" destOrd="0" presId="urn:microsoft.com/office/officeart/2005/8/layout/default"/>
    <dgm:cxn modelId="{1905EE88-7467-411E-B6F8-1CE55D29B4CB}" type="presParOf" srcId="{16AB8C4B-72B6-439B-AD6B-6CAA8F5C21E7}" destId="{DADD4A20-B52B-4749-8598-9CAC5D0F452D}" srcOrd="9" destOrd="0" presId="urn:microsoft.com/office/officeart/2005/8/layout/default"/>
    <dgm:cxn modelId="{840668E1-1140-48E4-B12F-C4DCDD0E4116}" type="presParOf" srcId="{16AB8C4B-72B6-439B-AD6B-6CAA8F5C21E7}" destId="{4FFF53FA-A042-41E3-AB31-6492435FAC52}"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B50CE79-8CCC-4DFF-B5A5-8FB8208276AD}" type="doc">
      <dgm:prSet loTypeId="urn:microsoft.com/office/officeart/2011/layout/HexagonRadial" loCatId="officeonline" qsTypeId="urn:microsoft.com/office/officeart/2005/8/quickstyle/simple2" qsCatId="simple" csTypeId="urn:microsoft.com/office/officeart/2005/8/colors/accent4_1" csCatId="accent4" phldr="1"/>
      <dgm:spPr/>
      <dgm:t>
        <a:bodyPr/>
        <a:lstStyle/>
        <a:p>
          <a:endParaRPr lang="en-US"/>
        </a:p>
      </dgm:t>
    </dgm:pt>
    <dgm:pt modelId="{74B45A08-7D2C-4518-9885-C75477073BD5}">
      <dgm:prSet phldrT="[Text]" custT="1"/>
      <dgm:spPr>
        <a:blipFill rotWithShape="0">
          <a:blip xmlns:r="http://schemas.openxmlformats.org/officeDocument/2006/relationships" r:embed="rId1"/>
          <a:srcRect/>
          <a:stretch>
            <a:fillRect t="-1000" b="-1000"/>
          </a:stretch>
        </a:blipFill>
      </dgm:spPr>
      <dgm:t>
        <a:bodyPr/>
        <a:lstStyle/>
        <a:p>
          <a:endParaRPr lang="en-US" sz="1800"/>
        </a:p>
      </dgm:t>
    </dgm:pt>
    <dgm:pt modelId="{C5A61B13-79FB-4006-8DD6-397E57F38765}" type="parTrans" cxnId="{512CC99E-7D41-4916-95C1-65B2D7D83AF3}">
      <dgm:prSet/>
      <dgm:spPr/>
      <dgm:t>
        <a:bodyPr/>
        <a:lstStyle/>
        <a:p>
          <a:endParaRPr lang="en-US"/>
        </a:p>
      </dgm:t>
    </dgm:pt>
    <dgm:pt modelId="{B842508B-B05E-4501-8C53-037B17BC724F}" type="sibTrans" cxnId="{512CC99E-7D41-4916-95C1-65B2D7D83AF3}">
      <dgm:prSet/>
      <dgm:spPr/>
      <dgm:t>
        <a:bodyPr/>
        <a:lstStyle/>
        <a:p>
          <a:endParaRPr lang="en-US"/>
        </a:p>
      </dgm:t>
    </dgm:pt>
    <dgm:pt modelId="{072711BA-9A25-42A4-852B-7E37D2242590}">
      <dgm:prSet phldrT="[Text]" custT="1"/>
      <dgm:spPr>
        <a:blipFill rotWithShape="0">
          <a:blip xmlns:r="http://schemas.openxmlformats.org/officeDocument/2006/relationships" r:embed="rId2"/>
          <a:srcRect/>
          <a:stretch>
            <a:fillRect t="-13000" b="-13000"/>
          </a:stretch>
        </a:blipFill>
      </dgm:spPr>
      <dgm:t>
        <a:bodyPr/>
        <a:lstStyle/>
        <a:p>
          <a:endParaRPr lang="en-US" sz="1800"/>
        </a:p>
      </dgm:t>
    </dgm:pt>
    <dgm:pt modelId="{CF54811C-8343-4538-BEC8-0ECC2BE6F389}" type="parTrans" cxnId="{A13A8553-8E09-464F-AFF3-EF746510C67C}">
      <dgm:prSet/>
      <dgm:spPr/>
      <dgm:t>
        <a:bodyPr/>
        <a:lstStyle/>
        <a:p>
          <a:endParaRPr lang="en-US"/>
        </a:p>
      </dgm:t>
    </dgm:pt>
    <dgm:pt modelId="{DDE7880B-3ECF-4697-894C-3BB433AE894E}" type="sibTrans" cxnId="{A13A8553-8E09-464F-AFF3-EF746510C67C}">
      <dgm:prSet/>
      <dgm:spPr/>
      <dgm:t>
        <a:bodyPr/>
        <a:lstStyle/>
        <a:p>
          <a:endParaRPr lang="en-US"/>
        </a:p>
      </dgm:t>
    </dgm:pt>
    <dgm:pt modelId="{D4C8B499-68B8-4D04-A51D-4C60906A3B24}">
      <dgm:prSet phldrT="[Text]" custT="1"/>
      <dgm:spPr>
        <a:blipFill rotWithShape="0">
          <a:blip xmlns:r="http://schemas.openxmlformats.org/officeDocument/2006/relationships" r:embed="rId3"/>
          <a:srcRect/>
          <a:stretch>
            <a:fillRect t="-1000" b="-1000"/>
          </a:stretch>
        </a:blipFill>
      </dgm:spPr>
      <dgm:t>
        <a:bodyPr/>
        <a:lstStyle/>
        <a:p>
          <a:endParaRPr lang="en-US" sz="1800"/>
        </a:p>
      </dgm:t>
    </dgm:pt>
    <dgm:pt modelId="{2ADCC9DB-3AE1-44CB-9D23-526163717EAC}" type="parTrans" cxnId="{B7AAEF5B-69B9-45C2-B181-302FC30E3CED}">
      <dgm:prSet/>
      <dgm:spPr/>
      <dgm:t>
        <a:bodyPr/>
        <a:lstStyle/>
        <a:p>
          <a:endParaRPr lang="en-US"/>
        </a:p>
      </dgm:t>
    </dgm:pt>
    <dgm:pt modelId="{829FCBAF-58C7-4600-A912-057BD8523D44}" type="sibTrans" cxnId="{B7AAEF5B-69B9-45C2-B181-302FC30E3CED}">
      <dgm:prSet/>
      <dgm:spPr/>
      <dgm:t>
        <a:bodyPr/>
        <a:lstStyle/>
        <a:p>
          <a:endParaRPr lang="en-US"/>
        </a:p>
      </dgm:t>
    </dgm:pt>
    <dgm:pt modelId="{CDAD3915-11EC-4BE1-8EB8-57E1736971AD}">
      <dgm:prSet phldrT="[Text]" custT="1"/>
      <dgm:spPr>
        <a:blipFill rotWithShape="0">
          <a:blip xmlns:r="http://schemas.openxmlformats.org/officeDocument/2006/relationships" r:embed="rId4"/>
          <a:srcRect/>
          <a:stretch>
            <a:fillRect t="-4000" b="-4000"/>
          </a:stretch>
        </a:blipFill>
      </dgm:spPr>
      <dgm:t>
        <a:bodyPr/>
        <a:lstStyle/>
        <a:p>
          <a:endParaRPr lang="en-US" sz="1800"/>
        </a:p>
      </dgm:t>
    </dgm:pt>
    <dgm:pt modelId="{45E489E3-9A10-46DE-A6E7-82841DB0D16A}" type="parTrans" cxnId="{C970496B-4D17-45B6-99F5-F52FE08DB8C3}">
      <dgm:prSet/>
      <dgm:spPr/>
      <dgm:t>
        <a:bodyPr/>
        <a:lstStyle/>
        <a:p>
          <a:endParaRPr lang="en-US"/>
        </a:p>
      </dgm:t>
    </dgm:pt>
    <dgm:pt modelId="{01E28680-7483-4E2B-8ADA-76D5BCD083DE}" type="sibTrans" cxnId="{C970496B-4D17-45B6-99F5-F52FE08DB8C3}">
      <dgm:prSet/>
      <dgm:spPr/>
      <dgm:t>
        <a:bodyPr/>
        <a:lstStyle/>
        <a:p>
          <a:endParaRPr lang="en-US"/>
        </a:p>
      </dgm:t>
    </dgm:pt>
    <dgm:pt modelId="{A94C64D2-8C82-4C83-AB3A-69B03665D247}">
      <dgm:prSet phldrT="[Text]" custT="1"/>
      <dgm:spPr>
        <a:blipFill rotWithShape="0">
          <a:blip xmlns:r="http://schemas.openxmlformats.org/officeDocument/2006/relationships" r:embed="rId5"/>
          <a:srcRect/>
          <a:stretch>
            <a:fillRect l="-2000" r="-2000"/>
          </a:stretch>
        </a:blipFill>
      </dgm:spPr>
      <dgm:t>
        <a:bodyPr/>
        <a:lstStyle/>
        <a:p>
          <a:endParaRPr lang="en-US" sz="1600"/>
        </a:p>
      </dgm:t>
    </dgm:pt>
    <dgm:pt modelId="{B784A322-F8BD-4F0B-B4FF-DD08ED8DBD8F}" type="parTrans" cxnId="{B68FB7BD-325B-4FC7-818F-8D8E97B65C73}">
      <dgm:prSet/>
      <dgm:spPr/>
      <dgm:t>
        <a:bodyPr/>
        <a:lstStyle/>
        <a:p>
          <a:endParaRPr lang="en-US"/>
        </a:p>
      </dgm:t>
    </dgm:pt>
    <dgm:pt modelId="{04D2B534-6881-4CAB-B98A-A5FD573E4610}" type="sibTrans" cxnId="{B68FB7BD-325B-4FC7-818F-8D8E97B65C73}">
      <dgm:prSet/>
      <dgm:spPr/>
      <dgm:t>
        <a:bodyPr/>
        <a:lstStyle/>
        <a:p>
          <a:endParaRPr lang="en-US"/>
        </a:p>
      </dgm:t>
    </dgm:pt>
    <dgm:pt modelId="{8486511F-0655-4550-BE5B-77B35D83BA4A}" type="pres">
      <dgm:prSet presAssocID="{BB50CE79-8CCC-4DFF-B5A5-8FB8208276AD}" presName="Name0" presStyleCnt="0">
        <dgm:presLayoutVars>
          <dgm:chMax val="1"/>
          <dgm:chPref val="1"/>
          <dgm:dir/>
          <dgm:animOne val="branch"/>
          <dgm:animLvl val="lvl"/>
        </dgm:presLayoutVars>
      </dgm:prSet>
      <dgm:spPr/>
    </dgm:pt>
    <dgm:pt modelId="{4DD2F6F7-2600-44CD-A338-28C0F5CCC9CB}" type="pres">
      <dgm:prSet presAssocID="{74B45A08-7D2C-4518-9885-C75477073BD5}" presName="Parent" presStyleLbl="node0" presStyleIdx="0" presStyleCnt="1">
        <dgm:presLayoutVars>
          <dgm:chMax val="6"/>
          <dgm:chPref val="6"/>
        </dgm:presLayoutVars>
      </dgm:prSet>
      <dgm:spPr/>
    </dgm:pt>
    <dgm:pt modelId="{C02F415B-E073-431D-8678-94BABF0D2497}" type="pres">
      <dgm:prSet presAssocID="{072711BA-9A25-42A4-852B-7E37D2242590}" presName="Accent1" presStyleCnt="0"/>
      <dgm:spPr/>
    </dgm:pt>
    <dgm:pt modelId="{6005B7C5-6EFF-49FC-AA48-F64C1C111B0E}" type="pres">
      <dgm:prSet presAssocID="{072711BA-9A25-42A4-852B-7E37D2242590}" presName="Accent" presStyleLbl="bgShp" presStyleIdx="0" presStyleCnt="4"/>
      <dgm:spPr/>
    </dgm:pt>
    <dgm:pt modelId="{905C25F2-A587-4DB6-BA1C-5A51648FA1A0}" type="pres">
      <dgm:prSet presAssocID="{072711BA-9A25-42A4-852B-7E37D2242590}" presName="Child1" presStyleLbl="node1" presStyleIdx="0" presStyleCnt="4">
        <dgm:presLayoutVars>
          <dgm:chMax val="0"/>
          <dgm:chPref val="0"/>
          <dgm:bulletEnabled val="1"/>
        </dgm:presLayoutVars>
      </dgm:prSet>
      <dgm:spPr/>
    </dgm:pt>
    <dgm:pt modelId="{618B822B-9BB3-453A-934A-1BBE9D399E87}" type="pres">
      <dgm:prSet presAssocID="{D4C8B499-68B8-4D04-A51D-4C60906A3B24}" presName="Accent2" presStyleCnt="0"/>
      <dgm:spPr/>
    </dgm:pt>
    <dgm:pt modelId="{0841084A-FE5D-4307-8407-18660BB36C9E}" type="pres">
      <dgm:prSet presAssocID="{D4C8B499-68B8-4D04-A51D-4C60906A3B24}" presName="Accent" presStyleLbl="bgShp" presStyleIdx="1" presStyleCnt="4"/>
      <dgm:spPr/>
    </dgm:pt>
    <dgm:pt modelId="{A2D4AABE-77E7-4295-862F-C541A475BF86}" type="pres">
      <dgm:prSet presAssocID="{D4C8B499-68B8-4D04-A51D-4C60906A3B24}" presName="Child2" presStyleLbl="node1" presStyleIdx="1" presStyleCnt="4">
        <dgm:presLayoutVars>
          <dgm:chMax val="0"/>
          <dgm:chPref val="0"/>
          <dgm:bulletEnabled val="1"/>
        </dgm:presLayoutVars>
      </dgm:prSet>
      <dgm:spPr/>
    </dgm:pt>
    <dgm:pt modelId="{7CB0426D-DAB4-4B35-AF5B-74E8003DC675}" type="pres">
      <dgm:prSet presAssocID="{CDAD3915-11EC-4BE1-8EB8-57E1736971AD}" presName="Accent3" presStyleCnt="0"/>
      <dgm:spPr/>
    </dgm:pt>
    <dgm:pt modelId="{3077219B-1DE9-4EB8-A6C8-EEA197890FC9}" type="pres">
      <dgm:prSet presAssocID="{CDAD3915-11EC-4BE1-8EB8-57E1736971AD}" presName="Accent" presStyleLbl="bgShp" presStyleIdx="2" presStyleCnt="4"/>
      <dgm:spPr/>
    </dgm:pt>
    <dgm:pt modelId="{170004A8-24F8-4AC2-B27E-0A63F73C6F9C}" type="pres">
      <dgm:prSet presAssocID="{CDAD3915-11EC-4BE1-8EB8-57E1736971AD}" presName="Child3" presStyleLbl="node1" presStyleIdx="2" presStyleCnt="4">
        <dgm:presLayoutVars>
          <dgm:chMax val="0"/>
          <dgm:chPref val="0"/>
          <dgm:bulletEnabled val="1"/>
        </dgm:presLayoutVars>
      </dgm:prSet>
      <dgm:spPr/>
    </dgm:pt>
    <dgm:pt modelId="{8D12B226-DD0D-4CFA-9051-F6F198760F85}" type="pres">
      <dgm:prSet presAssocID="{A94C64D2-8C82-4C83-AB3A-69B03665D247}" presName="Accent4" presStyleCnt="0"/>
      <dgm:spPr/>
    </dgm:pt>
    <dgm:pt modelId="{68E3A51E-2DA9-47E5-B5A3-495226AB35EE}" type="pres">
      <dgm:prSet presAssocID="{A94C64D2-8C82-4C83-AB3A-69B03665D247}" presName="Accent" presStyleLbl="bgShp" presStyleIdx="3" presStyleCnt="4"/>
      <dgm:spPr/>
    </dgm:pt>
    <dgm:pt modelId="{E39182F5-7188-4CE5-9B23-589CA86966C1}" type="pres">
      <dgm:prSet presAssocID="{A94C64D2-8C82-4C83-AB3A-69B03665D247}" presName="Child4" presStyleLbl="node1" presStyleIdx="3" presStyleCnt="4">
        <dgm:presLayoutVars>
          <dgm:chMax val="0"/>
          <dgm:chPref val="0"/>
          <dgm:bulletEnabled val="1"/>
        </dgm:presLayoutVars>
      </dgm:prSet>
      <dgm:spPr/>
    </dgm:pt>
  </dgm:ptLst>
  <dgm:cxnLst>
    <dgm:cxn modelId="{BC256E02-4CC1-415F-AB52-8BB29A4CF2E8}" type="presOf" srcId="{CDAD3915-11EC-4BE1-8EB8-57E1736971AD}" destId="{170004A8-24F8-4AC2-B27E-0A63F73C6F9C}" srcOrd="0" destOrd="0" presId="urn:microsoft.com/office/officeart/2011/layout/HexagonRadial"/>
    <dgm:cxn modelId="{CD157038-0128-464B-BD07-83C0CA4EABB3}" type="presOf" srcId="{072711BA-9A25-42A4-852B-7E37D2242590}" destId="{905C25F2-A587-4DB6-BA1C-5A51648FA1A0}" srcOrd="0" destOrd="0" presId="urn:microsoft.com/office/officeart/2011/layout/HexagonRadial"/>
    <dgm:cxn modelId="{E6460950-5371-4137-9234-F5950BFC9F1F}" type="presOf" srcId="{74B45A08-7D2C-4518-9885-C75477073BD5}" destId="{4DD2F6F7-2600-44CD-A338-28C0F5CCC9CB}" srcOrd="0" destOrd="0" presId="urn:microsoft.com/office/officeart/2011/layout/HexagonRadial"/>
    <dgm:cxn modelId="{A13A8553-8E09-464F-AFF3-EF746510C67C}" srcId="{74B45A08-7D2C-4518-9885-C75477073BD5}" destId="{072711BA-9A25-42A4-852B-7E37D2242590}" srcOrd="0" destOrd="0" parTransId="{CF54811C-8343-4538-BEC8-0ECC2BE6F389}" sibTransId="{DDE7880B-3ECF-4697-894C-3BB433AE894E}"/>
    <dgm:cxn modelId="{B7AAEF5B-69B9-45C2-B181-302FC30E3CED}" srcId="{74B45A08-7D2C-4518-9885-C75477073BD5}" destId="{D4C8B499-68B8-4D04-A51D-4C60906A3B24}" srcOrd="1" destOrd="0" parTransId="{2ADCC9DB-3AE1-44CB-9D23-526163717EAC}" sibTransId="{829FCBAF-58C7-4600-A912-057BD8523D44}"/>
    <dgm:cxn modelId="{C970496B-4D17-45B6-99F5-F52FE08DB8C3}" srcId="{74B45A08-7D2C-4518-9885-C75477073BD5}" destId="{CDAD3915-11EC-4BE1-8EB8-57E1736971AD}" srcOrd="2" destOrd="0" parTransId="{45E489E3-9A10-46DE-A6E7-82841DB0D16A}" sibTransId="{01E28680-7483-4E2B-8ADA-76D5BCD083DE}"/>
    <dgm:cxn modelId="{2A82B794-8595-4A87-866C-D3EA76EBC75F}" type="presOf" srcId="{D4C8B499-68B8-4D04-A51D-4C60906A3B24}" destId="{A2D4AABE-77E7-4295-862F-C541A475BF86}" srcOrd="0" destOrd="0" presId="urn:microsoft.com/office/officeart/2011/layout/HexagonRadial"/>
    <dgm:cxn modelId="{512CC99E-7D41-4916-95C1-65B2D7D83AF3}" srcId="{BB50CE79-8CCC-4DFF-B5A5-8FB8208276AD}" destId="{74B45A08-7D2C-4518-9885-C75477073BD5}" srcOrd="0" destOrd="0" parTransId="{C5A61B13-79FB-4006-8DD6-397E57F38765}" sibTransId="{B842508B-B05E-4501-8C53-037B17BC724F}"/>
    <dgm:cxn modelId="{B68FB7BD-325B-4FC7-818F-8D8E97B65C73}" srcId="{74B45A08-7D2C-4518-9885-C75477073BD5}" destId="{A94C64D2-8C82-4C83-AB3A-69B03665D247}" srcOrd="3" destOrd="0" parTransId="{B784A322-F8BD-4F0B-B4FF-DD08ED8DBD8F}" sibTransId="{04D2B534-6881-4CAB-B98A-A5FD573E4610}"/>
    <dgm:cxn modelId="{842A7AD7-9F43-4341-B8CB-BBF94AAC7805}" type="presOf" srcId="{BB50CE79-8CCC-4DFF-B5A5-8FB8208276AD}" destId="{8486511F-0655-4550-BE5B-77B35D83BA4A}" srcOrd="0" destOrd="0" presId="urn:microsoft.com/office/officeart/2011/layout/HexagonRadial"/>
    <dgm:cxn modelId="{67A281E1-4B1B-49EB-BE26-5434D7A5F11D}" type="presOf" srcId="{A94C64D2-8C82-4C83-AB3A-69B03665D247}" destId="{E39182F5-7188-4CE5-9B23-589CA86966C1}" srcOrd="0" destOrd="0" presId="urn:microsoft.com/office/officeart/2011/layout/HexagonRadial"/>
    <dgm:cxn modelId="{BE2C2656-C441-4A5D-9D89-EB13EA4C4637}" type="presParOf" srcId="{8486511F-0655-4550-BE5B-77B35D83BA4A}" destId="{4DD2F6F7-2600-44CD-A338-28C0F5CCC9CB}" srcOrd="0" destOrd="0" presId="urn:microsoft.com/office/officeart/2011/layout/HexagonRadial"/>
    <dgm:cxn modelId="{3C6E5E14-7C8F-4306-A6E7-936EEBBF2BE9}" type="presParOf" srcId="{8486511F-0655-4550-BE5B-77B35D83BA4A}" destId="{C02F415B-E073-431D-8678-94BABF0D2497}" srcOrd="1" destOrd="0" presId="urn:microsoft.com/office/officeart/2011/layout/HexagonRadial"/>
    <dgm:cxn modelId="{24FF3DBE-A15B-4089-9AD3-6F479E425AE4}" type="presParOf" srcId="{C02F415B-E073-431D-8678-94BABF0D2497}" destId="{6005B7C5-6EFF-49FC-AA48-F64C1C111B0E}" srcOrd="0" destOrd="0" presId="urn:microsoft.com/office/officeart/2011/layout/HexagonRadial"/>
    <dgm:cxn modelId="{AFE5271C-A48F-41F0-B9F6-78675926CE70}" type="presParOf" srcId="{8486511F-0655-4550-BE5B-77B35D83BA4A}" destId="{905C25F2-A587-4DB6-BA1C-5A51648FA1A0}" srcOrd="2" destOrd="0" presId="urn:microsoft.com/office/officeart/2011/layout/HexagonRadial"/>
    <dgm:cxn modelId="{301C1F44-E5DE-42B2-81E1-0E18FCA76935}" type="presParOf" srcId="{8486511F-0655-4550-BE5B-77B35D83BA4A}" destId="{618B822B-9BB3-453A-934A-1BBE9D399E87}" srcOrd="3" destOrd="0" presId="urn:microsoft.com/office/officeart/2011/layout/HexagonRadial"/>
    <dgm:cxn modelId="{4C7D6AC5-AB85-4635-8B36-6E4A3D08A45B}" type="presParOf" srcId="{618B822B-9BB3-453A-934A-1BBE9D399E87}" destId="{0841084A-FE5D-4307-8407-18660BB36C9E}" srcOrd="0" destOrd="0" presId="urn:microsoft.com/office/officeart/2011/layout/HexagonRadial"/>
    <dgm:cxn modelId="{25793E81-5FF4-4B58-9351-DA4888474A59}" type="presParOf" srcId="{8486511F-0655-4550-BE5B-77B35D83BA4A}" destId="{A2D4AABE-77E7-4295-862F-C541A475BF86}" srcOrd="4" destOrd="0" presId="urn:microsoft.com/office/officeart/2011/layout/HexagonRadial"/>
    <dgm:cxn modelId="{C2E7D5D4-0BB4-49A1-802A-68EBFC03179B}" type="presParOf" srcId="{8486511F-0655-4550-BE5B-77B35D83BA4A}" destId="{7CB0426D-DAB4-4B35-AF5B-74E8003DC675}" srcOrd="5" destOrd="0" presId="urn:microsoft.com/office/officeart/2011/layout/HexagonRadial"/>
    <dgm:cxn modelId="{0B21A5DA-407B-4177-AEFA-64AE46257EE0}" type="presParOf" srcId="{7CB0426D-DAB4-4B35-AF5B-74E8003DC675}" destId="{3077219B-1DE9-4EB8-A6C8-EEA197890FC9}" srcOrd="0" destOrd="0" presId="urn:microsoft.com/office/officeart/2011/layout/HexagonRadial"/>
    <dgm:cxn modelId="{6A1E4609-6D7E-41A3-96EF-835324369374}" type="presParOf" srcId="{8486511F-0655-4550-BE5B-77B35D83BA4A}" destId="{170004A8-24F8-4AC2-B27E-0A63F73C6F9C}" srcOrd="6" destOrd="0" presId="urn:microsoft.com/office/officeart/2011/layout/HexagonRadial"/>
    <dgm:cxn modelId="{16DFDED0-511D-46B5-AD72-3FD8A09FE681}" type="presParOf" srcId="{8486511F-0655-4550-BE5B-77B35D83BA4A}" destId="{8D12B226-DD0D-4CFA-9051-F6F198760F85}" srcOrd="7" destOrd="0" presId="urn:microsoft.com/office/officeart/2011/layout/HexagonRadial"/>
    <dgm:cxn modelId="{5B61349A-07DF-41F9-8214-B5A84A32C2DA}" type="presParOf" srcId="{8D12B226-DD0D-4CFA-9051-F6F198760F85}" destId="{68E3A51E-2DA9-47E5-B5A3-495226AB35EE}" srcOrd="0" destOrd="0" presId="urn:microsoft.com/office/officeart/2011/layout/HexagonRadial"/>
    <dgm:cxn modelId="{C4CD6352-44EA-476C-AFCA-751021A9E4C9}" type="presParOf" srcId="{8486511F-0655-4550-BE5B-77B35D83BA4A}" destId="{E39182F5-7188-4CE5-9B23-589CA86966C1}" srcOrd="8" destOrd="0" presId="urn:microsoft.com/office/officeart/2011/layout/HexagonRadial"/>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10873A3-ADAE-5248-8EB1-4ACB34274878}"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GB"/>
        </a:p>
      </dgm:t>
    </dgm:pt>
    <dgm:pt modelId="{2F345A44-4671-A540-859D-696E4424723F}">
      <dgm:prSet/>
      <dgm:spPr>
        <a:solidFill>
          <a:schemeClr val="accent2">
            <a:alpha val="84000"/>
          </a:schemeClr>
        </a:solidFill>
      </dgm:spPr>
      <dgm:t>
        <a:bodyPr/>
        <a:lstStyle/>
        <a:p>
          <a:pPr algn="l"/>
          <a:r>
            <a:rPr lang="en-US" b="0"/>
            <a:t>Enhancing and assessing quality of </a:t>
          </a:r>
          <a:r>
            <a:rPr lang="en-US" b="0" err="1"/>
            <a:t>programme</a:t>
          </a:r>
          <a:r>
            <a:rPr lang="en-US" b="0"/>
            <a:t> – used for planning, monitoring and reporting</a:t>
          </a:r>
          <a:endParaRPr lang="en-US"/>
        </a:p>
      </dgm:t>
    </dgm:pt>
    <dgm:pt modelId="{C356E9DE-AF99-E54B-BE83-5A775E881624}" type="parTrans" cxnId="{1B52EC0B-EBCB-0947-88F9-FDA96370EC2C}">
      <dgm:prSet/>
      <dgm:spPr/>
      <dgm:t>
        <a:bodyPr/>
        <a:lstStyle/>
        <a:p>
          <a:endParaRPr lang="en-GB"/>
        </a:p>
      </dgm:t>
    </dgm:pt>
    <dgm:pt modelId="{FA2DAF86-759D-B04E-A449-55326F2A4258}" type="sibTrans" cxnId="{1B52EC0B-EBCB-0947-88F9-FDA96370EC2C}">
      <dgm:prSet/>
      <dgm:spPr/>
      <dgm:t>
        <a:bodyPr/>
        <a:lstStyle/>
        <a:p>
          <a:endParaRPr lang="en-GB"/>
        </a:p>
      </dgm:t>
    </dgm:pt>
    <dgm:pt modelId="{897C0C95-25A9-E748-A762-3B3A331A1E00}">
      <dgm:prSet/>
      <dgm:spPr>
        <a:solidFill>
          <a:schemeClr val="accent2">
            <a:alpha val="84000"/>
          </a:schemeClr>
        </a:solidFill>
      </dgm:spPr>
      <dgm:t>
        <a:bodyPr/>
        <a:lstStyle/>
        <a:p>
          <a:pPr algn="l"/>
          <a:r>
            <a:rPr lang="en-US" b="0"/>
            <a:t>Makes age more explicit</a:t>
          </a:r>
          <a:endParaRPr lang="en-US"/>
        </a:p>
      </dgm:t>
    </dgm:pt>
    <dgm:pt modelId="{156F8511-EFFC-4945-8579-B00134A93F01}" type="parTrans" cxnId="{113C1CF5-26A9-AA40-BE70-82875EAF9E4C}">
      <dgm:prSet/>
      <dgm:spPr/>
      <dgm:t>
        <a:bodyPr/>
        <a:lstStyle/>
        <a:p>
          <a:endParaRPr lang="en-GB"/>
        </a:p>
      </dgm:t>
    </dgm:pt>
    <dgm:pt modelId="{933469CC-6CD8-504B-9BB6-EA80B0082865}" type="sibTrans" cxnId="{113C1CF5-26A9-AA40-BE70-82875EAF9E4C}">
      <dgm:prSet/>
      <dgm:spPr/>
      <dgm:t>
        <a:bodyPr/>
        <a:lstStyle/>
        <a:p>
          <a:endParaRPr lang="en-GB"/>
        </a:p>
      </dgm:t>
    </dgm:pt>
    <dgm:pt modelId="{0873D7C0-F17A-BF49-8FA1-DB841D5058A4}">
      <dgm:prSet/>
      <dgm:spPr>
        <a:solidFill>
          <a:schemeClr val="accent2">
            <a:alpha val="84000"/>
          </a:schemeClr>
        </a:solidFill>
      </dgm:spPr>
      <dgm:t>
        <a:bodyPr/>
        <a:lstStyle/>
        <a:p>
          <a:pPr algn="l"/>
          <a:r>
            <a:rPr lang="en-US" b="0"/>
            <a:t>Disability specific interventions </a:t>
          </a:r>
          <a:endParaRPr lang="en-US"/>
        </a:p>
      </dgm:t>
    </dgm:pt>
    <dgm:pt modelId="{CDE12F77-7765-F042-9829-0CF80C4C124D}" type="parTrans" cxnId="{2C87A2F6-0EBF-6E46-8167-73D83C78EECF}">
      <dgm:prSet/>
      <dgm:spPr/>
      <dgm:t>
        <a:bodyPr/>
        <a:lstStyle/>
        <a:p>
          <a:endParaRPr lang="en-GB"/>
        </a:p>
      </dgm:t>
    </dgm:pt>
    <dgm:pt modelId="{6C20DFB2-A618-7448-BEEE-D379235546C3}" type="sibTrans" cxnId="{2C87A2F6-0EBF-6E46-8167-73D83C78EECF}">
      <dgm:prSet/>
      <dgm:spPr/>
      <dgm:t>
        <a:bodyPr/>
        <a:lstStyle/>
        <a:p>
          <a:endParaRPr lang="en-GB"/>
        </a:p>
      </dgm:t>
    </dgm:pt>
    <dgm:pt modelId="{943A7540-2085-AD4C-BB44-E40E9BAB6398}">
      <dgm:prSet/>
      <dgm:spPr>
        <a:solidFill>
          <a:schemeClr val="accent2">
            <a:alpha val="84000"/>
          </a:schemeClr>
        </a:solidFill>
      </dgm:spPr>
      <dgm:t>
        <a:bodyPr/>
        <a:lstStyle/>
        <a:p>
          <a:pPr algn="l"/>
          <a:r>
            <a:rPr lang="en-US" b="0"/>
            <a:t>Mandatory tool to track gender equality programming  in all humanitarian financial mechanisms</a:t>
          </a:r>
          <a:endParaRPr lang="en-US"/>
        </a:p>
      </dgm:t>
    </dgm:pt>
    <dgm:pt modelId="{84709D5D-FC5B-7F4F-9B90-3A65253E0837}" type="parTrans" cxnId="{AD631C3C-CD62-4446-A0C5-BD61B28ED740}">
      <dgm:prSet/>
      <dgm:spPr/>
      <dgm:t>
        <a:bodyPr/>
        <a:lstStyle/>
        <a:p>
          <a:endParaRPr lang="en-GB"/>
        </a:p>
      </dgm:t>
    </dgm:pt>
    <dgm:pt modelId="{EE59A119-F329-8648-94D5-24234B5BF542}" type="sibTrans" cxnId="{AD631C3C-CD62-4446-A0C5-BD61B28ED740}">
      <dgm:prSet/>
      <dgm:spPr/>
      <dgm:t>
        <a:bodyPr/>
        <a:lstStyle/>
        <a:p>
          <a:endParaRPr lang="en-GB"/>
        </a:p>
      </dgm:t>
    </dgm:pt>
    <dgm:pt modelId="{649FA4AB-0F9A-CD4D-B0C7-8AB192C04DB8}">
      <dgm:prSet/>
      <dgm:spPr>
        <a:solidFill>
          <a:schemeClr val="accent2">
            <a:alpha val="84000"/>
          </a:schemeClr>
        </a:solidFill>
      </dgm:spPr>
      <dgm:t>
        <a:bodyPr/>
        <a:lstStyle/>
        <a:p>
          <a:pPr algn="l"/>
          <a:r>
            <a:rPr lang="en-US" b="0"/>
            <a:t>Should be considered as a mechanism to identify and address gaps in gender programming than penalization of partners through rejection of proposal</a:t>
          </a:r>
          <a:endParaRPr lang="en-US"/>
        </a:p>
      </dgm:t>
    </dgm:pt>
    <dgm:pt modelId="{D18407CD-8DED-3640-961E-FF4A006F55AE}" type="parTrans" cxnId="{834567B5-23B1-A149-9AFE-AFC364FFAD8F}">
      <dgm:prSet/>
      <dgm:spPr/>
      <dgm:t>
        <a:bodyPr/>
        <a:lstStyle/>
        <a:p>
          <a:endParaRPr lang="en-GB"/>
        </a:p>
      </dgm:t>
    </dgm:pt>
    <dgm:pt modelId="{AA7708E3-CA76-4842-BC93-1AD373C88A55}" type="sibTrans" cxnId="{834567B5-23B1-A149-9AFE-AFC364FFAD8F}">
      <dgm:prSet/>
      <dgm:spPr/>
      <dgm:t>
        <a:bodyPr/>
        <a:lstStyle/>
        <a:p>
          <a:endParaRPr lang="en-GB"/>
        </a:p>
      </dgm:t>
    </dgm:pt>
    <dgm:pt modelId="{AF594E18-FE52-A24D-83DD-E6DD74ACC90C}" type="pres">
      <dgm:prSet presAssocID="{F10873A3-ADAE-5248-8EB1-4ACB34274878}" presName="linearFlow" presStyleCnt="0">
        <dgm:presLayoutVars>
          <dgm:dir/>
          <dgm:resizeHandles val="exact"/>
        </dgm:presLayoutVars>
      </dgm:prSet>
      <dgm:spPr/>
    </dgm:pt>
    <dgm:pt modelId="{30A9003C-1CC4-5A43-90B9-9F517FF1BB99}" type="pres">
      <dgm:prSet presAssocID="{2F345A44-4671-A540-859D-696E4424723F}" presName="composite" presStyleCnt="0"/>
      <dgm:spPr/>
    </dgm:pt>
    <dgm:pt modelId="{D5C4BF79-95A4-824B-893B-2675A511E196}" type="pres">
      <dgm:prSet presAssocID="{2F345A44-4671-A540-859D-696E4424723F}" presName="imgShp" presStyleLbl="fgImgPlace1" presStyleIdx="0" presStyleCnt="5"/>
      <dgm:spPr>
        <a:blipFill>
          <a:blip xmlns:r="http://schemas.openxmlformats.org/officeDocument/2006/relationships" r:embed="rId1">
            <a:duotone>
              <a:prstClr val="black"/>
              <a:schemeClr val="accent2">
                <a:tint val="45000"/>
                <a:satMod val="400000"/>
              </a:schemeClr>
            </a:duotone>
            <a:extLst>
              <a:ext uri="{96DAC541-7B7A-43D3-8B79-37D633B846F1}">
                <asvg:svgBlip xmlns:asvg="http://schemas.microsoft.com/office/drawing/2016/SVG/main" r:embed="rId2"/>
              </a:ext>
            </a:extLst>
          </a:blip>
          <a:srcRect/>
          <a:stretch>
            <a:fillRect/>
          </a:stretch>
        </a:blipFill>
        <a:ln>
          <a:solidFill>
            <a:schemeClr val="accent2"/>
          </a:solidFill>
        </a:ln>
      </dgm:spPr>
      <dgm:extLst>
        <a:ext uri="{E40237B7-FDA0-4F09-8148-C483321AD2D9}">
          <dgm14:cNvPr xmlns:dgm14="http://schemas.microsoft.com/office/drawing/2010/diagram" id="0" name="" descr="Blueprint with solid fill"/>
        </a:ext>
      </dgm:extLst>
    </dgm:pt>
    <dgm:pt modelId="{AAAA2ED1-E510-004E-9BFD-D2FE402697A4}" type="pres">
      <dgm:prSet presAssocID="{2F345A44-4671-A540-859D-696E4424723F}" presName="txShp" presStyleLbl="node1" presStyleIdx="0" presStyleCnt="5" custLinFactNeighborX="10435" custLinFactNeighborY="4227">
        <dgm:presLayoutVars>
          <dgm:bulletEnabled val="1"/>
        </dgm:presLayoutVars>
      </dgm:prSet>
      <dgm:spPr/>
    </dgm:pt>
    <dgm:pt modelId="{564522C3-7ACD-D543-859F-39D6C36FC6F3}" type="pres">
      <dgm:prSet presAssocID="{FA2DAF86-759D-B04E-A449-55326F2A4258}" presName="spacing" presStyleCnt="0"/>
      <dgm:spPr/>
    </dgm:pt>
    <dgm:pt modelId="{FC3EBB8D-5722-BD48-89CB-05162B9F9607}" type="pres">
      <dgm:prSet presAssocID="{897C0C95-25A9-E748-A762-3B3A331A1E00}" presName="composite" presStyleCnt="0"/>
      <dgm:spPr/>
    </dgm:pt>
    <dgm:pt modelId="{45743974-65D2-2446-BAFC-FFDF086A3604}" type="pres">
      <dgm:prSet presAssocID="{897C0C95-25A9-E748-A762-3B3A331A1E00}" presName="imgShp" presStyleLbl="fgImgPlace1" presStyleIdx="1" presStyleCnt="5"/>
      <dgm:spPr>
        <a:blipFill>
          <a:blip xmlns:r="http://schemas.openxmlformats.org/officeDocument/2006/relationships" r:embed="rId3">
            <a:duotone>
              <a:prstClr val="black"/>
              <a:schemeClr val="accent2">
                <a:tint val="45000"/>
                <a:satMod val="400000"/>
              </a:schemeClr>
            </a:duotone>
            <a:extLst>
              <a:ext uri="{96DAC541-7B7A-43D3-8B79-37D633B846F1}">
                <asvg:svgBlip xmlns:asvg="http://schemas.microsoft.com/office/drawing/2016/SVG/main" r:embed="rId4"/>
              </a:ext>
            </a:extLst>
          </a:blip>
          <a:srcRect/>
          <a:stretch>
            <a:fillRect/>
          </a:stretch>
        </a:blipFill>
        <a:ln>
          <a:solidFill>
            <a:schemeClr val="accent2"/>
          </a:solidFill>
        </a:ln>
      </dgm:spPr>
      <dgm:extLst>
        <a:ext uri="{E40237B7-FDA0-4F09-8148-C483321AD2D9}">
          <dgm14:cNvPr xmlns:dgm14="http://schemas.microsoft.com/office/drawing/2010/diagram" id="0" name="" descr="School girl outline"/>
        </a:ext>
      </dgm:extLst>
    </dgm:pt>
    <dgm:pt modelId="{F8BB5D85-4B58-844B-9C52-3990D484002E}" type="pres">
      <dgm:prSet presAssocID="{897C0C95-25A9-E748-A762-3B3A331A1E00}" presName="txShp" presStyleLbl="node1" presStyleIdx="1" presStyleCnt="5" custLinFactNeighborX="10435" custLinFactNeighborY="-3891">
        <dgm:presLayoutVars>
          <dgm:bulletEnabled val="1"/>
        </dgm:presLayoutVars>
      </dgm:prSet>
      <dgm:spPr/>
    </dgm:pt>
    <dgm:pt modelId="{A611D4F6-4B8F-294D-9252-197867704E6E}" type="pres">
      <dgm:prSet presAssocID="{933469CC-6CD8-504B-9BB6-EA80B0082865}" presName="spacing" presStyleCnt="0"/>
      <dgm:spPr/>
    </dgm:pt>
    <dgm:pt modelId="{16CD76EF-D5F6-3B41-9EFE-B41155E0F202}" type="pres">
      <dgm:prSet presAssocID="{0873D7C0-F17A-BF49-8FA1-DB841D5058A4}" presName="composite" presStyleCnt="0"/>
      <dgm:spPr/>
    </dgm:pt>
    <dgm:pt modelId="{8EAC47E1-1A16-F947-8F97-A0BC5805E849}" type="pres">
      <dgm:prSet presAssocID="{0873D7C0-F17A-BF49-8FA1-DB841D5058A4}" presName="imgShp" presStyleLbl="fgImgPlace1" presStyleIdx="2" presStyleCnt="5"/>
      <dgm:spPr>
        <a:blipFill>
          <a:blip xmlns:r="http://schemas.openxmlformats.org/officeDocument/2006/relationships" r:embed="rId5">
            <a:duotone>
              <a:prstClr val="black"/>
              <a:schemeClr val="accent2">
                <a:tint val="45000"/>
                <a:satMod val="400000"/>
              </a:schemeClr>
            </a:duotone>
            <a:extLst>
              <a:ext uri="{96DAC541-7B7A-43D3-8B79-37D633B846F1}">
                <asvg:svgBlip xmlns:asvg="http://schemas.microsoft.com/office/drawing/2016/SVG/main" r:embed="rId6"/>
              </a:ext>
            </a:extLst>
          </a:blip>
          <a:srcRect/>
          <a:stretch>
            <a:fillRect/>
          </a:stretch>
        </a:blipFill>
        <a:ln>
          <a:solidFill>
            <a:schemeClr val="accent2"/>
          </a:solidFill>
        </a:ln>
      </dgm:spPr>
      <dgm:extLst>
        <a:ext uri="{E40237B7-FDA0-4F09-8148-C483321AD2D9}">
          <dgm14:cNvPr xmlns:dgm14="http://schemas.microsoft.com/office/drawing/2010/diagram" id="0" name="" descr="Person in wheelchair with solid fill"/>
        </a:ext>
      </dgm:extLst>
    </dgm:pt>
    <dgm:pt modelId="{704FEDB7-D63A-6B4E-A938-B07B7B5164A8}" type="pres">
      <dgm:prSet presAssocID="{0873D7C0-F17A-BF49-8FA1-DB841D5058A4}" presName="txShp" presStyleLbl="node1" presStyleIdx="2" presStyleCnt="5" custLinFactNeighborX="10435" custLinFactNeighborY="-3891">
        <dgm:presLayoutVars>
          <dgm:bulletEnabled val="1"/>
        </dgm:presLayoutVars>
      </dgm:prSet>
      <dgm:spPr/>
    </dgm:pt>
    <dgm:pt modelId="{56178246-AEE7-0445-A668-1B42EF3D4490}" type="pres">
      <dgm:prSet presAssocID="{6C20DFB2-A618-7448-BEEE-D379235546C3}" presName="spacing" presStyleCnt="0"/>
      <dgm:spPr/>
    </dgm:pt>
    <dgm:pt modelId="{9C24E424-6449-1848-BAF2-1F0A16F7E546}" type="pres">
      <dgm:prSet presAssocID="{943A7540-2085-AD4C-BB44-E40E9BAB6398}" presName="composite" presStyleCnt="0"/>
      <dgm:spPr/>
    </dgm:pt>
    <dgm:pt modelId="{C4EBFD91-E93C-B24A-8FDF-892F6AFFDAE8}" type="pres">
      <dgm:prSet presAssocID="{943A7540-2085-AD4C-BB44-E40E9BAB6398}" presName="imgShp" presStyleLbl="fgImgPlace1" presStyleIdx="3" presStyleCnt="5"/>
      <dgm:spPr>
        <a:blipFill>
          <a:blip xmlns:r="http://schemas.openxmlformats.org/officeDocument/2006/relationships" r:embed="rId7">
            <a:duotone>
              <a:prstClr val="black"/>
              <a:schemeClr val="accent2">
                <a:tint val="45000"/>
                <a:satMod val="400000"/>
              </a:schemeClr>
            </a:duotone>
            <a:extLst>
              <a:ext uri="{96DAC541-7B7A-43D3-8B79-37D633B846F1}">
                <asvg:svgBlip xmlns:asvg="http://schemas.microsoft.com/office/drawing/2016/SVG/main" r:embed="rId8"/>
              </a:ext>
            </a:extLst>
          </a:blip>
          <a:srcRect/>
          <a:stretch>
            <a:fillRect/>
          </a:stretch>
        </a:blipFill>
        <a:ln>
          <a:solidFill>
            <a:schemeClr val="accent2"/>
          </a:solidFill>
        </a:ln>
      </dgm:spPr>
      <dgm:extLst>
        <a:ext uri="{E40237B7-FDA0-4F09-8148-C483321AD2D9}">
          <dgm14:cNvPr xmlns:dgm14="http://schemas.microsoft.com/office/drawing/2010/diagram" id="0" name="" descr="Coins with solid fill"/>
        </a:ext>
      </dgm:extLst>
    </dgm:pt>
    <dgm:pt modelId="{1451C8E5-F702-4E43-B40C-EBA59199A1D9}" type="pres">
      <dgm:prSet presAssocID="{943A7540-2085-AD4C-BB44-E40E9BAB6398}" presName="txShp" presStyleLbl="node1" presStyleIdx="3" presStyleCnt="5" custLinFactNeighborX="10435" custLinFactNeighborY="-3891">
        <dgm:presLayoutVars>
          <dgm:bulletEnabled val="1"/>
        </dgm:presLayoutVars>
      </dgm:prSet>
      <dgm:spPr/>
    </dgm:pt>
    <dgm:pt modelId="{6540C4BB-7410-484A-8026-807C30C106FF}" type="pres">
      <dgm:prSet presAssocID="{EE59A119-F329-8648-94D5-24234B5BF542}" presName="spacing" presStyleCnt="0"/>
      <dgm:spPr/>
    </dgm:pt>
    <dgm:pt modelId="{72CAF054-8370-6D4E-92C8-EC1FC7A8380D}" type="pres">
      <dgm:prSet presAssocID="{649FA4AB-0F9A-CD4D-B0C7-8AB192C04DB8}" presName="composite" presStyleCnt="0"/>
      <dgm:spPr/>
    </dgm:pt>
    <dgm:pt modelId="{1EBC93C2-AE15-9F45-A737-5B7540A2C108}" type="pres">
      <dgm:prSet presAssocID="{649FA4AB-0F9A-CD4D-B0C7-8AB192C04DB8}" presName="imgShp" presStyleLbl="fgImgPlace1" presStyleIdx="4" presStyleCnt="5"/>
      <dgm:spPr>
        <a:blipFill>
          <a:blip xmlns:r="http://schemas.openxmlformats.org/officeDocument/2006/relationships" r:embed="rId9">
            <a:duotone>
              <a:prstClr val="black"/>
              <a:schemeClr val="accent2">
                <a:tint val="45000"/>
                <a:satMod val="400000"/>
              </a:schemeClr>
            </a:duotone>
            <a:extLst>
              <a:ext uri="{96DAC541-7B7A-43D3-8B79-37D633B846F1}">
                <asvg:svgBlip xmlns:asvg="http://schemas.microsoft.com/office/drawing/2016/SVG/main" r:embed="rId10"/>
              </a:ext>
            </a:extLst>
          </a:blip>
          <a:srcRect/>
          <a:stretch>
            <a:fillRect/>
          </a:stretch>
        </a:blipFill>
        <a:ln>
          <a:solidFill>
            <a:schemeClr val="accent2"/>
          </a:solidFill>
        </a:ln>
      </dgm:spPr>
      <dgm:extLst>
        <a:ext uri="{E40237B7-FDA0-4F09-8148-C483321AD2D9}">
          <dgm14:cNvPr xmlns:dgm14="http://schemas.microsoft.com/office/drawing/2010/diagram" id="0" name="" descr="Boardroom with solid fill"/>
        </a:ext>
      </dgm:extLst>
    </dgm:pt>
    <dgm:pt modelId="{DCCF2E70-DFF7-404B-BD4E-7641AFDFEE0B}" type="pres">
      <dgm:prSet presAssocID="{649FA4AB-0F9A-CD4D-B0C7-8AB192C04DB8}" presName="txShp" presStyleLbl="node1" presStyleIdx="4" presStyleCnt="5" custLinFactNeighborX="10435" custLinFactNeighborY="-3891">
        <dgm:presLayoutVars>
          <dgm:bulletEnabled val="1"/>
        </dgm:presLayoutVars>
      </dgm:prSet>
      <dgm:spPr/>
    </dgm:pt>
  </dgm:ptLst>
  <dgm:cxnLst>
    <dgm:cxn modelId="{BC941305-E999-C64F-B30D-4A040EFDF07B}" type="presOf" srcId="{943A7540-2085-AD4C-BB44-E40E9BAB6398}" destId="{1451C8E5-F702-4E43-B40C-EBA59199A1D9}" srcOrd="0" destOrd="0" presId="urn:microsoft.com/office/officeart/2005/8/layout/vList3"/>
    <dgm:cxn modelId="{1B52EC0B-EBCB-0947-88F9-FDA96370EC2C}" srcId="{F10873A3-ADAE-5248-8EB1-4ACB34274878}" destId="{2F345A44-4671-A540-859D-696E4424723F}" srcOrd="0" destOrd="0" parTransId="{C356E9DE-AF99-E54B-BE83-5A775E881624}" sibTransId="{FA2DAF86-759D-B04E-A449-55326F2A4258}"/>
    <dgm:cxn modelId="{DD7D102C-3FCF-404A-839A-C3CC666AECD0}" type="presOf" srcId="{2F345A44-4671-A540-859D-696E4424723F}" destId="{AAAA2ED1-E510-004E-9BFD-D2FE402697A4}" srcOrd="0" destOrd="0" presId="urn:microsoft.com/office/officeart/2005/8/layout/vList3"/>
    <dgm:cxn modelId="{AD631C3C-CD62-4446-A0C5-BD61B28ED740}" srcId="{F10873A3-ADAE-5248-8EB1-4ACB34274878}" destId="{943A7540-2085-AD4C-BB44-E40E9BAB6398}" srcOrd="3" destOrd="0" parTransId="{84709D5D-FC5B-7F4F-9B90-3A65253E0837}" sibTransId="{EE59A119-F329-8648-94D5-24234B5BF542}"/>
    <dgm:cxn modelId="{10B8D152-9DCC-8246-B285-D57628E91D22}" type="presOf" srcId="{897C0C95-25A9-E748-A762-3B3A331A1E00}" destId="{F8BB5D85-4B58-844B-9C52-3990D484002E}" srcOrd="0" destOrd="0" presId="urn:microsoft.com/office/officeart/2005/8/layout/vList3"/>
    <dgm:cxn modelId="{ADB0EA5A-02EE-2748-A29D-0C5C94458A15}" type="presOf" srcId="{649FA4AB-0F9A-CD4D-B0C7-8AB192C04DB8}" destId="{DCCF2E70-DFF7-404B-BD4E-7641AFDFEE0B}" srcOrd="0" destOrd="0" presId="urn:microsoft.com/office/officeart/2005/8/layout/vList3"/>
    <dgm:cxn modelId="{05B33168-4749-2A49-99D6-EC0B49E299AB}" type="presOf" srcId="{0873D7C0-F17A-BF49-8FA1-DB841D5058A4}" destId="{704FEDB7-D63A-6B4E-A938-B07B7B5164A8}" srcOrd="0" destOrd="0" presId="urn:microsoft.com/office/officeart/2005/8/layout/vList3"/>
    <dgm:cxn modelId="{1982B99A-AECB-A340-8951-D4AD8E8A7245}" type="presOf" srcId="{F10873A3-ADAE-5248-8EB1-4ACB34274878}" destId="{AF594E18-FE52-A24D-83DD-E6DD74ACC90C}" srcOrd="0" destOrd="0" presId="urn:microsoft.com/office/officeart/2005/8/layout/vList3"/>
    <dgm:cxn modelId="{834567B5-23B1-A149-9AFE-AFC364FFAD8F}" srcId="{F10873A3-ADAE-5248-8EB1-4ACB34274878}" destId="{649FA4AB-0F9A-CD4D-B0C7-8AB192C04DB8}" srcOrd="4" destOrd="0" parTransId="{D18407CD-8DED-3640-961E-FF4A006F55AE}" sibTransId="{AA7708E3-CA76-4842-BC93-1AD373C88A55}"/>
    <dgm:cxn modelId="{113C1CF5-26A9-AA40-BE70-82875EAF9E4C}" srcId="{F10873A3-ADAE-5248-8EB1-4ACB34274878}" destId="{897C0C95-25A9-E748-A762-3B3A331A1E00}" srcOrd="1" destOrd="0" parTransId="{156F8511-EFFC-4945-8579-B00134A93F01}" sibTransId="{933469CC-6CD8-504B-9BB6-EA80B0082865}"/>
    <dgm:cxn modelId="{2C87A2F6-0EBF-6E46-8167-73D83C78EECF}" srcId="{F10873A3-ADAE-5248-8EB1-4ACB34274878}" destId="{0873D7C0-F17A-BF49-8FA1-DB841D5058A4}" srcOrd="2" destOrd="0" parTransId="{CDE12F77-7765-F042-9829-0CF80C4C124D}" sibTransId="{6C20DFB2-A618-7448-BEEE-D379235546C3}"/>
    <dgm:cxn modelId="{D5E20F6D-C5DE-B347-A5D3-E51688CB7CB9}" type="presParOf" srcId="{AF594E18-FE52-A24D-83DD-E6DD74ACC90C}" destId="{30A9003C-1CC4-5A43-90B9-9F517FF1BB99}" srcOrd="0" destOrd="0" presId="urn:microsoft.com/office/officeart/2005/8/layout/vList3"/>
    <dgm:cxn modelId="{3D5FB217-CB38-8341-9043-DF26D0B526FF}" type="presParOf" srcId="{30A9003C-1CC4-5A43-90B9-9F517FF1BB99}" destId="{D5C4BF79-95A4-824B-893B-2675A511E196}" srcOrd="0" destOrd="0" presId="urn:microsoft.com/office/officeart/2005/8/layout/vList3"/>
    <dgm:cxn modelId="{4CD3CE69-A625-7241-845B-C01482D31B94}" type="presParOf" srcId="{30A9003C-1CC4-5A43-90B9-9F517FF1BB99}" destId="{AAAA2ED1-E510-004E-9BFD-D2FE402697A4}" srcOrd="1" destOrd="0" presId="urn:microsoft.com/office/officeart/2005/8/layout/vList3"/>
    <dgm:cxn modelId="{A6D59DA4-0392-B945-8466-409941E8A46E}" type="presParOf" srcId="{AF594E18-FE52-A24D-83DD-E6DD74ACC90C}" destId="{564522C3-7ACD-D543-859F-39D6C36FC6F3}" srcOrd="1" destOrd="0" presId="urn:microsoft.com/office/officeart/2005/8/layout/vList3"/>
    <dgm:cxn modelId="{918630D5-ABB9-004E-886B-24ACFB8C8CD2}" type="presParOf" srcId="{AF594E18-FE52-A24D-83DD-E6DD74ACC90C}" destId="{FC3EBB8D-5722-BD48-89CB-05162B9F9607}" srcOrd="2" destOrd="0" presId="urn:microsoft.com/office/officeart/2005/8/layout/vList3"/>
    <dgm:cxn modelId="{83B3B917-A068-7042-B6F7-C988749B43FB}" type="presParOf" srcId="{FC3EBB8D-5722-BD48-89CB-05162B9F9607}" destId="{45743974-65D2-2446-BAFC-FFDF086A3604}" srcOrd="0" destOrd="0" presId="urn:microsoft.com/office/officeart/2005/8/layout/vList3"/>
    <dgm:cxn modelId="{AD43A6EC-D00A-9842-82AD-9976E2A20C3D}" type="presParOf" srcId="{FC3EBB8D-5722-BD48-89CB-05162B9F9607}" destId="{F8BB5D85-4B58-844B-9C52-3990D484002E}" srcOrd="1" destOrd="0" presId="urn:microsoft.com/office/officeart/2005/8/layout/vList3"/>
    <dgm:cxn modelId="{83E012CF-ECBA-5A4E-8649-0C1523BE902F}" type="presParOf" srcId="{AF594E18-FE52-A24D-83DD-E6DD74ACC90C}" destId="{A611D4F6-4B8F-294D-9252-197867704E6E}" srcOrd="3" destOrd="0" presId="urn:microsoft.com/office/officeart/2005/8/layout/vList3"/>
    <dgm:cxn modelId="{E9B071F1-8767-0B49-B66A-CDDFB9922E9C}" type="presParOf" srcId="{AF594E18-FE52-A24D-83DD-E6DD74ACC90C}" destId="{16CD76EF-D5F6-3B41-9EFE-B41155E0F202}" srcOrd="4" destOrd="0" presId="urn:microsoft.com/office/officeart/2005/8/layout/vList3"/>
    <dgm:cxn modelId="{96E66CE1-0CBF-9E4A-97B0-EA1BE0793087}" type="presParOf" srcId="{16CD76EF-D5F6-3B41-9EFE-B41155E0F202}" destId="{8EAC47E1-1A16-F947-8F97-A0BC5805E849}" srcOrd="0" destOrd="0" presId="urn:microsoft.com/office/officeart/2005/8/layout/vList3"/>
    <dgm:cxn modelId="{A66D514E-DBF7-CA42-9797-9C8FDE6BF610}" type="presParOf" srcId="{16CD76EF-D5F6-3B41-9EFE-B41155E0F202}" destId="{704FEDB7-D63A-6B4E-A938-B07B7B5164A8}" srcOrd="1" destOrd="0" presId="urn:microsoft.com/office/officeart/2005/8/layout/vList3"/>
    <dgm:cxn modelId="{66CE22B0-1840-554D-B131-CB6C50D1877A}" type="presParOf" srcId="{AF594E18-FE52-A24D-83DD-E6DD74ACC90C}" destId="{56178246-AEE7-0445-A668-1B42EF3D4490}" srcOrd="5" destOrd="0" presId="urn:microsoft.com/office/officeart/2005/8/layout/vList3"/>
    <dgm:cxn modelId="{D476B576-23E3-4542-B381-0B5D4BFAF5E1}" type="presParOf" srcId="{AF594E18-FE52-A24D-83DD-E6DD74ACC90C}" destId="{9C24E424-6449-1848-BAF2-1F0A16F7E546}" srcOrd="6" destOrd="0" presId="urn:microsoft.com/office/officeart/2005/8/layout/vList3"/>
    <dgm:cxn modelId="{CF757758-82EF-3142-8872-E6697158F1D5}" type="presParOf" srcId="{9C24E424-6449-1848-BAF2-1F0A16F7E546}" destId="{C4EBFD91-E93C-B24A-8FDF-892F6AFFDAE8}" srcOrd="0" destOrd="0" presId="urn:microsoft.com/office/officeart/2005/8/layout/vList3"/>
    <dgm:cxn modelId="{739CE9B4-A650-D149-99AF-1ACDA38F77CA}" type="presParOf" srcId="{9C24E424-6449-1848-BAF2-1F0A16F7E546}" destId="{1451C8E5-F702-4E43-B40C-EBA59199A1D9}" srcOrd="1" destOrd="0" presId="urn:microsoft.com/office/officeart/2005/8/layout/vList3"/>
    <dgm:cxn modelId="{722C7DE7-175D-CA46-BF7F-CEEE9E576FBE}" type="presParOf" srcId="{AF594E18-FE52-A24D-83DD-E6DD74ACC90C}" destId="{6540C4BB-7410-484A-8026-807C30C106FF}" srcOrd="7" destOrd="0" presId="urn:microsoft.com/office/officeart/2005/8/layout/vList3"/>
    <dgm:cxn modelId="{A4C19CAB-5CA9-D042-BE66-76660109E775}" type="presParOf" srcId="{AF594E18-FE52-A24D-83DD-E6DD74ACC90C}" destId="{72CAF054-8370-6D4E-92C8-EC1FC7A8380D}" srcOrd="8" destOrd="0" presId="urn:microsoft.com/office/officeart/2005/8/layout/vList3"/>
    <dgm:cxn modelId="{6BB278C9-1EA8-4A47-BF63-4D49FC05BEBE}" type="presParOf" srcId="{72CAF054-8370-6D4E-92C8-EC1FC7A8380D}" destId="{1EBC93C2-AE15-9F45-A737-5B7540A2C108}" srcOrd="0" destOrd="0" presId="urn:microsoft.com/office/officeart/2005/8/layout/vList3"/>
    <dgm:cxn modelId="{FA32A2C7-6469-4443-8E27-6A026E69111F}" type="presParOf" srcId="{72CAF054-8370-6D4E-92C8-EC1FC7A8380D}" destId="{DCCF2E70-DFF7-404B-BD4E-7641AFDFEE0B}"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DE6615D-7EA3-A444-8211-B5DA108B71B4}" type="doc">
      <dgm:prSet loTypeId="urn:microsoft.com/office/officeart/2005/8/layout/default" loCatId="" qsTypeId="urn:microsoft.com/office/officeart/2005/8/quickstyle/simple1" qsCatId="simple" csTypeId="urn:microsoft.com/office/officeart/2005/8/colors/accent1_2" csCatId="accent1" phldr="1"/>
      <dgm:spPr/>
      <dgm:t>
        <a:bodyPr/>
        <a:lstStyle/>
        <a:p>
          <a:endParaRPr lang="en-GB"/>
        </a:p>
      </dgm:t>
    </dgm:pt>
    <dgm:pt modelId="{CCA9F33C-CCEB-834E-8440-F82D598EC45C}">
      <dgm:prSet phldrT="[Text]"/>
      <dgm:spPr>
        <a:solidFill>
          <a:schemeClr val="accent2">
            <a:alpha val="55000"/>
          </a:schemeClr>
        </a:solidFill>
      </dgm:spPr>
      <dgm:t>
        <a:bodyPr/>
        <a:lstStyle/>
        <a:p>
          <a:pPr>
            <a:buClr>
              <a:srgbClr val="B3A799"/>
            </a:buClr>
            <a:buSzPts val="2100"/>
            <a:buFont typeface="Arial"/>
            <a:buChar char="•"/>
          </a:pPr>
          <a:r>
            <a:rPr lang="en-US">
              <a:solidFill>
                <a:schemeClr val="tx1"/>
              </a:solidFill>
            </a:rPr>
            <a:t>that programming is relevant, responding to an analysis</a:t>
          </a:r>
          <a:endParaRPr lang="en-GB">
            <a:solidFill>
              <a:schemeClr val="tx1"/>
            </a:solidFill>
          </a:endParaRPr>
        </a:p>
      </dgm:t>
    </dgm:pt>
    <dgm:pt modelId="{CD07BCA4-BA95-0341-B29A-11E3F68282FC}" type="parTrans" cxnId="{98E60B18-9F29-E44E-ABC9-614A3EBDC5E5}">
      <dgm:prSet/>
      <dgm:spPr/>
      <dgm:t>
        <a:bodyPr/>
        <a:lstStyle/>
        <a:p>
          <a:endParaRPr lang="en-GB"/>
        </a:p>
      </dgm:t>
    </dgm:pt>
    <dgm:pt modelId="{A47125C6-3C96-784B-AF85-A31276DD9FE1}" type="sibTrans" cxnId="{98E60B18-9F29-E44E-ABC9-614A3EBDC5E5}">
      <dgm:prSet/>
      <dgm:spPr/>
      <dgm:t>
        <a:bodyPr/>
        <a:lstStyle/>
        <a:p>
          <a:endParaRPr lang="en-GB"/>
        </a:p>
      </dgm:t>
    </dgm:pt>
    <dgm:pt modelId="{773FA9D7-67B5-3C41-BA0B-02F28B532CB3}">
      <dgm:prSet phldrT="[Text]"/>
      <dgm:spPr>
        <a:solidFill>
          <a:schemeClr val="accent2">
            <a:alpha val="55000"/>
          </a:schemeClr>
        </a:solidFill>
      </dgm:spPr>
      <dgm:t>
        <a:bodyPr/>
        <a:lstStyle/>
        <a:p>
          <a:pPr>
            <a:buClr>
              <a:srgbClr val="B3A799"/>
            </a:buClr>
            <a:buSzPts val="2100"/>
          </a:pPr>
          <a:r>
            <a:rPr lang="en-US">
              <a:solidFill>
                <a:schemeClr val="tx1"/>
              </a:solidFill>
            </a:rPr>
            <a:t>that affected people are actively engaged in and influencing humanitarian processes--more than just passive recipients of aid</a:t>
          </a:r>
          <a:endParaRPr lang="en-GB">
            <a:solidFill>
              <a:schemeClr val="tx1"/>
            </a:solidFill>
          </a:endParaRPr>
        </a:p>
      </dgm:t>
    </dgm:pt>
    <dgm:pt modelId="{185A6DF0-C58D-5C4B-BBEC-5F5E1D068E3F}" type="parTrans" cxnId="{D8B970B6-5B2F-2347-8686-7D3AB3C0F2F2}">
      <dgm:prSet/>
      <dgm:spPr/>
      <dgm:t>
        <a:bodyPr/>
        <a:lstStyle/>
        <a:p>
          <a:endParaRPr lang="en-GB"/>
        </a:p>
      </dgm:t>
    </dgm:pt>
    <dgm:pt modelId="{E1EB8685-66CF-EC4F-ACB8-840D7D2FB96F}" type="sibTrans" cxnId="{D8B970B6-5B2F-2347-8686-7D3AB3C0F2F2}">
      <dgm:prSet/>
      <dgm:spPr/>
      <dgm:t>
        <a:bodyPr/>
        <a:lstStyle/>
        <a:p>
          <a:endParaRPr lang="en-GB"/>
        </a:p>
      </dgm:t>
    </dgm:pt>
    <dgm:pt modelId="{C5A93B13-B279-254C-9AC0-112E1DF441C4}">
      <dgm:prSet phldrT="[Text]"/>
      <dgm:spPr>
        <a:solidFill>
          <a:schemeClr val="accent2">
            <a:alpha val="55027"/>
          </a:schemeClr>
        </a:solidFill>
      </dgm:spPr>
      <dgm:t>
        <a:bodyPr/>
        <a:lstStyle/>
        <a:p>
          <a:pPr>
            <a:buClr>
              <a:srgbClr val="B3A799"/>
            </a:buClr>
            <a:buSzPts val="2100"/>
          </a:pPr>
          <a:r>
            <a:rPr lang="en-US">
              <a:solidFill>
                <a:schemeClr val="tx1"/>
              </a:solidFill>
            </a:rPr>
            <a:t>new ways of working to address humanitarian “silos”, both as contexts change (the “nexus”) and across sectors</a:t>
          </a:r>
          <a:endParaRPr lang="en-GB">
            <a:solidFill>
              <a:schemeClr val="tx1"/>
            </a:solidFill>
          </a:endParaRPr>
        </a:p>
      </dgm:t>
    </dgm:pt>
    <dgm:pt modelId="{35485EA7-6628-1A4B-A9E0-5655D17B7E76}" type="parTrans" cxnId="{51B8FCD6-BDF6-D04E-A884-83A30F8F9F8A}">
      <dgm:prSet/>
      <dgm:spPr/>
      <dgm:t>
        <a:bodyPr/>
        <a:lstStyle/>
        <a:p>
          <a:endParaRPr lang="en-GB"/>
        </a:p>
      </dgm:t>
    </dgm:pt>
    <dgm:pt modelId="{9DF0719A-C407-B145-8C4A-1E8ADE8EE5FD}" type="sibTrans" cxnId="{51B8FCD6-BDF6-D04E-A884-83A30F8F9F8A}">
      <dgm:prSet/>
      <dgm:spPr/>
      <dgm:t>
        <a:bodyPr/>
        <a:lstStyle/>
        <a:p>
          <a:endParaRPr lang="en-GB"/>
        </a:p>
      </dgm:t>
    </dgm:pt>
    <dgm:pt modelId="{A89C4476-8457-BD4E-9BE3-D95815693AE3}">
      <dgm:prSet/>
      <dgm:spPr>
        <a:solidFill>
          <a:schemeClr val="accent2">
            <a:alpha val="55000"/>
          </a:schemeClr>
        </a:solidFill>
      </dgm:spPr>
      <dgm:t>
        <a:bodyPr/>
        <a:lstStyle/>
        <a:p>
          <a:r>
            <a:rPr lang="en-US">
              <a:solidFill>
                <a:schemeClr val="tx1"/>
              </a:solidFill>
            </a:rPr>
            <a:t>that programming is at a minimum gender-and age-sensitive (ideally responsive and transformative)</a:t>
          </a:r>
        </a:p>
      </dgm:t>
    </dgm:pt>
    <dgm:pt modelId="{2DABAFC4-617D-5244-9DA8-3C8547E92910}" type="parTrans" cxnId="{EF4037FC-ED44-C04B-8CB0-A6D62BE2FE08}">
      <dgm:prSet/>
      <dgm:spPr/>
      <dgm:t>
        <a:bodyPr/>
        <a:lstStyle/>
        <a:p>
          <a:endParaRPr lang="en-GB"/>
        </a:p>
      </dgm:t>
    </dgm:pt>
    <dgm:pt modelId="{96ADD9CE-6593-DC40-BF85-B8648B62BCA0}" type="sibTrans" cxnId="{EF4037FC-ED44-C04B-8CB0-A6D62BE2FE08}">
      <dgm:prSet/>
      <dgm:spPr/>
      <dgm:t>
        <a:bodyPr/>
        <a:lstStyle/>
        <a:p>
          <a:endParaRPr lang="en-GB"/>
        </a:p>
      </dgm:t>
    </dgm:pt>
    <dgm:pt modelId="{398EEA14-8C1D-5A4C-8DCE-4659DC895EC5}" type="pres">
      <dgm:prSet presAssocID="{6DE6615D-7EA3-A444-8211-B5DA108B71B4}" presName="diagram" presStyleCnt="0">
        <dgm:presLayoutVars>
          <dgm:dir/>
          <dgm:resizeHandles val="exact"/>
        </dgm:presLayoutVars>
      </dgm:prSet>
      <dgm:spPr/>
    </dgm:pt>
    <dgm:pt modelId="{FDA156DC-E5C4-E245-9987-4C34BCC736AE}" type="pres">
      <dgm:prSet presAssocID="{CCA9F33C-CCEB-834E-8440-F82D598EC45C}" presName="node" presStyleLbl="node1" presStyleIdx="0" presStyleCnt="4" custLinFactNeighborX="-29025" custLinFactNeighborY="2947">
        <dgm:presLayoutVars>
          <dgm:bulletEnabled val="1"/>
        </dgm:presLayoutVars>
      </dgm:prSet>
      <dgm:spPr/>
    </dgm:pt>
    <dgm:pt modelId="{236C3B40-4034-1343-A213-8F0E3C329751}" type="pres">
      <dgm:prSet presAssocID="{A47125C6-3C96-784B-AF85-A31276DD9FE1}" presName="sibTrans" presStyleCnt="0"/>
      <dgm:spPr/>
    </dgm:pt>
    <dgm:pt modelId="{E69FB066-6C8F-6549-8B86-8EC95BBC5EF1}" type="pres">
      <dgm:prSet presAssocID="{773FA9D7-67B5-3C41-BA0B-02F28B532CB3}" presName="node" presStyleLbl="node1" presStyleIdx="1" presStyleCnt="4" custLinFactNeighborX="-25542" custLinFactNeighborY="3527">
        <dgm:presLayoutVars>
          <dgm:bulletEnabled val="1"/>
        </dgm:presLayoutVars>
      </dgm:prSet>
      <dgm:spPr/>
    </dgm:pt>
    <dgm:pt modelId="{56EEDAF9-59FA-EA4D-87B5-F2B710E33B38}" type="pres">
      <dgm:prSet presAssocID="{E1EB8685-66CF-EC4F-ACB8-840D7D2FB96F}" presName="sibTrans" presStyleCnt="0"/>
      <dgm:spPr/>
    </dgm:pt>
    <dgm:pt modelId="{86CDC1B7-FF3B-304E-A929-2A8D84405ED9}" type="pres">
      <dgm:prSet presAssocID="{A89C4476-8457-BD4E-9BE3-D95815693AE3}" presName="node" presStyleLbl="node1" presStyleIdx="2" presStyleCnt="4" custLinFactNeighborX="-21479" custLinFactNeighborY="2947">
        <dgm:presLayoutVars>
          <dgm:bulletEnabled val="1"/>
        </dgm:presLayoutVars>
      </dgm:prSet>
      <dgm:spPr/>
    </dgm:pt>
    <dgm:pt modelId="{7ECE7E46-7115-FA4B-82DB-3E103ED7411C}" type="pres">
      <dgm:prSet presAssocID="{96ADD9CE-6593-DC40-BF85-B8648B62BCA0}" presName="sibTrans" presStyleCnt="0"/>
      <dgm:spPr/>
    </dgm:pt>
    <dgm:pt modelId="{4266CAAA-4D48-8A4D-BFA7-BD35DDAAC655}" type="pres">
      <dgm:prSet presAssocID="{C5A93B13-B279-254C-9AC0-112E1DF441C4}" presName="node" presStyleLbl="node1" presStyleIdx="3" presStyleCnt="4" custLinFactX="-40481" custLinFactNeighborX="-100000" custLinFactNeighborY="-3952">
        <dgm:presLayoutVars>
          <dgm:bulletEnabled val="1"/>
        </dgm:presLayoutVars>
      </dgm:prSet>
      <dgm:spPr/>
    </dgm:pt>
  </dgm:ptLst>
  <dgm:cxnLst>
    <dgm:cxn modelId="{DDE61F0A-2533-8849-AE17-5269F298D18F}" type="presOf" srcId="{A89C4476-8457-BD4E-9BE3-D95815693AE3}" destId="{86CDC1B7-FF3B-304E-A929-2A8D84405ED9}" srcOrd="0" destOrd="0" presId="urn:microsoft.com/office/officeart/2005/8/layout/default"/>
    <dgm:cxn modelId="{98E60B18-9F29-E44E-ABC9-614A3EBDC5E5}" srcId="{6DE6615D-7EA3-A444-8211-B5DA108B71B4}" destId="{CCA9F33C-CCEB-834E-8440-F82D598EC45C}" srcOrd="0" destOrd="0" parTransId="{CD07BCA4-BA95-0341-B29A-11E3F68282FC}" sibTransId="{A47125C6-3C96-784B-AF85-A31276DD9FE1}"/>
    <dgm:cxn modelId="{B4165661-60EC-4948-8DFC-F42EFBD28EB9}" type="presOf" srcId="{6DE6615D-7EA3-A444-8211-B5DA108B71B4}" destId="{398EEA14-8C1D-5A4C-8DCE-4659DC895EC5}" srcOrd="0" destOrd="0" presId="urn:microsoft.com/office/officeart/2005/8/layout/default"/>
    <dgm:cxn modelId="{EC57696C-CCDF-3642-8E81-0C3D94924649}" type="presOf" srcId="{C5A93B13-B279-254C-9AC0-112E1DF441C4}" destId="{4266CAAA-4D48-8A4D-BFA7-BD35DDAAC655}" srcOrd="0" destOrd="0" presId="urn:microsoft.com/office/officeart/2005/8/layout/default"/>
    <dgm:cxn modelId="{D8B970B6-5B2F-2347-8686-7D3AB3C0F2F2}" srcId="{6DE6615D-7EA3-A444-8211-B5DA108B71B4}" destId="{773FA9D7-67B5-3C41-BA0B-02F28B532CB3}" srcOrd="1" destOrd="0" parTransId="{185A6DF0-C58D-5C4B-BBEC-5F5E1D068E3F}" sibTransId="{E1EB8685-66CF-EC4F-ACB8-840D7D2FB96F}"/>
    <dgm:cxn modelId="{51B8FCD6-BDF6-D04E-A884-83A30F8F9F8A}" srcId="{6DE6615D-7EA3-A444-8211-B5DA108B71B4}" destId="{C5A93B13-B279-254C-9AC0-112E1DF441C4}" srcOrd="3" destOrd="0" parTransId="{35485EA7-6628-1A4B-A9E0-5655D17B7E76}" sibTransId="{9DF0719A-C407-B145-8C4A-1E8ADE8EE5FD}"/>
    <dgm:cxn modelId="{2385CBD7-6E8E-A242-828E-89A5793D4B81}" type="presOf" srcId="{773FA9D7-67B5-3C41-BA0B-02F28B532CB3}" destId="{E69FB066-6C8F-6549-8B86-8EC95BBC5EF1}" srcOrd="0" destOrd="0" presId="urn:microsoft.com/office/officeart/2005/8/layout/default"/>
    <dgm:cxn modelId="{CD56FAE1-C4DA-2044-998A-DDE8D9C05745}" type="presOf" srcId="{CCA9F33C-CCEB-834E-8440-F82D598EC45C}" destId="{FDA156DC-E5C4-E245-9987-4C34BCC736AE}" srcOrd="0" destOrd="0" presId="urn:microsoft.com/office/officeart/2005/8/layout/default"/>
    <dgm:cxn modelId="{EF4037FC-ED44-C04B-8CB0-A6D62BE2FE08}" srcId="{6DE6615D-7EA3-A444-8211-B5DA108B71B4}" destId="{A89C4476-8457-BD4E-9BE3-D95815693AE3}" srcOrd="2" destOrd="0" parTransId="{2DABAFC4-617D-5244-9DA8-3C8547E92910}" sibTransId="{96ADD9CE-6593-DC40-BF85-B8648B62BCA0}"/>
    <dgm:cxn modelId="{7D8AB3A4-EB97-4645-B65F-0D1D3ED606D6}" type="presParOf" srcId="{398EEA14-8C1D-5A4C-8DCE-4659DC895EC5}" destId="{FDA156DC-E5C4-E245-9987-4C34BCC736AE}" srcOrd="0" destOrd="0" presId="urn:microsoft.com/office/officeart/2005/8/layout/default"/>
    <dgm:cxn modelId="{6FF07A4E-2B9D-FF47-BA60-C6F7D28D3436}" type="presParOf" srcId="{398EEA14-8C1D-5A4C-8DCE-4659DC895EC5}" destId="{236C3B40-4034-1343-A213-8F0E3C329751}" srcOrd="1" destOrd="0" presId="urn:microsoft.com/office/officeart/2005/8/layout/default"/>
    <dgm:cxn modelId="{8303F18A-2FC9-E84F-B8A4-4DB07563283D}" type="presParOf" srcId="{398EEA14-8C1D-5A4C-8DCE-4659DC895EC5}" destId="{E69FB066-6C8F-6549-8B86-8EC95BBC5EF1}" srcOrd="2" destOrd="0" presId="urn:microsoft.com/office/officeart/2005/8/layout/default"/>
    <dgm:cxn modelId="{4B6403A1-AFFD-A64A-9F7B-F671DF20216F}" type="presParOf" srcId="{398EEA14-8C1D-5A4C-8DCE-4659DC895EC5}" destId="{56EEDAF9-59FA-EA4D-87B5-F2B710E33B38}" srcOrd="3" destOrd="0" presId="urn:microsoft.com/office/officeart/2005/8/layout/default"/>
    <dgm:cxn modelId="{9194A02A-4220-7C40-B5A5-63581DEE5B94}" type="presParOf" srcId="{398EEA14-8C1D-5A4C-8DCE-4659DC895EC5}" destId="{86CDC1B7-FF3B-304E-A929-2A8D84405ED9}" srcOrd="4" destOrd="0" presId="urn:microsoft.com/office/officeart/2005/8/layout/default"/>
    <dgm:cxn modelId="{C131C47B-0919-9342-B717-B41100323151}" type="presParOf" srcId="{398EEA14-8C1D-5A4C-8DCE-4659DC895EC5}" destId="{7ECE7E46-7115-FA4B-82DB-3E103ED7411C}" srcOrd="5" destOrd="0" presId="urn:microsoft.com/office/officeart/2005/8/layout/default"/>
    <dgm:cxn modelId="{C22F75B4-FD16-554E-8E88-AB8960B8330E}" type="presParOf" srcId="{398EEA14-8C1D-5A4C-8DCE-4659DC895EC5}" destId="{4266CAAA-4D48-8A4D-BFA7-BD35DDAAC655}"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94CA207-463B-394A-9059-53BC3012DC9C}"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GB"/>
        </a:p>
      </dgm:t>
    </dgm:pt>
    <dgm:pt modelId="{C0304019-C6A9-3845-A161-8030943431FF}">
      <dgm:prSet/>
      <dgm:spPr>
        <a:solidFill>
          <a:schemeClr val="accent2">
            <a:alpha val="77613"/>
          </a:schemeClr>
        </a:solidFill>
      </dgm:spPr>
      <dgm:t>
        <a:bodyPr/>
        <a:lstStyle/>
        <a:p>
          <a:r>
            <a:rPr lang="en-US" b="1"/>
            <a:t>Impact on women, girls, boys and men in different age groups:</a:t>
          </a:r>
          <a:endParaRPr lang="en-US"/>
        </a:p>
      </dgm:t>
    </dgm:pt>
    <dgm:pt modelId="{690F2458-DDF5-B24C-90FA-CED6D7D9398A}" type="parTrans" cxnId="{AAB7DD1B-3B8F-9344-91FC-0A82E8DBDFFC}">
      <dgm:prSet/>
      <dgm:spPr/>
      <dgm:t>
        <a:bodyPr/>
        <a:lstStyle/>
        <a:p>
          <a:endParaRPr lang="en-GB"/>
        </a:p>
      </dgm:t>
    </dgm:pt>
    <dgm:pt modelId="{830AEB85-B411-E14D-95F8-4E0208FF5C8C}" type="sibTrans" cxnId="{AAB7DD1B-3B8F-9344-91FC-0A82E8DBDFFC}">
      <dgm:prSet/>
      <dgm:spPr/>
      <dgm:t>
        <a:bodyPr/>
        <a:lstStyle/>
        <a:p>
          <a:endParaRPr lang="en-GB"/>
        </a:p>
      </dgm:t>
    </dgm:pt>
    <dgm:pt modelId="{BAAD3FBE-FAFB-1046-B05B-44D7C1967F4F}">
      <dgm:prSet custT="1"/>
      <dgm:spPr>
        <a:solidFill>
          <a:schemeClr val="accent2">
            <a:alpha val="28938"/>
          </a:schemeClr>
        </a:solidFill>
      </dgm:spPr>
      <dgm:t>
        <a:bodyPr/>
        <a:lstStyle/>
        <a:p>
          <a:r>
            <a:rPr lang="en-US" sz="2000">
              <a:solidFill>
                <a:schemeClr val="tx1"/>
              </a:solidFill>
            </a:rPr>
            <a:t>relative benefits (J), satisfaction (K), consequences/barriers (L)</a:t>
          </a:r>
        </a:p>
      </dgm:t>
    </dgm:pt>
    <dgm:pt modelId="{00C280DB-5814-EB46-832B-2D1B449510A0}" type="parTrans" cxnId="{4E601F98-38D9-1041-AEB6-8C79442FC480}">
      <dgm:prSet/>
      <dgm:spPr/>
      <dgm:t>
        <a:bodyPr/>
        <a:lstStyle/>
        <a:p>
          <a:endParaRPr lang="en-GB"/>
        </a:p>
      </dgm:t>
    </dgm:pt>
    <dgm:pt modelId="{7848725E-EA79-E148-AF07-465C08C42E7A}" type="sibTrans" cxnId="{4E601F98-38D9-1041-AEB6-8C79442FC480}">
      <dgm:prSet/>
      <dgm:spPr/>
      <dgm:t>
        <a:bodyPr/>
        <a:lstStyle/>
        <a:p>
          <a:endParaRPr lang="en-GB"/>
        </a:p>
      </dgm:t>
    </dgm:pt>
    <dgm:pt modelId="{4566641A-ADF0-A748-B972-44632876FCF7}">
      <dgm:prSet/>
      <dgm:spPr>
        <a:solidFill>
          <a:schemeClr val="accent2">
            <a:alpha val="77613"/>
          </a:schemeClr>
        </a:solidFill>
      </dgm:spPr>
      <dgm:t>
        <a:bodyPr/>
        <a:lstStyle/>
        <a:p>
          <a:r>
            <a:rPr lang="en-US" b="1"/>
            <a:t>Accountability &amp; Participation</a:t>
          </a:r>
          <a:r>
            <a:rPr lang="en-US"/>
            <a:t>:</a:t>
          </a:r>
        </a:p>
      </dgm:t>
    </dgm:pt>
    <dgm:pt modelId="{E24F4C41-4FA2-494F-9A39-962C176BFB2A}" type="parTrans" cxnId="{D0947FB1-499E-244B-9F88-E6DDB8B19F16}">
      <dgm:prSet/>
      <dgm:spPr/>
      <dgm:t>
        <a:bodyPr/>
        <a:lstStyle/>
        <a:p>
          <a:endParaRPr lang="en-GB"/>
        </a:p>
      </dgm:t>
    </dgm:pt>
    <dgm:pt modelId="{C0118B5E-ED8A-8044-91A4-6167E37B07CF}" type="sibTrans" cxnId="{D0947FB1-499E-244B-9F88-E6DDB8B19F16}">
      <dgm:prSet/>
      <dgm:spPr/>
      <dgm:t>
        <a:bodyPr/>
        <a:lstStyle/>
        <a:p>
          <a:endParaRPr lang="en-GB"/>
        </a:p>
      </dgm:t>
    </dgm:pt>
    <dgm:pt modelId="{33065CA1-659A-B643-92FF-BB58CA0D6B69}">
      <dgm:prSet/>
      <dgm:spPr>
        <a:solidFill>
          <a:schemeClr val="accent2">
            <a:alpha val="77613"/>
          </a:schemeClr>
        </a:solidFill>
      </dgm:spPr>
      <dgm:t>
        <a:bodyPr/>
        <a:lstStyle/>
        <a:p>
          <a:r>
            <a:rPr lang="en-US" b="1"/>
            <a:t>Protection</a:t>
          </a:r>
          <a:r>
            <a:rPr lang="en-US"/>
            <a:t>:</a:t>
          </a:r>
        </a:p>
      </dgm:t>
    </dgm:pt>
    <dgm:pt modelId="{116766AF-239D-2445-BF3E-F7C6900E949D}" type="parTrans" cxnId="{2324E264-1B9F-B64A-890D-76EBB5348CBA}">
      <dgm:prSet/>
      <dgm:spPr/>
      <dgm:t>
        <a:bodyPr/>
        <a:lstStyle/>
        <a:p>
          <a:endParaRPr lang="en-GB"/>
        </a:p>
      </dgm:t>
    </dgm:pt>
    <dgm:pt modelId="{A8461203-22F2-224F-BBCF-65892CEB14B6}" type="sibTrans" cxnId="{2324E264-1B9F-B64A-890D-76EBB5348CBA}">
      <dgm:prSet/>
      <dgm:spPr/>
      <dgm:t>
        <a:bodyPr/>
        <a:lstStyle/>
        <a:p>
          <a:endParaRPr lang="en-GB"/>
        </a:p>
      </dgm:t>
    </dgm:pt>
    <dgm:pt modelId="{0EA7E77C-70A8-9242-8D86-C04CF96781CC}">
      <dgm:prSet custT="1"/>
      <dgm:spPr>
        <a:solidFill>
          <a:schemeClr val="accent2">
            <a:alpha val="28938"/>
          </a:schemeClr>
        </a:solidFill>
      </dgm:spPr>
      <dgm:t>
        <a:bodyPr/>
        <a:lstStyle/>
        <a:p>
          <a:r>
            <a:rPr lang="en-US" sz="2000" b="0">
              <a:solidFill>
                <a:schemeClr val="tx1"/>
              </a:solidFill>
            </a:rPr>
            <a:t>project influence (G), feedback (H), communication (I)</a:t>
          </a:r>
          <a:endParaRPr lang="en-GB" sz="2000">
            <a:solidFill>
              <a:schemeClr val="tx1"/>
            </a:solidFill>
          </a:endParaRPr>
        </a:p>
      </dgm:t>
    </dgm:pt>
    <dgm:pt modelId="{11A9182A-9F2B-7D4C-AF3A-C31DBE611A8A}" type="parTrans" cxnId="{F959EB97-EC26-1F42-B650-13FCB36413E6}">
      <dgm:prSet/>
      <dgm:spPr/>
      <dgm:t>
        <a:bodyPr/>
        <a:lstStyle/>
        <a:p>
          <a:endParaRPr lang="en-GB"/>
        </a:p>
      </dgm:t>
    </dgm:pt>
    <dgm:pt modelId="{B241F751-4254-314D-A71D-AA7524B4CA3C}" type="sibTrans" cxnId="{F959EB97-EC26-1F42-B650-13FCB36413E6}">
      <dgm:prSet/>
      <dgm:spPr/>
      <dgm:t>
        <a:bodyPr/>
        <a:lstStyle/>
        <a:p>
          <a:endParaRPr lang="en-GB"/>
        </a:p>
      </dgm:t>
    </dgm:pt>
    <dgm:pt modelId="{AFF19F0B-D5D4-CB45-A071-2CB8417A13ED}">
      <dgm:prSet custT="1"/>
      <dgm:spPr>
        <a:solidFill>
          <a:schemeClr val="accent2">
            <a:alpha val="28938"/>
          </a:schemeClr>
        </a:solidFill>
      </dgm:spPr>
      <dgm:t>
        <a:bodyPr/>
        <a:lstStyle/>
        <a:p>
          <a:r>
            <a:rPr lang="en-US" sz="2000" b="0">
              <a:solidFill>
                <a:schemeClr val="tx1"/>
              </a:solidFill>
            </a:rPr>
            <a:t>successful targeting (C) including benefits/satisfaction/ consequences (J,K,L); GBV prevention (E), responsive complaints (H)</a:t>
          </a:r>
          <a:endParaRPr lang="en-GB" sz="2000">
            <a:solidFill>
              <a:schemeClr val="tx1"/>
            </a:solidFill>
          </a:endParaRPr>
        </a:p>
      </dgm:t>
    </dgm:pt>
    <dgm:pt modelId="{E4960311-0440-9C41-9843-0CE12CBFF79A}" type="parTrans" cxnId="{A5F77F8A-8D68-5F4D-A492-DE2A647253C5}">
      <dgm:prSet/>
      <dgm:spPr/>
      <dgm:t>
        <a:bodyPr/>
        <a:lstStyle/>
        <a:p>
          <a:endParaRPr lang="en-GB"/>
        </a:p>
      </dgm:t>
    </dgm:pt>
    <dgm:pt modelId="{CE20D583-E552-4C45-B8BD-D0DC575B235A}" type="sibTrans" cxnId="{A5F77F8A-8D68-5F4D-A492-DE2A647253C5}">
      <dgm:prSet/>
      <dgm:spPr/>
      <dgm:t>
        <a:bodyPr/>
        <a:lstStyle/>
        <a:p>
          <a:endParaRPr lang="en-GB"/>
        </a:p>
      </dgm:t>
    </dgm:pt>
    <dgm:pt modelId="{2DF6049F-A4FF-9F45-B6B3-0F4BA89946F9}" type="pres">
      <dgm:prSet presAssocID="{094CA207-463B-394A-9059-53BC3012DC9C}" presName="Name0" presStyleCnt="0">
        <dgm:presLayoutVars>
          <dgm:dir/>
          <dgm:animLvl val="lvl"/>
          <dgm:resizeHandles val="exact"/>
        </dgm:presLayoutVars>
      </dgm:prSet>
      <dgm:spPr/>
    </dgm:pt>
    <dgm:pt modelId="{7A91B4C5-8045-A44D-9395-596D59C32D9A}" type="pres">
      <dgm:prSet presAssocID="{C0304019-C6A9-3845-A161-8030943431FF}" presName="linNode" presStyleCnt="0"/>
      <dgm:spPr/>
    </dgm:pt>
    <dgm:pt modelId="{2FBD9ACB-1843-C54C-BB50-7A3AB53BE600}" type="pres">
      <dgm:prSet presAssocID="{C0304019-C6A9-3845-A161-8030943431FF}" presName="parentText" presStyleLbl="node1" presStyleIdx="0" presStyleCnt="3">
        <dgm:presLayoutVars>
          <dgm:chMax val="1"/>
          <dgm:bulletEnabled val="1"/>
        </dgm:presLayoutVars>
      </dgm:prSet>
      <dgm:spPr/>
    </dgm:pt>
    <dgm:pt modelId="{38453877-B402-5D4D-A2D4-5117430F7A3E}" type="pres">
      <dgm:prSet presAssocID="{C0304019-C6A9-3845-A161-8030943431FF}" presName="descendantText" presStyleLbl="alignAccFollowNode1" presStyleIdx="0" presStyleCnt="3">
        <dgm:presLayoutVars>
          <dgm:bulletEnabled val="1"/>
        </dgm:presLayoutVars>
      </dgm:prSet>
      <dgm:spPr/>
    </dgm:pt>
    <dgm:pt modelId="{88896078-89B8-6346-9376-E56E59318BC1}" type="pres">
      <dgm:prSet presAssocID="{830AEB85-B411-E14D-95F8-4E0208FF5C8C}" presName="sp" presStyleCnt="0"/>
      <dgm:spPr/>
    </dgm:pt>
    <dgm:pt modelId="{8029160F-0704-694C-8A88-0533D62779F0}" type="pres">
      <dgm:prSet presAssocID="{4566641A-ADF0-A748-B972-44632876FCF7}" presName="linNode" presStyleCnt="0"/>
      <dgm:spPr/>
    </dgm:pt>
    <dgm:pt modelId="{411E175A-BA31-5144-9BCB-28B5BEAD3F0C}" type="pres">
      <dgm:prSet presAssocID="{4566641A-ADF0-A748-B972-44632876FCF7}" presName="parentText" presStyleLbl="node1" presStyleIdx="1" presStyleCnt="3">
        <dgm:presLayoutVars>
          <dgm:chMax val="1"/>
          <dgm:bulletEnabled val="1"/>
        </dgm:presLayoutVars>
      </dgm:prSet>
      <dgm:spPr/>
    </dgm:pt>
    <dgm:pt modelId="{A4994C78-83D2-EC41-A9B5-9C435600E775}" type="pres">
      <dgm:prSet presAssocID="{4566641A-ADF0-A748-B972-44632876FCF7}" presName="descendantText" presStyleLbl="alignAccFollowNode1" presStyleIdx="1" presStyleCnt="3">
        <dgm:presLayoutVars>
          <dgm:bulletEnabled val="1"/>
        </dgm:presLayoutVars>
      </dgm:prSet>
      <dgm:spPr/>
    </dgm:pt>
    <dgm:pt modelId="{C75D5E79-FEDD-1C4D-BE6C-37CD29E4DAA8}" type="pres">
      <dgm:prSet presAssocID="{C0118B5E-ED8A-8044-91A4-6167E37B07CF}" presName="sp" presStyleCnt="0"/>
      <dgm:spPr/>
    </dgm:pt>
    <dgm:pt modelId="{7EC2D83C-01D1-2D4F-8740-78A8A875CA74}" type="pres">
      <dgm:prSet presAssocID="{33065CA1-659A-B643-92FF-BB58CA0D6B69}" presName="linNode" presStyleCnt="0"/>
      <dgm:spPr/>
    </dgm:pt>
    <dgm:pt modelId="{1A3436D3-F1A2-CC4E-BBBC-DA4342C256BE}" type="pres">
      <dgm:prSet presAssocID="{33065CA1-659A-B643-92FF-BB58CA0D6B69}" presName="parentText" presStyleLbl="node1" presStyleIdx="2" presStyleCnt="3">
        <dgm:presLayoutVars>
          <dgm:chMax val="1"/>
          <dgm:bulletEnabled val="1"/>
        </dgm:presLayoutVars>
      </dgm:prSet>
      <dgm:spPr/>
    </dgm:pt>
    <dgm:pt modelId="{2FD4D73B-386D-1342-A213-DCA34FE0E5E0}" type="pres">
      <dgm:prSet presAssocID="{33065CA1-659A-B643-92FF-BB58CA0D6B69}" presName="descendantText" presStyleLbl="alignAccFollowNode1" presStyleIdx="2" presStyleCnt="3" custScaleY="118360">
        <dgm:presLayoutVars>
          <dgm:bulletEnabled val="1"/>
        </dgm:presLayoutVars>
      </dgm:prSet>
      <dgm:spPr/>
    </dgm:pt>
  </dgm:ptLst>
  <dgm:cxnLst>
    <dgm:cxn modelId="{7B33C10C-1155-8D45-9C2C-8D29B41FF79F}" type="presOf" srcId="{BAAD3FBE-FAFB-1046-B05B-44D7C1967F4F}" destId="{38453877-B402-5D4D-A2D4-5117430F7A3E}" srcOrd="0" destOrd="0" presId="urn:microsoft.com/office/officeart/2005/8/layout/vList5"/>
    <dgm:cxn modelId="{A0BC2815-F8E8-BF41-A145-D88B8BE2A4D0}" type="presOf" srcId="{C0304019-C6A9-3845-A161-8030943431FF}" destId="{2FBD9ACB-1843-C54C-BB50-7A3AB53BE600}" srcOrd="0" destOrd="0" presId="urn:microsoft.com/office/officeart/2005/8/layout/vList5"/>
    <dgm:cxn modelId="{AAB7DD1B-3B8F-9344-91FC-0A82E8DBDFFC}" srcId="{094CA207-463B-394A-9059-53BC3012DC9C}" destId="{C0304019-C6A9-3845-A161-8030943431FF}" srcOrd="0" destOrd="0" parTransId="{690F2458-DDF5-B24C-90FA-CED6D7D9398A}" sibTransId="{830AEB85-B411-E14D-95F8-4E0208FF5C8C}"/>
    <dgm:cxn modelId="{BC645938-EEB6-874A-BA85-DC573B6F62F4}" type="presOf" srcId="{0EA7E77C-70A8-9242-8D86-C04CF96781CC}" destId="{A4994C78-83D2-EC41-A9B5-9C435600E775}" srcOrd="0" destOrd="0" presId="urn:microsoft.com/office/officeart/2005/8/layout/vList5"/>
    <dgm:cxn modelId="{2324E264-1B9F-B64A-890D-76EBB5348CBA}" srcId="{094CA207-463B-394A-9059-53BC3012DC9C}" destId="{33065CA1-659A-B643-92FF-BB58CA0D6B69}" srcOrd="2" destOrd="0" parTransId="{116766AF-239D-2445-BF3E-F7C6900E949D}" sibTransId="{A8461203-22F2-224F-BBCF-65892CEB14B6}"/>
    <dgm:cxn modelId="{61B6876F-8010-4349-912C-6D40474B6562}" type="presOf" srcId="{AFF19F0B-D5D4-CB45-A071-2CB8417A13ED}" destId="{2FD4D73B-386D-1342-A213-DCA34FE0E5E0}" srcOrd="0" destOrd="0" presId="urn:microsoft.com/office/officeart/2005/8/layout/vList5"/>
    <dgm:cxn modelId="{A5F77F8A-8D68-5F4D-A492-DE2A647253C5}" srcId="{33065CA1-659A-B643-92FF-BB58CA0D6B69}" destId="{AFF19F0B-D5D4-CB45-A071-2CB8417A13ED}" srcOrd="0" destOrd="0" parTransId="{E4960311-0440-9C41-9843-0CE12CBFF79A}" sibTransId="{CE20D583-E552-4C45-B8BD-D0DC575B235A}"/>
    <dgm:cxn modelId="{F959EB97-EC26-1F42-B650-13FCB36413E6}" srcId="{4566641A-ADF0-A748-B972-44632876FCF7}" destId="{0EA7E77C-70A8-9242-8D86-C04CF96781CC}" srcOrd="0" destOrd="0" parTransId="{11A9182A-9F2B-7D4C-AF3A-C31DBE611A8A}" sibTransId="{B241F751-4254-314D-A71D-AA7524B4CA3C}"/>
    <dgm:cxn modelId="{4E601F98-38D9-1041-AEB6-8C79442FC480}" srcId="{C0304019-C6A9-3845-A161-8030943431FF}" destId="{BAAD3FBE-FAFB-1046-B05B-44D7C1967F4F}" srcOrd="0" destOrd="0" parTransId="{00C280DB-5814-EB46-832B-2D1B449510A0}" sibTransId="{7848725E-EA79-E148-AF07-465C08C42E7A}"/>
    <dgm:cxn modelId="{F703E8AF-9574-2D41-9794-CD33D561E6B2}" type="presOf" srcId="{4566641A-ADF0-A748-B972-44632876FCF7}" destId="{411E175A-BA31-5144-9BCB-28B5BEAD3F0C}" srcOrd="0" destOrd="0" presId="urn:microsoft.com/office/officeart/2005/8/layout/vList5"/>
    <dgm:cxn modelId="{D0947FB1-499E-244B-9F88-E6DDB8B19F16}" srcId="{094CA207-463B-394A-9059-53BC3012DC9C}" destId="{4566641A-ADF0-A748-B972-44632876FCF7}" srcOrd="1" destOrd="0" parTransId="{E24F4C41-4FA2-494F-9A39-962C176BFB2A}" sibTransId="{C0118B5E-ED8A-8044-91A4-6167E37B07CF}"/>
    <dgm:cxn modelId="{1C949BE2-20B5-1C43-922C-1F96269BA6FE}" type="presOf" srcId="{094CA207-463B-394A-9059-53BC3012DC9C}" destId="{2DF6049F-A4FF-9F45-B6B3-0F4BA89946F9}" srcOrd="0" destOrd="0" presId="urn:microsoft.com/office/officeart/2005/8/layout/vList5"/>
    <dgm:cxn modelId="{F84A8DED-F8EC-FF44-814A-4165911643FE}" type="presOf" srcId="{33065CA1-659A-B643-92FF-BB58CA0D6B69}" destId="{1A3436D3-F1A2-CC4E-BBBC-DA4342C256BE}" srcOrd="0" destOrd="0" presId="urn:microsoft.com/office/officeart/2005/8/layout/vList5"/>
    <dgm:cxn modelId="{6ADE80AA-E0D9-394B-A162-11D9B1DDA446}" type="presParOf" srcId="{2DF6049F-A4FF-9F45-B6B3-0F4BA89946F9}" destId="{7A91B4C5-8045-A44D-9395-596D59C32D9A}" srcOrd="0" destOrd="0" presId="urn:microsoft.com/office/officeart/2005/8/layout/vList5"/>
    <dgm:cxn modelId="{5D09E569-27BB-F546-9935-0472F092733E}" type="presParOf" srcId="{7A91B4C5-8045-A44D-9395-596D59C32D9A}" destId="{2FBD9ACB-1843-C54C-BB50-7A3AB53BE600}" srcOrd="0" destOrd="0" presId="urn:microsoft.com/office/officeart/2005/8/layout/vList5"/>
    <dgm:cxn modelId="{5EA19B92-0BDC-8B4C-AB80-9158C357162B}" type="presParOf" srcId="{7A91B4C5-8045-A44D-9395-596D59C32D9A}" destId="{38453877-B402-5D4D-A2D4-5117430F7A3E}" srcOrd="1" destOrd="0" presId="urn:microsoft.com/office/officeart/2005/8/layout/vList5"/>
    <dgm:cxn modelId="{CCE86C66-AF0C-FA4E-A388-C40D2F92A21A}" type="presParOf" srcId="{2DF6049F-A4FF-9F45-B6B3-0F4BA89946F9}" destId="{88896078-89B8-6346-9376-E56E59318BC1}" srcOrd="1" destOrd="0" presId="urn:microsoft.com/office/officeart/2005/8/layout/vList5"/>
    <dgm:cxn modelId="{0E4BAAD1-FB59-4446-9E53-2DA7CE836885}" type="presParOf" srcId="{2DF6049F-A4FF-9F45-B6B3-0F4BA89946F9}" destId="{8029160F-0704-694C-8A88-0533D62779F0}" srcOrd="2" destOrd="0" presId="urn:microsoft.com/office/officeart/2005/8/layout/vList5"/>
    <dgm:cxn modelId="{D6E4FA24-F013-CE46-90E7-C9ABA058EF2E}" type="presParOf" srcId="{8029160F-0704-694C-8A88-0533D62779F0}" destId="{411E175A-BA31-5144-9BCB-28B5BEAD3F0C}" srcOrd="0" destOrd="0" presId="urn:microsoft.com/office/officeart/2005/8/layout/vList5"/>
    <dgm:cxn modelId="{0ECE3517-7348-EE46-B3E4-300934D445C5}" type="presParOf" srcId="{8029160F-0704-694C-8A88-0533D62779F0}" destId="{A4994C78-83D2-EC41-A9B5-9C435600E775}" srcOrd="1" destOrd="0" presId="urn:microsoft.com/office/officeart/2005/8/layout/vList5"/>
    <dgm:cxn modelId="{4BA2BB95-3A7F-7A47-AB6B-A082C1BF77C5}" type="presParOf" srcId="{2DF6049F-A4FF-9F45-B6B3-0F4BA89946F9}" destId="{C75D5E79-FEDD-1C4D-BE6C-37CD29E4DAA8}" srcOrd="3" destOrd="0" presId="urn:microsoft.com/office/officeart/2005/8/layout/vList5"/>
    <dgm:cxn modelId="{72ADB7BF-7566-074C-8894-1561072C0B15}" type="presParOf" srcId="{2DF6049F-A4FF-9F45-B6B3-0F4BA89946F9}" destId="{7EC2D83C-01D1-2D4F-8740-78A8A875CA74}" srcOrd="4" destOrd="0" presId="urn:microsoft.com/office/officeart/2005/8/layout/vList5"/>
    <dgm:cxn modelId="{A283EF24-944E-5F4E-95E1-D599592EE62E}" type="presParOf" srcId="{7EC2D83C-01D1-2D4F-8740-78A8A875CA74}" destId="{1A3436D3-F1A2-CC4E-BBBC-DA4342C256BE}" srcOrd="0" destOrd="0" presId="urn:microsoft.com/office/officeart/2005/8/layout/vList5"/>
    <dgm:cxn modelId="{9CEDF108-5374-2548-8C46-B3D72B68FFC9}" type="presParOf" srcId="{7EC2D83C-01D1-2D4F-8740-78A8A875CA74}" destId="{2FD4D73B-386D-1342-A213-DCA34FE0E5E0}" srcOrd="1" destOrd="0" presId="urn:microsoft.com/office/officeart/2005/8/layout/vList5"/>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16D586-CB40-49C1-A220-E0B4D38F66CC}">
      <dsp:nvSpPr>
        <dsp:cNvPr id="0" name=""/>
        <dsp:cNvSpPr/>
      </dsp:nvSpPr>
      <dsp:spPr>
        <a:xfrm>
          <a:off x="0" y="0"/>
          <a:ext cx="6117185" cy="709870"/>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2">
                  <a:lumMod val="50000"/>
                </a:schemeClr>
              </a:solidFill>
            </a:rPr>
            <a:t>PRINCIPLES</a:t>
          </a:r>
          <a:endParaRPr lang="en-US" sz="2000" kern="1200">
            <a:solidFill>
              <a:schemeClr val="accent2">
                <a:lumMod val="50000"/>
              </a:schemeClr>
            </a:solidFill>
          </a:endParaRPr>
        </a:p>
      </dsp:txBody>
      <dsp:txXfrm>
        <a:off x="34653" y="34653"/>
        <a:ext cx="6047879" cy="640564"/>
      </dsp:txXfrm>
    </dsp:sp>
    <dsp:sp modelId="{80FBBB87-0401-4409-BB05-A1869F4E975A}">
      <dsp:nvSpPr>
        <dsp:cNvPr id="0" name=""/>
        <dsp:cNvSpPr/>
      </dsp:nvSpPr>
      <dsp:spPr>
        <a:xfrm>
          <a:off x="0" y="835598"/>
          <a:ext cx="6117185" cy="784265"/>
        </a:xfrm>
        <a:prstGeom prst="roundRect">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solidFill>
                <a:schemeClr val="accent2">
                  <a:lumMod val="50000"/>
                </a:schemeClr>
              </a:solidFill>
            </a:rPr>
            <a:t>Human rights </a:t>
          </a:r>
          <a:r>
            <a:rPr lang="en-US" sz="2000" kern="1200">
              <a:solidFill>
                <a:schemeClr val="accent2">
                  <a:lumMod val="50000"/>
                </a:schemeClr>
              </a:solidFill>
            </a:rPr>
            <a:t>a prime motivation for promoting Gender Equality and Empowerment of Women and Girls (GEEWG) in humanitarian action. </a:t>
          </a:r>
        </a:p>
      </dsp:txBody>
      <dsp:txXfrm>
        <a:off x="38285" y="873883"/>
        <a:ext cx="6040615" cy="707695"/>
      </dsp:txXfrm>
    </dsp:sp>
    <dsp:sp modelId="{BB846708-D3C4-415C-AEC1-AE4EB3DC5A14}">
      <dsp:nvSpPr>
        <dsp:cNvPr id="0" name=""/>
        <dsp:cNvSpPr/>
      </dsp:nvSpPr>
      <dsp:spPr>
        <a:xfrm>
          <a:off x="0" y="1726423"/>
          <a:ext cx="6117185" cy="1414365"/>
        </a:xfrm>
        <a:prstGeom prst="round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solidFill>
                <a:schemeClr val="accent2">
                  <a:lumMod val="50000"/>
                </a:schemeClr>
              </a:solidFill>
            </a:rPr>
            <a:t>GEEWG is a critical component of achieving </a:t>
          </a:r>
          <a:r>
            <a:rPr lang="en-US" sz="2000" b="1" kern="1200">
              <a:solidFill>
                <a:schemeClr val="accent2">
                  <a:lumMod val="50000"/>
                </a:schemeClr>
              </a:solidFill>
            </a:rPr>
            <a:t>effective and life-saving </a:t>
          </a:r>
          <a:r>
            <a:rPr lang="en-US" sz="2000" kern="1200">
              <a:solidFill>
                <a:schemeClr val="accent2">
                  <a:lumMod val="50000"/>
                </a:schemeClr>
              </a:solidFill>
            </a:rPr>
            <a:t>humanitarian action and is a responsibility to be owned by all actors. It is not optional or additional. </a:t>
          </a:r>
        </a:p>
      </dsp:txBody>
      <dsp:txXfrm>
        <a:off x="69044" y="1795467"/>
        <a:ext cx="5979097" cy="1276277"/>
      </dsp:txXfrm>
    </dsp:sp>
    <dsp:sp modelId="{459827EA-544A-401C-80EC-B7E1312927E1}">
      <dsp:nvSpPr>
        <dsp:cNvPr id="0" name=""/>
        <dsp:cNvSpPr/>
      </dsp:nvSpPr>
      <dsp:spPr>
        <a:xfrm>
          <a:off x="0" y="3247349"/>
          <a:ext cx="6117185" cy="664666"/>
        </a:xfrm>
        <a:prstGeom prst="roundRect">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solidFill>
                <a:schemeClr val="accent2">
                  <a:lumMod val="50000"/>
                </a:schemeClr>
              </a:solidFill>
            </a:rPr>
            <a:t>Gender includes LGBTIQ+ persons.  </a:t>
          </a:r>
        </a:p>
      </dsp:txBody>
      <dsp:txXfrm>
        <a:off x="32446" y="3279795"/>
        <a:ext cx="6052293" cy="599774"/>
      </dsp:txXfrm>
    </dsp:sp>
    <dsp:sp modelId="{5CFBEE3F-49C7-46CF-BB5D-D38EE8FC9793}">
      <dsp:nvSpPr>
        <dsp:cNvPr id="0" name=""/>
        <dsp:cNvSpPr/>
      </dsp:nvSpPr>
      <dsp:spPr>
        <a:xfrm>
          <a:off x="0" y="4018576"/>
          <a:ext cx="6117185" cy="944767"/>
        </a:xfrm>
        <a:prstGeom prst="round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solidFill>
                <a:schemeClr val="accent2">
                  <a:lumMod val="50000"/>
                </a:schemeClr>
              </a:solidFill>
            </a:rPr>
            <a:t>Capacities and agency</a:t>
          </a:r>
          <a:r>
            <a:rPr lang="en-US" sz="2000" kern="1200">
              <a:solidFill>
                <a:schemeClr val="accent2">
                  <a:lumMod val="50000"/>
                </a:schemeClr>
              </a:solidFill>
            </a:rPr>
            <a:t> of women and girls recognized and strengthened in all HA, with equitable participation.  </a:t>
          </a:r>
        </a:p>
      </dsp:txBody>
      <dsp:txXfrm>
        <a:off x="46120" y="4064696"/>
        <a:ext cx="6024945" cy="852527"/>
      </dsp:txXfrm>
    </dsp:sp>
    <dsp:sp modelId="{FC40BC66-C19A-4908-B8B1-B33CA3EC5B88}">
      <dsp:nvSpPr>
        <dsp:cNvPr id="0" name=""/>
        <dsp:cNvSpPr/>
      </dsp:nvSpPr>
      <dsp:spPr>
        <a:xfrm>
          <a:off x="0" y="5086075"/>
          <a:ext cx="6117185" cy="1414365"/>
        </a:xfrm>
        <a:prstGeom prst="roundRect">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solidFill>
                <a:schemeClr val="accent2">
                  <a:lumMod val="50000"/>
                </a:schemeClr>
              </a:solidFill>
            </a:rPr>
            <a:t>Sustainable change on GEEWG, and strengthening resilience, </a:t>
          </a:r>
          <a:r>
            <a:rPr lang="en-US" sz="2000" b="1" kern="1200">
              <a:solidFill>
                <a:schemeClr val="accent2">
                  <a:lumMod val="50000"/>
                </a:schemeClr>
              </a:solidFill>
            </a:rPr>
            <a:t>requires robust action </a:t>
          </a:r>
          <a:r>
            <a:rPr lang="en-US" sz="2000" kern="1200">
              <a:solidFill>
                <a:schemeClr val="accent2">
                  <a:lumMod val="50000"/>
                </a:schemeClr>
              </a:solidFill>
            </a:rPr>
            <a:t>throughout DRR, HA, and development, and conflict resolution and peace-building. </a:t>
          </a:r>
        </a:p>
      </dsp:txBody>
      <dsp:txXfrm>
        <a:off x="69044" y="5155119"/>
        <a:ext cx="5979097" cy="127627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65B18E-E4C2-1349-AD11-03F3AE8DE72B}">
      <dsp:nvSpPr>
        <dsp:cNvPr id="0" name=""/>
        <dsp:cNvSpPr/>
      </dsp:nvSpPr>
      <dsp:spPr>
        <a:xfrm>
          <a:off x="0" y="5552"/>
          <a:ext cx="5800807" cy="630510"/>
        </a:xfrm>
        <a:prstGeom prst="rect">
          <a:avLst/>
        </a:prstGeom>
        <a:solidFill>
          <a:schemeClr val="accent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kern="1200">
              <a:hlinkClick xmlns:r="http://schemas.openxmlformats.org/officeDocument/2006/relationships" r:id="rId1"/>
            </a:rPr>
            <a:t>GAM Sectoral Tipsheets</a:t>
          </a:r>
          <a:r>
            <a:rPr lang="en-US" sz="2800" kern="1200"/>
            <a:t>:</a:t>
          </a:r>
        </a:p>
      </dsp:txBody>
      <dsp:txXfrm>
        <a:off x="0" y="5552"/>
        <a:ext cx="5800807" cy="630510"/>
      </dsp:txXfrm>
    </dsp:sp>
    <dsp:sp modelId="{2BA00C1B-26BF-394A-A519-845ABFB9CA43}">
      <dsp:nvSpPr>
        <dsp:cNvPr id="0" name=""/>
        <dsp:cNvSpPr/>
      </dsp:nvSpPr>
      <dsp:spPr>
        <a:xfrm>
          <a:off x="0" y="636063"/>
          <a:ext cx="5800807" cy="2635199"/>
        </a:xfrm>
        <a:prstGeom prst="rect">
          <a:avLst/>
        </a:prstGeom>
        <a:solidFill>
          <a:schemeClr val="accent2">
            <a:lumMod val="20000"/>
            <a:lumOff val="8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Font typeface="Arial" panose="020B0604020202020204" pitchFamily="34" charset="0"/>
            <a:buChar char="•"/>
          </a:pPr>
          <a:r>
            <a:rPr lang="en-US" sz="2400" kern="1200" dirty="0">
              <a:solidFill>
                <a:schemeClr val="accent2">
                  <a:lumMod val="50000"/>
                </a:schemeClr>
              </a:solidFill>
            </a:rPr>
            <a:t>CCCM</a:t>
          </a:r>
        </a:p>
        <a:p>
          <a:pPr marL="228600" lvl="1" indent="-228600" algn="l" defTabSz="1066800">
            <a:lnSpc>
              <a:spcPct val="90000"/>
            </a:lnSpc>
            <a:spcBef>
              <a:spcPct val="0"/>
            </a:spcBef>
            <a:spcAft>
              <a:spcPct val="15000"/>
            </a:spcAft>
            <a:buFont typeface="Arial" panose="020B0604020202020204" pitchFamily="34" charset="0"/>
            <a:buChar char="•"/>
          </a:pPr>
          <a:r>
            <a:rPr lang="en-US" sz="2400" kern="1200" dirty="0">
              <a:solidFill>
                <a:schemeClr val="accent2">
                  <a:lumMod val="50000"/>
                </a:schemeClr>
              </a:solidFill>
            </a:rPr>
            <a:t>Child Protection</a:t>
          </a:r>
        </a:p>
        <a:p>
          <a:pPr marL="228600" lvl="1" indent="-228600" algn="l" defTabSz="1066800">
            <a:lnSpc>
              <a:spcPct val="90000"/>
            </a:lnSpc>
            <a:spcBef>
              <a:spcPct val="0"/>
            </a:spcBef>
            <a:spcAft>
              <a:spcPct val="15000"/>
            </a:spcAft>
            <a:buFont typeface="Arial" panose="020B0604020202020204" pitchFamily="34" charset="0"/>
            <a:buChar char="•"/>
          </a:pPr>
          <a:r>
            <a:rPr lang="en-US" sz="2400" kern="1200" dirty="0">
              <a:solidFill>
                <a:schemeClr val="accent2">
                  <a:lumMod val="50000"/>
                </a:schemeClr>
              </a:solidFill>
            </a:rPr>
            <a:t>Coordination</a:t>
          </a:r>
        </a:p>
        <a:p>
          <a:pPr marL="228600" lvl="1" indent="-228600" algn="l" defTabSz="1066800">
            <a:lnSpc>
              <a:spcPct val="90000"/>
            </a:lnSpc>
            <a:spcBef>
              <a:spcPct val="0"/>
            </a:spcBef>
            <a:spcAft>
              <a:spcPct val="15000"/>
            </a:spcAft>
            <a:buFont typeface="Arial" panose="020B0604020202020204" pitchFamily="34" charset="0"/>
            <a:buChar char="•"/>
          </a:pPr>
          <a:r>
            <a:rPr lang="en-US" sz="2400" kern="1200" dirty="0">
              <a:solidFill>
                <a:schemeClr val="accent2">
                  <a:lumMod val="50000"/>
                </a:schemeClr>
              </a:solidFill>
            </a:rPr>
            <a:t>Early Recovery</a:t>
          </a:r>
        </a:p>
        <a:p>
          <a:pPr marL="228600" lvl="1" indent="-228600" algn="l" defTabSz="1066800">
            <a:lnSpc>
              <a:spcPct val="90000"/>
            </a:lnSpc>
            <a:spcBef>
              <a:spcPct val="0"/>
            </a:spcBef>
            <a:spcAft>
              <a:spcPct val="15000"/>
            </a:spcAft>
            <a:buFont typeface="Arial" panose="020B0604020202020204" pitchFamily="34" charset="0"/>
            <a:buChar char="•"/>
          </a:pPr>
          <a:r>
            <a:rPr lang="en-US" sz="2400" kern="1200" dirty="0">
              <a:solidFill>
                <a:schemeClr val="accent2">
                  <a:lumMod val="50000"/>
                </a:schemeClr>
              </a:solidFill>
            </a:rPr>
            <a:t>Education</a:t>
          </a:r>
        </a:p>
        <a:p>
          <a:pPr marL="228600" lvl="1" indent="-228600" algn="l" defTabSz="1066800">
            <a:lnSpc>
              <a:spcPct val="90000"/>
            </a:lnSpc>
            <a:spcBef>
              <a:spcPct val="0"/>
            </a:spcBef>
            <a:spcAft>
              <a:spcPct val="15000"/>
            </a:spcAft>
            <a:buFont typeface="Arial" panose="020B0604020202020204" pitchFamily="34" charset="0"/>
            <a:buChar char="•"/>
          </a:pPr>
          <a:r>
            <a:rPr lang="en-US" sz="2400" kern="1200" dirty="0">
              <a:solidFill>
                <a:schemeClr val="accent2">
                  <a:lumMod val="50000"/>
                </a:schemeClr>
              </a:solidFill>
            </a:rPr>
            <a:t>Food Security</a:t>
          </a:r>
        </a:p>
      </dsp:txBody>
      <dsp:txXfrm>
        <a:off x="0" y="636063"/>
        <a:ext cx="5800807" cy="26351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F2848D-7FB7-4E63-A123-B0C7E7F3EC82}">
      <dsp:nvSpPr>
        <dsp:cNvPr id="0" name=""/>
        <dsp:cNvSpPr/>
      </dsp:nvSpPr>
      <dsp:spPr>
        <a:xfrm>
          <a:off x="0" y="0"/>
          <a:ext cx="5381898" cy="476423"/>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2">
                  <a:lumMod val="50000"/>
                </a:schemeClr>
              </a:solidFill>
            </a:rPr>
            <a:t>STANDARDS (Highlights)</a:t>
          </a:r>
          <a:endParaRPr lang="en-US" sz="2000" kern="1200">
            <a:solidFill>
              <a:schemeClr val="accent2">
                <a:lumMod val="50000"/>
              </a:schemeClr>
            </a:solidFill>
          </a:endParaRPr>
        </a:p>
      </dsp:txBody>
      <dsp:txXfrm>
        <a:off x="23257" y="23257"/>
        <a:ext cx="5335384" cy="429909"/>
      </dsp:txXfrm>
    </dsp:sp>
    <dsp:sp modelId="{64FC4102-61C8-4A09-8F73-912130A6D64E}">
      <dsp:nvSpPr>
        <dsp:cNvPr id="0" name=""/>
        <dsp:cNvSpPr/>
      </dsp:nvSpPr>
      <dsp:spPr>
        <a:xfrm>
          <a:off x="0" y="494872"/>
          <a:ext cx="5381898" cy="476423"/>
        </a:xfrm>
        <a:prstGeom prst="round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solidFill>
                <a:schemeClr val="accent2">
                  <a:lumMod val="50000"/>
                </a:schemeClr>
              </a:solidFill>
            </a:rPr>
            <a:t>Programmes</a:t>
          </a:r>
          <a:endParaRPr lang="en-US" sz="2000" kern="1200">
            <a:solidFill>
              <a:schemeClr val="accent2">
                <a:lumMod val="50000"/>
              </a:schemeClr>
            </a:solidFill>
          </a:endParaRPr>
        </a:p>
      </dsp:txBody>
      <dsp:txXfrm>
        <a:off x="23257" y="518129"/>
        <a:ext cx="5335384" cy="429909"/>
      </dsp:txXfrm>
    </dsp:sp>
    <dsp:sp modelId="{A33AB656-99D3-4E41-8698-C951851F7E90}">
      <dsp:nvSpPr>
        <dsp:cNvPr id="0" name=""/>
        <dsp:cNvSpPr/>
      </dsp:nvSpPr>
      <dsp:spPr>
        <a:xfrm>
          <a:off x="0" y="971295"/>
          <a:ext cx="5381898" cy="27137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875"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kern="1200" dirty="0">
              <a:solidFill>
                <a:schemeClr val="accent2">
                  <a:lumMod val="50000"/>
                </a:schemeClr>
              </a:solidFill>
            </a:rPr>
            <a:t>All stages of HPC informed by gender analysis backed by SAD</a:t>
          </a:r>
          <a:r>
            <a:rPr lang="en-US" sz="2800" kern="1200" dirty="0">
              <a:solidFill>
                <a:srgbClr val="FF0000"/>
              </a:solidFill>
            </a:rPr>
            <a:t>D</a:t>
          </a:r>
          <a:r>
            <a:rPr lang="en-US" sz="2000" kern="1200" dirty="0">
              <a:solidFill>
                <a:schemeClr val="accent2">
                  <a:lumMod val="50000"/>
                </a:schemeClr>
              </a:solidFill>
            </a:rPr>
            <a:t>D</a:t>
          </a:r>
        </a:p>
        <a:p>
          <a:pPr marL="228600" lvl="1" indent="-228600" algn="l" defTabSz="889000">
            <a:lnSpc>
              <a:spcPct val="90000"/>
            </a:lnSpc>
            <a:spcBef>
              <a:spcPct val="0"/>
            </a:spcBef>
            <a:spcAft>
              <a:spcPct val="20000"/>
            </a:spcAft>
            <a:buChar char="•"/>
          </a:pPr>
          <a:r>
            <a:rPr lang="en-US" sz="2000" kern="1200">
              <a:solidFill>
                <a:schemeClr val="accent2">
                  <a:lumMod val="50000"/>
                </a:schemeClr>
              </a:solidFill>
            </a:rPr>
            <a:t>Support to women’s economic empowerment</a:t>
          </a:r>
        </a:p>
        <a:p>
          <a:pPr marL="228600" lvl="1" indent="-228600" algn="l" defTabSz="889000">
            <a:lnSpc>
              <a:spcPct val="90000"/>
            </a:lnSpc>
            <a:spcBef>
              <a:spcPct val="0"/>
            </a:spcBef>
            <a:spcAft>
              <a:spcPct val="20000"/>
            </a:spcAft>
            <a:buChar char="•"/>
          </a:pPr>
          <a:r>
            <a:rPr lang="en-US" sz="2000" kern="1200" dirty="0">
              <a:solidFill>
                <a:schemeClr val="accent2">
                  <a:lumMod val="50000"/>
                </a:schemeClr>
              </a:solidFill>
            </a:rPr>
            <a:t>Provisions for SRH </a:t>
          </a:r>
        </a:p>
        <a:p>
          <a:pPr marL="228600" lvl="1" indent="-228600" algn="l" defTabSz="889000">
            <a:lnSpc>
              <a:spcPct val="90000"/>
            </a:lnSpc>
            <a:spcBef>
              <a:spcPct val="0"/>
            </a:spcBef>
            <a:spcAft>
              <a:spcPct val="20000"/>
            </a:spcAft>
            <a:buChar char="•"/>
          </a:pPr>
          <a:r>
            <a:rPr lang="en-US" sz="2000" kern="1200" dirty="0">
              <a:solidFill>
                <a:schemeClr val="accent2">
                  <a:lumMod val="50000"/>
                </a:schemeClr>
              </a:solidFill>
            </a:rPr>
            <a:t>Provisions to mitigate, prevent and respond to GBV </a:t>
          </a:r>
        </a:p>
        <a:p>
          <a:pPr marL="228600" lvl="1" indent="-228600" algn="l" defTabSz="889000">
            <a:lnSpc>
              <a:spcPct val="90000"/>
            </a:lnSpc>
            <a:spcBef>
              <a:spcPct val="0"/>
            </a:spcBef>
            <a:spcAft>
              <a:spcPct val="20000"/>
            </a:spcAft>
            <a:buChar char="•"/>
          </a:pPr>
          <a:r>
            <a:rPr lang="en-US" sz="2000" kern="1200" dirty="0">
              <a:solidFill>
                <a:schemeClr val="accent2">
                  <a:lumMod val="50000"/>
                </a:schemeClr>
              </a:solidFill>
            </a:rPr>
            <a:t>PSEA and AAP implemented in a gender-responsive manner</a:t>
          </a:r>
        </a:p>
      </dsp:txBody>
      <dsp:txXfrm>
        <a:off x="0" y="971295"/>
        <a:ext cx="5381898" cy="2713737"/>
      </dsp:txXfrm>
    </dsp:sp>
    <dsp:sp modelId="{D192E534-3FA1-48A1-A4B0-A9C7A7821EF1}">
      <dsp:nvSpPr>
        <dsp:cNvPr id="0" name=""/>
        <dsp:cNvSpPr/>
      </dsp:nvSpPr>
      <dsp:spPr>
        <a:xfrm>
          <a:off x="0" y="3685033"/>
          <a:ext cx="5381898" cy="476423"/>
        </a:xfrm>
        <a:prstGeom prst="round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solidFill>
                <a:schemeClr val="accent2">
                  <a:lumMod val="50000"/>
                </a:schemeClr>
              </a:solidFill>
            </a:rPr>
            <a:t>Organizational Practices</a:t>
          </a:r>
          <a:endParaRPr lang="en-US" sz="2000" kern="1200">
            <a:solidFill>
              <a:schemeClr val="accent2">
                <a:lumMod val="50000"/>
              </a:schemeClr>
            </a:solidFill>
          </a:endParaRPr>
        </a:p>
      </dsp:txBody>
      <dsp:txXfrm>
        <a:off x="23257" y="3708290"/>
        <a:ext cx="5335384" cy="429909"/>
      </dsp:txXfrm>
    </dsp:sp>
    <dsp:sp modelId="{D83380C0-1327-4430-8EC9-1BB86DA95A3F}">
      <dsp:nvSpPr>
        <dsp:cNvPr id="0" name=""/>
        <dsp:cNvSpPr/>
      </dsp:nvSpPr>
      <dsp:spPr>
        <a:xfrm>
          <a:off x="0" y="4161456"/>
          <a:ext cx="5381898" cy="21792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875"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kern="1200" dirty="0">
              <a:solidFill>
                <a:schemeClr val="accent2">
                  <a:lumMod val="50000"/>
                </a:schemeClr>
              </a:solidFill>
            </a:rPr>
            <a:t>IASC-led funding mechanisms include GEEWG requirements </a:t>
          </a:r>
        </a:p>
        <a:p>
          <a:pPr marL="228600" lvl="1" indent="-228600" algn="l" defTabSz="889000">
            <a:lnSpc>
              <a:spcPct val="90000"/>
            </a:lnSpc>
            <a:spcBef>
              <a:spcPct val="0"/>
            </a:spcBef>
            <a:spcAft>
              <a:spcPct val="20000"/>
            </a:spcAft>
            <a:buChar char="•"/>
          </a:pPr>
          <a:r>
            <a:rPr lang="en-US" sz="2000" kern="1200" dirty="0">
              <a:solidFill>
                <a:schemeClr val="accent2">
                  <a:lumMod val="50000"/>
                </a:schemeClr>
              </a:solidFill>
            </a:rPr>
            <a:t>Presence of dedicated Gender Focal Points in all IASC countries</a:t>
          </a:r>
        </a:p>
        <a:p>
          <a:pPr marL="228600" lvl="1" indent="-228600" algn="l" defTabSz="889000">
            <a:lnSpc>
              <a:spcPct val="90000"/>
            </a:lnSpc>
            <a:spcBef>
              <a:spcPct val="0"/>
            </a:spcBef>
            <a:spcAft>
              <a:spcPct val="20000"/>
            </a:spcAft>
            <a:buChar char="•"/>
          </a:pPr>
          <a:r>
            <a:rPr lang="en-US" sz="2000" kern="1200" dirty="0">
              <a:solidFill>
                <a:schemeClr val="accent2">
                  <a:lumMod val="50000"/>
                </a:schemeClr>
              </a:solidFill>
            </a:rPr>
            <a:t>Gender Parity in HCT </a:t>
          </a:r>
        </a:p>
        <a:p>
          <a:pPr marL="228600" lvl="1" indent="-228600" algn="l" defTabSz="889000">
            <a:lnSpc>
              <a:spcPct val="90000"/>
            </a:lnSpc>
            <a:spcBef>
              <a:spcPct val="0"/>
            </a:spcBef>
            <a:spcAft>
              <a:spcPct val="20000"/>
            </a:spcAft>
            <a:buChar char="•"/>
          </a:pPr>
          <a:r>
            <a:rPr lang="en-US" sz="2000" kern="1200" dirty="0">
              <a:solidFill>
                <a:schemeClr val="accent2">
                  <a:lumMod val="50000"/>
                </a:schemeClr>
              </a:solidFill>
            </a:rPr>
            <a:t>Functioning Gender Working Groups informing the HCT’s work</a:t>
          </a:r>
        </a:p>
      </dsp:txBody>
      <dsp:txXfrm>
        <a:off x="0" y="4161456"/>
        <a:ext cx="5381898" cy="21792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C7AD3E-A01F-42DA-B549-CFDDFED9431D}">
      <dsp:nvSpPr>
        <dsp:cNvPr id="0" name=""/>
        <dsp:cNvSpPr/>
      </dsp:nvSpPr>
      <dsp:spPr>
        <a:xfrm>
          <a:off x="5336" y="283927"/>
          <a:ext cx="2045683" cy="576852"/>
        </a:xfrm>
        <a:prstGeom prst="rect">
          <a:avLst/>
        </a:prstGeom>
        <a:solidFill>
          <a:schemeClr val="accent2">
            <a:lumMod val="60000"/>
            <a:lumOff val="4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tx1"/>
              </a:solidFill>
            </a:rPr>
            <a:t>Humanitarian Coordinators </a:t>
          </a:r>
        </a:p>
      </dsp:txBody>
      <dsp:txXfrm>
        <a:off x="5336" y="283927"/>
        <a:ext cx="2045683" cy="576852"/>
      </dsp:txXfrm>
    </dsp:sp>
    <dsp:sp modelId="{3CAFA83C-1BA2-4891-948F-F51A2B7293AA}">
      <dsp:nvSpPr>
        <dsp:cNvPr id="0" name=""/>
        <dsp:cNvSpPr/>
      </dsp:nvSpPr>
      <dsp:spPr>
        <a:xfrm>
          <a:off x="5336" y="860779"/>
          <a:ext cx="2045683" cy="4374843"/>
        </a:xfrm>
        <a:prstGeom prst="rect">
          <a:avLst/>
        </a:prstGeom>
        <a:solidFill>
          <a:schemeClr val="accent2">
            <a:lumMod val="20000"/>
            <a:lumOff val="80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kern="1200">
              <a:solidFill>
                <a:schemeClr val="tx1"/>
              </a:solidFill>
            </a:rPr>
            <a:t>Demonstrate </a:t>
          </a:r>
          <a:r>
            <a:rPr lang="en-US" sz="1500" b="1" kern="1200">
              <a:solidFill>
                <a:schemeClr val="tx1"/>
              </a:solidFill>
            </a:rPr>
            <a:t>leadership</a:t>
          </a:r>
          <a:r>
            <a:rPr lang="en-US" sz="1500" kern="1200">
              <a:solidFill>
                <a:schemeClr val="tx1"/>
              </a:solidFill>
            </a:rPr>
            <a:t> on GEEWG in all aspects of HA</a:t>
          </a:r>
        </a:p>
        <a:p>
          <a:pPr marL="114300" lvl="1" indent="-114300" algn="l" defTabSz="666750">
            <a:lnSpc>
              <a:spcPct val="90000"/>
            </a:lnSpc>
            <a:spcBef>
              <a:spcPct val="0"/>
            </a:spcBef>
            <a:spcAft>
              <a:spcPct val="15000"/>
            </a:spcAft>
            <a:buChar char="•"/>
          </a:pPr>
          <a:r>
            <a:rPr lang="en-US" sz="1500" kern="1200">
              <a:solidFill>
                <a:schemeClr val="tx1"/>
              </a:solidFill>
            </a:rPr>
            <a:t>Establish and support a </a:t>
          </a:r>
          <a:r>
            <a:rPr lang="en-US" sz="1500" b="1" kern="1200">
              <a:solidFill>
                <a:schemeClr val="tx1"/>
              </a:solidFill>
            </a:rPr>
            <a:t>Gender Working Group</a:t>
          </a:r>
          <a:endParaRPr lang="en-US" sz="1500" kern="1200">
            <a:solidFill>
              <a:schemeClr val="tx1"/>
            </a:solidFill>
          </a:endParaRPr>
        </a:p>
        <a:p>
          <a:pPr marL="114300" lvl="1" indent="-114300" algn="l" defTabSz="666750">
            <a:lnSpc>
              <a:spcPct val="90000"/>
            </a:lnSpc>
            <a:spcBef>
              <a:spcPct val="0"/>
            </a:spcBef>
            <a:spcAft>
              <a:spcPct val="15000"/>
            </a:spcAft>
            <a:buChar char="•"/>
          </a:pPr>
          <a:r>
            <a:rPr lang="en-US" sz="1500" kern="1200">
              <a:solidFill>
                <a:schemeClr val="tx1"/>
              </a:solidFill>
            </a:rPr>
            <a:t>Appoint a </a:t>
          </a:r>
          <a:r>
            <a:rPr lang="en-US" sz="1500" b="1" kern="1200">
              <a:solidFill>
                <a:schemeClr val="tx1"/>
              </a:solidFill>
            </a:rPr>
            <a:t>senior</a:t>
          </a:r>
          <a:r>
            <a:rPr lang="en-US" sz="1500" kern="1200">
              <a:solidFill>
                <a:schemeClr val="tx1"/>
              </a:solidFill>
            </a:rPr>
            <a:t> Gender Focal Point, to support the HCT</a:t>
          </a:r>
        </a:p>
        <a:p>
          <a:pPr marL="114300" lvl="1" indent="-114300" algn="l" defTabSz="666750">
            <a:lnSpc>
              <a:spcPct val="90000"/>
            </a:lnSpc>
            <a:spcBef>
              <a:spcPct val="0"/>
            </a:spcBef>
            <a:spcAft>
              <a:spcPct val="15000"/>
            </a:spcAft>
            <a:buChar char="•"/>
          </a:pPr>
          <a:r>
            <a:rPr lang="en-US" sz="1500" kern="1200">
              <a:solidFill>
                <a:schemeClr val="tx1"/>
              </a:solidFill>
            </a:rPr>
            <a:t>Establish </a:t>
          </a:r>
          <a:r>
            <a:rPr lang="en-US" sz="1500" b="1" kern="1200">
              <a:solidFill>
                <a:schemeClr val="tx1"/>
              </a:solidFill>
            </a:rPr>
            <a:t>targets</a:t>
          </a:r>
          <a:r>
            <a:rPr lang="en-US" sz="1500" kern="1200">
              <a:solidFill>
                <a:schemeClr val="tx1"/>
              </a:solidFill>
            </a:rPr>
            <a:t> for gender parity in HCTs and other operational teams, particularly in surge teams </a:t>
          </a:r>
        </a:p>
        <a:p>
          <a:pPr marL="114300" lvl="1" indent="-114300" algn="l" defTabSz="666750">
            <a:lnSpc>
              <a:spcPct val="90000"/>
            </a:lnSpc>
            <a:spcBef>
              <a:spcPct val="0"/>
            </a:spcBef>
            <a:spcAft>
              <a:spcPct val="15000"/>
            </a:spcAft>
            <a:buChar char="•"/>
          </a:pPr>
          <a:r>
            <a:rPr lang="en-US" sz="1500" kern="1200">
              <a:solidFill>
                <a:schemeClr val="tx1"/>
              </a:solidFill>
            </a:rPr>
            <a:t>Consistently </a:t>
          </a:r>
          <a:r>
            <a:rPr lang="en-US" sz="1500" b="1" kern="1200">
              <a:solidFill>
                <a:schemeClr val="tx1"/>
              </a:solidFill>
            </a:rPr>
            <a:t>raise awareness</a:t>
          </a:r>
          <a:r>
            <a:rPr lang="en-US" sz="1500" kern="1200">
              <a:solidFill>
                <a:schemeClr val="tx1"/>
              </a:solidFill>
            </a:rPr>
            <a:t> of the Policy, and encourage ownership</a:t>
          </a:r>
        </a:p>
      </dsp:txBody>
      <dsp:txXfrm>
        <a:off x="5336" y="860779"/>
        <a:ext cx="2045683" cy="4374843"/>
      </dsp:txXfrm>
    </dsp:sp>
    <dsp:sp modelId="{BD1023E9-03F2-491B-BCC7-2A68F4B2C95E}">
      <dsp:nvSpPr>
        <dsp:cNvPr id="0" name=""/>
        <dsp:cNvSpPr/>
      </dsp:nvSpPr>
      <dsp:spPr>
        <a:xfrm>
          <a:off x="2337415" y="283927"/>
          <a:ext cx="2045683" cy="576852"/>
        </a:xfrm>
        <a:prstGeom prst="rect">
          <a:avLst/>
        </a:prstGeom>
        <a:solidFill>
          <a:schemeClr val="accent2">
            <a:lumMod val="60000"/>
            <a:lumOff val="4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tx1"/>
              </a:solidFill>
              <a:latin typeface="Calibri"/>
              <a:ea typeface="+mn-ea"/>
              <a:cs typeface="+mn-cs"/>
            </a:rPr>
            <a:t>Humanitarian Country Teams</a:t>
          </a:r>
        </a:p>
      </dsp:txBody>
      <dsp:txXfrm>
        <a:off x="2337415" y="283927"/>
        <a:ext cx="2045683" cy="576852"/>
      </dsp:txXfrm>
    </dsp:sp>
    <dsp:sp modelId="{01CA7037-C83B-4563-919B-1A7287E51848}">
      <dsp:nvSpPr>
        <dsp:cNvPr id="0" name=""/>
        <dsp:cNvSpPr/>
      </dsp:nvSpPr>
      <dsp:spPr>
        <a:xfrm>
          <a:off x="2337415" y="860779"/>
          <a:ext cx="2045683" cy="4374843"/>
        </a:xfrm>
        <a:prstGeom prst="rect">
          <a:avLst/>
        </a:prstGeom>
        <a:solidFill>
          <a:schemeClr val="accent2">
            <a:lumMod val="20000"/>
            <a:lumOff val="80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kern="1200">
              <a:solidFill>
                <a:schemeClr val="tx1"/>
              </a:solidFill>
            </a:rPr>
            <a:t>Prepare, implement and monitor a country-specific </a:t>
          </a:r>
          <a:r>
            <a:rPr lang="en-US" sz="1500" b="1" kern="1200">
              <a:solidFill>
                <a:schemeClr val="tx1"/>
              </a:solidFill>
            </a:rPr>
            <a:t>plan</a:t>
          </a:r>
          <a:r>
            <a:rPr lang="en-US" sz="1500" kern="1200">
              <a:solidFill>
                <a:schemeClr val="tx1"/>
              </a:solidFill>
            </a:rPr>
            <a:t> on GEEWG.</a:t>
          </a:r>
        </a:p>
        <a:p>
          <a:pPr marL="114300" lvl="1" indent="-114300" algn="l" defTabSz="666750">
            <a:lnSpc>
              <a:spcPct val="90000"/>
            </a:lnSpc>
            <a:spcBef>
              <a:spcPct val="0"/>
            </a:spcBef>
            <a:spcAft>
              <a:spcPct val="15000"/>
            </a:spcAft>
            <a:buChar char="•"/>
          </a:pPr>
          <a:r>
            <a:rPr lang="en-US" sz="1500" kern="1200">
              <a:solidFill>
                <a:schemeClr val="tx1"/>
              </a:solidFill>
            </a:rPr>
            <a:t>Include GEEWG considerations in </a:t>
          </a:r>
          <a:r>
            <a:rPr lang="en-US" sz="1500" b="1" kern="1200">
              <a:solidFill>
                <a:schemeClr val="tx1"/>
              </a:solidFill>
            </a:rPr>
            <a:t>needs assessments</a:t>
          </a:r>
          <a:r>
            <a:rPr lang="en-US" sz="1500" kern="1200">
              <a:solidFill>
                <a:schemeClr val="tx1"/>
              </a:solidFill>
            </a:rPr>
            <a:t>, </a:t>
          </a:r>
          <a:r>
            <a:rPr lang="en-US" sz="1500" b="1" kern="1200">
              <a:solidFill>
                <a:schemeClr val="tx1"/>
              </a:solidFill>
            </a:rPr>
            <a:t>appeals</a:t>
          </a:r>
          <a:r>
            <a:rPr lang="en-US" sz="1500" kern="1200">
              <a:solidFill>
                <a:schemeClr val="tx1"/>
              </a:solidFill>
            </a:rPr>
            <a:t>, and </a:t>
          </a:r>
          <a:r>
            <a:rPr lang="en-US" sz="1500" b="1" kern="1200">
              <a:solidFill>
                <a:schemeClr val="tx1"/>
              </a:solidFill>
            </a:rPr>
            <a:t>response plans</a:t>
          </a:r>
        </a:p>
        <a:p>
          <a:pPr marL="114300" lvl="1" indent="-114300" algn="l" defTabSz="666750">
            <a:lnSpc>
              <a:spcPct val="90000"/>
            </a:lnSpc>
            <a:spcBef>
              <a:spcPct val="0"/>
            </a:spcBef>
            <a:spcAft>
              <a:spcPct val="15000"/>
            </a:spcAft>
            <a:buChar char="•"/>
          </a:pPr>
          <a:r>
            <a:rPr lang="en-US" sz="1500" kern="1200">
              <a:solidFill>
                <a:schemeClr val="tx1"/>
              </a:solidFill>
            </a:rPr>
            <a:t>Engage with national and local </a:t>
          </a:r>
          <a:r>
            <a:rPr lang="en-US" sz="1500" b="1" kern="1200">
              <a:solidFill>
                <a:schemeClr val="tx1"/>
              </a:solidFill>
            </a:rPr>
            <a:t>women’s rights </a:t>
          </a:r>
          <a:r>
            <a:rPr lang="en-US" sz="1500" b="1" kern="1200" err="1">
              <a:solidFill>
                <a:schemeClr val="tx1"/>
              </a:solidFill>
            </a:rPr>
            <a:t>organisations</a:t>
          </a:r>
          <a:r>
            <a:rPr lang="en-US" sz="1500" kern="1200">
              <a:solidFill>
                <a:schemeClr val="tx1"/>
              </a:solidFill>
            </a:rPr>
            <a:t>, in a consistent manner</a:t>
          </a:r>
        </a:p>
        <a:p>
          <a:pPr marL="114300" lvl="1" indent="-114300" algn="l" defTabSz="666750">
            <a:lnSpc>
              <a:spcPct val="90000"/>
            </a:lnSpc>
            <a:spcBef>
              <a:spcPct val="0"/>
            </a:spcBef>
            <a:spcAft>
              <a:spcPct val="15000"/>
            </a:spcAft>
            <a:buChar char="•"/>
          </a:pPr>
          <a:r>
            <a:rPr lang="en-US" sz="1500" kern="1200">
              <a:solidFill>
                <a:schemeClr val="tx1"/>
              </a:solidFill>
            </a:rPr>
            <a:t>Designate a </a:t>
          </a:r>
          <a:r>
            <a:rPr lang="en-US" sz="1500" b="1" kern="1200">
              <a:solidFill>
                <a:schemeClr val="tx1"/>
              </a:solidFill>
            </a:rPr>
            <a:t>seat on the HCT </a:t>
          </a:r>
          <a:r>
            <a:rPr lang="en-US" sz="1500" kern="1200">
              <a:solidFill>
                <a:schemeClr val="tx1"/>
              </a:solidFill>
            </a:rPr>
            <a:t>for a representative of women’s rights organizations</a:t>
          </a:r>
        </a:p>
      </dsp:txBody>
      <dsp:txXfrm>
        <a:off x="2337415" y="860779"/>
        <a:ext cx="2045683" cy="4374843"/>
      </dsp:txXfrm>
    </dsp:sp>
    <dsp:sp modelId="{D82532C1-8363-47D3-B9E1-D2F45B0600E2}">
      <dsp:nvSpPr>
        <dsp:cNvPr id="0" name=""/>
        <dsp:cNvSpPr/>
      </dsp:nvSpPr>
      <dsp:spPr>
        <a:xfrm>
          <a:off x="4669494" y="283927"/>
          <a:ext cx="2045683" cy="576852"/>
        </a:xfrm>
        <a:prstGeom prst="rect">
          <a:avLst/>
        </a:prstGeom>
        <a:solidFill>
          <a:schemeClr val="accent2">
            <a:lumMod val="60000"/>
            <a:lumOff val="4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tx1"/>
              </a:solidFill>
            </a:rPr>
            <a:t>Cluster Coordinators</a:t>
          </a:r>
        </a:p>
      </dsp:txBody>
      <dsp:txXfrm>
        <a:off x="4669494" y="283927"/>
        <a:ext cx="2045683" cy="576852"/>
      </dsp:txXfrm>
    </dsp:sp>
    <dsp:sp modelId="{6E086C8F-B7FE-452E-AC90-FC196F0E698B}">
      <dsp:nvSpPr>
        <dsp:cNvPr id="0" name=""/>
        <dsp:cNvSpPr/>
      </dsp:nvSpPr>
      <dsp:spPr>
        <a:xfrm>
          <a:off x="4669494" y="860779"/>
          <a:ext cx="2045683" cy="4374843"/>
        </a:xfrm>
        <a:prstGeom prst="rect">
          <a:avLst/>
        </a:prstGeom>
        <a:solidFill>
          <a:schemeClr val="accent2">
            <a:lumMod val="20000"/>
            <a:lumOff val="80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b="1" kern="1200">
              <a:solidFill>
                <a:schemeClr val="tx1"/>
              </a:solidFill>
            </a:rPr>
            <a:t>Integrate</a:t>
          </a:r>
          <a:r>
            <a:rPr lang="en-US" sz="1500" kern="1200">
              <a:solidFill>
                <a:schemeClr val="tx1"/>
              </a:solidFill>
            </a:rPr>
            <a:t> gender equality considerations in all cluster strategies, work plans, needs assessments, etc.</a:t>
          </a:r>
        </a:p>
        <a:p>
          <a:pPr marL="114300" lvl="1" indent="-114300" algn="l" defTabSz="666750">
            <a:lnSpc>
              <a:spcPct val="90000"/>
            </a:lnSpc>
            <a:spcBef>
              <a:spcPct val="0"/>
            </a:spcBef>
            <a:spcAft>
              <a:spcPct val="15000"/>
            </a:spcAft>
            <a:buChar char="•"/>
          </a:pPr>
          <a:r>
            <a:rPr lang="en-US" sz="1500" b="1" kern="1200">
              <a:solidFill>
                <a:schemeClr val="tx1"/>
              </a:solidFill>
            </a:rPr>
            <a:t>Designate</a:t>
          </a:r>
          <a:r>
            <a:rPr lang="en-US" sz="1500" kern="1200">
              <a:solidFill>
                <a:schemeClr val="tx1"/>
              </a:solidFill>
            </a:rPr>
            <a:t> a gender advisor and collaborate with women’s </a:t>
          </a:r>
          <a:r>
            <a:rPr lang="en-US" sz="1500" kern="1200" err="1">
              <a:solidFill>
                <a:schemeClr val="tx1"/>
              </a:solidFill>
            </a:rPr>
            <a:t>organisations</a:t>
          </a:r>
          <a:r>
            <a:rPr lang="en-US" sz="1500" kern="1200">
              <a:solidFill>
                <a:schemeClr val="tx1"/>
              </a:solidFill>
            </a:rPr>
            <a:t> on sectoral issues. </a:t>
          </a:r>
        </a:p>
        <a:p>
          <a:pPr marL="114300" lvl="1" indent="-114300" algn="l" defTabSz="666750">
            <a:lnSpc>
              <a:spcPct val="90000"/>
            </a:lnSpc>
            <a:spcBef>
              <a:spcPct val="0"/>
            </a:spcBef>
            <a:spcAft>
              <a:spcPct val="15000"/>
            </a:spcAft>
            <a:buChar char="•"/>
          </a:pPr>
          <a:r>
            <a:rPr lang="en-US" sz="1500" kern="1200">
              <a:solidFill>
                <a:schemeClr val="tx1"/>
              </a:solidFill>
            </a:rPr>
            <a:t>Strengthen </a:t>
          </a:r>
          <a:r>
            <a:rPr lang="en-US" sz="1500" b="1" kern="1200">
              <a:solidFill>
                <a:schemeClr val="tx1"/>
              </a:solidFill>
            </a:rPr>
            <a:t>capacities</a:t>
          </a:r>
          <a:r>
            <a:rPr lang="en-US" sz="1500" kern="1200">
              <a:solidFill>
                <a:schemeClr val="tx1"/>
              </a:solidFill>
            </a:rPr>
            <a:t> and </a:t>
          </a:r>
          <a:r>
            <a:rPr lang="en-US" sz="1500" b="1" kern="1200">
              <a:solidFill>
                <a:schemeClr val="tx1"/>
              </a:solidFill>
            </a:rPr>
            <a:t>accountability</a:t>
          </a:r>
          <a:r>
            <a:rPr lang="en-US" sz="1500" kern="1200">
              <a:solidFill>
                <a:schemeClr val="tx1"/>
              </a:solidFill>
            </a:rPr>
            <a:t> of cluster actors to deliver on GEEWG</a:t>
          </a:r>
        </a:p>
        <a:p>
          <a:pPr marL="114300" lvl="1" indent="-114300" algn="l" defTabSz="666750">
            <a:lnSpc>
              <a:spcPct val="90000"/>
            </a:lnSpc>
            <a:spcBef>
              <a:spcPct val="0"/>
            </a:spcBef>
            <a:spcAft>
              <a:spcPct val="15000"/>
            </a:spcAft>
            <a:buChar char="•"/>
          </a:pPr>
          <a:r>
            <a:rPr lang="en-US" sz="1500" kern="1200">
              <a:solidFill>
                <a:schemeClr val="tx1"/>
              </a:solidFill>
            </a:rPr>
            <a:t>Make gender a </a:t>
          </a:r>
          <a:r>
            <a:rPr lang="en-US" sz="1500" b="1" kern="1200">
              <a:solidFill>
                <a:schemeClr val="tx1"/>
              </a:solidFill>
            </a:rPr>
            <a:t>standing item </a:t>
          </a:r>
          <a:r>
            <a:rPr lang="en-US" sz="1500" kern="1200">
              <a:solidFill>
                <a:schemeClr val="tx1"/>
              </a:solidFill>
            </a:rPr>
            <a:t>at cluster meetings</a:t>
          </a:r>
        </a:p>
      </dsp:txBody>
      <dsp:txXfrm>
        <a:off x="4669494" y="860779"/>
        <a:ext cx="2045683" cy="4374843"/>
      </dsp:txXfrm>
    </dsp:sp>
    <dsp:sp modelId="{05F8EE9C-47D0-45EB-8D67-7E4EB9A90349}">
      <dsp:nvSpPr>
        <dsp:cNvPr id="0" name=""/>
        <dsp:cNvSpPr/>
      </dsp:nvSpPr>
      <dsp:spPr>
        <a:xfrm>
          <a:off x="7001573" y="283927"/>
          <a:ext cx="2045683" cy="576852"/>
        </a:xfrm>
        <a:prstGeom prst="rect">
          <a:avLst/>
        </a:prstGeom>
        <a:solidFill>
          <a:schemeClr val="accent2">
            <a:lumMod val="60000"/>
            <a:lumOff val="4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tx1"/>
              </a:solidFill>
            </a:rPr>
            <a:t>Members and Standing Invitees</a:t>
          </a:r>
        </a:p>
      </dsp:txBody>
      <dsp:txXfrm>
        <a:off x="7001573" y="283927"/>
        <a:ext cx="2045683" cy="576852"/>
      </dsp:txXfrm>
    </dsp:sp>
    <dsp:sp modelId="{D095DA50-8ACB-4587-B669-446BA12EE4C5}">
      <dsp:nvSpPr>
        <dsp:cNvPr id="0" name=""/>
        <dsp:cNvSpPr/>
      </dsp:nvSpPr>
      <dsp:spPr>
        <a:xfrm>
          <a:off x="7001573" y="860779"/>
          <a:ext cx="2045683" cy="4374843"/>
        </a:xfrm>
        <a:prstGeom prst="rect">
          <a:avLst/>
        </a:prstGeom>
        <a:solidFill>
          <a:schemeClr val="accent2">
            <a:lumMod val="20000"/>
            <a:lumOff val="80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b="1" kern="1200">
              <a:solidFill>
                <a:schemeClr val="tx1"/>
              </a:solidFill>
            </a:rPr>
            <a:t>Mainstream</a:t>
          </a:r>
          <a:r>
            <a:rPr lang="en-US" sz="1500" kern="1200">
              <a:solidFill>
                <a:schemeClr val="tx1"/>
              </a:solidFill>
            </a:rPr>
            <a:t> gender in all internal strategies, plans, operational guidance, with financial and other resources allocated</a:t>
          </a:r>
        </a:p>
        <a:p>
          <a:pPr marL="114300" lvl="1" indent="-114300" algn="l" defTabSz="666750">
            <a:lnSpc>
              <a:spcPct val="90000"/>
            </a:lnSpc>
            <a:spcBef>
              <a:spcPct val="0"/>
            </a:spcBef>
            <a:spcAft>
              <a:spcPct val="15000"/>
            </a:spcAft>
            <a:buChar char="•"/>
          </a:pPr>
          <a:r>
            <a:rPr lang="en-US" sz="1500" b="1" kern="1200">
              <a:solidFill>
                <a:schemeClr val="tx1"/>
              </a:solidFill>
            </a:rPr>
            <a:t>Raise</a:t>
          </a:r>
          <a:r>
            <a:rPr lang="en-US" sz="1500" kern="1200">
              <a:solidFill>
                <a:schemeClr val="tx1"/>
              </a:solidFill>
            </a:rPr>
            <a:t> GEEWG issues, and share information on GEEWG approaches, at cluster meetings</a:t>
          </a:r>
        </a:p>
        <a:p>
          <a:pPr marL="114300" lvl="1" indent="-114300" algn="l" defTabSz="666750">
            <a:lnSpc>
              <a:spcPct val="90000"/>
            </a:lnSpc>
            <a:spcBef>
              <a:spcPct val="0"/>
            </a:spcBef>
            <a:spcAft>
              <a:spcPct val="15000"/>
            </a:spcAft>
            <a:buChar char="•"/>
          </a:pPr>
          <a:r>
            <a:rPr lang="en-US" sz="1500" kern="1200">
              <a:solidFill>
                <a:schemeClr val="tx1"/>
              </a:solidFill>
            </a:rPr>
            <a:t>Contribute to and support the work of the Gender Working Group</a:t>
          </a:r>
        </a:p>
      </dsp:txBody>
      <dsp:txXfrm>
        <a:off x="7001573" y="860779"/>
        <a:ext cx="2045683" cy="4374843"/>
      </dsp:txXfrm>
    </dsp:sp>
    <dsp:sp modelId="{5E547847-9B37-48F1-AC26-0A0FA290FCAD}">
      <dsp:nvSpPr>
        <dsp:cNvPr id="0" name=""/>
        <dsp:cNvSpPr/>
      </dsp:nvSpPr>
      <dsp:spPr>
        <a:xfrm>
          <a:off x="9333652" y="283927"/>
          <a:ext cx="2045683" cy="576852"/>
        </a:xfrm>
        <a:prstGeom prst="rect">
          <a:avLst/>
        </a:prstGeom>
        <a:solidFill>
          <a:schemeClr val="accent2">
            <a:lumMod val="60000"/>
            <a:lumOff val="4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tx1"/>
              </a:solidFill>
            </a:rPr>
            <a:t>Inter-Cluster Coordination Group</a:t>
          </a:r>
        </a:p>
      </dsp:txBody>
      <dsp:txXfrm>
        <a:off x="9333652" y="283927"/>
        <a:ext cx="2045683" cy="576852"/>
      </dsp:txXfrm>
    </dsp:sp>
    <dsp:sp modelId="{2DF79C18-8AA2-412C-8A69-B4DA2AC3B8A1}">
      <dsp:nvSpPr>
        <dsp:cNvPr id="0" name=""/>
        <dsp:cNvSpPr/>
      </dsp:nvSpPr>
      <dsp:spPr>
        <a:xfrm>
          <a:off x="9333652" y="860779"/>
          <a:ext cx="2045683" cy="4374843"/>
        </a:xfrm>
        <a:prstGeom prst="rect">
          <a:avLst/>
        </a:prstGeom>
        <a:solidFill>
          <a:schemeClr val="accent2">
            <a:lumMod val="20000"/>
            <a:lumOff val="80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kern="1200">
              <a:solidFill>
                <a:schemeClr val="tx1"/>
              </a:solidFill>
            </a:rPr>
            <a:t>Ensure </a:t>
          </a:r>
          <a:r>
            <a:rPr lang="en-US" sz="1500" b="1" kern="1200">
              <a:solidFill>
                <a:schemeClr val="tx1"/>
              </a:solidFill>
            </a:rPr>
            <a:t>gender is fully mainstreamed </a:t>
          </a:r>
          <a:r>
            <a:rPr lang="en-US" sz="1500" kern="1200">
              <a:solidFill>
                <a:schemeClr val="tx1"/>
              </a:solidFill>
            </a:rPr>
            <a:t>in all inter-cluster strategies, work plans, guidance and activities</a:t>
          </a:r>
        </a:p>
        <a:p>
          <a:pPr marL="114300" lvl="1" indent="-114300" algn="l" defTabSz="666750">
            <a:lnSpc>
              <a:spcPct val="90000"/>
            </a:lnSpc>
            <a:spcBef>
              <a:spcPct val="0"/>
            </a:spcBef>
            <a:spcAft>
              <a:spcPct val="15000"/>
            </a:spcAft>
            <a:buChar char="•"/>
          </a:pPr>
          <a:r>
            <a:rPr lang="en-US" sz="1500" kern="1200">
              <a:solidFill>
                <a:schemeClr val="tx1"/>
              </a:solidFill>
            </a:rPr>
            <a:t>Commission and coordinate joint participatory </a:t>
          </a:r>
          <a:r>
            <a:rPr lang="en-US" sz="1500" b="1" kern="1200">
              <a:solidFill>
                <a:schemeClr val="tx1"/>
              </a:solidFill>
            </a:rPr>
            <a:t>gender analysis</a:t>
          </a:r>
        </a:p>
        <a:p>
          <a:pPr marL="114300" lvl="1" indent="-114300" algn="l" defTabSz="666750">
            <a:lnSpc>
              <a:spcPct val="90000"/>
            </a:lnSpc>
            <a:spcBef>
              <a:spcPct val="0"/>
            </a:spcBef>
            <a:spcAft>
              <a:spcPct val="15000"/>
            </a:spcAft>
            <a:buChar char="•"/>
          </a:pPr>
          <a:r>
            <a:rPr lang="en-US" sz="1500" kern="1200">
              <a:solidFill>
                <a:schemeClr val="tx1"/>
              </a:solidFill>
            </a:rPr>
            <a:t>Undertake studies on the </a:t>
          </a:r>
          <a:r>
            <a:rPr lang="en-US" sz="1500" b="1" kern="1200">
              <a:solidFill>
                <a:schemeClr val="tx1"/>
              </a:solidFill>
            </a:rPr>
            <a:t>capacities of women and girls to prevent and respond to crises</a:t>
          </a:r>
          <a:r>
            <a:rPr lang="en-US" sz="1500" kern="1200">
              <a:solidFill>
                <a:schemeClr val="tx1"/>
              </a:solidFill>
            </a:rPr>
            <a:t>, (to counteract the frequent exclusive focus on vulnerabilities)</a:t>
          </a:r>
        </a:p>
      </dsp:txBody>
      <dsp:txXfrm>
        <a:off x="9333652" y="860779"/>
        <a:ext cx="2045683" cy="437484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6CC65D-9765-4A6D-8FF0-ED869E5B3777}">
      <dsp:nvSpPr>
        <dsp:cNvPr id="0" name=""/>
        <dsp:cNvSpPr/>
      </dsp:nvSpPr>
      <dsp:spPr>
        <a:xfrm>
          <a:off x="37878" y="0"/>
          <a:ext cx="2215965" cy="1371973"/>
        </a:xfrm>
        <a:prstGeom prst="rect">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solidFill>
                <a:schemeClr val="tx1"/>
              </a:solidFill>
            </a:rPr>
            <a:t>77% </a:t>
          </a:r>
          <a:r>
            <a:rPr lang="en-US" sz="1400" b="0" kern="1200">
              <a:solidFill>
                <a:schemeClr val="tx1"/>
              </a:solidFill>
            </a:rPr>
            <a:t>of published decisions from Principals reflected inclusion of gender commitments</a:t>
          </a:r>
        </a:p>
      </dsp:txBody>
      <dsp:txXfrm>
        <a:off x="37878" y="0"/>
        <a:ext cx="2215965" cy="1371973"/>
      </dsp:txXfrm>
    </dsp:sp>
    <dsp:sp modelId="{61FFCB78-8B4C-41B6-A3AE-38A2DD914295}">
      <dsp:nvSpPr>
        <dsp:cNvPr id="0" name=""/>
        <dsp:cNvSpPr/>
      </dsp:nvSpPr>
      <dsp:spPr>
        <a:xfrm>
          <a:off x="2497186" y="380"/>
          <a:ext cx="2286621" cy="1371973"/>
        </a:xfrm>
        <a:prstGeom prst="rect">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solidFill>
                <a:schemeClr val="tx1"/>
              </a:solidFill>
            </a:rPr>
            <a:t>55% </a:t>
          </a:r>
          <a:r>
            <a:rPr lang="en-US" sz="1400" b="0" kern="1200">
              <a:solidFill>
                <a:schemeClr val="tx1"/>
              </a:solidFill>
            </a:rPr>
            <a:t>of HNOs demonstrated use of SADD and gender analysis. Where Gender Working Groups were active, </a:t>
          </a:r>
          <a:r>
            <a:rPr lang="en-US" sz="1400" b="1" kern="1200">
              <a:solidFill>
                <a:schemeClr val="tx1"/>
              </a:solidFill>
            </a:rPr>
            <a:t>69% </a:t>
          </a:r>
          <a:r>
            <a:rPr lang="en-US" sz="1400" b="0" kern="1200">
              <a:solidFill>
                <a:schemeClr val="tx1"/>
              </a:solidFill>
            </a:rPr>
            <a:t>of HNOs did so</a:t>
          </a:r>
        </a:p>
      </dsp:txBody>
      <dsp:txXfrm>
        <a:off x="2497186" y="380"/>
        <a:ext cx="2286621" cy="1371973"/>
      </dsp:txXfrm>
    </dsp:sp>
    <dsp:sp modelId="{4BFDCD2D-6786-46CC-989A-8DB4F5079790}">
      <dsp:nvSpPr>
        <dsp:cNvPr id="0" name=""/>
        <dsp:cNvSpPr/>
      </dsp:nvSpPr>
      <dsp:spPr>
        <a:xfrm>
          <a:off x="5012470" y="380"/>
          <a:ext cx="2286621" cy="1371973"/>
        </a:xfrm>
        <a:prstGeom prst="rect">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solidFill>
                <a:schemeClr val="tx1"/>
              </a:solidFill>
            </a:rPr>
            <a:t>75% </a:t>
          </a:r>
          <a:r>
            <a:rPr lang="en-US" sz="1400" kern="1200">
              <a:solidFill>
                <a:schemeClr val="tx1"/>
              </a:solidFill>
            </a:rPr>
            <a:t>of countries had an independent gender analysis feeding into the humanitarian planning process</a:t>
          </a:r>
        </a:p>
      </dsp:txBody>
      <dsp:txXfrm>
        <a:off x="5012470" y="380"/>
        <a:ext cx="2286621" cy="1371973"/>
      </dsp:txXfrm>
    </dsp:sp>
    <dsp:sp modelId="{33767E10-A631-414B-A704-48E7FB718DE5}">
      <dsp:nvSpPr>
        <dsp:cNvPr id="0" name=""/>
        <dsp:cNvSpPr/>
      </dsp:nvSpPr>
      <dsp:spPr>
        <a:xfrm>
          <a:off x="1286854" y="1544133"/>
          <a:ext cx="2286621" cy="1371973"/>
        </a:xfrm>
        <a:prstGeom prst="rect">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solidFill>
                <a:schemeClr val="tx1"/>
              </a:solidFill>
            </a:rPr>
            <a:t>68% </a:t>
          </a:r>
          <a:r>
            <a:rPr lang="en-US" sz="1400" kern="1200">
              <a:solidFill>
                <a:schemeClr val="tx1"/>
              </a:solidFill>
            </a:rPr>
            <a:t>of crisis contexts reported having consulted at least one local women’s rights organization in the humanitarian planning process</a:t>
          </a:r>
        </a:p>
      </dsp:txBody>
      <dsp:txXfrm>
        <a:off x="1286854" y="1544133"/>
        <a:ext cx="2286621" cy="1371973"/>
      </dsp:txXfrm>
    </dsp:sp>
    <dsp:sp modelId="{4F08903E-6B7E-468F-9F67-2204487F7917}">
      <dsp:nvSpPr>
        <dsp:cNvPr id="0" name=""/>
        <dsp:cNvSpPr/>
      </dsp:nvSpPr>
      <dsp:spPr>
        <a:xfrm>
          <a:off x="3799600" y="1563203"/>
          <a:ext cx="2286621" cy="1371973"/>
        </a:xfrm>
        <a:prstGeom prst="rect">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solidFill>
                <a:schemeClr val="tx1"/>
              </a:solidFill>
            </a:rPr>
            <a:t>81% </a:t>
          </a:r>
          <a:r>
            <a:rPr lang="en-US" sz="1400" kern="1200">
              <a:solidFill>
                <a:schemeClr val="tx1"/>
              </a:solidFill>
            </a:rPr>
            <a:t>country contexts had a functioning Gender Reference/Gender Working Group in place</a:t>
          </a:r>
        </a:p>
      </dsp:txBody>
      <dsp:txXfrm>
        <a:off x="3799600" y="1563203"/>
        <a:ext cx="2286621" cy="1371973"/>
      </dsp:txXfrm>
    </dsp:sp>
    <dsp:sp modelId="{4FFF53FA-A042-41E3-AB31-6492435FAC52}">
      <dsp:nvSpPr>
        <dsp:cNvPr id="0" name=""/>
        <dsp:cNvSpPr/>
      </dsp:nvSpPr>
      <dsp:spPr>
        <a:xfrm>
          <a:off x="1930115" y="3201650"/>
          <a:ext cx="3491420" cy="1371973"/>
        </a:xfrm>
        <a:prstGeom prst="rect">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rPr>
            <a:t>Over </a:t>
          </a:r>
          <a:r>
            <a:rPr lang="en-US" sz="1400" b="1" kern="1200">
              <a:solidFill>
                <a:schemeClr val="tx1"/>
              </a:solidFill>
            </a:rPr>
            <a:t>90%</a:t>
          </a:r>
          <a:r>
            <a:rPr lang="en-US" sz="1400" kern="1200">
              <a:solidFill>
                <a:schemeClr val="tx1"/>
              </a:solidFill>
            </a:rPr>
            <a:t> of HRPs included provisions for sexual and reproductive health and to mitigate and respond to GBV. However, only </a:t>
          </a:r>
          <a:r>
            <a:rPr lang="en-US" sz="1400" b="1" kern="1200">
              <a:solidFill>
                <a:schemeClr val="tx1"/>
              </a:solidFill>
            </a:rPr>
            <a:t>63%</a:t>
          </a:r>
          <a:r>
            <a:rPr lang="en-US" sz="1400" kern="1200">
              <a:solidFill>
                <a:schemeClr val="tx1"/>
              </a:solidFill>
            </a:rPr>
            <a:t> of HRPs included provisions for women’s livelihoods.</a:t>
          </a:r>
        </a:p>
      </dsp:txBody>
      <dsp:txXfrm>
        <a:off x="1930115" y="3201650"/>
        <a:ext cx="3491420" cy="137197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D2F6F7-2600-44CD-A338-28C0F5CCC9CB}">
      <dsp:nvSpPr>
        <dsp:cNvPr id="0" name=""/>
        <dsp:cNvSpPr/>
      </dsp:nvSpPr>
      <dsp:spPr>
        <a:xfrm>
          <a:off x="518515" y="1593839"/>
          <a:ext cx="2026076" cy="1752433"/>
        </a:xfrm>
        <a:prstGeom prst="hexagon">
          <a:avLst>
            <a:gd name="adj" fmla="val 28570"/>
            <a:gd name="vf" fmla="val 115470"/>
          </a:avLst>
        </a:prstGeom>
        <a:blipFill rotWithShape="0">
          <a:blip xmlns:r="http://schemas.openxmlformats.org/officeDocument/2006/relationships" r:embed="rId1"/>
          <a:srcRect/>
          <a:stretch>
            <a:fillRect t="-1000" b="-1000"/>
          </a:stretch>
        </a:blipFill>
        <a:ln w="19050" cap="flat" cmpd="sng" algn="ctr">
          <a:solidFill>
            <a:schemeClr val="accent4">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854245" y="1884225"/>
        <a:ext cx="1354616" cy="1171661"/>
      </dsp:txXfrm>
    </dsp:sp>
    <dsp:sp modelId="{0841084A-FE5D-4307-8407-18660BB36C9E}">
      <dsp:nvSpPr>
        <dsp:cNvPr id="0" name=""/>
        <dsp:cNvSpPr/>
      </dsp:nvSpPr>
      <dsp:spPr>
        <a:xfrm>
          <a:off x="1787129" y="755418"/>
          <a:ext cx="764538" cy="658582"/>
        </a:xfrm>
        <a:prstGeom prst="hexagon">
          <a:avLst>
            <a:gd name="adj" fmla="val 28900"/>
            <a:gd name="vf" fmla="val 11547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5C25F2-A587-4DB6-BA1C-5A51648FA1A0}">
      <dsp:nvSpPr>
        <dsp:cNvPr id="0" name=""/>
        <dsp:cNvSpPr/>
      </dsp:nvSpPr>
      <dsp:spPr>
        <a:xfrm>
          <a:off x="705184" y="0"/>
          <a:ext cx="1660149" cy="1436234"/>
        </a:xfrm>
        <a:prstGeom prst="hexagon">
          <a:avLst>
            <a:gd name="adj" fmla="val 28570"/>
            <a:gd name="vf" fmla="val 115470"/>
          </a:avLst>
        </a:prstGeom>
        <a:blipFill rotWithShape="0">
          <a:blip xmlns:r="http://schemas.openxmlformats.org/officeDocument/2006/relationships" r:embed="rId2"/>
          <a:srcRect/>
          <a:stretch>
            <a:fillRect t="-13000" b="-13000"/>
          </a:stretch>
        </a:blipFill>
        <a:ln w="19050" cap="flat" cmpd="sng" algn="ctr">
          <a:solidFill>
            <a:schemeClr val="accent4">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980307" y="238015"/>
        <a:ext cx="1109903" cy="960204"/>
      </dsp:txXfrm>
    </dsp:sp>
    <dsp:sp modelId="{3077219B-1DE9-4EB8-A6C8-EEA197890FC9}">
      <dsp:nvSpPr>
        <dsp:cNvPr id="0" name=""/>
        <dsp:cNvSpPr/>
      </dsp:nvSpPr>
      <dsp:spPr>
        <a:xfrm>
          <a:off x="2679371" y="1986618"/>
          <a:ext cx="764538" cy="658582"/>
        </a:xfrm>
        <a:prstGeom prst="hexagon">
          <a:avLst>
            <a:gd name="adj" fmla="val 28900"/>
            <a:gd name="vf" fmla="val 11547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D4AABE-77E7-4295-862F-C541A475BF86}">
      <dsp:nvSpPr>
        <dsp:cNvPr id="0" name=""/>
        <dsp:cNvSpPr/>
      </dsp:nvSpPr>
      <dsp:spPr>
        <a:xfrm>
          <a:off x="2227859" y="883380"/>
          <a:ext cx="1660149" cy="1436234"/>
        </a:xfrm>
        <a:prstGeom prst="hexagon">
          <a:avLst>
            <a:gd name="adj" fmla="val 28570"/>
            <a:gd name="vf" fmla="val 115470"/>
          </a:avLst>
        </a:prstGeom>
        <a:blipFill rotWithShape="0">
          <a:blip xmlns:r="http://schemas.openxmlformats.org/officeDocument/2006/relationships" r:embed="rId3"/>
          <a:srcRect/>
          <a:stretch>
            <a:fillRect t="-1000" b="-1000"/>
          </a:stretch>
        </a:blipFill>
        <a:ln w="19050" cap="flat" cmpd="sng" algn="ctr">
          <a:solidFill>
            <a:schemeClr val="accent4">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2502982" y="1121395"/>
        <a:ext cx="1109903" cy="960204"/>
      </dsp:txXfrm>
    </dsp:sp>
    <dsp:sp modelId="{68E3A51E-2DA9-47E5-B5A3-495226AB35EE}">
      <dsp:nvSpPr>
        <dsp:cNvPr id="0" name=""/>
        <dsp:cNvSpPr/>
      </dsp:nvSpPr>
      <dsp:spPr>
        <a:xfrm>
          <a:off x="2059384" y="3376410"/>
          <a:ext cx="764538" cy="658582"/>
        </a:xfrm>
        <a:prstGeom prst="hexagon">
          <a:avLst>
            <a:gd name="adj" fmla="val 28900"/>
            <a:gd name="vf" fmla="val 11547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0004A8-24F8-4AC2-B27E-0A63F73C6F9C}">
      <dsp:nvSpPr>
        <dsp:cNvPr id="0" name=""/>
        <dsp:cNvSpPr/>
      </dsp:nvSpPr>
      <dsp:spPr>
        <a:xfrm>
          <a:off x="2227859" y="2620003"/>
          <a:ext cx="1660149" cy="1436234"/>
        </a:xfrm>
        <a:prstGeom prst="hexagon">
          <a:avLst>
            <a:gd name="adj" fmla="val 28570"/>
            <a:gd name="vf" fmla="val 115470"/>
          </a:avLst>
        </a:prstGeom>
        <a:blipFill rotWithShape="0">
          <a:blip xmlns:r="http://schemas.openxmlformats.org/officeDocument/2006/relationships" r:embed="rId4"/>
          <a:srcRect/>
          <a:stretch>
            <a:fillRect t="-4000" b="-4000"/>
          </a:stretch>
        </a:blipFill>
        <a:ln w="19050" cap="flat" cmpd="sng" algn="ctr">
          <a:solidFill>
            <a:schemeClr val="accent4">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2502982" y="2858018"/>
        <a:ext cx="1109903" cy="960204"/>
      </dsp:txXfrm>
    </dsp:sp>
    <dsp:sp modelId="{E39182F5-7188-4CE5-9B23-589CA86966C1}">
      <dsp:nvSpPr>
        <dsp:cNvPr id="0" name=""/>
        <dsp:cNvSpPr/>
      </dsp:nvSpPr>
      <dsp:spPr>
        <a:xfrm>
          <a:off x="705184" y="3504372"/>
          <a:ext cx="1660149" cy="1436234"/>
        </a:xfrm>
        <a:prstGeom prst="hexagon">
          <a:avLst>
            <a:gd name="adj" fmla="val 28570"/>
            <a:gd name="vf" fmla="val 115470"/>
          </a:avLst>
        </a:prstGeom>
        <a:blipFill rotWithShape="0">
          <a:blip xmlns:r="http://schemas.openxmlformats.org/officeDocument/2006/relationships" r:embed="rId5"/>
          <a:srcRect/>
          <a:stretch>
            <a:fillRect l="-2000" r="-2000"/>
          </a:stretch>
        </a:blipFill>
        <a:ln w="19050" cap="flat" cmpd="sng" algn="ctr">
          <a:solidFill>
            <a:schemeClr val="accent4">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980307" y="3742387"/>
        <a:ext cx="1109903" cy="96020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AA2ED1-E510-004E-9BFD-D2FE402697A4}">
      <dsp:nvSpPr>
        <dsp:cNvPr id="0" name=""/>
        <dsp:cNvSpPr/>
      </dsp:nvSpPr>
      <dsp:spPr>
        <a:xfrm rot="10800000">
          <a:off x="2619242" y="35945"/>
          <a:ext cx="6774936" cy="823237"/>
        </a:xfrm>
        <a:prstGeom prst="homePlate">
          <a:avLst/>
        </a:prstGeom>
        <a:solidFill>
          <a:schemeClr val="accent2">
            <a:alpha val="84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3025" tIns="60960" rIns="113792" bIns="60960" numCol="1" spcCol="1270" anchor="ctr" anchorCtr="0">
          <a:noAutofit/>
        </a:bodyPr>
        <a:lstStyle/>
        <a:p>
          <a:pPr marL="0" lvl="0" indent="0" algn="l" defTabSz="711200">
            <a:lnSpc>
              <a:spcPct val="90000"/>
            </a:lnSpc>
            <a:spcBef>
              <a:spcPct val="0"/>
            </a:spcBef>
            <a:spcAft>
              <a:spcPct val="35000"/>
            </a:spcAft>
            <a:buNone/>
          </a:pPr>
          <a:r>
            <a:rPr lang="en-US" sz="1600" b="0" kern="1200"/>
            <a:t>Enhancing and assessing quality of </a:t>
          </a:r>
          <a:r>
            <a:rPr lang="en-US" sz="1600" b="0" kern="1200" err="1"/>
            <a:t>programme</a:t>
          </a:r>
          <a:r>
            <a:rPr lang="en-US" sz="1600" b="0" kern="1200"/>
            <a:t> – used for planning, monitoring and reporting</a:t>
          </a:r>
          <a:endParaRPr lang="en-US" sz="1600" kern="1200"/>
        </a:p>
      </dsp:txBody>
      <dsp:txXfrm rot="10800000">
        <a:off x="2825051" y="35945"/>
        <a:ext cx="6569127" cy="823237"/>
      </dsp:txXfrm>
    </dsp:sp>
    <dsp:sp modelId="{D5C4BF79-95A4-824B-893B-2675A511E196}">
      <dsp:nvSpPr>
        <dsp:cNvPr id="0" name=""/>
        <dsp:cNvSpPr/>
      </dsp:nvSpPr>
      <dsp:spPr>
        <a:xfrm>
          <a:off x="1500659" y="1146"/>
          <a:ext cx="823237" cy="823237"/>
        </a:xfrm>
        <a:prstGeom prst="ellipse">
          <a:avLst/>
        </a:prstGeom>
        <a:blipFill>
          <a:blip xmlns:r="http://schemas.openxmlformats.org/officeDocument/2006/relationships" r:embed="rId1">
            <a:duotone>
              <a:prstClr val="black"/>
              <a:schemeClr val="accent2">
                <a:tint val="45000"/>
                <a:satMod val="400000"/>
              </a:schemeClr>
            </a:duotone>
            <a:extLst>
              <a:ext uri="{96DAC541-7B7A-43D3-8B79-37D633B846F1}">
                <asvg:svgBlip xmlns:asvg="http://schemas.microsoft.com/office/drawing/2016/SVG/main" r:embed="rId2"/>
              </a:ext>
            </a:extLst>
          </a:blip>
          <a:srcRect/>
          <a:stretch>
            <a:fillRect/>
          </a:stretch>
        </a:blip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F8BB5D85-4B58-844B-9C52-3990D484002E}">
      <dsp:nvSpPr>
        <dsp:cNvPr id="0" name=""/>
        <dsp:cNvSpPr/>
      </dsp:nvSpPr>
      <dsp:spPr>
        <a:xfrm rot="10800000">
          <a:off x="2619242" y="1038095"/>
          <a:ext cx="6774936" cy="823237"/>
        </a:xfrm>
        <a:prstGeom prst="homePlate">
          <a:avLst/>
        </a:prstGeom>
        <a:solidFill>
          <a:schemeClr val="accent2">
            <a:alpha val="84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3025" tIns="60960" rIns="113792" bIns="60960" numCol="1" spcCol="1270" anchor="ctr" anchorCtr="0">
          <a:noAutofit/>
        </a:bodyPr>
        <a:lstStyle/>
        <a:p>
          <a:pPr marL="0" lvl="0" indent="0" algn="l" defTabSz="711200">
            <a:lnSpc>
              <a:spcPct val="90000"/>
            </a:lnSpc>
            <a:spcBef>
              <a:spcPct val="0"/>
            </a:spcBef>
            <a:spcAft>
              <a:spcPct val="35000"/>
            </a:spcAft>
            <a:buNone/>
          </a:pPr>
          <a:r>
            <a:rPr lang="en-US" sz="1600" b="0" kern="1200"/>
            <a:t>Makes age more explicit</a:t>
          </a:r>
          <a:endParaRPr lang="en-US" sz="1600" kern="1200"/>
        </a:p>
      </dsp:txBody>
      <dsp:txXfrm rot="10800000">
        <a:off x="2825051" y="1038095"/>
        <a:ext cx="6569127" cy="823237"/>
      </dsp:txXfrm>
    </dsp:sp>
    <dsp:sp modelId="{45743974-65D2-2446-BAFC-FFDF086A3604}">
      <dsp:nvSpPr>
        <dsp:cNvPr id="0" name=""/>
        <dsp:cNvSpPr/>
      </dsp:nvSpPr>
      <dsp:spPr>
        <a:xfrm>
          <a:off x="1500659" y="1070127"/>
          <a:ext cx="823237" cy="823237"/>
        </a:xfrm>
        <a:prstGeom prst="ellipse">
          <a:avLst/>
        </a:prstGeom>
        <a:blipFill>
          <a:blip xmlns:r="http://schemas.openxmlformats.org/officeDocument/2006/relationships" r:embed="rId3">
            <a:duotone>
              <a:prstClr val="black"/>
              <a:schemeClr val="accent2">
                <a:tint val="45000"/>
                <a:satMod val="400000"/>
              </a:schemeClr>
            </a:duotone>
            <a:extLst>
              <a:ext uri="{96DAC541-7B7A-43D3-8B79-37D633B846F1}">
                <asvg:svgBlip xmlns:asvg="http://schemas.microsoft.com/office/drawing/2016/SVG/main" r:embed="rId4"/>
              </a:ext>
            </a:extLst>
          </a:blip>
          <a:srcRect/>
          <a:stretch>
            <a:fillRect/>
          </a:stretch>
        </a:blip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704FEDB7-D63A-6B4E-A938-B07B7B5164A8}">
      <dsp:nvSpPr>
        <dsp:cNvPr id="0" name=""/>
        <dsp:cNvSpPr/>
      </dsp:nvSpPr>
      <dsp:spPr>
        <a:xfrm rot="10800000">
          <a:off x="2619242" y="2107075"/>
          <a:ext cx="6774936" cy="823237"/>
        </a:xfrm>
        <a:prstGeom prst="homePlate">
          <a:avLst/>
        </a:prstGeom>
        <a:solidFill>
          <a:schemeClr val="accent2">
            <a:alpha val="84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3025" tIns="60960" rIns="113792" bIns="60960" numCol="1" spcCol="1270" anchor="ctr" anchorCtr="0">
          <a:noAutofit/>
        </a:bodyPr>
        <a:lstStyle/>
        <a:p>
          <a:pPr marL="0" lvl="0" indent="0" algn="l" defTabSz="711200">
            <a:lnSpc>
              <a:spcPct val="90000"/>
            </a:lnSpc>
            <a:spcBef>
              <a:spcPct val="0"/>
            </a:spcBef>
            <a:spcAft>
              <a:spcPct val="35000"/>
            </a:spcAft>
            <a:buNone/>
          </a:pPr>
          <a:r>
            <a:rPr lang="en-US" sz="1600" b="0" kern="1200"/>
            <a:t>Disability specific interventions </a:t>
          </a:r>
          <a:endParaRPr lang="en-US" sz="1600" kern="1200"/>
        </a:p>
      </dsp:txBody>
      <dsp:txXfrm rot="10800000">
        <a:off x="2825051" y="2107075"/>
        <a:ext cx="6569127" cy="823237"/>
      </dsp:txXfrm>
    </dsp:sp>
    <dsp:sp modelId="{8EAC47E1-1A16-F947-8F97-A0BC5805E849}">
      <dsp:nvSpPr>
        <dsp:cNvPr id="0" name=""/>
        <dsp:cNvSpPr/>
      </dsp:nvSpPr>
      <dsp:spPr>
        <a:xfrm>
          <a:off x="1500659" y="2139108"/>
          <a:ext cx="823237" cy="823237"/>
        </a:xfrm>
        <a:prstGeom prst="ellipse">
          <a:avLst/>
        </a:prstGeom>
        <a:blipFill>
          <a:blip xmlns:r="http://schemas.openxmlformats.org/officeDocument/2006/relationships" r:embed="rId5">
            <a:duotone>
              <a:prstClr val="black"/>
              <a:schemeClr val="accent2">
                <a:tint val="45000"/>
                <a:satMod val="400000"/>
              </a:schemeClr>
            </a:duotone>
            <a:extLst>
              <a:ext uri="{96DAC541-7B7A-43D3-8B79-37D633B846F1}">
                <asvg:svgBlip xmlns:asvg="http://schemas.microsoft.com/office/drawing/2016/SVG/main" r:embed="rId6"/>
              </a:ext>
            </a:extLst>
          </a:blip>
          <a:srcRect/>
          <a:stretch>
            <a:fillRect/>
          </a:stretch>
        </a:blip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1451C8E5-F702-4E43-B40C-EBA59199A1D9}">
      <dsp:nvSpPr>
        <dsp:cNvPr id="0" name=""/>
        <dsp:cNvSpPr/>
      </dsp:nvSpPr>
      <dsp:spPr>
        <a:xfrm rot="10800000">
          <a:off x="2619242" y="3176056"/>
          <a:ext cx="6774936" cy="823237"/>
        </a:xfrm>
        <a:prstGeom prst="homePlate">
          <a:avLst/>
        </a:prstGeom>
        <a:solidFill>
          <a:schemeClr val="accent2">
            <a:alpha val="84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3025" tIns="60960" rIns="113792" bIns="60960" numCol="1" spcCol="1270" anchor="ctr" anchorCtr="0">
          <a:noAutofit/>
        </a:bodyPr>
        <a:lstStyle/>
        <a:p>
          <a:pPr marL="0" lvl="0" indent="0" algn="l" defTabSz="711200">
            <a:lnSpc>
              <a:spcPct val="90000"/>
            </a:lnSpc>
            <a:spcBef>
              <a:spcPct val="0"/>
            </a:spcBef>
            <a:spcAft>
              <a:spcPct val="35000"/>
            </a:spcAft>
            <a:buNone/>
          </a:pPr>
          <a:r>
            <a:rPr lang="en-US" sz="1600" b="0" kern="1200"/>
            <a:t>Mandatory tool to track gender equality programming  in all humanitarian financial mechanisms</a:t>
          </a:r>
          <a:endParaRPr lang="en-US" sz="1600" kern="1200"/>
        </a:p>
      </dsp:txBody>
      <dsp:txXfrm rot="10800000">
        <a:off x="2825051" y="3176056"/>
        <a:ext cx="6569127" cy="823237"/>
      </dsp:txXfrm>
    </dsp:sp>
    <dsp:sp modelId="{C4EBFD91-E93C-B24A-8FDF-892F6AFFDAE8}">
      <dsp:nvSpPr>
        <dsp:cNvPr id="0" name=""/>
        <dsp:cNvSpPr/>
      </dsp:nvSpPr>
      <dsp:spPr>
        <a:xfrm>
          <a:off x="1500659" y="3208088"/>
          <a:ext cx="823237" cy="823237"/>
        </a:xfrm>
        <a:prstGeom prst="ellipse">
          <a:avLst/>
        </a:prstGeom>
        <a:blipFill>
          <a:blip xmlns:r="http://schemas.openxmlformats.org/officeDocument/2006/relationships" r:embed="rId7">
            <a:duotone>
              <a:prstClr val="black"/>
              <a:schemeClr val="accent2">
                <a:tint val="45000"/>
                <a:satMod val="400000"/>
              </a:schemeClr>
            </a:duotone>
            <a:extLst>
              <a:ext uri="{96DAC541-7B7A-43D3-8B79-37D633B846F1}">
                <asvg:svgBlip xmlns:asvg="http://schemas.microsoft.com/office/drawing/2016/SVG/main" r:embed="rId8"/>
              </a:ext>
            </a:extLst>
          </a:blip>
          <a:srcRect/>
          <a:stretch>
            <a:fillRect/>
          </a:stretch>
        </a:blip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DCCF2E70-DFF7-404B-BD4E-7641AFDFEE0B}">
      <dsp:nvSpPr>
        <dsp:cNvPr id="0" name=""/>
        <dsp:cNvSpPr/>
      </dsp:nvSpPr>
      <dsp:spPr>
        <a:xfrm rot="10800000">
          <a:off x="2619242" y="4245037"/>
          <a:ext cx="6774936" cy="823237"/>
        </a:xfrm>
        <a:prstGeom prst="homePlate">
          <a:avLst/>
        </a:prstGeom>
        <a:solidFill>
          <a:schemeClr val="accent2">
            <a:alpha val="84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3025" tIns="60960" rIns="113792" bIns="60960" numCol="1" spcCol="1270" anchor="ctr" anchorCtr="0">
          <a:noAutofit/>
        </a:bodyPr>
        <a:lstStyle/>
        <a:p>
          <a:pPr marL="0" lvl="0" indent="0" algn="l" defTabSz="711200">
            <a:lnSpc>
              <a:spcPct val="90000"/>
            </a:lnSpc>
            <a:spcBef>
              <a:spcPct val="0"/>
            </a:spcBef>
            <a:spcAft>
              <a:spcPct val="35000"/>
            </a:spcAft>
            <a:buNone/>
          </a:pPr>
          <a:r>
            <a:rPr lang="en-US" sz="1600" b="0" kern="1200"/>
            <a:t>Should be considered as a mechanism to identify and address gaps in gender programming than penalization of partners through rejection of proposal</a:t>
          </a:r>
          <a:endParaRPr lang="en-US" sz="1600" kern="1200"/>
        </a:p>
      </dsp:txBody>
      <dsp:txXfrm rot="10800000">
        <a:off x="2825051" y="4245037"/>
        <a:ext cx="6569127" cy="823237"/>
      </dsp:txXfrm>
    </dsp:sp>
    <dsp:sp modelId="{1EBC93C2-AE15-9F45-A737-5B7540A2C108}">
      <dsp:nvSpPr>
        <dsp:cNvPr id="0" name=""/>
        <dsp:cNvSpPr/>
      </dsp:nvSpPr>
      <dsp:spPr>
        <a:xfrm>
          <a:off x="1500659" y="4277069"/>
          <a:ext cx="823237" cy="823237"/>
        </a:xfrm>
        <a:prstGeom prst="ellipse">
          <a:avLst/>
        </a:prstGeom>
        <a:blipFill>
          <a:blip xmlns:r="http://schemas.openxmlformats.org/officeDocument/2006/relationships" r:embed="rId9">
            <a:duotone>
              <a:prstClr val="black"/>
              <a:schemeClr val="accent2">
                <a:tint val="45000"/>
                <a:satMod val="400000"/>
              </a:schemeClr>
            </a:duotone>
            <a:extLst>
              <a:ext uri="{96DAC541-7B7A-43D3-8B79-37D633B846F1}">
                <asvg:svgBlip xmlns:asvg="http://schemas.microsoft.com/office/drawing/2016/SVG/main" r:embed="rId10"/>
              </a:ext>
            </a:extLst>
          </a:blip>
          <a:srcRect/>
          <a:stretch>
            <a:fillRect/>
          </a:stretch>
        </a:blip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A156DC-E5C4-E245-9987-4C34BCC736AE}">
      <dsp:nvSpPr>
        <dsp:cNvPr id="0" name=""/>
        <dsp:cNvSpPr/>
      </dsp:nvSpPr>
      <dsp:spPr>
        <a:xfrm>
          <a:off x="208379" y="53716"/>
          <a:ext cx="2917013" cy="1750208"/>
        </a:xfrm>
        <a:prstGeom prst="rect">
          <a:avLst/>
        </a:prstGeom>
        <a:solidFill>
          <a:schemeClr val="accent2">
            <a:alpha val="5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Clr>
              <a:srgbClr val="B3A799"/>
            </a:buClr>
            <a:buSzPts val="2100"/>
            <a:buFont typeface="Arial"/>
            <a:buNone/>
          </a:pPr>
          <a:r>
            <a:rPr lang="en-US" sz="2000" kern="1200">
              <a:solidFill>
                <a:schemeClr val="tx1"/>
              </a:solidFill>
            </a:rPr>
            <a:t>that programming is relevant, responding to an analysis</a:t>
          </a:r>
          <a:endParaRPr lang="en-GB" sz="2000" kern="1200">
            <a:solidFill>
              <a:schemeClr val="tx1"/>
            </a:solidFill>
          </a:endParaRPr>
        </a:p>
      </dsp:txBody>
      <dsp:txXfrm>
        <a:off x="208379" y="53716"/>
        <a:ext cx="2917013" cy="1750208"/>
      </dsp:txXfrm>
    </dsp:sp>
    <dsp:sp modelId="{E69FB066-6C8F-6549-8B86-8EC95BBC5EF1}">
      <dsp:nvSpPr>
        <dsp:cNvPr id="0" name=""/>
        <dsp:cNvSpPr/>
      </dsp:nvSpPr>
      <dsp:spPr>
        <a:xfrm>
          <a:off x="3518694" y="63867"/>
          <a:ext cx="2917013" cy="1750208"/>
        </a:xfrm>
        <a:prstGeom prst="rect">
          <a:avLst/>
        </a:prstGeom>
        <a:solidFill>
          <a:schemeClr val="accent2">
            <a:alpha val="5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Clr>
              <a:srgbClr val="B3A799"/>
            </a:buClr>
            <a:buSzPts val="2100"/>
            <a:buNone/>
          </a:pPr>
          <a:r>
            <a:rPr lang="en-US" sz="2000" kern="1200">
              <a:solidFill>
                <a:schemeClr val="tx1"/>
              </a:solidFill>
            </a:rPr>
            <a:t>that affected people are actively engaged in and influencing humanitarian processes--more than just passive recipients of aid</a:t>
          </a:r>
          <a:endParaRPr lang="en-GB" sz="2000" kern="1200">
            <a:solidFill>
              <a:schemeClr val="tx1"/>
            </a:solidFill>
          </a:endParaRPr>
        </a:p>
      </dsp:txBody>
      <dsp:txXfrm>
        <a:off x="3518694" y="63867"/>
        <a:ext cx="2917013" cy="1750208"/>
      </dsp:txXfrm>
    </dsp:sp>
    <dsp:sp modelId="{86CDC1B7-FF3B-304E-A929-2A8D84405ED9}">
      <dsp:nvSpPr>
        <dsp:cNvPr id="0" name=""/>
        <dsp:cNvSpPr/>
      </dsp:nvSpPr>
      <dsp:spPr>
        <a:xfrm>
          <a:off x="6845927" y="53716"/>
          <a:ext cx="2917013" cy="1750208"/>
        </a:xfrm>
        <a:prstGeom prst="rect">
          <a:avLst/>
        </a:prstGeom>
        <a:solidFill>
          <a:schemeClr val="accent2">
            <a:alpha val="5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1"/>
              </a:solidFill>
            </a:rPr>
            <a:t>that programming is at a minimum gender-and age-sensitive (ideally responsive and transformative)</a:t>
          </a:r>
        </a:p>
      </dsp:txBody>
      <dsp:txXfrm>
        <a:off x="6845927" y="53716"/>
        <a:ext cx="2917013" cy="1750208"/>
      </dsp:txXfrm>
    </dsp:sp>
    <dsp:sp modelId="{4266CAAA-4D48-8A4D-BFA7-BD35DDAAC655}">
      <dsp:nvSpPr>
        <dsp:cNvPr id="0" name=""/>
        <dsp:cNvSpPr/>
      </dsp:nvSpPr>
      <dsp:spPr>
        <a:xfrm>
          <a:off x="165907" y="1974878"/>
          <a:ext cx="2917013" cy="1750208"/>
        </a:xfrm>
        <a:prstGeom prst="rect">
          <a:avLst/>
        </a:prstGeom>
        <a:solidFill>
          <a:schemeClr val="accent2">
            <a:alpha val="55027"/>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Clr>
              <a:srgbClr val="B3A799"/>
            </a:buClr>
            <a:buSzPts val="2100"/>
            <a:buNone/>
          </a:pPr>
          <a:r>
            <a:rPr lang="en-US" sz="2000" kern="1200">
              <a:solidFill>
                <a:schemeClr val="tx1"/>
              </a:solidFill>
            </a:rPr>
            <a:t>new ways of working to address humanitarian “silos”, both as contexts change (the “nexus”) and across sectors</a:t>
          </a:r>
          <a:endParaRPr lang="en-GB" sz="2000" kern="1200">
            <a:solidFill>
              <a:schemeClr val="tx1"/>
            </a:solidFill>
          </a:endParaRPr>
        </a:p>
      </dsp:txBody>
      <dsp:txXfrm>
        <a:off x="165907" y="1974878"/>
        <a:ext cx="2917013" cy="175020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453877-B402-5D4D-A2D4-5117430F7A3E}">
      <dsp:nvSpPr>
        <dsp:cNvPr id="0" name=""/>
        <dsp:cNvSpPr/>
      </dsp:nvSpPr>
      <dsp:spPr>
        <a:xfrm rot="5400000">
          <a:off x="6753545" y="-2835135"/>
          <a:ext cx="875902" cy="6768467"/>
        </a:xfrm>
        <a:prstGeom prst="round2SameRect">
          <a:avLst/>
        </a:prstGeom>
        <a:solidFill>
          <a:schemeClr val="accent2">
            <a:alpha val="28938"/>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a:solidFill>
                <a:schemeClr val="tx1"/>
              </a:solidFill>
            </a:rPr>
            <a:t>relative benefits (J), satisfaction (K), consequences/barriers (L)</a:t>
          </a:r>
        </a:p>
      </dsp:txBody>
      <dsp:txXfrm rot="-5400000">
        <a:off x="3807263" y="153905"/>
        <a:ext cx="6725709" cy="790386"/>
      </dsp:txXfrm>
    </dsp:sp>
    <dsp:sp modelId="{2FBD9ACB-1843-C54C-BB50-7A3AB53BE600}">
      <dsp:nvSpPr>
        <dsp:cNvPr id="0" name=""/>
        <dsp:cNvSpPr/>
      </dsp:nvSpPr>
      <dsp:spPr>
        <a:xfrm>
          <a:off x="0" y="1658"/>
          <a:ext cx="3807262" cy="1094877"/>
        </a:xfrm>
        <a:prstGeom prst="roundRect">
          <a:avLst/>
        </a:prstGeom>
        <a:solidFill>
          <a:schemeClr val="accent2">
            <a:alpha val="77613"/>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b="1" kern="1200"/>
            <a:t>Impact on women, girls, boys and men in different age groups:</a:t>
          </a:r>
          <a:endParaRPr lang="en-US" sz="2100" kern="1200"/>
        </a:p>
      </dsp:txBody>
      <dsp:txXfrm>
        <a:off x="53447" y="55105"/>
        <a:ext cx="3700368" cy="987983"/>
      </dsp:txXfrm>
    </dsp:sp>
    <dsp:sp modelId="{A4994C78-83D2-EC41-A9B5-9C435600E775}">
      <dsp:nvSpPr>
        <dsp:cNvPr id="0" name=""/>
        <dsp:cNvSpPr/>
      </dsp:nvSpPr>
      <dsp:spPr>
        <a:xfrm rot="5400000">
          <a:off x="6753545" y="-1685514"/>
          <a:ext cx="875902" cy="6768467"/>
        </a:xfrm>
        <a:prstGeom prst="round2SameRect">
          <a:avLst/>
        </a:prstGeom>
        <a:solidFill>
          <a:schemeClr val="accent2">
            <a:alpha val="28938"/>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b="0" kern="1200">
              <a:solidFill>
                <a:schemeClr val="tx1"/>
              </a:solidFill>
            </a:rPr>
            <a:t>project influence (G), feedback (H), communication (I)</a:t>
          </a:r>
          <a:endParaRPr lang="en-GB" sz="2000" kern="1200">
            <a:solidFill>
              <a:schemeClr val="tx1"/>
            </a:solidFill>
          </a:endParaRPr>
        </a:p>
      </dsp:txBody>
      <dsp:txXfrm rot="-5400000">
        <a:off x="3807263" y="1303526"/>
        <a:ext cx="6725709" cy="790386"/>
      </dsp:txXfrm>
    </dsp:sp>
    <dsp:sp modelId="{411E175A-BA31-5144-9BCB-28B5BEAD3F0C}">
      <dsp:nvSpPr>
        <dsp:cNvPr id="0" name=""/>
        <dsp:cNvSpPr/>
      </dsp:nvSpPr>
      <dsp:spPr>
        <a:xfrm>
          <a:off x="0" y="1151280"/>
          <a:ext cx="3807262" cy="1094877"/>
        </a:xfrm>
        <a:prstGeom prst="roundRect">
          <a:avLst/>
        </a:prstGeom>
        <a:solidFill>
          <a:schemeClr val="accent2">
            <a:alpha val="77613"/>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b="1" kern="1200"/>
            <a:t>Accountability &amp; Participation</a:t>
          </a:r>
          <a:r>
            <a:rPr lang="en-US" sz="2100" kern="1200"/>
            <a:t>:</a:t>
          </a:r>
        </a:p>
      </dsp:txBody>
      <dsp:txXfrm>
        <a:off x="53447" y="1204727"/>
        <a:ext cx="3700368" cy="987983"/>
      </dsp:txXfrm>
    </dsp:sp>
    <dsp:sp modelId="{2FD4D73B-386D-1342-A213-DCA34FE0E5E0}">
      <dsp:nvSpPr>
        <dsp:cNvPr id="0" name=""/>
        <dsp:cNvSpPr/>
      </dsp:nvSpPr>
      <dsp:spPr>
        <a:xfrm rot="5400000">
          <a:off x="6673137" y="-535892"/>
          <a:ext cx="1036717" cy="6768467"/>
        </a:xfrm>
        <a:prstGeom prst="round2SameRect">
          <a:avLst/>
        </a:prstGeom>
        <a:solidFill>
          <a:schemeClr val="accent2">
            <a:alpha val="28938"/>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b="0" kern="1200">
              <a:solidFill>
                <a:schemeClr val="tx1"/>
              </a:solidFill>
            </a:rPr>
            <a:t>successful targeting (C) including benefits/satisfaction/ consequences (J,K,L); GBV prevention (E), responsive complaints (H)</a:t>
          </a:r>
          <a:endParaRPr lang="en-GB" sz="2000" kern="1200">
            <a:solidFill>
              <a:schemeClr val="tx1"/>
            </a:solidFill>
          </a:endParaRPr>
        </a:p>
      </dsp:txBody>
      <dsp:txXfrm rot="-5400000">
        <a:off x="3807262" y="2380591"/>
        <a:ext cx="6717859" cy="935501"/>
      </dsp:txXfrm>
    </dsp:sp>
    <dsp:sp modelId="{1A3436D3-F1A2-CC4E-BBBC-DA4342C256BE}">
      <dsp:nvSpPr>
        <dsp:cNvPr id="0" name=""/>
        <dsp:cNvSpPr/>
      </dsp:nvSpPr>
      <dsp:spPr>
        <a:xfrm>
          <a:off x="0" y="2300902"/>
          <a:ext cx="3807262" cy="1094877"/>
        </a:xfrm>
        <a:prstGeom prst="roundRect">
          <a:avLst/>
        </a:prstGeom>
        <a:solidFill>
          <a:schemeClr val="accent2">
            <a:alpha val="77613"/>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b="1" kern="1200"/>
            <a:t>Protection</a:t>
          </a:r>
          <a:r>
            <a:rPr lang="en-US" sz="2100" kern="1200"/>
            <a:t>:</a:t>
          </a:r>
        </a:p>
      </dsp:txBody>
      <dsp:txXfrm>
        <a:off x="53447" y="2354349"/>
        <a:ext cx="3700368" cy="98798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0C04AF-9CB8-DF4F-B9CD-526A2E206230}" type="datetimeFigureOut">
              <a:rPr lang="en-US" smtClean="0"/>
              <a:t>11/8/22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9C0C93-94F9-D447-A19D-9489910A27BB}" type="slidenum">
              <a:rPr lang="en-US" smtClean="0"/>
              <a:t>‹#›</a:t>
            </a:fld>
            <a:endParaRPr lang="en-US"/>
          </a:p>
        </p:txBody>
      </p:sp>
    </p:spTree>
    <p:extLst>
      <p:ext uri="{BB962C8B-B14F-4D97-AF65-F5344CB8AC3E}">
        <p14:creationId xmlns:p14="http://schemas.microsoft.com/office/powerpoint/2010/main" val="31358233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iascgenderwithagemarker.com/wp-content/uploads/2020/12/Dec-2020-GAM-Results.pdf"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fld id="{4E160C97-C6EF-4CAF-A3DE-5156B56299C9}" type="slidenum">
              <a:rPr lang="en-US" smtClean="0"/>
              <a:t>1</a:t>
            </a:fld>
            <a:endParaRPr lang="en-US"/>
          </a:p>
        </p:txBody>
      </p:sp>
    </p:spTree>
    <p:extLst>
      <p:ext uri="{BB962C8B-B14F-4D97-AF65-F5344CB8AC3E}">
        <p14:creationId xmlns:p14="http://schemas.microsoft.com/office/powerpoint/2010/main" val="23264229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humanitarian emergency has different impacts on individuals according to the factors that define their identity. These factors include but are not limited to: gender, age, ability (mental, physical), social background, race, caste, ethnicity, religious beliefs, nationality, language, economic wealth, level of education, martial status, parental status, health, displacement situation, sexual orientation, type of livelihood, urban/rural setting. </a:t>
            </a:r>
          </a:p>
          <a:p>
            <a:endParaRPr lang="en-US" dirty="0"/>
          </a:p>
          <a:p>
            <a:r>
              <a:rPr lang="en-US" dirty="0"/>
              <a:t>The way these different factors interact is called </a:t>
            </a:r>
            <a:r>
              <a:rPr lang="en-US" b="1" i="0" u="sng" dirty="0"/>
              <a:t>intersectionality. </a:t>
            </a:r>
          </a:p>
          <a:p>
            <a:endParaRPr lang="en-US" b="1" i="0" u="sng" dirty="0"/>
          </a:p>
          <a:p>
            <a:r>
              <a:rPr lang="en-US" sz="1800" b="1" i="0" u="none" strike="noStrike" baseline="0" dirty="0">
                <a:solidFill>
                  <a:srgbClr val="000000"/>
                </a:solidFill>
                <a:latin typeface="Arial" panose="020B0604020202020204" pitchFamily="34" charset="0"/>
              </a:rPr>
              <a:t>Intersectionality Wheel </a:t>
            </a:r>
            <a:endParaRPr lang="en-US" sz="1800" b="0" i="0" u="none" strike="noStrike" baseline="0" dirty="0">
              <a:solidFill>
                <a:srgbClr val="000000"/>
              </a:solidFill>
              <a:latin typeface="Arial" panose="020B0604020202020204" pitchFamily="34" charset="0"/>
            </a:endParaRPr>
          </a:p>
          <a:p>
            <a:pPr marL="285750" indent="-285750">
              <a:buFont typeface="Arial" panose="020B0604020202020204" pitchFamily="34" charset="0"/>
              <a:buChar char="•"/>
            </a:pPr>
            <a:r>
              <a:rPr lang="en-US" sz="1800" b="0" i="0" u="none" strike="noStrike" baseline="0" dirty="0">
                <a:solidFill>
                  <a:srgbClr val="221F1F"/>
                </a:solidFill>
                <a:latin typeface="Arial" panose="020B0604020202020204" pitchFamily="34" charset="0"/>
              </a:rPr>
              <a:t>The factors making up a person’s identity can be organized in concentric layers, beginning with their personality at the </a:t>
            </a:r>
            <a:r>
              <a:rPr lang="en-US" sz="1800" b="0" i="0" u="none" strike="noStrike" baseline="0" dirty="0" err="1">
                <a:solidFill>
                  <a:srgbClr val="221F1F"/>
                </a:solidFill>
                <a:latin typeface="Arial" panose="020B0604020202020204" pitchFamily="34" charset="0"/>
              </a:rPr>
              <a:t>centre</a:t>
            </a:r>
            <a:r>
              <a:rPr lang="en-US" sz="1800" b="0" i="0" u="none" strike="noStrike" baseline="0" dirty="0">
                <a:solidFill>
                  <a:srgbClr val="221F1F"/>
                </a:solidFill>
                <a:latin typeface="Arial" panose="020B0604020202020204" pitchFamily="34" charset="0"/>
              </a:rPr>
              <a:t>. This is referred to as the Intersectionality Wheel. </a:t>
            </a:r>
            <a:endParaRPr lang="en-US" sz="1800" b="0" i="0" u="none" strike="noStrike" baseline="0" dirty="0">
              <a:solidFill>
                <a:srgbClr val="000000"/>
              </a:solidFill>
              <a:latin typeface="Arial" panose="020B0604020202020204" pitchFamily="34" charset="0"/>
            </a:endParaRPr>
          </a:p>
          <a:p>
            <a:pPr marL="285750" indent="-285750">
              <a:buFont typeface="Arial" panose="020B0604020202020204" pitchFamily="34" charset="0"/>
              <a:buChar char="•"/>
            </a:pPr>
            <a:r>
              <a:rPr lang="en-US" sz="1800" b="0" i="0" u="none" strike="noStrike" baseline="0" dirty="0">
                <a:solidFill>
                  <a:srgbClr val="221F1F"/>
                </a:solidFill>
                <a:latin typeface="Arial" panose="020B0604020202020204" pitchFamily="34" charset="0"/>
              </a:rPr>
              <a:t>It is an important tool for understanding how different people are affected by a crisis and ensuring that humanitarian action is designed to reach and meet the needs of the most vulnerable people. </a:t>
            </a:r>
            <a:endParaRPr lang="en-US" b="1" i="0" u="sng" dirty="0"/>
          </a:p>
        </p:txBody>
      </p:sp>
      <p:sp>
        <p:nvSpPr>
          <p:cNvPr id="4" name="Slide Number Placeholder 3"/>
          <p:cNvSpPr>
            <a:spLocks noGrp="1"/>
          </p:cNvSpPr>
          <p:nvPr>
            <p:ph type="sldNum" sz="quarter" idx="5"/>
          </p:nvPr>
        </p:nvSpPr>
        <p:spPr/>
        <p:txBody>
          <a:bodyPr/>
          <a:lstStyle/>
          <a:p>
            <a:fld id="{B8D4B0EC-460C-4300-898B-E3167DFF2342}" type="slidenum">
              <a:rPr lang="en-US" smtClean="0"/>
              <a:t>10</a:t>
            </a:fld>
            <a:endParaRPr lang="en-US"/>
          </a:p>
        </p:txBody>
      </p:sp>
    </p:spTree>
    <p:extLst>
      <p:ext uri="{BB962C8B-B14F-4D97-AF65-F5344CB8AC3E}">
        <p14:creationId xmlns:p14="http://schemas.microsoft.com/office/powerpoint/2010/main" val="35517625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humanitarian emergency has different impacts on individuals according to the factors that define their identity. These factors include but are not limited to: gender, age, ability (mental, physical), social background, race, caste, ethnicity, religious beliefs, nationality, language, economic wealth, level of education, martial status, parental status, health, displacement situation, sexual orientation, type of livelihood, urban/rural setting. </a:t>
            </a:r>
          </a:p>
          <a:p>
            <a:endParaRPr lang="en-US" dirty="0"/>
          </a:p>
          <a:p>
            <a:r>
              <a:rPr lang="en-US" dirty="0"/>
              <a:t>The way these different factors interact is called </a:t>
            </a:r>
            <a:r>
              <a:rPr lang="en-US" b="1" i="0" u="sng" dirty="0"/>
              <a:t>intersectionality.</a:t>
            </a:r>
            <a:endParaRPr lang="en-US" b="1" i="0" u="sng" dirty="0">
              <a:cs typeface="Calibri"/>
            </a:endParaRPr>
          </a:p>
          <a:p>
            <a:endParaRPr lang="en-US" b="1" i="0" u="sng" dirty="0"/>
          </a:p>
          <a:p>
            <a:r>
              <a:rPr lang="en-US" sz="1800" b="1" i="0" u="none" strike="noStrike" baseline="0" dirty="0">
                <a:solidFill>
                  <a:srgbClr val="000000"/>
                </a:solidFill>
                <a:latin typeface="Arial"/>
                <a:cs typeface="Arial"/>
              </a:rPr>
              <a:t>Intersectionality Wheel</a:t>
            </a:r>
            <a:r>
              <a:rPr lang="en-US" sz="1800" b="1" dirty="0">
                <a:solidFill>
                  <a:srgbClr val="000000"/>
                </a:solidFill>
                <a:latin typeface="Arial"/>
                <a:cs typeface="Arial"/>
              </a:rPr>
              <a:t> </a:t>
            </a:r>
            <a:endParaRPr lang="en-US" sz="1800" b="0" i="0" u="none" strike="noStrike" baseline="0" dirty="0">
              <a:solidFill>
                <a:srgbClr val="000000"/>
              </a:solidFill>
              <a:latin typeface="Arial" panose="020B0604020202020204" pitchFamily="34" charset="0"/>
            </a:endParaRPr>
          </a:p>
          <a:p>
            <a:pPr marL="285750" indent="-285750">
              <a:buFont typeface="Arial" panose="020B0604020202020204" pitchFamily="34" charset="0"/>
              <a:buChar char="•"/>
            </a:pPr>
            <a:r>
              <a:rPr lang="en-US" sz="1800" b="0" i="0" u="none" strike="noStrike" baseline="0" dirty="0">
                <a:solidFill>
                  <a:srgbClr val="221F1F"/>
                </a:solidFill>
                <a:latin typeface="Arial"/>
                <a:cs typeface="Arial"/>
              </a:rPr>
              <a:t>The factors making up a person’s identity can be organized in concentric layers, beginning with their personality at the </a:t>
            </a:r>
            <a:r>
              <a:rPr lang="en-US" sz="1800" b="0" i="0" u="none" strike="noStrike" baseline="0" dirty="0" err="1">
                <a:solidFill>
                  <a:srgbClr val="221F1F"/>
                </a:solidFill>
                <a:latin typeface="Arial"/>
                <a:cs typeface="Arial"/>
              </a:rPr>
              <a:t>centre</a:t>
            </a:r>
            <a:r>
              <a:rPr lang="en-US" sz="1800" b="0" i="0" u="none" strike="noStrike" baseline="0" dirty="0">
                <a:solidFill>
                  <a:srgbClr val="221F1F"/>
                </a:solidFill>
                <a:latin typeface="Arial"/>
                <a:cs typeface="Arial"/>
              </a:rPr>
              <a:t>. This is referred to as the Intersectionality Wheel.</a:t>
            </a:r>
            <a:r>
              <a:rPr lang="en-US" sz="1800" dirty="0">
                <a:solidFill>
                  <a:srgbClr val="221F1F"/>
                </a:solidFill>
                <a:latin typeface="Arial"/>
                <a:cs typeface="Arial"/>
              </a:rPr>
              <a:t> </a:t>
            </a:r>
            <a:endParaRPr lang="en-US" sz="1800" b="0" i="0" u="none" strike="noStrike" baseline="0" dirty="0">
              <a:solidFill>
                <a:srgbClr val="000000"/>
              </a:solidFill>
              <a:latin typeface="Arial" panose="020B0604020202020204" pitchFamily="34" charset="0"/>
            </a:endParaRPr>
          </a:p>
          <a:p>
            <a:pPr marL="285750" indent="-285750">
              <a:buFont typeface="Arial" panose="020B0604020202020204" pitchFamily="34" charset="0"/>
              <a:buChar char="•"/>
            </a:pPr>
            <a:r>
              <a:rPr lang="en-US" sz="1800" b="0" i="0" u="none" strike="noStrike" baseline="0" dirty="0">
                <a:solidFill>
                  <a:srgbClr val="221F1F"/>
                </a:solidFill>
                <a:latin typeface="Arial"/>
                <a:cs typeface="Arial"/>
              </a:rPr>
              <a:t>It is an important tool for understanding how different people are affected by a crisis and ensuring that humanitarian action is designed to reach and meet the needs of the most vulnerable people.</a:t>
            </a:r>
            <a:r>
              <a:rPr lang="en-US" sz="1800" dirty="0">
                <a:solidFill>
                  <a:srgbClr val="221F1F"/>
                </a:solidFill>
                <a:latin typeface="Arial"/>
                <a:cs typeface="Arial"/>
              </a:rPr>
              <a:t> </a:t>
            </a:r>
          </a:p>
          <a:p>
            <a:pPr marL="285750" indent="-285750">
              <a:buFont typeface="Arial" panose="020B0604020202020204" pitchFamily="34" charset="0"/>
              <a:buChar char="•"/>
            </a:pPr>
            <a:endParaRPr lang="en-US" sz="1800" dirty="0">
              <a:solidFill>
                <a:srgbClr val="221F1F"/>
              </a:solidFill>
              <a:latin typeface="Arial"/>
              <a:cs typeface="Arial"/>
            </a:endParaRPr>
          </a:p>
          <a:p>
            <a:pPr marL="285750" indent="-285750">
              <a:buFont typeface="Arial" panose="020B0604020202020204" pitchFamily="34" charset="0"/>
              <a:buChar char="•"/>
            </a:pPr>
            <a:r>
              <a:rPr lang="en-US" b="1" dirty="0"/>
              <a:t>Characters:</a:t>
            </a:r>
            <a:endParaRPr lang="en-US" dirty="0"/>
          </a:p>
          <a:p>
            <a:pPr marL="285750" indent="-285750">
              <a:buFont typeface="Arial,Sans-Serif" panose="020B0604020202020204" pitchFamily="34" charset="0"/>
              <a:buChar char="•"/>
            </a:pPr>
            <a:r>
              <a:rPr lang="en-US" dirty="0"/>
              <a:t>Young girl aged 10</a:t>
            </a:r>
            <a:endParaRPr lang="en-US" dirty="0">
              <a:cs typeface="Calibri"/>
            </a:endParaRPr>
          </a:p>
          <a:p>
            <a:pPr marL="285750" indent="-285750">
              <a:buFont typeface="Arial,Sans-Serif" panose="020B0604020202020204" pitchFamily="34" charset="0"/>
              <a:buChar char="•"/>
            </a:pPr>
            <a:r>
              <a:rPr lang="en-US" dirty="0"/>
              <a:t>Young boy aged 10</a:t>
            </a:r>
            <a:endParaRPr lang="en-US" dirty="0">
              <a:cs typeface="Calibri"/>
            </a:endParaRPr>
          </a:p>
          <a:p>
            <a:pPr marL="285750" indent="-285750">
              <a:buFont typeface="Arial,Sans-Serif" panose="020B0604020202020204" pitchFamily="34" charset="0"/>
              <a:buChar char="•"/>
            </a:pPr>
            <a:r>
              <a:rPr lang="en-US" dirty="0"/>
              <a:t>Tribal chief</a:t>
            </a:r>
            <a:endParaRPr lang="en-US" dirty="0">
              <a:cs typeface="Calibri"/>
            </a:endParaRPr>
          </a:p>
          <a:p>
            <a:pPr marL="285750" indent="-285750">
              <a:buFont typeface="Arial,Sans-Serif" panose="020B0604020202020204" pitchFamily="34" charset="0"/>
              <a:buChar char="•"/>
            </a:pPr>
            <a:r>
              <a:rPr lang="en-US" dirty="0"/>
              <a:t>Religious figure (Imam, Priest, etc.)</a:t>
            </a:r>
            <a:endParaRPr lang="en-US" dirty="0">
              <a:cs typeface="Calibri"/>
            </a:endParaRPr>
          </a:p>
          <a:p>
            <a:pPr marL="285750" indent="-285750">
              <a:buFont typeface="Arial,Sans-Serif" panose="020B0604020202020204" pitchFamily="34" charset="0"/>
              <a:buChar char="•"/>
            </a:pPr>
            <a:r>
              <a:rPr lang="en-US" dirty="0"/>
              <a:t>Mother and housewife of 3 children</a:t>
            </a:r>
            <a:endParaRPr lang="en-US" dirty="0">
              <a:cs typeface="Calibri"/>
            </a:endParaRPr>
          </a:p>
          <a:p>
            <a:pPr marL="285750" indent="-285750">
              <a:buFont typeface="Arial,Sans-Serif" panose="020B0604020202020204" pitchFamily="34" charset="0"/>
              <a:buChar char="•"/>
            </a:pPr>
            <a:r>
              <a:rPr lang="en-US" dirty="0"/>
              <a:t>Working woman (liberal profession)</a:t>
            </a:r>
            <a:endParaRPr lang="en-US" dirty="0">
              <a:cs typeface="Calibri"/>
            </a:endParaRPr>
          </a:p>
          <a:p>
            <a:pPr marL="285750" indent="-285750">
              <a:buFont typeface="Arial,Sans-Serif" panose="020B0604020202020204" pitchFamily="34" charset="0"/>
              <a:buChar char="•"/>
            </a:pPr>
            <a:r>
              <a:rPr lang="en-US" dirty="0"/>
              <a:t>Working woman (labor - non liberal profession)</a:t>
            </a:r>
            <a:endParaRPr lang="en-US" dirty="0">
              <a:cs typeface="Calibri"/>
            </a:endParaRPr>
          </a:p>
          <a:p>
            <a:pPr marL="285750" indent="-285750">
              <a:buFont typeface="Arial,Sans-Serif" panose="020B0604020202020204" pitchFamily="34" charset="0"/>
              <a:buChar char="•"/>
            </a:pPr>
            <a:r>
              <a:rPr lang="en-US" dirty="0"/>
              <a:t>Working man (liberal profession)</a:t>
            </a:r>
            <a:endParaRPr lang="en-US" dirty="0">
              <a:cs typeface="Calibri"/>
            </a:endParaRPr>
          </a:p>
          <a:p>
            <a:pPr marL="285750" indent="-285750">
              <a:buFont typeface="Arial,Sans-Serif" panose="020B0604020202020204" pitchFamily="34" charset="0"/>
              <a:buChar char="•"/>
            </a:pPr>
            <a:r>
              <a:rPr lang="en-US" dirty="0"/>
              <a:t>Working man (labor – non liberal profession)</a:t>
            </a:r>
            <a:endParaRPr lang="en-US" dirty="0">
              <a:cs typeface="Calibri"/>
            </a:endParaRPr>
          </a:p>
          <a:p>
            <a:pPr marL="285750" indent="-285750">
              <a:buFont typeface="Arial,Sans-Serif" panose="020B0604020202020204" pitchFamily="34" charset="0"/>
              <a:buChar char="•"/>
            </a:pPr>
            <a:r>
              <a:rPr lang="en-US" dirty="0"/>
              <a:t>Elderly woman </a:t>
            </a:r>
            <a:endParaRPr lang="en-US" dirty="0">
              <a:cs typeface="Calibri"/>
            </a:endParaRPr>
          </a:p>
          <a:p>
            <a:pPr marL="285750" indent="-285750">
              <a:buFont typeface="Arial,Sans-Serif" panose="020B0604020202020204" pitchFamily="34" charset="0"/>
              <a:buChar char="•"/>
            </a:pPr>
            <a:r>
              <a:rPr lang="en-US" dirty="0"/>
              <a:t>Elderly man</a:t>
            </a:r>
            <a:endParaRPr lang="en-US" dirty="0">
              <a:cs typeface="Calibri"/>
            </a:endParaRPr>
          </a:p>
          <a:p>
            <a:pPr marL="285750" indent="-285750">
              <a:buFont typeface="Arial,Sans-Serif" panose="020B0604020202020204" pitchFamily="34" charset="0"/>
              <a:buChar char="•"/>
            </a:pPr>
            <a:r>
              <a:rPr lang="en-US" dirty="0"/>
              <a:t>IDP woman</a:t>
            </a:r>
            <a:endParaRPr lang="en-US" dirty="0">
              <a:cs typeface="Calibri"/>
            </a:endParaRPr>
          </a:p>
          <a:p>
            <a:pPr marL="285750" indent="-285750">
              <a:buFont typeface="Arial,Sans-Serif" panose="020B0604020202020204" pitchFamily="34" charset="0"/>
              <a:buChar char="•"/>
            </a:pPr>
            <a:r>
              <a:rPr lang="en-US" dirty="0"/>
              <a:t>IDP man</a:t>
            </a:r>
            <a:endParaRPr lang="en-US" dirty="0">
              <a:cs typeface="Calibri"/>
            </a:endParaRPr>
          </a:p>
          <a:p>
            <a:pPr marL="285750" indent="-285750">
              <a:buFont typeface="Arial,Sans-Serif" panose="020B0604020202020204" pitchFamily="34" charset="0"/>
              <a:buChar char="•"/>
            </a:pPr>
            <a:r>
              <a:rPr lang="en-US" dirty="0"/>
              <a:t>IDP young girl</a:t>
            </a:r>
            <a:endParaRPr lang="en-US" dirty="0">
              <a:cs typeface="Calibri"/>
            </a:endParaRPr>
          </a:p>
          <a:p>
            <a:pPr marL="285750" indent="-285750">
              <a:buFont typeface="Arial,Sans-Serif" panose="020B0604020202020204" pitchFamily="34" charset="0"/>
              <a:buChar char="•"/>
            </a:pPr>
            <a:r>
              <a:rPr lang="en-US" dirty="0"/>
              <a:t>IDP young boy</a:t>
            </a:r>
            <a:endParaRPr lang="en-US" dirty="0">
              <a:cs typeface="Calibri"/>
            </a:endParaRPr>
          </a:p>
          <a:p>
            <a:pPr marL="285750" indent="-285750">
              <a:buFont typeface="Arial,Sans-Serif" panose="020B0604020202020204" pitchFamily="34" charset="0"/>
              <a:buChar char="•"/>
            </a:pPr>
            <a:r>
              <a:rPr lang="en-US" dirty="0"/>
              <a:t>Female member of Parliament</a:t>
            </a:r>
            <a:endParaRPr lang="en-US" dirty="0">
              <a:cs typeface="Calibri"/>
            </a:endParaRPr>
          </a:p>
          <a:p>
            <a:pPr marL="285750" indent="-285750">
              <a:buFont typeface="Arial,Sans-Serif" panose="020B0604020202020204" pitchFamily="34" charset="0"/>
              <a:buChar char="•"/>
            </a:pPr>
            <a:r>
              <a:rPr lang="en-US" dirty="0"/>
              <a:t>NGO community worker</a:t>
            </a:r>
            <a:endParaRPr lang="en-US" dirty="0">
              <a:cs typeface="Calibri"/>
            </a:endParaRPr>
          </a:p>
          <a:p>
            <a:pPr marL="285750" indent="-285750">
              <a:buFont typeface="Arial,Sans-Serif" panose="020B0604020202020204" pitchFamily="34" charset="0"/>
              <a:buChar char="•"/>
            </a:pPr>
            <a:r>
              <a:rPr lang="en-US" dirty="0"/>
              <a:t>Visually impaired young man</a:t>
            </a:r>
            <a:endParaRPr lang="en-US" dirty="0">
              <a:cs typeface="Calibri"/>
            </a:endParaRPr>
          </a:p>
          <a:p>
            <a:pPr marL="285750" indent="-285750">
              <a:buFont typeface="Arial,Sans-Serif" panose="020B0604020202020204" pitchFamily="34" charset="0"/>
              <a:buChar char="•"/>
            </a:pPr>
            <a:r>
              <a:rPr lang="en-US" dirty="0"/>
              <a:t>Visually impaired young woman </a:t>
            </a:r>
            <a:endParaRPr lang="en-US" dirty="0">
              <a:cs typeface="Calibri"/>
            </a:endParaRPr>
          </a:p>
          <a:p>
            <a:pPr marL="285750" indent="-285750">
              <a:buFont typeface="Arial,Sans-Serif" panose="020B0604020202020204" pitchFamily="34" charset="0"/>
              <a:buChar char="•"/>
            </a:pPr>
            <a:r>
              <a:rPr lang="en-US" dirty="0"/>
              <a:t>Supreme Court judge</a:t>
            </a:r>
            <a:endParaRPr lang="en-US" dirty="0">
              <a:cs typeface="Calibri"/>
            </a:endParaRPr>
          </a:p>
          <a:p>
            <a:pPr marL="285750" indent="-285750">
              <a:buFont typeface="Arial,Sans-Serif" panose="020B0604020202020204" pitchFamily="34" charset="0"/>
              <a:buChar char="•"/>
            </a:pPr>
            <a:r>
              <a:rPr lang="en-US" dirty="0"/>
              <a:t>Policewoman </a:t>
            </a:r>
            <a:endParaRPr lang="en-US" dirty="0">
              <a:cs typeface="Calibri"/>
            </a:endParaRPr>
          </a:p>
          <a:p>
            <a:pPr marL="285750" indent="-285750">
              <a:buFont typeface="Arial,Sans-Serif" panose="020B0604020202020204" pitchFamily="34" charset="0"/>
              <a:buChar char="•"/>
            </a:pPr>
            <a:r>
              <a:rPr lang="en-US" dirty="0"/>
              <a:t>Policeman</a:t>
            </a:r>
            <a:endParaRPr lang="en-US" dirty="0">
              <a:cs typeface="Calibri"/>
            </a:endParaRPr>
          </a:p>
          <a:p>
            <a:pPr marL="285750" indent="-285750">
              <a:buFont typeface="Arial,Sans-Serif" panose="020B0604020202020204" pitchFamily="34" charset="0"/>
              <a:buChar char="•"/>
            </a:pPr>
            <a:r>
              <a:rPr lang="en-US" dirty="0"/>
              <a:t>Community nurse </a:t>
            </a:r>
            <a:endParaRPr lang="en-US" dirty="0">
              <a:cs typeface="Calibri"/>
            </a:endParaRPr>
          </a:p>
          <a:p>
            <a:pPr marL="285750" indent="-285750">
              <a:buFont typeface="Arial,Sans-Serif" panose="020B0604020202020204" pitchFamily="34" charset="0"/>
              <a:buChar char="•"/>
            </a:pPr>
            <a:endParaRPr lang="en-US" dirty="0">
              <a:solidFill>
                <a:srgbClr val="000000"/>
              </a:solidFill>
              <a:latin typeface="Calibri"/>
              <a:cs typeface="Calibri"/>
            </a:endParaRPr>
          </a:p>
          <a:p>
            <a:r>
              <a:rPr lang="en-US" b="1" dirty="0"/>
              <a:t>Questions:</a:t>
            </a:r>
            <a:endParaRPr lang="en-US" dirty="0"/>
          </a:p>
          <a:p>
            <a:pPr marL="285750" indent="-285750">
              <a:buFont typeface="Arial,Sans-Serif"/>
              <a:buChar char="•"/>
            </a:pPr>
            <a:r>
              <a:rPr lang="en-US" dirty="0"/>
              <a:t>Can I influence decisions made at municipal level?</a:t>
            </a:r>
          </a:p>
          <a:p>
            <a:pPr marL="285750" indent="-285750">
              <a:buFont typeface="Arial,Sans-Serif"/>
              <a:buChar char="•"/>
            </a:pPr>
            <a:r>
              <a:rPr lang="en-US" dirty="0"/>
              <a:t>Can I influence decisions at humanitarian response level?</a:t>
            </a:r>
          </a:p>
          <a:p>
            <a:pPr marL="285750" indent="-285750">
              <a:buFont typeface="Arial,Sans-Serif"/>
              <a:buChar char="•"/>
            </a:pPr>
            <a:r>
              <a:rPr lang="en-US" dirty="0"/>
              <a:t>Can I meet government officials?</a:t>
            </a:r>
          </a:p>
          <a:p>
            <a:pPr marL="285750" indent="-285750">
              <a:buFont typeface="Arial,Sans-Serif"/>
              <a:buChar char="•"/>
            </a:pPr>
            <a:r>
              <a:rPr lang="en-US" dirty="0"/>
              <a:t>Can I read newspapers of my interest regularly?</a:t>
            </a:r>
          </a:p>
          <a:p>
            <a:pPr marL="285750" indent="-285750">
              <a:buFont typeface="Arial,Sans-Serif"/>
              <a:buChar char="•"/>
            </a:pPr>
            <a:r>
              <a:rPr lang="en-US" dirty="0"/>
              <a:t>Do I have access to internet/telephone/Television/Radio?</a:t>
            </a:r>
          </a:p>
          <a:p>
            <a:pPr marL="285750" indent="-285750">
              <a:buFont typeface="Arial,Sans-Serif"/>
              <a:buChar char="•"/>
            </a:pPr>
            <a:r>
              <a:rPr lang="en-US" dirty="0"/>
              <a:t>Have I access to credits/micro-credits</a:t>
            </a:r>
          </a:p>
          <a:p>
            <a:pPr marL="285750" indent="-285750">
              <a:buFont typeface="Arial,Sans-Serif"/>
              <a:buChar char="•"/>
            </a:pPr>
            <a:r>
              <a:rPr lang="en-US" dirty="0"/>
              <a:t>Do I have debit/saving bank accounts</a:t>
            </a:r>
          </a:p>
          <a:p>
            <a:pPr marL="285750" indent="-285750">
              <a:buFont typeface="Arial,Sans-Serif"/>
              <a:buChar char="•"/>
            </a:pPr>
            <a:r>
              <a:rPr lang="en-US" dirty="0"/>
              <a:t>Am I still employed or do I still have a revenue?</a:t>
            </a:r>
            <a:endParaRPr lang="en-US" dirty="0">
              <a:cs typeface="Calibri"/>
            </a:endParaRPr>
          </a:p>
          <a:p>
            <a:pPr marL="285750" indent="-285750">
              <a:buFont typeface="Arial,Sans-Serif"/>
              <a:buChar char="•"/>
            </a:pPr>
            <a:r>
              <a:rPr lang="en-US" dirty="0"/>
              <a:t>Can I buy hygiene products (sanitary women products, condoms, etc.) and medication?</a:t>
            </a:r>
          </a:p>
          <a:p>
            <a:pPr marL="285750" indent="-285750">
              <a:buFont typeface="Arial,Sans-Serif"/>
              <a:buChar char="•"/>
            </a:pPr>
            <a:r>
              <a:rPr lang="en-US" dirty="0"/>
              <a:t>Does my opinion have a weight in the municipality where I live?</a:t>
            </a:r>
          </a:p>
          <a:p>
            <a:pPr marL="285750" indent="-285750">
              <a:buFont typeface="Arial,Sans-Serif"/>
              <a:buChar char="•"/>
            </a:pPr>
            <a:r>
              <a:rPr lang="en-US" dirty="0"/>
              <a:t>Have I access to information on HIV, malaria, Covid-19, etc.?</a:t>
            </a:r>
          </a:p>
          <a:p>
            <a:pPr marL="285750" indent="-285750">
              <a:buFont typeface="Arial,Sans-Serif"/>
              <a:buChar char="•"/>
            </a:pPr>
            <a:r>
              <a:rPr lang="en-US" dirty="0"/>
              <a:t>Do I eat at least two meals a day?</a:t>
            </a:r>
          </a:p>
          <a:p>
            <a:pPr marL="285750" indent="-285750">
              <a:buFont typeface="Arial,Sans-Serif"/>
              <a:buChar char="•"/>
            </a:pPr>
            <a:r>
              <a:rPr lang="en-US" dirty="0"/>
              <a:t>Do I have access to clean and drinkable water?</a:t>
            </a:r>
          </a:p>
          <a:p>
            <a:pPr marL="285750" indent="-285750">
              <a:buFont typeface="Arial,Sans-Serif"/>
              <a:buChar char="•"/>
            </a:pPr>
            <a:r>
              <a:rPr lang="en-US" dirty="0"/>
              <a:t>Am I in danger of being sexually harassed or abused? </a:t>
            </a:r>
          </a:p>
          <a:p>
            <a:pPr marL="285750" indent="-285750">
              <a:buFont typeface="Arial,Sans-Serif"/>
              <a:buChar char="•"/>
            </a:pPr>
            <a:r>
              <a:rPr lang="en-US" dirty="0"/>
              <a:t>Can I question expenditure of community funds for the flood response? </a:t>
            </a:r>
          </a:p>
          <a:p>
            <a:pPr marL="285750" indent="-285750">
              <a:buFont typeface="Arial,Sans-Serif"/>
              <a:buChar char="•"/>
            </a:pPr>
            <a:r>
              <a:rPr lang="en-US" dirty="0"/>
              <a:t>Is my accommodation fit for my physical condition?</a:t>
            </a:r>
          </a:p>
          <a:p>
            <a:pPr marL="285750" indent="-285750">
              <a:buFont typeface="Arial" panose="020B0604020202020204" pitchFamily="34" charset="0"/>
              <a:buChar char="•"/>
            </a:pPr>
            <a:endParaRPr lang="en-US" sz="1800" dirty="0">
              <a:solidFill>
                <a:srgbClr val="221F1F"/>
              </a:solidFill>
              <a:latin typeface="Arial"/>
              <a:cs typeface="Arial"/>
            </a:endParaRPr>
          </a:p>
        </p:txBody>
      </p:sp>
      <p:sp>
        <p:nvSpPr>
          <p:cNvPr id="4" name="Slide Number Placeholder 3"/>
          <p:cNvSpPr>
            <a:spLocks noGrp="1"/>
          </p:cNvSpPr>
          <p:nvPr>
            <p:ph type="sldNum" sz="quarter" idx="5"/>
          </p:nvPr>
        </p:nvSpPr>
        <p:spPr/>
        <p:txBody>
          <a:bodyPr/>
          <a:lstStyle/>
          <a:p>
            <a:fld id="{B8D4B0EC-460C-4300-898B-E3167DFF2342}" type="slidenum">
              <a:rPr lang="en-US" smtClean="0"/>
              <a:t>11</a:t>
            </a:fld>
            <a:endParaRPr lang="en-US"/>
          </a:p>
        </p:txBody>
      </p:sp>
    </p:spTree>
    <p:extLst>
      <p:ext uri="{BB962C8B-B14F-4D97-AF65-F5344CB8AC3E}">
        <p14:creationId xmlns:p14="http://schemas.microsoft.com/office/powerpoint/2010/main" val="21143034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Arial" panose="020B0604020202020204" pitchFamily="34" charset="0"/>
              </a:rPr>
              <a:t>Understanding peoples’ </a:t>
            </a:r>
            <a:r>
              <a:rPr lang="en-US" sz="1800" b="1" i="0" u="none" strike="noStrike" baseline="0" dirty="0">
                <a:solidFill>
                  <a:srgbClr val="000000"/>
                </a:solidFill>
                <a:latin typeface="Arial" panose="020B0604020202020204" pitchFamily="34" charset="0"/>
              </a:rPr>
              <a:t>gender and identity </a:t>
            </a:r>
            <a:r>
              <a:rPr lang="en-US" sz="1800" b="0" i="0" u="none" strike="noStrike" baseline="0" dirty="0">
                <a:solidFill>
                  <a:srgbClr val="000000"/>
                </a:solidFill>
                <a:latin typeface="Arial" panose="020B0604020202020204" pitchFamily="34" charset="0"/>
              </a:rPr>
              <a:t>and providing assistance that fosters </a:t>
            </a:r>
            <a:r>
              <a:rPr lang="en-US" sz="1800" b="1" i="0" u="none" strike="noStrike" baseline="0" dirty="0">
                <a:solidFill>
                  <a:srgbClr val="000000"/>
                </a:solidFill>
                <a:latin typeface="Arial" panose="020B0604020202020204" pitchFamily="34" charset="0"/>
              </a:rPr>
              <a:t>gender equality </a:t>
            </a:r>
            <a:r>
              <a:rPr lang="en-US" sz="1800" b="0" i="0" u="none" strike="noStrike" baseline="0" dirty="0">
                <a:solidFill>
                  <a:srgbClr val="000000"/>
                </a:solidFill>
                <a:latin typeface="Arial" panose="020B0604020202020204" pitchFamily="34" charset="0"/>
              </a:rPr>
              <a:t>are essential in humanitarian action for the following reasons: </a:t>
            </a:r>
          </a:p>
          <a:p>
            <a:pPr marL="285750" indent="-285750">
              <a:buFont typeface="Arial" panose="020B0604020202020204" pitchFamily="34" charset="0"/>
              <a:buChar char="•"/>
            </a:pPr>
            <a:r>
              <a:rPr lang="en-US" sz="1800" b="0" i="0" u="none" strike="noStrike" baseline="0" dirty="0">
                <a:solidFill>
                  <a:srgbClr val="000000"/>
                </a:solidFill>
                <a:latin typeface="Arial" panose="020B0604020202020204" pitchFamily="34" charset="0"/>
              </a:rPr>
              <a:t>Gender inequalities exist </a:t>
            </a:r>
            <a:r>
              <a:rPr lang="en-US" sz="1800" b="1" i="0" u="none" strike="noStrike" baseline="0" dirty="0">
                <a:solidFill>
                  <a:srgbClr val="000000"/>
                </a:solidFill>
                <a:latin typeface="Arial" panose="020B0604020202020204" pitchFamily="34" charset="0"/>
              </a:rPr>
              <a:t>before </a:t>
            </a:r>
            <a:r>
              <a:rPr lang="en-US" sz="1800" b="0" i="0" u="none" strike="noStrike" baseline="0" dirty="0">
                <a:solidFill>
                  <a:srgbClr val="000000"/>
                </a:solidFill>
                <a:latin typeface="Arial" panose="020B0604020202020204" pitchFamily="34" charset="0"/>
              </a:rPr>
              <a:t>the crisis</a:t>
            </a:r>
          </a:p>
          <a:p>
            <a:pPr marL="285750" indent="-285750">
              <a:buFont typeface="Arial" panose="020B0604020202020204" pitchFamily="34" charset="0"/>
              <a:buChar char="•"/>
            </a:pPr>
            <a:r>
              <a:rPr lang="en-US" sz="1800" b="0" i="0" u="none" strike="noStrike" baseline="0" dirty="0">
                <a:solidFill>
                  <a:srgbClr val="000000"/>
                </a:solidFill>
                <a:latin typeface="Arial" panose="020B0604020202020204" pitchFamily="34" charset="0"/>
              </a:rPr>
              <a:t>Gender inequalities can be </a:t>
            </a:r>
            <a:r>
              <a:rPr lang="en-US" sz="1800" b="1" i="0" u="none" strike="noStrike" baseline="0" dirty="0">
                <a:solidFill>
                  <a:srgbClr val="000000"/>
                </a:solidFill>
                <a:latin typeface="Arial" panose="020B0604020202020204" pitchFamily="34" charset="0"/>
              </a:rPr>
              <a:t>exacerbated </a:t>
            </a:r>
            <a:r>
              <a:rPr lang="en-US" sz="1800" b="0" i="0" u="none" strike="noStrike" baseline="0" dirty="0">
                <a:solidFill>
                  <a:srgbClr val="000000"/>
                </a:solidFill>
                <a:latin typeface="Arial" panose="020B0604020202020204" pitchFamily="34" charset="0"/>
              </a:rPr>
              <a:t>in a crisis </a:t>
            </a:r>
          </a:p>
          <a:p>
            <a:pPr marL="285750" indent="-285750">
              <a:buFont typeface="Arial" panose="020B0604020202020204" pitchFamily="34" charset="0"/>
              <a:buChar char="•"/>
            </a:pPr>
            <a:r>
              <a:rPr lang="en-US" sz="1800" b="0" i="0" u="none" strike="noStrike" baseline="0" dirty="0">
                <a:solidFill>
                  <a:srgbClr val="000000"/>
                </a:solidFill>
                <a:latin typeface="Arial" panose="020B0604020202020204" pitchFamily="34" charset="0"/>
              </a:rPr>
              <a:t>Persons of all genders and ages are </a:t>
            </a:r>
            <a:r>
              <a:rPr lang="en-US" sz="1800" b="1" i="0" u="none" strike="noStrike" baseline="0" dirty="0">
                <a:solidFill>
                  <a:srgbClr val="000000"/>
                </a:solidFill>
                <a:latin typeface="Arial" panose="020B0604020202020204" pitchFamily="34" charset="0"/>
              </a:rPr>
              <a:t>affected differently </a:t>
            </a:r>
            <a:r>
              <a:rPr lang="en-US" sz="1800" b="0" i="0" u="none" strike="noStrike" baseline="0" dirty="0">
                <a:solidFill>
                  <a:srgbClr val="000000"/>
                </a:solidFill>
                <a:latin typeface="Arial" panose="020B0604020202020204" pitchFamily="34" charset="0"/>
              </a:rPr>
              <a:t>by a crisis </a:t>
            </a:r>
            <a:r>
              <a:rPr lang="en-US" sz="1800" b="1" i="1" u="sng" strike="noStrike" baseline="0" dirty="0">
                <a:solidFill>
                  <a:srgbClr val="000000"/>
                </a:solidFill>
                <a:latin typeface="Arial" panose="020B0604020202020204" pitchFamily="34" charset="0"/>
              </a:rPr>
              <a:t>because </a:t>
            </a:r>
            <a:r>
              <a:rPr lang="en-US" sz="1800" b="1" i="0" u="sng" strike="noStrike" baseline="0" dirty="0">
                <a:solidFill>
                  <a:srgbClr val="000000"/>
                </a:solidFill>
                <a:latin typeface="Arial" panose="020B0604020202020204" pitchFamily="34" charset="0"/>
              </a:rPr>
              <a:t>of their identities and the various intersecting factors </a:t>
            </a:r>
            <a:r>
              <a:rPr lang="en-US" sz="1800" b="0" i="0" u="none" strike="noStrike" baseline="0" dirty="0">
                <a:solidFill>
                  <a:srgbClr val="000000"/>
                </a:solidFill>
                <a:latin typeface="Arial" panose="020B0604020202020204" pitchFamily="34" charset="0"/>
              </a:rPr>
              <a:t>(Intersectionality Wheel). </a:t>
            </a:r>
          </a:p>
          <a:p>
            <a:pPr marL="285750" indent="-285750">
              <a:buFont typeface="Arial" panose="020B0604020202020204" pitchFamily="34" charset="0"/>
              <a:buChar char="•"/>
            </a:pPr>
            <a:r>
              <a:rPr lang="en-US" sz="1800" b="0" i="0" u="none" strike="noStrike" baseline="0" dirty="0">
                <a:solidFill>
                  <a:srgbClr val="000000"/>
                </a:solidFill>
                <a:latin typeface="Arial" panose="020B0604020202020204" pitchFamily="34" charset="0"/>
              </a:rPr>
              <a:t>Persons of different genders and ages therefore have </a:t>
            </a:r>
            <a:r>
              <a:rPr lang="en-US" sz="1800" b="1" i="0" u="none" strike="noStrike" baseline="0" dirty="0">
                <a:solidFill>
                  <a:srgbClr val="000000"/>
                </a:solidFill>
                <a:latin typeface="Arial" panose="020B0604020202020204" pitchFamily="34" charset="0"/>
              </a:rPr>
              <a:t>different needs, viewpoints, capacities, and rights </a:t>
            </a:r>
            <a:r>
              <a:rPr lang="en-US" sz="1800" b="0" i="0" u="none" strike="noStrike" baseline="0" dirty="0">
                <a:solidFill>
                  <a:srgbClr val="000000"/>
                </a:solidFill>
                <a:latin typeface="Arial" panose="020B0604020202020204" pitchFamily="34" charset="0"/>
              </a:rPr>
              <a:t>in the crisis </a:t>
            </a:r>
          </a:p>
          <a:p>
            <a:pPr marL="285750" indent="-285750">
              <a:buFont typeface="Arial" panose="020B0604020202020204" pitchFamily="34" charset="0"/>
              <a:buChar char="•"/>
            </a:pPr>
            <a:r>
              <a:rPr lang="en-US" sz="1800" b="0" i="0" u="none" strike="noStrike" baseline="0" dirty="0">
                <a:solidFill>
                  <a:srgbClr val="000000"/>
                </a:solidFill>
                <a:latin typeface="Arial" panose="020B0604020202020204" pitchFamily="34" charset="0"/>
              </a:rPr>
              <a:t>Persons of all genders and ages have the same </a:t>
            </a:r>
            <a:r>
              <a:rPr lang="en-US" sz="1800" b="1" i="0" u="none" strike="noStrike" baseline="0" dirty="0">
                <a:solidFill>
                  <a:srgbClr val="000000"/>
                </a:solidFill>
                <a:latin typeface="Arial" panose="020B0604020202020204" pitchFamily="34" charset="0"/>
              </a:rPr>
              <a:t>human rights </a:t>
            </a:r>
            <a:r>
              <a:rPr lang="en-US" sz="1800" b="0" i="0" u="none" strike="noStrike" baseline="0" dirty="0">
                <a:solidFill>
                  <a:srgbClr val="000000"/>
                </a:solidFill>
                <a:latin typeface="Arial" panose="020B0604020202020204" pitchFamily="34" charset="0"/>
              </a:rPr>
              <a:t>for assistance that is appropriate and effective for them </a:t>
            </a:r>
          </a:p>
          <a:p>
            <a:pPr marL="285750" indent="-285750">
              <a:buFont typeface="Arial" panose="020B0604020202020204" pitchFamily="34" charset="0"/>
              <a:buChar char="•"/>
            </a:pPr>
            <a:r>
              <a:rPr lang="en-US" sz="1800" b="0" i="0" u="none" strike="noStrike" baseline="0" dirty="0">
                <a:solidFill>
                  <a:srgbClr val="000000"/>
                </a:solidFill>
                <a:latin typeface="Arial" panose="020B0604020202020204" pitchFamily="34" charset="0"/>
              </a:rPr>
              <a:t>If this assistance is provided in ways that are </a:t>
            </a:r>
            <a:r>
              <a:rPr lang="en-US" sz="1800" b="0" i="1" u="none" strike="noStrike" baseline="0" dirty="0">
                <a:solidFill>
                  <a:srgbClr val="000000"/>
                </a:solidFill>
                <a:latin typeface="Arial" panose="020B0604020202020204" pitchFamily="34" charset="0"/>
              </a:rPr>
              <a:t>inappropriate</a:t>
            </a:r>
            <a:r>
              <a:rPr lang="en-US" sz="1800" b="0" i="0" u="none" strike="noStrike" baseline="0" dirty="0">
                <a:solidFill>
                  <a:srgbClr val="000000"/>
                </a:solidFill>
                <a:latin typeface="Arial" panose="020B0604020202020204" pitchFamily="34" charset="0"/>
              </a:rPr>
              <a:t>, then </a:t>
            </a:r>
            <a:endParaRPr lang="en-US" sz="1800" b="0" i="0" u="none" strike="noStrike" baseline="0" dirty="0">
              <a:solidFill>
                <a:srgbClr val="000000"/>
              </a:solidFill>
              <a:latin typeface="Courier New" panose="02070309020205020404" pitchFamily="49" charset="0"/>
            </a:endParaRPr>
          </a:p>
          <a:p>
            <a:pPr marL="742950" lvl="1" indent="-285750">
              <a:buFont typeface="Arial" panose="020B0604020202020204" pitchFamily="34" charset="0"/>
              <a:buChar char="•"/>
            </a:pPr>
            <a:r>
              <a:rPr lang="en-US" sz="1800" b="0" i="0" u="none" strike="noStrike" baseline="0" dirty="0">
                <a:solidFill>
                  <a:srgbClr val="000000"/>
                </a:solidFill>
                <a:latin typeface="Courier New" panose="02070309020205020404" pitchFamily="49" charset="0"/>
              </a:rPr>
              <a:t>Individuals become increasingly vulnerable and unable to cope with emergency, </a:t>
            </a:r>
          </a:p>
          <a:p>
            <a:pPr marL="742950" lvl="1" indent="-285750">
              <a:buFont typeface="Arial" panose="020B0604020202020204" pitchFamily="34" charset="0"/>
              <a:buChar char="•"/>
            </a:pPr>
            <a:r>
              <a:rPr lang="en-US" sz="1800" b="0" i="0" u="none" strike="noStrike" baseline="0" dirty="0">
                <a:solidFill>
                  <a:srgbClr val="000000"/>
                </a:solidFill>
                <a:latin typeface="Arial" panose="020B0604020202020204" pitchFamily="34" charset="0"/>
              </a:rPr>
              <a:t>Humanitarian action is ineffective, wasting time and resources. </a:t>
            </a:r>
          </a:p>
          <a:p>
            <a:pPr marL="285750" lvl="0" indent="-285750">
              <a:buFont typeface="Arial" panose="020B0604020202020204" pitchFamily="34" charset="0"/>
              <a:buChar char="•"/>
            </a:pPr>
            <a:r>
              <a:rPr lang="en-US" sz="1800" b="0" i="0" u="none" strike="noStrike" baseline="0" dirty="0">
                <a:solidFill>
                  <a:srgbClr val="000000"/>
                </a:solidFill>
                <a:latin typeface="Arial" panose="020B0604020202020204" pitchFamily="34" charset="0"/>
              </a:rPr>
              <a:t>To be effective in saving lives and livelihoods humanitarian action needs to be designed and implemented in ways that </a:t>
            </a:r>
            <a:r>
              <a:rPr lang="en-US" sz="1800" b="1" i="0" u="none" strike="noStrike" baseline="0" dirty="0">
                <a:solidFill>
                  <a:srgbClr val="000000"/>
                </a:solidFill>
                <a:latin typeface="Arial" panose="020B0604020202020204" pitchFamily="34" charset="0"/>
              </a:rPr>
              <a:t>integrate the realities of gender and identity </a:t>
            </a:r>
            <a:r>
              <a:rPr lang="en-US" sz="1800" b="0" i="0" u="none" strike="noStrike" baseline="0" dirty="0">
                <a:solidFill>
                  <a:srgbClr val="000000"/>
                </a:solidFill>
                <a:latin typeface="Arial" panose="020B0604020202020204" pitchFamily="34" charset="0"/>
              </a:rPr>
              <a:t>of all persons affected by the emergency. </a:t>
            </a:r>
          </a:p>
          <a:p>
            <a:pPr marL="285750" lvl="0" indent="-285750">
              <a:buFont typeface="Arial" panose="020B0604020202020204" pitchFamily="34" charset="0"/>
              <a:buChar char="•"/>
            </a:pPr>
            <a:r>
              <a:rPr lang="en-US" sz="1800" b="0" i="0" u="none" strike="noStrike" baseline="0" dirty="0">
                <a:solidFill>
                  <a:srgbClr val="000000"/>
                </a:solidFill>
                <a:latin typeface="Arial" panose="020B0604020202020204" pitchFamily="34" charset="0"/>
              </a:rPr>
              <a:t>An emergency context can provide </a:t>
            </a:r>
            <a:r>
              <a:rPr lang="en-US" sz="1800" b="1" i="0" u="none" strike="noStrike" baseline="0" dirty="0">
                <a:solidFill>
                  <a:srgbClr val="000000"/>
                </a:solidFill>
                <a:latin typeface="Arial" panose="020B0604020202020204" pitchFamily="34" charset="0"/>
              </a:rPr>
              <a:t>new entry points </a:t>
            </a:r>
            <a:r>
              <a:rPr lang="en-US" sz="1800" b="0" i="0" u="none" strike="noStrike" baseline="0" dirty="0">
                <a:solidFill>
                  <a:srgbClr val="000000"/>
                </a:solidFill>
                <a:latin typeface="Arial" panose="020B0604020202020204" pitchFamily="34" charset="0"/>
              </a:rPr>
              <a:t>to promote gender and social equality. </a:t>
            </a:r>
          </a:p>
          <a:p>
            <a:pPr marL="0" lvl="0" indent="0">
              <a:buFont typeface="Arial" panose="020B0604020202020204" pitchFamily="34" charset="0"/>
              <a:buNone/>
            </a:pPr>
            <a:endParaRPr lang="en-US" sz="1800" b="0" i="1" u="none" strike="noStrike" baseline="0" dirty="0">
              <a:solidFill>
                <a:srgbClr val="000000"/>
              </a:solidFill>
              <a:latin typeface="Arial" panose="020B0604020202020204" pitchFamily="34" charset="0"/>
            </a:endParaRPr>
          </a:p>
          <a:p>
            <a:r>
              <a:rPr lang="en-US" sz="1800" b="0" i="0" u="none" strike="noStrike" baseline="0" dirty="0">
                <a:solidFill>
                  <a:srgbClr val="2D74B5"/>
                </a:solidFill>
                <a:latin typeface="Calibri" panose="020F0502020204030204" pitchFamily="34" charset="0"/>
              </a:rPr>
              <a:t>Benefits of promoting gender equality in humanitarian action</a:t>
            </a:r>
          </a:p>
          <a:p>
            <a:pPr marL="285750" indent="-285750">
              <a:buFont typeface="Arial" panose="020B0604020202020204" pitchFamily="34" charset="0"/>
              <a:buChar char="•"/>
            </a:pPr>
            <a:r>
              <a:rPr lang="en-US" sz="1800" b="0" i="0" u="none" strike="noStrike" baseline="0" dirty="0">
                <a:solidFill>
                  <a:srgbClr val="221F1F"/>
                </a:solidFill>
                <a:latin typeface="Arial" panose="020B0604020202020204" pitchFamily="34" charset="0"/>
              </a:rPr>
              <a:t>Facilitates the right to </a:t>
            </a:r>
            <a:r>
              <a:rPr lang="en-US" sz="1800" b="1" i="0" u="none" strike="noStrike" baseline="0" dirty="0">
                <a:solidFill>
                  <a:srgbClr val="221F1F"/>
                </a:solidFill>
                <a:latin typeface="Arial" panose="020B0604020202020204" pitchFamily="34" charset="0"/>
              </a:rPr>
              <a:t>participation</a:t>
            </a:r>
            <a:endParaRPr lang="en-US" sz="1800" b="0" i="0" u="none" strike="noStrike" baseline="0" dirty="0">
              <a:solidFill>
                <a:srgbClr val="221F1F"/>
              </a:solidFill>
              <a:latin typeface="Arial" panose="020B0604020202020204" pitchFamily="34" charset="0"/>
            </a:endParaRPr>
          </a:p>
          <a:p>
            <a:pPr marL="285750" indent="-285750">
              <a:buFont typeface="Arial" panose="020B0604020202020204" pitchFamily="34" charset="0"/>
              <a:buChar char="•"/>
            </a:pPr>
            <a:r>
              <a:rPr lang="en-US" sz="1800" b="0" i="0" u="none" strike="noStrike" baseline="0" dirty="0">
                <a:solidFill>
                  <a:srgbClr val="221F1F"/>
                </a:solidFill>
                <a:latin typeface="Arial" panose="020B0604020202020204" pitchFamily="34" charset="0"/>
              </a:rPr>
              <a:t>Affords </a:t>
            </a:r>
            <a:r>
              <a:rPr lang="en-US" sz="1800" b="1" i="0" u="none" strike="noStrike" baseline="0" dirty="0">
                <a:solidFill>
                  <a:srgbClr val="221F1F"/>
                </a:solidFill>
                <a:latin typeface="Arial" panose="020B0604020202020204" pitchFamily="34" charset="0"/>
              </a:rPr>
              <a:t>protection</a:t>
            </a:r>
            <a:endParaRPr lang="en-US" sz="1800" b="0" i="0" u="none" strike="noStrike" baseline="0" dirty="0">
              <a:solidFill>
                <a:srgbClr val="221F1F"/>
              </a:solidFill>
              <a:latin typeface="Arial" panose="020B0604020202020204" pitchFamily="34" charset="0"/>
            </a:endParaRPr>
          </a:p>
          <a:p>
            <a:pPr marL="285750" indent="-285750">
              <a:buFont typeface="Arial" panose="020B0604020202020204" pitchFamily="34" charset="0"/>
              <a:buChar char="•"/>
            </a:pPr>
            <a:r>
              <a:rPr lang="en-US" sz="1800" b="0" i="0" u="none" strike="noStrike" baseline="0" dirty="0">
                <a:solidFill>
                  <a:srgbClr val="221F1F"/>
                </a:solidFill>
                <a:latin typeface="Arial" panose="020B0604020202020204" pitchFamily="34" charset="0"/>
              </a:rPr>
              <a:t>Increases </a:t>
            </a:r>
            <a:r>
              <a:rPr lang="en-US" sz="1800" b="1" i="0" u="none" strike="noStrike" baseline="0" dirty="0">
                <a:solidFill>
                  <a:srgbClr val="221F1F"/>
                </a:solidFill>
                <a:latin typeface="Arial" panose="020B0604020202020204" pitchFamily="34" charset="0"/>
              </a:rPr>
              <a:t>access </a:t>
            </a:r>
            <a:r>
              <a:rPr lang="en-US" sz="1800" b="0" i="0" u="none" strike="noStrike" baseline="0" dirty="0">
                <a:solidFill>
                  <a:srgbClr val="221F1F"/>
                </a:solidFill>
                <a:latin typeface="Arial" panose="020B0604020202020204" pitchFamily="34" charset="0"/>
              </a:rPr>
              <a:t>to assistance</a:t>
            </a:r>
          </a:p>
          <a:p>
            <a:pPr marL="285750" indent="-285750">
              <a:buFont typeface="Arial" panose="020B0604020202020204" pitchFamily="34" charset="0"/>
              <a:buChar char="•"/>
            </a:pPr>
            <a:r>
              <a:rPr lang="en-US" sz="1800" b="0" i="0" u="none" strike="noStrike" baseline="0" dirty="0">
                <a:solidFill>
                  <a:srgbClr val="221F1F"/>
                </a:solidFill>
                <a:latin typeface="Arial" panose="020B0604020202020204" pitchFamily="34" charset="0"/>
              </a:rPr>
              <a:t>Enables </a:t>
            </a:r>
            <a:r>
              <a:rPr lang="en-US" sz="1800" b="1" i="0" u="none" strike="noStrike" baseline="0" dirty="0">
                <a:solidFill>
                  <a:srgbClr val="221F1F"/>
                </a:solidFill>
                <a:latin typeface="Arial" panose="020B0604020202020204" pitchFamily="34" charset="0"/>
              </a:rPr>
              <a:t>transformative change</a:t>
            </a:r>
            <a:endParaRPr lang="en-US" sz="1800" b="0" i="0" u="none" strike="noStrike" baseline="0" dirty="0">
              <a:solidFill>
                <a:srgbClr val="221F1F"/>
              </a:solidFill>
              <a:latin typeface="Arial" panose="020B0604020202020204" pitchFamily="34" charset="0"/>
            </a:endParaRPr>
          </a:p>
          <a:p>
            <a:r>
              <a:rPr lang="en-US" sz="1800" b="1" i="0" u="none" strike="noStrike" baseline="0" dirty="0">
                <a:solidFill>
                  <a:srgbClr val="2D75B6"/>
                </a:solidFill>
                <a:latin typeface="Arial" panose="020B0604020202020204" pitchFamily="34" charset="0"/>
              </a:rPr>
              <a:t>…for all persons of all genders and ages</a:t>
            </a:r>
          </a:p>
          <a:p>
            <a:endParaRPr lang="en-US" sz="1800" b="0" i="1" u="none" strike="noStrike" baseline="0" dirty="0">
              <a:solidFill>
                <a:srgbClr val="000000"/>
              </a:solidFill>
              <a:latin typeface="Arial" panose="020B0604020202020204" pitchFamily="34" charset="0"/>
            </a:endParaRPr>
          </a:p>
          <a:p>
            <a:pPr marL="0" lvl="0" indent="0">
              <a:buFont typeface="Arial" panose="020B0604020202020204" pitchFamily="34" charset="0"/>
              <a:buNone/>
            </a:pPr>
            <a:r>
              <a:rPr lang="en-US" sz="1800" b="0" i="1" u="none" strike="noStrike" baseline="0" dirty="0">
                <a:solidFill>
                  <a:srgbClr val="000000"/>
                </a:solidFill>
                <a:latin typeface="Arial" panose="020B0604020202020204" pitchFamily="34" charset="0"/>
              </a:rPr>
              <a:t>Q: Who is responsible for integrating gender equality into programming? </a:t>
            </a:r>
          </a:p>
          <a:p>
            <a:pPr marL="0" lvl="0" indent="0">
              <a:buFont typeface="Arial" panose="020B0604020202020204" pitchFamily="34" charset="0"/>
              <a:buNone/>
            </a:pPr>
            <a:r>
              <a:rPr lang="en-US" sz="1800" b="0" i="1" u="none" strike="noStrike" baseline="0" dirty="0">
                <a:solidFill>
                  <a:srgbClr val="000000"/>
                </a:solidFill>
                <a:latin typeface="Arial" panose="020B0604020202020204" pitchFamily="34" charset="0"/>
              </a:rPr>
              <a:t>A: ALL humanitarian actors. Not just gender specialists or gender focal points</a:t>
            </a:r>
          </a:p>
          <a:p>
            <a:pPr marL="0" lvl="0" indent="0">
              <a:buFont typeface="Arial" panose="020B0604020202020204" pitchFamily="34" charset="0"/>
              <a:buNone/>
            </a:pPr>
            <a:endParaRPr lang="en-US" sz="1800" b="0" i="1" u="none" strike="noStrike" baseline="0" dirty="0">
              <a:solidFill>
                <a:srgbClr val="000000"/>
              </a:solidFill>
              <a:latin typeface="Arial" panose="020B0604020202020204" pitchFamily="34" charset="0"/>
            </a:endParaRPr>
          </a:p>
          <a:p>
            <a:pPr marL="0" lvl="0" indent="0">
              <a:buFont typeface="Arial" panose="020B0604020202020204" pitchFamily="34" charset="0"/>
              <a:buNone/>
            </a:pPr>
            <a:r>
              <a:rPr lang="en-US" sz="1800" b="0" i="1" u="none" strike="noStrike" baseline="0" dirty="0">
                <a:solidFill>
                  <a:srgbClr val="000000"/>
                </a:solidFill>
                <a:latin typeface="Arial" panose="020B0604020202020204" pitchFamily="34" charset="0"/>
              </a:rPr>
              <a:t>Q: What does transformative change look like? </a:t>
            </a:r>
          </a:p>
          <a:p>
            <a:pPr marL="0" lvl="0" indent="0">
              <a:buFont typeface="Arial" panose="020B0604020202020204" pitchFamily="34" charset="0"/>
              <a:buNone/>
            </a:pPr>
            <a:r>
              <a:rPr lang="en-US" sz="1800" b="0" i="1" u="none" strike="noStrike" baseline="0" dirty="0">
                <a:solidFill>
                  <a:srgbClr val="000000"/>
                </a:solidFill>
                <a:latin typeface="Arial" panose="020B0604020202020204" pitchFamily="34" charset="0"/>
              </a:rPr>
              <a:t>A: Ensuring that men and women can look at their roles</a:t>
            </a:r>
          </a:p>
        </p:txBody>
      </p:sp>
      <p:sp>
        <p:nvSpPr>
          <p:cNvPr id="4" name="Slide Number Placeholder 3"/>
          <p:cNvSpPr>
            <a:spLocks noGrp="1"/>
          </p:cNvSpPr>
          <p:nvPr>
            <p:ph type="sldNum" sz="quarter" idx="5"/>
          </p:nvPr>
        </p:nvSpPr>
        <p:spPr/>
        <p:txBody>
          <a:bodyPr/>
          <a:lstStyle/>
          <a:p>
            <a:fld id="{EF1D22B4-9045-4E98-B10A-FAFCF85484CE}" type="slidenum">
              <a:rPr lang="en-US" smtClean="0"/>
              <a:t>12</a:t>
            </a:fld>
            <a:endParaRPr lang="en-US"/>
          </a:p>
        </p:txBody>
      </p:sp>
    </p:spTree>
    <p:extLst>
      <p:ext uri="{BB962C8B-B14F-4D97-AF65-F5344CB8AC3E}">
        <p14:creationId xmlns:p14="http://schemas.microsoft.com/office/powerpoint/2010/main" val="10200681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800" kern="1200" dirty="0">
                <a:solidFill>
                  <a:schemeClr val="tx1"/>
                </a:solidFill>
                <a:effectLst/>
                <a:latin typeface="Arial" charset="0"/>
                <a:ea typeface="+mn-ea"/>
                <a:cs typeface="+mn-cs"/>
              </a:rPr>
              <a:t>The update of the Handbook was led by UN Women, in partnership with Oxfam and with ECHO funding and with the guidance of a Handbook Steering Committee made up of GRG member agencies, CARE, WFP, UNFPA, UNHCR, Interaction, WRC and OCHA.  </a:t>
            </a:r>
          </a:p>
          <a:p>
            <a:pPr marL="171450" indent="-171450">
              <a:buFont typeface="Arial" panose="020B0604020202020204" pitchFamily="34" charset="0"/>
              <a:buChar char="•"/>
            </a:pPr>
            <a:endParaRPr lang="en-US" sz="1800" kern="1200" dirty="0">
              <a:solidFill>
                <a:schemeClr val="tx1"/>
              </a:solidFill>
              <a:effectLst/>
              <a:latin typeface="Arial" charset="0"/>
              <a:ea typeface="+mn-ea"/>
              <a:cs typeface="+mn-cs"/>
            </a:endParaRPr>
          </a:p>
          <a:p>
            <a:pPr marL="171450" indent="-171450">
              <a:buFont typeface="Arial" panose="020B0604020202020204" pitchFamily="34" charset="0"/>
              <a:buChar char="•"/>
            </a:pPr>
            <a:r>
              <a:rPr lang="en-US" sz="1800" kern="1200" dirty="0">
                <a:solidFill>
                  <a:schemeClr val="tx1"/>
                </a:solidFill>
                <a:effectLst/>
                <a:latin typeface="Arial" charset="0"/>
                <a:ea typeface="+mn-ea"/>
                <a:cs typeface="+mn-cs"/>
              </a:rPr>
              <a:t>The Handbook update was conducted through a highly consultative process, taking in the views and inputs of the IASC’s structures, membership, Global Clusters and subsidiary bodies.  </a:t>
            </a:r>
          </a:p>
          <a:p>
            <a:pPr marL="171450" indent="-171450">
              <a:buFont typeface="Arial" panose="020B0604020202020204" pitchFamily="34" charset="0"/>
              <a:buChar char="•"/>
            </a:pPr>
            <a:endParaRPr lang="en-US" sz="1200" kern="1200" dirty="0">
              <a:solidFill>
                <a:schemeClr val="tx1"/>
              </a:solidFill>
              <a:effectLst/>
              <a:latin typeface="Arial" charset="0"/>
              <a:ea typeface="+mn-ea"/>
              <a:cs typeface="+mn-cs"/>
            </a:endParaRPr>
          </a:p>
          <a:p>
            <a:pPr marL="171450" indent="-171450">
              <a:buFont typeface="Arial" panose="020B0604020202020204" pitchFamily="34" charset="0"/>
              <a:buChar char="•"/>
            </a:pPr>
            <a:r>
              <a:rPr lang="en-US" sz="1200" kern="1200" dirty="0">
                <a:solidFill>
                  <a:schemeClr val="tx1"/>
                </a:solidFill>
                <a:effectLst/>
                <a:latin typeface="Arial" charset="0"/>
                <a:ea typeface="+mn-ea"/>
                <a:cs typeface="+mn-cs"/>
              </a:rPr>
              <a:t>Target audience for the Handbook are </a:t>
            </a:r>
            <a:r>
              <a:rPr lang="en-US" sz="1200" b="1" u="sng" kern="1200" dirty="0">
                <a:solidFill>
                  <a:schemeClr val="tx1"/>
                </a:solidFill>
                <a:effectLst/>
                <a:latin typeface="Arial" charset="0"/>
                <a:ea typeface="+mn-ea"/>
                <a:cs typeface="+mn-cs"/>
              </a:rPr>
              <a:t>frontline humanitarian actors: </a:t>
            </a:r>
            <a:r>
              <a:rPr lang="en-US" sz="1200" kern="1200" dirty="0">
                <a:solidFill>
                  <a:schemeClr val="tx1"/>
                </a:solidFill>
                <a:effectLst/>
                <a:latin typeface="Arial" charset="0"/>
                <a:ea typeface="+mn-ea"/>
                <a:cs typeface="+mn-cs"/>
              </a:rPr>
              <a:t>Who implement and coordinate humanitarian action (government agencies, UN agencies, NGOs); Across all sectors; and Non-gender specialists; as well as </a:t>
            </a:r>
            <a:r>
              <a:rPr lang="en-US" sz="1200" b="1" u="sng" kern="1200" dirty="0">
                <a:solidFill>
                  <a:schemeClr val="tx1"/>
                </a:solidFill>
                <a:effectLst/>
                <a:latin typeface="Arial" charset="0"/>
                <a:ea typeface="+mn-ea"/>
                <a:cs typeface="+mn-cs"/>
              </a:rPr>
              <a:t>gender specialists working in collaboration with frontline actors</a:t>
            </a:r>
            <a:r>
              <a:rPr lang="en-US" sz="1200" kern="1200" dirty="0">
                <a:solidFill>
                  <a:schemeClr val="tx1"/>
                </a:solidFill>
                <a:effectLst/>
                <a:latin typeface="Arial" charset="0"/>
                <a:ea typeface="+mn-ea"/>
                <a:cs typeface="+mn-cs"/>
              </a:rPr>
              <a:t>, and who may also use the Handbook as a resource</a:t>
            </a:r>
          </a:p>
          <a:p>
            <a:pPr marL="0" indent="0">
              <a:buFont typeface="Arial" panose="020B0604020202020204" pitchFamily="34" charset="0"/>
              <a:buNone/>
            </a:pPr>
            <a:endParaRPr lang="en-US" sz="1200" kern="1200" dirty="0">
              <a:solidFill>
                <a:schemeClr val="tx1"/>
              </a:solidFill>
              <a:effectLst/>
              <a:latin typeface="Arial" charset="0"/>
              <a:ea typeface="+mn-ea"/>
              <a:cs typeface="+mn-cs"/>
            </a:endParaRPr>
          </a:p>
          <a:p>
            <a:pPr marL="171450" indent="-171450">
              <a:buFont typeface="Arial" panose="020B0604020202020204" pitchFamily="34" charset="0"/>
              <a:buChar char="•"/>
            </a:pPr>
            <a:r>
              <a:rPr lang="en-US" sz="1200" kern="1200" dirty="0">
                <a:solidFill>
                  <a:schemeClr val="tx1"/>
                </a:solidFill>
                <a:effectLst/>
                <a:latin typeface="Arial" charset="0"/>
                <a:ea typeface="+mn-ea"/>
                <a:cs typeface="+mn-cs"/>
              </a:rPr>
              <a:t>The emphasis on the Handbook is to be as pragmatic as possible, providing practical working examples of how to develop </a:t>
            </a:r>
            <a:r>
              <a:rPr lang="en-US" sz="1200" kern="1200" dirty="0" err="1">
                <a:solidFill>
                  <a:schemeClr val="tx1"/>
                </a:solidFill>
                <a:effectLst/>
                <a:latin typeface="Arial" charset="0"/>
                <a:ea typeface="+mn-ea"/>
                <a:cs typeface="+mn-cs"/>
              </a:rPr>
              <a:t>programme</a:t>
            </a:r>
            <a:r>
              <a:rPr lang="en-US" sz="1200" kern="1200" dirty="0">
                <a:solidFill>
                  <a:schemeClr val="tx1"/>
                </a:solidFill>
                <a:effectLst/>
                <a:latin typeface="Arial" charset="0"/>
                <a:ea typeface="+mn-ea"/>
                <a:cs typeface="+mn-cs"/>
              </a:rPr>
              <a:t> plans through assessment, gender analysis and participation, citing case-studies and best practice on a sector-by sector basis.</a:t>
            </a:r>
          </a:p>
          <a:p>
            <a:r>
              <a:rPr lang="en-US" sz="1200" kern="1200" dirty="0">
                <a:solidFill>
                  <a:schemeClr val="tx1"/>
                </a:solidFill>
                <a:effectLst/>
                <a:latin typeface="Arial" charset="0"/>
                <a:ea typeface="+mn-ea"/>
                <a:cs typeface="+mn-cs"/>
              </a:rPr>
              <a:t> </a:t>
            </a:r>
          </a:p>
          <a:p>
            <a:pPr marL="171450" indent="-171450">
              <a:buFont typeface="Arial" panose="020B0604020202020204" pitchFamily="34" charset="0"/>
              <a:buChar char="•"/>
            </a:pPr>
            <a:r>
              <a:rPr lang="en-US" sz="1200" kern="1200" dirty="0">
                <a:solidFill>
                  <a:schemeClr val="tx1"/>
                </a:solidFill>
                <a:effectLst/>
                <a:latin typeface="Arial" charset="0"/>
                <a:ea typeface="+mn-ea"/>
                <a:cs typeface="+mn-cs"/>
              </a:rPr>
              <a:t>Section C covers:</a:t>
            </a:r>
          </a:p>
          <a:p>
            <a:pPr marL="628650" lvl="1" indent="-171450">
              <a:buFont typeface="Arial" panose="020B0604020202020204" pitchFamily="34" charset="0"/>
              <a:buChar char="•"/>
            </a:pPr>
            <a:r>
              <a:rPr lang="en-US" sz="1200" kern="1200" dirty="0">
                <a:solidFill>
                  <a:schemeClr val="tx1"/>
                </a:solidFill>
                <a:effectLst/>
                <a:latin typeface="Arial" charset="0"/>
                <a:ea typeface="+mn-ea"/>
                <a:cs typeface="+mn-cs"/>
              </a:rPr>
              <a:t>Cash-based interventions</a:t>
            </a:r>
          </a:p>
          <a:p>
            <a:pPr marL="628650" lvl="1" indent="-171450">
              <a:buFont typeface="Arial" panose="020B0604020202020204" pitchFamily="34" charset="0"/>
              <a:buChar char="•"/>
            </a:pPr>
            <a:r>
              <a:rPr lang="en-US" sz="1200" kern="1200" dirty="0">
                <a:solidFill>
                  <a:schemeClr val="tx1"/>
                </a:solidFill>
                <a:effectLst/>
                <a:latin typeface="Arial" charset="0"/>
                <a:ea typeface="+mn-ea"/>
                <a:cs typeface="+mn-cs"/>
              </a:rPr>
              <a:t>Camp coordination and camp management</a:t>
            </a:r>
          </a:p>
          <a:p>
            <a:pPr marL="628650" lvl="1" indent="-171450">
              <a:buFont typeface="Arial" panose="020B0604020202020204" pitchFamily="34" charset="0"/>
              <a:buChar char="•"/>
            </a:pPr>
            <a:r>
              <a:rPr lang="en-US" sz="1200" kern="1200" dirty="0">
                <a:solidFill>
                  <a:schemeClr val="tx1"/>
                </a:solidFill>
                <a:effectLst/>
                <a:latin typeface="Arial" charset="0"/>
                <a:ea typeface="+mn-ea"/>
                <a:cs typeface="+mn-cs"/>
              </a:rPr>
              <a:t>Early recovery</a:t>
            </a:r>
          </a:p>
          <a:p>
            <a:pPr marL="628650" lvl="1" indent="-171450">
              <a:buFont typeface="Arial" panose="020B0604020202020204" pitchFamily="34" charset="0"/>
              <a:buChar char="•"/>
            </a:pPr>
            <a:r>
              <a:rPr lang="en-US" sz="1200" kern="1200" dirty="0">
                <a:solidFill>
                  <a:schemeClr val="tx1"/>
                </a:solidFill>
                <a:effectLst/>
                <a:latin typeface="Arial" charset="0"/>
                <a:ea typeface="+mn-ea"/>
                <a:cs typeface="+mn-cs"/>
              </a:rPr>
              <a:t>Education</a:t>
            </a:r>
          </a:p>
          <a:p>
            <a:pPr marL="628650" lvl="1" indent="-171450">
              <a:buFont typeface="Arial" panose="020B0604020202020204" pitchFamily="34" charset="0"/>
              <a:buChar char="•"/>
            </a:pPr>
            <a:r>
              <a:rPr lang="en-US" sz="1200" kern="1200" dirty="0">
                <a:solidFill>
                  <a:schemeClr val="tx1"/>
                </a:solidFill>
                <a:effectLst/>
                <a:latin typeface="Arial" charset="0"/>
                <a:ea typeface="+mn-ea"/>
                <a:cs typeface="+mn-cs"/>
              </a:rPr>
              <a:t>Food security</a:t>
            </a:r>
          </a:p>
          <a:p>
            <a:pPr marL="628650" lvl="1" indent="-171450">
              <a:buFont typeface="Arial" panose="020B0604020202020204" pitchFamily="34" charset="0"/>
              <a:buChar char="•"/>
            </a:pPr>
            <a:r>
              <a:rPr lang="en-US" sz="1200" kern="1200" dirty="0">
                <a:solidFill>
                  <a:schemeClr val="tx1"/>
                </a:solidFill>
                <a:effectLst/>
                <a:latin typeface="Arial" charset="0"/>
                <a:ea typeface="+mn-ea"/>
                <a:cs typeface="+mn-cs"/>
              </a:rPr>
              <a:t>Health</a:t>
            </a:r>
          </a:p>
          <a:p>
            <a:pPr marL="628650" lvl="1" indent="-171450">
              <a:buFont typeface="Arial" panose="020B0604020202020204" pitchFamily="34" charset="0"/>
              <a:buChar char="•"/>
            </a:pPr>
            <a:r>
              <a:rPr lang="en-US" sz="1200" kern="1200" dirty="0">
                <a:solidFill>
                  <a:schemeClr val="tx1"/>
                </a:solidFill>
                <a:effectLst/>
                <a:latin typeface="Arial" charset="0"/>
                <a:ea typeface="+mn-ea"/>
                <a:cs typeface="+mn-cs"/>
              </a:rPr>
              <a:t>Livelihoods</a:t>
            </a:r>
          </a:p>
          <a:p>
            <a:pPr marL="628650" lvl="1" indent="-171450">
              <a:buFont typeface="Arial" panose="020B0604020202020204" pitchFamily="34" charset="0"/>
              <a:buChar char="•"/>
            </a:pPr>
            <a:r>
              <a:rPr lang="en-US" sz="1200" kern="1200" dirty="0">
                <a:solidFill>
                  <a:schemeClr val="tx1"/>
                </a:solidFill>
                <a:effectLst/>
                <a:latin typeface="Arial" charset="0"/>
                <a:ea typeface="+mn-ea"/>
                <a:cs typeface="+mn-cs"/>
              </a:rPr>
              <a:t>Nutrition</a:t>
            </a:r>
          </a:p>
          <a:p>
            <a:pPr marL="628650" lvl="1" indent="-171450">
              <a:buFont typeface="Arial" panose="020B0604020202020204" pitchFamily="34" charset="0"/>
              <a:buChar char="•"/>
            </a:pPr>
            <a:r>
              <a:rPr lang="en-US" sz="1200" kern="1200" dirty="0">
                <a:solidFill>
                  <a:schemeClr val="tx1"/>
                </a:solidFill>
                <a:effectLst/>
                <a:latin typeface="Arial" charset="0"/>
                <a:ea typeface="+mn-ea"/>
                <a:cs typeface="+mn-cs"/>
              </a:rPr>
              <a:t>Protection</a:t>
            </a:r>
          </a:p>
          <a:p>
            <a:pPr marL="628650" lvl="1" indent="-171450">
              <a:buFont typeface="Arial" panose="020B0604020202020204" pitchFamily="34" charset="0"/>
              <a:buChar char="•"/>
            </a:pPr>
            <a:r>
              <a:rPr lang="en-US" sz="1200" kern="1200" dirty="0">
                <a:solidFill>
                  <a:schemeClr val="tx1"/>
                </a:solidFill>
                <a:effectLst/>
                <a:latin typeface="Arial" charset="0"/>
                <a:ea typeface="+mn-ea"/>
                <a:cs typeface="+mn-cs"/>
              </a:rPr>
              <a:t>Shelter</a:t>
            </a:r>
          </a:p>
          <a:p>
            <a:pPr marL="628650" lvl="1" indent="-171450">
              <a:buFont typeface="Arial" panose="020B0604020202020204" pitchFamily="34" charset="0"/>
              <a:buChar char="•"/>
            </a:pPr>
            <a:r>
              <a:rPr lang="en-US" sz="1200" kern="1200" dirty="0">
                <a:solidFill>
                  <a:schemeClr val="tx1"/>
                </a:solidFill>
                <a:effectLst/>
                <a:latin typeface="Arial" charset="0"/>
                <a:ea typeface="+mn-ea"/>
                <a:cs typeface="+mn-cs"/>
              </a:rPr>
              <a:t>Water, sanitation and hygiene</a:t>
            </a:r>
          </a:p>
          <a:p>
            <a:pPr marL="457200" lvl="1" indent="0">
              <a:buFont typeface="Arial" panose="020B0604020202020204" pitchFamily="34" charset="0"/>
              <a:buNone/>
            </a:pPr>
            <a:endParaRPr lang="en-US" sz="1200" kern="1200" dirty="0">
              <a:solidFill>
                <a:schemeClr val="tx1"/>
              </a:solidFill>
              <a:effectLst/>
              <a:latin typeface="Arial" charset="0"/>
              <a:ea typeface="+mn-ea"/>
              <a:cs typeface="+mn-cs"/>
            </a:endParaRPr>
          </a:p>
          <a:p>
            <a:pPr marL="0" lvl="0" indent="0">
              <a:buFont typeface="Arial" panose="020B0604020202020204" pitchFamily="34" charset="0"/>
              <a:buNone/>
            </a:pPr>
            <a:r>
              <a:rPr lang="en-US" sz="1200" i="1" kern="1200" dirty="0">
                <a:solidFill>
                  <a:schemeClr val="tx1"/>
                </a:solidFill>
                <a:effectLst/>
                <a:latin typeface="Arial" charset="0"/>
                <a:ea typeface="+mn-ea"/>
                <a:cs typeface="+mn-cs"/>
              </a:rPr>
              <a:t>[Note] Additional information on Handbook</a:t>
            </a:r>
          </a:p>
          <a:p>
            <a:pPr marL="171450" indent="-171450">
              <a:buFont typeface="Arial" panose="020B0604020202020204" pitchFamily="34" charset="0"/>
              <a:buChar char="•"/>
            </a:pPr>
            <a:r>
              <a:rPr lang="en-US" sz="1200" i="1" kern="1200" dirty="0">
                <a:solidFill>
                  <a:schemeClr val="tx1"/>
                </a:solidFill>
                <a:effectLst/>
                <a:latin typeface="Arial" charset="0"/>
                <a:ea typeface="+mn-ea"/>
                <a:cs typeface="+mn-cs"/>
              </a:rPr>
              <a:t>Field level consultations were held in Colombia, South Sudan, Jordan and Nepal to garner the inputs of frontline humanitarian workers and other field level stakeholders, who are the intended target users of the resource.  These included UN, INGOs, LNGOs and government officials.  </a:t>
            </a:r>
          </a:p>
          <a:p>
            <a:pPr marL="171450" indent="-171450">
              <a:buFont typeface="Arial" panose="020B0604020202020204" pitchFamily="34" charset="0"/>
              <a:buChar char="•"/>
            </a:pPr>
            <a:endParaRPr lang="en-US" sz="1200" i="1" kern="1200" dirty="0">
              <a:solidFill>
                <a:schemeClr val="tx1"/>
              </a:solidFill>
              <a:effectLst/>
              <a:latin typeface="Arial" charset="0"/>
              <a:ea typeface="+mn-ea"/>
              <a:cs typeface="+mn-cs"/>
            </a:endParaRPr>
          </a:p>
          <a:p>
            <a:pPr marL="171450" indent="-171450">
              <a:buFont typeface="Arial" panose="020B0604020202020204" pitchFamily="34" charset="0"/>
              <a:buChar char="•"/>
            </a:pPr>
            <a:r>
              <a:rPr lang="en-US" sz="1200" i="1" kern="1200" dirty="0">
                <a:solidFill>
                  <a:schemeClr val="tx1"/>
                </a:solidFill>
                <a:effectLst/>
                <a:latin typeface="Arial" charset="0"/>
                <a:ea typeface="+mn-ea"/>
                <a:cs typeface="+mn-cs"/>
              </a:rPr>
              <a:t>These field consultations were later followed by a field testing of a prototype of the handbook in Afghanistan and Ethiopia to assess the practical usefulness of the handbook and its content. </a:t>
            </a:r>
          </a:p>
          <a:p>
            <a:pPr marL="171450" indent="-171450">
              <a:buFont typeface="Arial" panose="020B0604020202020204" pitchFamily="34" charset="0"/>
              <a:buChar char="•"/>
            </a:pPr>
            <a:endParaRPr lang="en-US" sz="1200" i="1" kern="1200" dirty="0">
              <a:solidFill>
                <a:schemeClr val="tx1"/>
              </a:solidFill>
              <a:effectLst/>
              <a:latin typeface="Arial" charset="0"/>
              <a:ea typeface="+mn-ea"/>
              <a:cs typeface="+mn-cs"/>
            </a:endParaRPr>
          </a:p>
          <a:p>
            <a:pPr marL="171450" indent="-171450">
              <a:buFont typeface="Arial" panose="020B0604020202020204" pitchFamily="34" charset="0"/>
              <a:buChar char="•"/>
            </a:pPr>
            <a:r>
              <a:rPr lang="en-US" sz="1200" i="1" kern="1200" dirty="0">
                <a:solidFill>
                  <a:schemeClr val="tx1"/>
                </a:solidFill>
                <a:effectLst/>
                <a:latin typeface="Arial" charset="0"/>
                <a:ea typeface="+mn-ea"/>
                <a:cs typeface="+mn-cs"/>
              </a:rPr>
              <a:t>Handbooks are distributed via OCHA’s regional offices to over 45 countries world-wide.</a:t>
            </a:r>
            <a:endParaRPr lang="en-US" sz="1200" kern="1200" dirty="0">
              <a:solidFill>
                <a:schemeClr val="tx1"/>
              </a:solidFill>
              <a:effectLst/>
              <a:latin typeface="Arial" charset="0"/>
              <a:ea typeface="+mn-ea"/>
              <a:cs typeface="+mn-cs"/>
            </a:endParaRPr>
          </a:p>
          <a:p>
            <a:endParaRPr lang="en-US" sz="1800" b="0" i="1" u="none" strike="noStrike" baseline="0" dirty="0">
              <a:solidFill>
                <a:srgbClr val="000000"/>
              </a:solidFill>
              <a:latin typeface="Arial" panose="020B0604020202020204" pitchFamily="34" charset="0"/>
            </a:endParaRPr>
          </a:p>
        </p:txBody>
      </p:sp>
      <p:sp>
        <p:nvSpPr>
          <p:cNvPr id="4" name="Slide Number Placeholder 3"/>
          <p:cNvSpPr>
            <a:spLocks noGrp="1"/>
          </p:cNvSpPr>
          <p:nvPr>
            <p:ph type="sldNum" sz="quarter" idx="5"/>
          </p:nvPr>
        </p:nvSpPr>
        <p:spPr/>
        <p:txBody>
          <a:bodyPr/>
          <a:lstStyle/>
          <a:p>
            <a:fld id="{B8D4B0EC-460C-4300-898B-E3167DFF2342}" type="slidenum">
              <a:rPr lang="en-US" smtClean="0"/>
              <a:t>13</a:t>
            </a:fld>
            <a:endParaRPr lang="en-US"/>
          </a:p>
        </p:txBody>
      </p:sp>
    </p:spTree>
    <p:extLst>
      <p:ext uri="{BB962C8B-B14F-4D97-AF65-F5344CB8AC3E}">
        <p14:creationId xmlns:p14="http://schemas.microsoft.com/office/powerpoint/2010/main" val="20730081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sz="1800" b="0" i="0" dirty="0">
                <a:solidFill>
                  <a:schemeClr val="dk1"/>
                </a:solidFill>
                <a:latin typeface="Arial"/>
                <a:ea typeface="Arial"/>
                <a:cs typeface="Arial"/>
                <a:sym typeface="Arial"/>
              </a:rPr>
              <a:t>Whilst individual agencies have a responsibility to ensure that their respective response </a:t>
            </a:r>
            <a:r>
              <a:rPr lang="en-US" sz="1800" b="0" i="0" dirty="0" err="1">
                <a:solidFill>
                  <a:schemeClr val="dk1"/>
                </a:solidFill>
                <a:latin typeface="Arial"/>
                <a:ea typeface="Arial"/>
                <a:cs typeface="Arial"/>
                <a:sym typeface="Arial"/>
              </a:rPr>
              <a:t>programmes</a:t>
            </a:r>
            <a:r>
              <a:rPr lang="en-US" sz="1800" b="0" i="0" dirty="0">
                <a:solidFill>
                  <a:schemeClr val="dk1"/>
                </a:solidFill>
                <a:latin typeface="Arial"/>
                <a:ea typeface="Arial"/>
                <a:cs typeface="Arial"/>
                <a:sym typeface="Arial"/>
              </a:rPr>
              <a:t> meet the specific needs of women and girls, in addition there are a number of </a:t>
            </a:r>
            <a:r>
              <a:rPr lang="en-US" sz="1800" b="1" i="0" u="sng" dirty="0">
                <a:solidFill>
                  <a:schemeClr val="dk1"/>
                </a:solidFill>
                <a:latin typeface="Arial"/>
                <a:ea typeface="Arial"/>
                <a:cs typeface="Arial"/>
                <a:sym typeface="Arial"/>
              </a:rPr>
              <a:t>key approaches</a:t>
            </a:r>
            <a:r>
              <a:rPr lang="en-US" sz="1800" b="0" i="0" dirty="0">
                <a:solidFill>
                  <a:schemeClr val="dk1"/>
                </a:solidFill>
                <a:latin typeface="Arial"/>
                <a:ea typeface="Arial"/>
                <a:cs typeface="Arial"/>
                <a:sym typeface="Arial"/>
              </a:rPr>
              <a:t> that the humanitarian community as a whole must have in place to ensure an effective gender-integrated humanitarian response, including: </a:t>
            </a:r>
            <a:r>
              <a:rPr lang="en-US" sz="1800" b="1" i="0" u="none" dirty="0">
                <a:solidFill>
                  <a:schemeClr val="dk1"/>
                </a:solidFill>
                <a:latin typeface="Arial"/>
                <a:ea typeface="Arial"/>
                <a:cs typeface="Arial"/>
                <a:sym typeface="Arial"/>
              </a:rPr>
              <a:t>coordination, participation, gender-based violence mitigation and response and transformative change. </a:t>
            </a:r>
          </a:p>
          <a:p>
            <a:pPr marL="0" lvl="0" indent="0" algn="l" rtl="0">
              <a:spcBef>
                <a:spcPts val="0"/>
              </a:spcBef>
              <a:spcAft>
                <a:spcPts val="0"/>
              </a:spcAft>
              <a:buClr>
                <a:schemeClr val="dk1"/>
              </a:buClr>
              <a:buSzPts val="1200"/>
              <a:buFont typeface="Arial"/>
              <a:buNone/>
            </a:pPr>
            <a:endParaRPr lang="en-US" sz="1800" b="0" i="0" dirty="0">
              <a:solidFill>
                <a:schemeClr val="dk1"/>
              </a:solidFill>
              <a:latin typeface="Arial"/>
              <a:ea typeface="Arial"/>
              <a:cs typeface="Arial"/>
              <a:sym typeface="Arial"/>
            </a:endParaRPr>
          </a:p>
          <a:p>
            <a:pPr marL="0" lvl="0" indent="0" algn="l" rtl="0">
              <a:spcBef>
                <a:spcPts val="0"/>
              </a:spcBef>
              <a:spcAft>
                <a:spcPts val="0"/>
              </a:spcAft>
              <a:buClr>
                <a:schemeClr val="dk1"/>
              </a:buClr>
              <a:buSzPts val="1200"/>
              <a:buFont typeface="Arial"/>
              <a:buNone/>
            </a:pPr>
            <a:r>
              <a:rPr lang="en-US" sz="1800" b="1" i="0" u="sng" dirty="0">
                <a:solidFill>
                  <a:schemeClr val="dk1"/>
                </a:solidFill>
                <a:latin typeface="Arial"/>
                <a:ea typeface="Arial"/>
                <a:cs typeface="Arial"/>
                <a:sym typeface="Arial"/>
              </a:rPr>
              <a:t>1. Coordination </a:t>
            </a:r>
            <a:r>
              <a:rPr lang="en-US" sz="1800" b="0" i="0" dirty="0">
                <a:solidFill>
                  <a:schemeClr val="dk1"/>
                </a:solidFill>
                <a:latin typeface="Arial"/>
                <a:ea typeface="Arial"/>
                <a:cs typeface="Arial"/>
                <a:sym typeface="Arial"/>
              </a:rPr>
              <a:t>is essential effective programming and response. When it comes to addressing the gender dimension of humanitarian responses, joint planning—the exchange of information and collaboration across the UN system and with international actors, including NGOs and local civil society—is crucial</a:t>
            </a:r>
          </a:p>
          <a:p>
            <a:pPr marL="285750" lvl="0" indent="-285750" algn="l" rtl="0">
              <a:spcBef>
                <a:spcPts val="0"/>
              </a:spcBef>
              <a:spcAft>
                <a:spcPts val="0"/>
              </a:spcAft>
              <a:buClr>
                <a:schemeClr val="dk1"/>
              </a:buClr>
              <a:buSzPts val="1200"/>
              <a:buFont typeface="Arial" panose="020B0604020202020204" pitchFamily="34" charset="0"/>
              <a:buChar char="•"/>
            </a:pPr>
            <a:r>
              <a:rPr lang="en-US" sz="1800" b="1" i="0" dirty="0">
                <a:solidFill>
                  <a:schemeClr val="dk1"/>
                </a:solidFill>
                <a:latin typeface="Arial"/>
                <a:ea typeface="Arial"/>
                <a:cs typeface="Arial"/>
                <a:sym typeface="Arial"/>
              </a:rPr>
              <a:t>Key coordination steps for gender in humanitarian action:</a:t>
            </a:r>
            <a:endParaRPr lang="en-US" sz="1800" i="0" dirty="0"/>
          </a:p>
          <a:p>
            <a:pPr marL="628650" lvl="1" indent="-171450" algn="l" rtl="0">
              <a:spcBef>
                <a:spcPts val="0"/>
              </a:spcBef>
              <a:spcAft>
                <a:spcPts val="0"/>
              </a:spcAft>
              <a:buClr>
                <a:schemeClr val="dk1"/>
              </a:buClr>
              <a:buSzPts val="1200"/>
              <a:buFont typeface="Arial"/>
              <a:buChar char="•"/>
            </a:pPr>
            <a:r>
              <a:rPr lang="en-US" sz="1800" b="0" i="0" dirty="0">
                <a:solidFill>
                  <a:schemeClr val="dk1"/>
                </a:solidFill>
                <a:latin typeface="Arial"/>
                <a:ea typeface="Arial"/>
                <a:cs typeface="Arial"/>
                <a:sym typeface="Arial"/>
              </a:rPr>
              <a:t>Gender expertise deployed</a:t>
            </a:r>
          </a:p>
          <a:p>
            <a:pPr marL="628650" lvl="1" indent="-171450" algn="l" rtl="0">
              <a:spcBef>
                <a:spcPts val="0"/>
              </a:spcBef>
              <a:spcAft>
                <a:spcPts val="0"/>
              </a:spcAft>
              <a:buClr>
                <a:schemeClr val="dk1"/>
              </a:buClr>
              <a:buSzPts val="1200"/>
              <a:buFont typeface="Arial"/>
              <a:buChar char="•"/>
            </a:pPr>
            <a:r>
              <a:rPr lang="en-US" sz="1800" b="0" i="0" dirty="0">
                <a:solidFill>
                  <a:schemeClr val="dk1"/>
                </a:solidFill>
                <a:latin typeface="Arial"/>
                <a:ea typeface="Arial"/>
                <a:cs typeface="Arial"/>
                <a:sym typeface="Arial"/>
              </a:rPr>
              <a:t>Gender networks established with representation from all clusters/sectors</a:t>
            </a:r>
          </a:p>
          <a:p>
            <a:pPr marL="628650" lvl="1" indent="-171450" algn="l" rtl="0">
              <a:spcBef>
                <a:spcPts val="0"/>
              </a:spcBef>
              <a:spcAft>
                <a:spcPts val="0"/>
              </a:spcAft>
              <a:buClr>
                <a:schemeClr val="dk1"/>
              </a:buClr>
              <a:buSzPts val="1200"/>
              <a:buFont typeface="Arial"/>
              <a:buChar char="•"/>
            </a:pPr>
            <a:r>
              <a:rPr lang="en-US" sz="1800" b="0" i="0" dirty="0">
                <a:solidFill>
                  <a:schemeClr val="dk1"/>
                </a:solidFill>
                <a:latin typeface="Arial"/>
                <a:ea typeface="Arial"/>
                <a:cs typeface="Arial"/>
                <a:sym typeface="Arial"/>
              </a:rPr>
              <a:t>Disaggregated data are collected, analyzed and used in planning and implementation</a:t>
            </a:r>
            <a:endParaRPr lang="en-US" sz="1800" dirty="0"/>
          </a:p>
          <a:p>
            <a:pPr marL="628650" lvl="1" indent="-171450" algn="l" rtl="0">
              <a:spcBef>
                <a:spcPts val="0"/>
              </a:spcBef>
              <a:spcAft>
                <a:spcPts val="0"/>
              </a:spcAft>
              <a:buClr>
                <a:schemeClr val="dk1"/>
              </a:buClr>
              <a:buSzPts val="1200"/>
              <a:buFont typeface="Arial"/>
              <a:buChar char="•"/>
            </a:pPr>
            <a:r>
              <a:rPr lang="en-US" sz="1800" b="0" i="0" dirty="0">
                <a:solidFill>
                  <a:schemeClr val="dk1"/>
                </a:solidFill>
                <a:latin typeface="Arial"/>
                <a:ea typeface="Arial"/>
                <a:cs typeface="Arial"/>
                <a:sym typeface="Arial"/>
              </a:rPr>
              <a:t>Each sector/cluster has a gender action plan with gender indicators</a:t>
            </a:r>
            <a:endParaRPr lang="en-US" sz="1800" dirty="0"/>
          </a:p>
          <a:p>
            <a:pPr marL="628650" lvl="1" indent="-171450" algn="l" rtl="0">
              <a:spcBef>
                <a:spcPts val="0"/>
              </a:spcBef>
              <a:spcAft>
                <a:spcPts val="0"/>
              </a:spcAft>
              <a:buClr>
                <a:schemeClr val="dk1"/>
              </a:buClr>
              <a:buSzPts val="1200"/>
              <a:buFont typeface="Arial"/>
              <a:buChar char="•"/>
            </a:pPr>
            <a:r>
              <a:rPr lang="en-US" sz="1800" b="0" i="0" dirty="0">
                <a:solidFill>
                  <a:schemeClr val="dk1"/>
                </a:solidFill>
                <a:latin typeface="Arial"/>
                <a:ea typeface="Arial"/>
                <a:cs typeface="Arial"/>
                <a:sym typeface="Arial"/>
              </a:rPr>
              <a:t>Gender dimensions are integrated into the training provided to field actors in all sectors/clusters and on cross-cutting issues. </a:t>
            </a:r>
            <a:endParaRPr lang="en-US" sz="1800" dirty="0"/>
          </a:p>
          <a:p>
            <a:pPr marL="457200" lvl="1" indent="0" algn="l" rtl="0">
              <a:spcBef>
                <a:spcPts val="0"/>
              </a:spcBef>
              <a:spcAft>
                <a:spcPts val="0"/>
              </a:spcAft>
              <a:buClr>
                <a:schemeClr val="dk1"/>
              </a:buClr>
              <a:buSzPts val="1200"/>
              <a:buFont typeface="Arial"/>
              <a:buNone/>
            </a:pPr>
            <a:endParaRPr lang="en-US" sz="1800" b="0" i="1"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US" sz="1800" b="1" i="0" u="sng" dirty="0">
                <a:solidFill>
                  <a:schemeClr val="dk1"/>
                </a:solidFill>
                <a:latin typeface="Arial"/>
                <a:ea typeface="Arial"/>
                <a:cs typeface="Arial"/>
                <a:sym typeface="Arial"/>
              </a:rPr>
              <a:t>2. Participation </a:t>
            </a:r>
            <a:r>
              <a:rPr lang="en-US" sz="1800" b="0" i="0" dirty="0">
                <a:solidFill>
                  <a:schemeClr val="dk1"/>
                </a:solidFill>
                <a:latin typeface="Arial"/>
                <a:ea typeface="Arial"/>
                <a:cs typeface="Arial"/>
                <a:sym typeface="Arial"/>
              </a:rPr>
              <a:t>does not refer to passive inclusion. Participation should include the active and meaningful contribution of all impacted by the emergency from design through to implementation and </a:t>
            </a:r>
            <a:r>
              <a:rPr lang="en-US" sz="1800" b="0" i="0" dirty="0" err="1">
                <a:solidFill>
                  <a:schemeClr val="dk1"/>
                </a:solidFill>
                <a:latin typeface="Arial"/>
                <a:ea typeface="Arial"/>
                <a:cs typeface="Arial"/>
                <a:sym typeface="Arial"/>
              </a:rPr>
              <a:t>programme</a:t>
            </a:r>
            <a:r>
              <a:rPr lang="en-US" sz="1800" b="0" i="0" dirty="0">
                <a:solidFill>
                  <a:schemeClr val="dk1"/>
                </a:solidFill>
                <a:latin typeface="Arial"/>
                <a:ea typeface="Arial"/>
                <a:cs typeface="Arial"/>
                <a:sym typeface="Arial"/>
              </a:rPr>
              <a:t> review. Meaningful contribution encompasses the instrumental voices and opinions of all affected women, girls, men and boys, in all their diversity, that help actors to better understand needs and empower affected members of community.</a:t>
            </a:r>
            <a:endParaRPr lang="en-US" sz="1800" b="1" i="0" dirty="0">
              <a:solidFill>
                <a:schemeClr val="dk1"/>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200"/>
              <a:buFont typeface="Arial" panose="020B0604020202020204" pitchFamily="34" charset="0"/>
              <a:buChar char="•"/>
            </a:pPr>
            <a:r>
              <a:rPr lang="en-US" sz="1800" b="1" i="0" dirty="0">
                <a:solidFill>
                  <a:schemeClr val="dk1"/>
                </a:solidFill>
                <a:latin typeface="Arial"/>
                <a:ea typeface="Arial"/>
                <a:cs typeface="Arial"/>
                <a:sym typeface="Arial"/>
              </a:rPr>
              <a:t>Key participation steps for gender in </a:t>
            </a:r>
            <a:r>
              <a:rPr lang="en-US" sz="1800" b="1" i="0" dirty="0">
                <a:solidFill>
                  <a:schemeClr val="dk1"/>
                </a:solidFill>
                <a:highlight>
                  <a:srgbClr val="FFFF00"/>
                </a:highlight>
                <a:latin typeface="Arial"/>
                <a:ea typeface="Arial"/>
                <a:cs typeface="Arial"/>
                <a:sym typeface="Arial"/>
              </a:rPr>
              <a:t>humanitarian</a:t>
            </a:r>
            <a:r>
              <a:rPr lang="en-US" sz="1800" b="1" i="0" dirty="0">
                <a:solidFill>
                  <a:schemeClr val="dk1"/>
                </a:solidFill>
                <a:latin typeface="Arial"/>
                <a:ea typeface="Arial"/>
                <a:cs typeface="Arial"/>
                <a:sym typeface="Arial"/>
              </a:rPr>
              <a:t> action:</a:t>
            </a:r>
            <a:endParaRPr lang="en-US" sz="1800" i="0" dirty="0"/>
          </a:p>
          <a:p>
            <a:pPr marL="628650" lvl="1" indent="-171450" algn="l" rtl="0">
              <a:spcBef>
                <a:spcPts val="0"/>
              </a:spcBef>
              <a:spcAft>
                <a:spcPts val="0"/>
              </a:spcAft>
              <a:buClr>
                <a:schemeClr val="dk1"/>
              </a:buClr>
              <a:buSzPts val="1200"/>
              <a:buFont typeface="Arial"/>
              <a:buChar char="•"/>
            </a:pPr>
            <a:r>
              <a:rPr lang="en-US" sz="1800" dirty="0">
                <a:solidFill>
                  <a:schemeClr val="dk1"/>
                </a:solidFill>
                <a:latin typeface="Arial"/>
                <a:ea typeface="Arial"/>
                <a:cs typeface="Arial"/>
                <a:sym typeface="Arial"/>
              </a:rPr>
              <a:t>Equal access to information and channels of comment and communication</a:t>
            </a:r>
            <a:endParaRPr lang="en-US" sz="1800" dirty="0"/>
          </a:p>
          <a:p>
            <a:pPr marL="628650" lvl="1" indent="-171450" algn="l" rtl="0">
              <a:spcBef>
                <a:spcPts val="0"/>
              </a:spcBef>
              <a:spcAft>
                <a:spcPts val="0"/>
              </a:spcAft>
              <a:buClr>
                <a:schemeClr val="dk1"/>
              </a:buClr>
              <a:buSzPts val="1200"/>
              <a:buFont typeface="Arial"/>
              <a:buChar char="•"/>
            </a:pPr>
            <a:r>
              <a:rPr lang="en-US" sz="1800" dirty="0">
                <a:solidFill>
                  <a:schemeClr val="dk1"/>
                </a:solidFill>
                <a:latin typeface="Arial"/>
                <a:ea typeface="Arial"/>
                <a:cs typeface="Arial"/>
                <a:sym typeface="Arial"/>
              </a:rPr>
              <a:t>Gender balance representation in decision making groups</a:t>
            </a:r>
            <a:endParaRPr lang="en-US" sz="1800" dirty="0"/>
          </a:p>
          <a:p>
            <a:pPr marL="628650" lvl="1" indent="-171450" algn="l" rtl="0">
              <a:spcBef>
                <a:spcPts val="0"/>
              </a:spcBef>
              <a:spcAft>
                <a:spcPts val="0"/>
              </a:spcAft>
              <a:buClr>
                <a:schemeClr val="dk1"/>
              </a:buClr>
              <a:buSzPts val="1200"/>
              <a:buFont typeface="Arial"/>
              <a:buChar char="•"/>
            </a:pPr>
            <a:r>
              <a:rPr lang="en-US" sz="1800" dirty="0">
                <a:solidFill>
                  <a:schemeClr val="dk1"/>
                </a:solidFill>
                <a:latin typeface="Arial"/>
                <a:ea typeface="Arial"/>
                <a:cs typeface="Arial"/>
                <a:sym typeface="Arial"/>
              </a:rPr>
              <a:t>Age- and sex-specific outreach is established for individuals who are marginalized, for example the homebound, persons with disabilities or others who may have problems accessing services. </a:t>
            </a:r>
            <a:endParaRPr lang="en-US" sz="1800" dirty="0"/>
          </a:p>
          <a:p>
            <a:pPr marL="628650" lvl="1" indent="-171450" algn="l" rtl="0">
              <a:spcBef>
                <a:spcPts val="0"/>
              </a:spcBef>
              <a:spcAft>
                <a:spcPts val="0"/>
              </a:spcAft>
              <a:buClr>
                <a:schemeClr val="dk1"/>
              </a:buClr>
              <a:buSzPts val="1200"/>
              <a:buFont typeface="Arial"/>
              <a:buChar char="•"/>
            </a:pPr>
            <a:r>
              <a:rPr lang="en-US" sz="1800" dirty="0">
                <a:solidFill>
                  <a:schemeClr val="dk1"/>
                </a:solidFill>
                <a:latin typeface="Arial"/>
                <a:ea typeface="Arial"/>
                <a:cs typeface="Arial"/>
                <a:sym typeface="Arial"/>
              </a:rPr>
              <a:t>Programming is designed to maximize the use of local skills and capacities, including the skills and capacities of women and youth.</a:t>
            </a:r>
            <a:endParaRPr lang="en-US" sz="1800" dirty="0"/>
          </a:p>
          <a:p>
            <a:pPr marL="628650" lvl="1" indent="-171450" algn="l" rtl="0">
              <a:spcBef>
                <a:spcPts val="0"/>
              </a:spcBef>
              <a:spcAft>
                <a:spcPts val="0"/>
              </a:spcAft>
              <a:buClr>
                <a:schemeClr val="dk1"/>
              </a:buClr>
              <a:buSzPts val="1200"/>
              <a:buFont typeface="Arial"/>
              <a:buChar char="•"/>
            </a:pPr>
            <a:r>
              <a:rPr lang="en-US" sz="1800" dirty="0">
                <a:solidFill>
                  <a:schemeClr val="dk1"/>
                </a:solidFill>
                <a:latin typeface="Arial"/>
                <a:ea typeface="Arial"/>
                <a:cs typeface="Arial"/>
                <a:sym typeface="Arial"/>
              </a:rPr>
              <a:t>Gender-sensitive </a:t>
            </a:r>
            <a:r>
              <a:rPr lang="en-US" sz="1800" dirty="0" err="1">
                <a:solidFill>
                  <a:schemeClr val="dk1"/>
                </a:solidFill>
                <a:latin typeface="Arial"/>
                <a:ea typeface="Arial"/>
                <a:cs typeface="Arial"/>
                <a:sym typeface="Arial"/>
              </a:rPr>
              <a:t>programmes</a:t>
            </a:r>
            <a:r>
              <a:rPr lang="en-US" sz="1800" dirty="0">
                <a:solidFill>
                  <a:schemeClr val="dk1"/>
                </a:solidFill>
                <a:latin typeface="Arial"/>
                <a:ea typeface="Arial"/>
                <a:cs typeface="Arial"/>
                <a:sym typeface="Arial"/>
              </a:rPr>
              <a:t> are designed to build on local capacity and do not undermine coping strategies of women, men, boys and girls in all their diversity  </a:t>
            </a:r>
          </a:p>
          <a:p>
            <a:pPr marL="628650" lvl="1" indent="-171450" algn="l" rtl="0">
              <a:spcBef>
                <a:spcPts val="0"/>
              </a:spcBef>
              <a:spcAft>
                <a:spcPts val="0"/>
              </a:spcAft>
              <a:buClr>
                <a:schemeClr val="dk1"/>
              </a:buClr>
              <a:buSzPts val="1200"/>
              <a:buFont typeface="Arial"/>
              <a:buChar char="•"/>
            </a:pPr>
            <a:r>
              <a:rPr lang="en-US" sz="1800" dirty="0" err="1">
                <a:solidFill>
                  <a:schemeClr val="dk1"/>
                </a:solidFill>
                <a:latin typeface="Arial"/>
                <a:ea typeface="Arial"/>
                <a:cs typeface="Arial"/>
                <a:sym typeface="Arial"/>
              </a:rPr>
              <a:t>Programmes</a:t>
            </a:r>
            <a:r>
              <a:rPr lang="en-US" sz="1800" dirty="0">
                <a:solidFill>
                  <a:schemeClr val="dk1"/>
                </a:solidFill>
                <a:latin typeface="Arial"/>
                <a:ea typeface="Arial"/>
                <a:cs typeface="Arial"/>
                <a:sym typeface="Arial"/>
              </a:rPr>
              <a:t> support, build on and/or complement the gender-responsiveness of existing services and local institutional structures. </a:t>
            </a:r>
          </a:p>
          <a:p>
            <a:pPr marL="171450" lvl="0" indent="-95250" algn="l" rtl="0">
              <a:spcBef>
                <a:spcPts val="0"/>
              </a:spcBef>
              <a:spcAft>
                <a:spcPts val="0"/>
              </a:spcAft>
              <a:buClr>
                <a:schemeClr val="dk1"/>
              </a:buClr>
              <a:buSzPts val="1200"/>
              <a:buFont typeface="Arial"/>
              <a:buNone/>
            </a:pPr>
            <a:endParaRPr lang="en-US" sz="1800"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US" sz="1800" b="1" i="0" u="sng" dirty="0">
                <a:solidFill>
                  <a:schemeClr val="dk1"/>
                </a:solidFill>
                <a:latin typeface="Arial"/>
                <a:ea typeface="Arial"/>
                <a:cs typeface="Arial"/>
                <a:sym typeface="Arial"/>
              </a:rPr>
              <a:t>3. Prevention and mitigation of gender-based violence </a:t>
            </a:r>
            <a:r>
              <a:rPr lang="en-US" sz="1800" b="0" i="0" u="none" dirty="0">
                <a:solidFill>
                  <a:schemeClr val="dk1"/>
                </a:solidFill>
                <a:latin typeface="Arial"/>
                <a:ea typeface="Arial"/>
                <a:cs typeface="Arial"/>
                <a:sym typeface="Arial"/>
              </a:rPr>
              <a:t>is a critical component of any </a:t>
            </a:r>
            <a:r>
              <a:rPr lang="en-US" sz="1800" b="0" i="0" u="none" dirty="0" err="1">
                <a:solidFill>
                  <a:schemeClr val="dk1"/>
                </a:solidFill>
                <a:latin typeface="Arial"/>
                <a:ea typeface="Arial"/>
                <a:cs typeface="Arial"/>
                <a:sym typeface="Arial"/>
              </a:rPr>
              <a:t>programme</a:t>
            </a:r>
            <a:r>
              <a:rPr lang="en-US" sz="1800" b="0" i="0" u="none" dirty="0">
                <a:solidFill>
                  <a:schemeClr val="dk1"/>
                </a:solidFill>
                <a:latin typeface="Arial"/>
                <a:ea typeface="Arial"/>
                <a:cs typeface="Arial"/>
                <a:sym typeface="Arial"/>
              </a:rPr>
              <a:t> in humanitarian action. Humanitarian crises heighten protection risks for women, girls, men and boys as crises weaken or collapse the usual informal and official protection mechanisms. </a:t>
            </a:r>
          </a:p>
          <a:p>
            <a:pPr marL="285750" marR="0" lvl="0" indent="-285750" algn="l" rtl="0">
              <a:lnSpc>
                <a:spcPct val="100000"/>
              </a:lnSpc>
              <a:spcBef>
                <a:spcPts val="0"/>
              </a:spcBef>
              <a:spcAft>
                <a:spcPts val="0"/>
              </a:spcAft>
              <a:buClr>
                <a:schemeClr val="dk1"/>
              </a:buClr>
              <a:buSzPts val="1200"/>
              <a:buFont typeface="Arial" panose="020B0604020202020204" pitchFamily="34" charset="0"/>
              <a:buChar char="•"/>
            </a:pPr>
            <a:r>
              <a:rPr lang="en-US" sz="1800" b="1" i="0" dirty="0">
                <a:solidFill>
                  <a:schemeClr val="dk1"/>
                </a:solidFill>
                <a:latin typeface="Arial"/>
                <a:ea typeface="Arial"/>
                <a:cs typeface="Arial"/>
                <a:sym typeface="Arial"/>
              </a:rPr>
              <a:t>Key GBV prevention and steps for gender in humanitarian action:</a:t>
            </a:r>
            <a:endParaRPr lang="en-US" sz="1800" b="1" i="0" dirty="0"/>
          </a:p>
          <a:p>
            <a:pPr marL="628650" lvl="1" indent="-171450" algn="l" rtl="0">
              <a:spcBef>
                <a:spcPts val="0"/>
              </a:spcBef>
              <a:spcAft>
                <a:spcPts val="0"/>
              </a:spcAft>
              <a:buClr>
                <a:schemeClr val="dk1"/>
              </a:buClr>
              <a:buSzPts val="1200"/>
              <a:buFont typeface="Arial"/>
              <a:buChar char="•"/>
            </a:pPr>
            <a:r>
              <a:rPr lang="en-US" sz="1800" dirty="0">
                <a:solidFill>
                  <a:schemeClr val="dk1"/>
                </a:solidFill>
                <a:latin typeface="Arial"/>
                <a:ea typeface="Arial"/>
                <a:cs typeface="Arial"/>
                <a:sym typeface="Arial"/>
              </a:rPr>
              <a:t>Reduced risk of GBV by implementing prevention and mitigation strategies from pre-emergency to recovery stages of humanitarian action;</a:t>
            </a:r>
            <a:endParaRPr lang="en-US" sz="1800" dirty="0"/>
          </a:p>
          <a:p>
            <a:pPr marL="628650" lvl="1" indent="-171450" algn="l" rtl="0">
              <a:spcBef>
                <a:spcPts val="0"/>
              </a:spcBef>
              <a:spcAft>
                <a:spcPts val="0"/>
              </a:spcAft>
              <a:buClr>
                <a:schemeClr val="dk1"/>
              </a:buClr>
              <a:buSzPts val="1200"/>
              <a:buFont typeface="Arial"/>
              <a:buChar char="•"/>
            </a:pPr>
            <a:r>
              <a:rPr lang="en-US" sz="1800" dirty="0">
                <a:solidFill>
                  <a:schemeClr val="dk1"/>
                </a:solidFill>
                <a:latin typeface="Arial"/>
                <a:ea typeface="Arial"/>
                <a:cs typeface="Arial"/>
                <a:sym typeface="Arial"/>
              </a:rPr>
              <a:t>Promote resilience by strengthening national and community-based systems that prevent and mitigate GBV, and by enabling survivors and those at risk of GBV to access specialized care and support;</a:t>
            </a:r>
            <a:endParaRPr lang="en-US" sz="1800" dirty="0"/>
          </a:p>
          <a:p>
            <a:pPr marL="628650" lvl="1" indent="-171450" algn="l" rtl="0">
              <a:spcBef>
                <a:spcPts val="0"/>
              </a:spcBef>
              <a:spcAft>
                <a:spcPts val="0"/>
              </a:spcAft>
              <a:buClr>
                <a:schemeClr val="dk1"/>
              </a:buClr>
              <a:buSzPts val="1200"/>
              <a:buFont typeface="Arial"/>
              <a:buChar char="•"/>
            </a:pPr>
            <a:r>
              <a:rPr lang="en-US" sz="1800" dirty="0">
                <a:solidFill>
                  <a:schemeClr val="dk1"/>
                </a:solidFill>
                <a:latin typeface="Arial"/>
                <a:ea typeface="Arial"/>
                <a:cs typeface="Arial"/>
                <a:sym typeface="Arial"/>
              </a:rPr>
              <a:t>Aid recovery of communities and societies by supporting local and national capacities to create lasting solutions to the problem of GBV.</a:t>
            </a:r>
          </a:p>
          <a:p>
            <a:pPr marL="0" lvl="0" indent="0" algn="l" rtl="0">
              <a:spcBef>
                <a:spcPts val="0"/>
              </a:spcBef>
              <a:spcAft>
                <a:spcPts val="0"/>
              </a:spcAft>
              <a:buClr>
                <a:schemeClr val="dk1"/>
              </a:buClr>
              <a:buSzPts val="1200"/>
              <a:buFont typeface="Arial"/>
              <a:buNone/>
            </a:pPr>
            <a:endParaRPr lang="en-US" sz="1800" dirty="0">
              <a:solidFill>
                <a:schemeClr val="dk1"/>
              </a:solidFill>
              <a:latin typeface="Arial"/>
              <a:ea typeface="Arial"/>
              <a:cs typeface="Arial"/>
              <a:sym typeface="Arial"/>
            </a:endParaRPr>
          </a:p>
          <a:p>
            <a:pPr marL="0" lvl="0" indent="0" algn="l" rtl="0">
              <a:spcBef>
                <a:spcPts val="0"/>
              </a:spcBef>
              <a:spcAft>
                <a:spcPts val="0"/>
              </a:spcAft>
              <a:buClr>
                <a:schemeClr val="dk1"/>
              </a:buClr>
              <a:buSzPts val="1200"/>
              <a:buFont typeface="Arial"/>
              <a:buNone/>
            </a:pPr>
            <a:r>
              <a:rPr lang="en-US" sz="1800" b="1" u="sng" dirty="0">
                <a:solidFill>
                  <a:schemeClr val="dk1"/>
                </a:solidFill>
                <a:latin typeface="Arial"/>
                <a:ea typeface="Arial"/>
                <a:cs typeface="Arial"/>
                <a:sym typeface="Arial"/>
              </a:rPr>
              <a:t>4. Transformative change </a:t>
            </a:r>
            <a:r>
              <a:rPr lang="en-US" sz="1800" dirty="0">
                <a:solidFill>
                  <a:schemeClr val="dk1"/>
                </a:solidFill>
                <a:latin typeface="Arial"/>
                <a:ea typeface="Arial"/>
                <a:cs typeface="Arial"/>
                <a:sym typeface="Arial"/>
              </a:rPr>
              <a:t>is fundamental, lasting change. It goes beyond meeting the immediate needs of women, girls, men and boys. In terms of gender equality, it means changes in the structures and cultures of societies, as well as in ways of thinking and believing. </a:t>
            </a:r>
          </a:p>
          <a:p>
            <a:pPr marL="285750" marR="0" lvl="0" indent="-285750" algn="l" rtl="0">
              <a:lnSpc>
                <a:spcPct val="100000"/>
              </a:lnSpc>
              <a:spcBef>
                <a:spcPts val="0"/>
              </a:spcBef>
              <a:spcAft>
                <a:spcPts val="0"/>
              </a:spcAft>
              <a:buClr>
                <a:schemeClr val="dk1"/>
              </a:buClr>
              <a:buSzPts val="1200"/>
              <a:buFont typeface="Arial" panose="020B0604020202020204" pitchFamily="34" charset="0"/>
              <a:buChar char="•"/>
            </a:pPr>
            <a:r>
              <a:rPr lang="en-US" sz="1800" b="1" i="0" dirty="0">
                <a:solidFill>
                  <a:schemeClr val="dk1"/>
                </a:solidFill>
                <a:latin typeface="Arial"/>
                <a:ea typeface="Arial"/>
                <a:cs typeface="Arial"/>
                <a:sym typeface="Arial"/>
              </a:rPr>
              <a:t>Key steps for transformative change through gender in humanitarian action:</a:t>
            </a:r>
            <a:endParaRPr lang="en-US" sz="1800" i="0" dirty="0"/>
          </a:p>
          <a:p>
            <a:pPr marL="628650" lvl="1" indent="-171450" algn="l" rtl="0">
              <a:spcBef>
                <a:spcPts val="0"/>
              </a:spcBef>
              <a:spcAft>
                <a:spcPts val="0"/>
              </a:spcAft>
              <a:buClr>
                <a:schemeClr val="dk1"/>
              </a:buClr>
              <a:buSzPts val="1200"/>
              <a:buFont typeface="Arial"/>
              <a:buChar char="•"/>
            </a:pPr>
            <a:r>
              <a:rPr lang="en-US" sz="1800" dirty="0">
                <a:solidFill>
                  <a:schemeClr val="dk1"/>
                </a:solidFill>
                <a:latin typeface="Arial"/>
                <a:ea typeface="Arial"/>
                <a:cs typeface="Arial"/>
                <a:sym typeface="Arial"/>
              </a:rPr>
              <a:t>Facilitate the participatory, inclusive and consolidated role of women across all humanitarian, peacebuilding and development strategies, activities and outcomes.</a:t>
            </a:r>
            <a:endParaRPr lang="en-US" sz="1800" dirty="0"/>
          </a:p>
          <a:p>
            <a:pPr marL="628650" lvl="1" indent="-171450" algn="l" rtl="0">
              <a:spcBef>
                <a:spcPts val="0"/>
              </a:spcBef>
              <a:spcAft>
                <a:spcPts val="0"/>
              </a:spcAft>
              <a:buClr>
                <a:schemeClr val="dk1"/>
              </a:buClr>
              <a:buSzPts val="1200"/>
              <a:buFont typeface="Arial"/>
              <a:buChar char="•"/>
            </a:pPr>
            <a:r>
              <a:rPr lang="en-US" sz="1800" dirty="0">
                <a:solidFill>
                  <a:schemeClr val="dk1"/>
                </a:solidFill>
                <a:latin typeface="Arial"/>
                <a:ea typeface="Arial"/>
                <a:cs typeface="Arial"/>
                <a:sym typeface="Arial"/>
              </a:rPr>
              <a:t>Enable W&amp;Gs to gain financial independence, leadership abilities and literacy and advocacy skills, and promoting their voices and opinions to enable them to emerge as agents of change in their communities.</a:t>
            </a:r>
            <a:endParaRPr lang="en-US" sz="1800" dirty="0"/>
          </a:p>
          <a:p>
            <a:pPr marL="628650" lvl="1" indent="-171450" algn="l" rtl="0">
              <a:spcBef>
                <a:spcPts val="0"/>
              </a:spcBef>
              <a:spcAft>
                <a:spcPts val="0"/>
              </a:spcAft>
              <a:buClr>
                <a:schemeClr val="dk1"/>
              </a:buClr>
              <a:buSzPts val="1200"/>
              <a:buFont typeface="Arial"/>
              <a:buChar char="•"/>
            </a:pPr>
            <a:r>
              <a:rPr lang="en-US" sz="1800" dirty="0">
                <a:solidFill>
                  <a:schemeClr val="dk1"/>
                </a:solidFill>
                <a:latin typeface="Arial"/>
                <a:ea typeface="Arial"/>
                <a:cs typeface="Arial"/>
                <a:sym typeface="Arial"/>
              </a:rPr>
              <a:t>Engage with men and boys </a:t>
            </a:r>
            <a:endParaRPr lang="en-US" sz="1800" dirty="0"/>
          </a:p>
          <a:p>
            <a:endParaRPr lang="en-US" sz="1800" b="0" i="1" u="none" strike="noStrike" baseline="0" dirty="0">
              <a:solidFill>
                <a:srgbClr val="000000"/>
              </a:solidFill>
              <a:latin typeface="Arial" panose="020B0604020202020204" pitchFamily="34" charset="0"/>
            </a:endParaRPr>
          </a:p>
        </p:txBody>
      </p:sp>
      <p:sp>
        <p:nvSpPr>
          <p:cNvPr id="4" name="Slide Number Placeholder 3"/>
          <p:cNvSpPr>
            <a:spLocks noGrp="1"/>
          </p:cNvSpPr>
          <p:nvPr>
            <p:ph type="sldNum" sz="quarter" idx="5"/>
          </p:nvPr>
        </p:nvSpPr>
        <p:spPr/>
        <p:txBody>
          <a:bodyPr/>
          <a:lstStyle/>
          <a:p>
            <a:fld id="{B8D4B0EC-460C-4300-898B-E3167DFF2342}" type="slidenum">
              <a:rPr lang="en-US" smtClean="0"/>
              <a:t>14</a:t>
            </a:fld>
            <a:endParaRPr lang="en-US"/>
          </a:p>
        </p:txBody>
      </p:sp>
    </p:spTree>
    <p:extLst>
      <p:ext uri="{BB962C8B-B14F-4D97-AF65-F5344CB8AC3E}">
        <p14:creationId xmlns:p14="http://schemas.microsoft.com/office/powerpoint/2010/main" val="7117646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F1D22B4-9045-4E98-B10A-FAFCF85484CE}" type="slidenum">
              <a:rPr lang="en-US" smtClean="0"/>
              <a:t>15</a:t>
            </a:fld>
            <a:endParaRPr lang="en-US"/>
          </a:p>
        </p:txBody>
      </p:sp>
    </p:spTree>
    <p:extLst>
      <p:ext uri="{BB962C8B-B14F-4D97-AF65-F5344CB8AC3E}">
        <p14:creationId xmlns:p14="http://schemas.microsoft.com/office/powerpoint/2010/main" val="17883284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0" u="sng" strike="noStrike" baseline="0" dirty="0">
                <a:solidFill>
                  <a:srgbClr val="006FC0"/>
                </a:solidFill>
                <a:latin typeface="Arial Nova" panose="020B0504020202020204" pitchFamily="34" charset="0"/>
              </a:rPr>
              <a:t>What is a gender marker? </a:t>
            </a:r>
          </a:p>
          <a:p>
            <a:pPr marL="285750" indent="-285750">
              <a:buFont typeface="Arial" panose="020B0604020202020204" pitchFamily="34" charset="0"/>
              <a:buChar char="•"/>
            </a:pPr>
            <a:r>
              <a:rPr lang="en-US" sz="1800" b="0" i="0" u="none" strike="noStrike" baseline="0" dirty="0">
                <a:solidFill>
                  <a:srgbClr val="000000"/>
                </a:solidFill>
                <a:latin typeface="Arial" panose="020B0604020202020204" pitchFamily="34" charset="0"/>
              </a:rPr>
              <a:t>A Gender Marker is a tool to assess the extent to which gender equality has been integrated into humanitarian </a:t>
            </a:r>
            <a:r>
              <a:rPr lang="en-US" sz="1800" b="0" i="0" u="none" strike="noStrike" baseline="0" dirty="0" err="1">
                <a:solidFill>
                  <a:srgbClr val="000000"/>
                </a:solidFill>
                <a:latin typeface="Arial" panose="020B0604020202020204" pitchFamily="34" charset="0"/>
              </a:rPr>
              <a:t>programmes</a:t>
            </a:r>
            <a:r>
              <a:rPr lang="en-US" sz="1800" b="0" i="0" u="none" strike="noStrike" baseline="0" dirty="0">
                <a:solidFill>
                  <a:srgbClr val="000000"/>
                </a:solidFill>
                <a:latin typeface="Arial" panose="020B0604020202020204" pitchFamily="34" charset="0"/>
              </a:rPr>
              <a:t>. </a:t>
            </a:r>
            <a:endParaRPr lang="en-US" sz="1800" b="0" i="0" u="none" strike="noStrike" baseline="0" dirty="0">
              <a:solidFill>
                <a:srgbClr val="000000"/>
              </a:solidFill>
              <a:latin typeface="Arial Nova" panose="020B0504020202020204" pitchFamily="34" charset="0"/>
            </a:endParaRPr>
          </a:p>
          <a:p>
            <a:r>
              <a:rPr lang="en-US" sz="1800" b="0" i="0" u="none" strike="noStrike" baseline="0" dirty="0">
                <a:solidFill>
                  <a:srgbClr val="000000"/>
                </a:solidFill>
                <a:latin typeface="Arial" panose="020B0604020202020204" pitchFamily="34" charset="0"/>
              </a:rPr>
              <a:t>Typically gender markers have the following characteristics: </a:t>
            </a:r>
          </a:p>
          <a:p>
            <a:pPr marL="285750" indent="-285750">
              <a:buFont typeface="Arial" panose="020B0604020202020204" pitchFamily="34" charset="0"/>
              <a:buChar char="•"/>
            </a:pPr>
            <a:r>
              <a:rPr lang="en-US" sz="1800" b="1" i="0" u="none" strike="noStrike" baseline="0" dirty="0">
                <a:solidFill>
                  <a:srgbClr val="221F1F"/>
                </a:solidFill>
                <a:latin typeface="Arial" panose="020B0604020202020204" pitchFamily="34" charset="0"/>
              </a:rPr>
              <a:t>Codes - </a:t>
            </a:r>
            <a:r>
              <a:rPr lang="en-US" sz="1800" b="0" i="0" u="none" strike="noStrike" baseline="0" dirty="0">
                <a:solidFill>
                  <a:srgbClr val="221F1F"/>
                </a:solidFill>
                <a:latin typeface="Arial" panose="020B0604020202020204" pitchFamily="34" charset="0"/>
              </a:rPr>
              <a:t>applied to a </a:t>
            </a:r>
            <a:r>
              <a:rPr lang="en-US" sz="1800" b="0" i="0" u="none" strike="noStrike" baseline="0" dirty="0" err="1">
                <a:solidFill>
                  <a:srgbClr val="221F1F"/>
                </a:solidFill>
                <a:latin typeface="Arial" panose="020B0604020202020204" pitchFamily="34" charset="0"/>
              </a:rPr>
              <a:t>programme</a:t>
            </a:r>
            <a:r>
              <a:rPr lang="en-US" sz="1800" b="0" i="0" u="none" strike="noStrike" baseline="0" dirty="0">
                <a:solidFill>
                  <a:srgbClr val="221F1F"/>
                </a:solidFill>
                <a:latin typeface="Arial" panose="020B0604020202020204" pitchFamily="34" charset="0"/>
              </a:rPr>
              <a:t> to show the extent to which gender equality is integrate across the </a:t>
            </a:r>
            <a:r>
              <a:rPr lang="en-US" sz="1800" b="0" i="0" u="none" strike="noStrike" baseline="0" dirty="0" err="1">
                <a:solidFill>
                  <a:srgbClr val="221F1F"/>
                </a:solidFill>
                <a:latin typeface="Arial" panose="020B0604020202020204" pitchFamily="34" charset="0"/>
              </a:rPr>
              <a:t>programme</a:t>
            </a:r>
            <a:r>
              <a:rPr lang="en-US" sz="1800" b="0" i="0" u="none" strike="noStrike" baseline="0" dirty="0">
                <a:solidFill>
                  <a:srgbClr val="221F1F"/>
                </a:solidFill>
                <a:latin typeface="Arial" panose="020B0604020202020204" pitchFamily="34" charset="0"/>
              </a:rPr>
              <a:t> elements, </a:t>
            </a:r>
            <a:endParaRPr lang="en-US" sz="1800" b="0" i="0" u="none" strike="noStrike" baseline="0" dirty="0">
              <a:solidFill>
                <a:srgbClr val="000000"/>
              </a:solidFill>
              <a:latin typeface="Arial Nova" panose="020B0504020202020204" pitchFamily="34" charset="0"/>
            </a:endParaRPr>
          </a:p>
          <a:p>
            <a:pPr marL="285750" indent="-285750">
              <a:buFont typeface="Arial" panose="020B0604020202020204" pitchFamily="34" charset="0"/>
              <a:buChar char="•"/>
            </a:pPr>
            <a:r>
              <a:rPr lang="en-US" sz="1800" b="1" i="0" u="none" strike="noStrike" baseline="0" dirty="0">
                <a:solidFill>
                  <a:srgbClr val="221F1F"/>
                </a:solidFill>
                <a:latin typeface="Arial" panose="020B0604020202020204" pitchFamily="34" charset="0"/>
              </a:rPr>
              <a:t>Scales - </a:t>
            </a:r>
            <a:r>
              <a:rPr lang="en-US" sz="1800" b="0" i="0" u="none" strike="noStrike" baseline="0" dirty="0">
                <a:solidFill>
                  <a:srgbClr val="221F1F"/>
                </a:solidFill>
                <a:latin typeface="Arial" panose="020B0604020202020204" pitchFamily="34" charset="0"/>
              </a:rPr>
              <a:t>vary with between three and five points, e.g., scale of 0 - 4, depending on the marker, </a:t>
            </a:r>
            <a:endParaRPr lang="en-US" sz="1800" b="0" i="0" u="none" strike="noStrike" baseline="0" dirty="0">
              <a:solidFill>
                <a:srgbClr val="000000"/>
              </a:solidFill>
              <a:latin typeface="Arial Nova" panose="020B0504020202020204" pitchFamily="34" charset="0"/>
            </a:endParaRPr>
          </a:p>
          <a:p>
            <a:pPr marL="285750" indent="-285750">
              <a:buFont typeface="Arial" panose="020B0604020202020204" pitchFamily="34" charset="0"/>
              <a:buChar char="•"/>
            </a:pPr>
            <a:r>
              <a:rPr lang="en-US" sz="1800" b="1" i="0" u="none" strike="noStrike" baseline="0" dirty="0">
                <a:solidFill>
                  <a:srgbClr val="221F1F"/>
                </a:solidFill>
                <a:latin typeface="Arial" panose="020B0604020202020204" pitchFamily="34" charset="0"/>
              </a:rPr>
              <a:t>Questionnaire or checklist - </a:t>
            </a:r>
            <a:r>
              <a:rPr lang="en-US" sz="1800" b="0" i="0" u="none" strike="noStrike" baseline="0" dirty="0">
                <a:solidFill>
                  <a:srgbClr val="000000"/>
                </a:solidFill>
                <a:latin typeface="Arial" panose="020B0604020202020204" pitchFamily="34" charset="0"/>
              </a:rPr>
              <a:t>that enables assessors to allocate a code to each element of the </a:t>
            </a:r>
            <a:r>
              <a:rPr lang="en-US" sz="1800" b="0" i="0" u="none" strike="noStrike" baseline="0" dirty="0" err="1">
                <a:solidFill>
                  <a:srgbClr val="000000"/>
                </a:solidFill>
                <a:latin typeface="Arial" panose="020B0604020202020204" pitchFamily="34" charset="0"/>
              </a:rPr>
              <a:t>programme</a:t>
            </a:r>
            <a:r>
              <a:rPr lang="en-US" sz="1800" b="0" i="0" u="none" strike="noStrike" baseline="0" dirty="0">
                <a:solidFill>
                  <a:srgbClr val="000000"/>
                </a:solidFill>
                <a:latin typeface="Arial" panose="020B0604020202020204" pitchFamily="34" charset="0"/>
              </a:rPr>
              <a:t> being assessed. </a:t>
            </a:r>
          </a:p>
          <a:p>
            <a:pPr marL="285750" indent="-285750">
              <a:buFont typeface="Arial" panose="020B0604020202020204" pitchFamily="34" charset="0"/>
              <a:buChar char="•"/>
            </a:pPr>
            <a:endParaRPr lang="en-US" sz="1800" b="0" i="0" u="none" strike="noStrike" baseline="0" dirty="0">
              <a:solidFill>
                <a:srgbClr val="000000"/>
              </a:solidFill>
              <a:latin typeface="Arial" panose="020B0604020202020204" pitchFamily="34" charset="0"/>
            </a:endParaRPr>
          </a:p>
          <a:p>
            <a:r>
              <a:rPr lang="en-US" sz="1800" b="1" i="0" u="sng" strike="noStrike" baseline="0" dirty="0">
                <a:solidFill>
                  <a:srgbClr val="006FC0"/>
                </a:solidFill>
                <a:latin typeface="Arial Nova" panose="020B0504020202020204" pitchFamily="34" charset="0"/>
              </a:rPr>
              <a:t>Why use gender markers? </a:t>
            </a:r>
          </a:p>
          <a:p>
            <a:r>
              <a:rPr lang="en-US" sz="1800" b="0" i="0" u="none" strike="noStrike" baseline="0" dirty="0">
                <a:solidFill>
                  <a:srgbClr val="000000"/>
                </a:solidFill>
                <a:latin typeface="Arial" panose="020B0604020202020204" pitchFamily="34" charset="0"/>
              </a:rPr>
              <a:t>A gender marker is used to assess: </a:t>
            </a:r>
            <a:endParaRPr lang="en-US" sz="1800" b="0" i="0" u="none" strike="noStrike" baseline="0" dirty="0">
              <a:solidFill>
                <a:srgbClr val="000000"/>
              </a:solidFill>
              <a:latin typeface="Arial Nova" panose="020B0504020202020204" pitchFamily="34" charset="0"/>
            </a:endParaRPr>
          </a:p>
          <a:p>
            <a:pPr marL="285750" indent="-285750">
              <a:buFont typeface="Arial" panose="020B0604020202020204" pitchFamily="34" charset="0"/>
              <a:buChar char="•"/>
            </a:pPr>
            <a:r>
              <a:rPr lang="en-US" sz="1800" b="0" i="0" u="none" strike="noStrike" baseline="0" dirty="0">
                <a:solidFill>
                  <a:srgbClr val="221F1F"/>
                </a:solidFill>
                <a:latin typeface="Arial" panose="020B0604020202020204" pitchFamily="34" charset="0"/>
              </a:rPr>
              <a:t>How well a </a:t>
            </a:r>
            <a:r>
              <a:rPr lang="en-US" sz="1800" b="0" i="0" u="none" strike="noStrike" baseline="0" dirty="0" err="1">
                <a:solidFill>
                  <a:srgbClr val="221F1F"/>
                </a:solidFill>
                <a:latin typeface="Arial" panose="020B0604020202020204" pitchFamily="34" charset="0"/>
              </a:rPr>
              <a:t>programme</a:t>
            </a:r>
            <a:r>
              <a:rPr lang="en-US" sz="1800" b="0" i="0" u="none" strike="noStrike" baseline="0" dirty="0">
                <a:solidFill>
                  <a:srgbClr val="221F1F"/>
                </a:solidFill>
                <a:latin typeface="Arial" panose="020B0604020202020204" pitchFamily="34" charset="0"/>
              </a:rPr>
              <a:t> integrates gender equality into </a:t>
            </a:r>
            <a:r>
              <a:rPr lang="en-US" sz="1800" b="0" i="0" u="none" strike="noStrike" baseline="0" dirty="0" err="1">
                <a:solidFill>
                  <a:srgbClr val="221F1F"/>
                </a:solidFill>
                <a:latin typeface="Arial" panose="020B0604020202020204" pitchFamily="34" charset="0"/>
              </a:rPr>
              <a:t>programme</a:t>
            </a:r>
            <a:r>
              <a:rPr lang="en-US" sz="1800" b="0" i="0" u="none" strike="noStrike" baseline="0" dirty="0">
                <a:solidFill>
                  <a:srgbClr val="221F1F"/>
                </a:solidFill>
                <a:latin typeface="Arial" panose="020B0604020202020204" pitchFamily="34" charset="0"/>
              </a:rPr>
              <a:t> design and implementation (and sometimes end of </a:t>
            </a:r>
            <a:r>
              <a:rPr lang="en-US" sz="1800" b="0" i="0" u="none" strike="noStrike" baseline="0" dirty="0" err="1">
                <a:solidFill>
                  <a:srgbClr val="221F1F"/>
                </a:solidFill>
                <a:latin typeface="Arial" panose="020B0604020202020204" pitchFamily="34" charset="0"/>
              </a:rPr>
              <a:t>programme</a:t>
            </a:r>
            <a:r>
              <a:rPr lang="en-US" sz="1800" b="0" i="0" u="none" strike="noStrike" baseline="0" dirty="0">
                <a:solidFill>
                  <a:srgbClr val="221F1F"/>
                </a:solidFill>
                <a:latin typeface="Arial" panose="020B0604020202020204" pitchFamily="34" charset="0"/>
              </a:rPr>
              <a:t>/review stage) </a:t>
            </a:r>
            <a:endParaRPr lang="en-US" sz="1800" b="0" i="0" u="none" strike="noStrike" baseline="0" dirty="0">
              <a:solidFill>
                <a:srgbClr val="000000"/>
              </a:solidFill>
              <a:latin typeface="Arial Nova" panose="020B0504020202020204" pitchFamily="34" charset="0"/>
            </a:endParaRPr>
          </a:p>
          <a:p>
            <a:pPr marL="285750" indent="-285750">
              <a:buFont typeface="Arial" panose="020B0604020202020204" pitchFamily="34" charset="0"/>
              <a:buChar char="•"/>
            </a:pPr>
            <a:r>
              <a:rPr lang="en-US" sz="1800" b="0" i="0" u="none" strike="noStrike" baseline="0" dirty="0">
                <a:solidFill>
                  <a:srgbClr val="221F1F"/>
                </a:solidFill>
                <a:latin typeface="Arial" panose="020B0604020202020204" pitchFamily="34" charset="0"/>
              </a:rPr>
              <a:t>If a humanitarian </a:t>
            </a:r>
            <a:r>
              <a:rPr lang="en-US" sz="1800" b="0" i="0" u="none" strike="noStrike" baseline="0" dirty="0" err="1">
                <a:solidFill>
                  <a:srgbClr val="221F1F"/>
                </a:solidFill>
                <a:latin typeface="Arial" panose="020B0604020202020204" pitchFamily="34" charset="0"/>
              </a:rPr>
              <a:t>programme</a:t>
            </a:r>
            <a:r>
              <a:rPr lang="en-US" sz="1800" b="0" i="0" u="none" strike="noStrike" baseline="0" dirty="0">
                <a:solidFill>
                  <a:srgbClr val="221F1F"/>
                </a:solidFill>
                <a:latin typeface="Arial" panose="020B0604020202020204" pitchFamily="34" charset="0"/>
              </a:rPr>
              <a:t> will ensure that persons of all genders and ages benefit equally from it </a:t>
            </a:r>
            <a:endParaRPr lang="en-US" sz="1800" b="0" i="0" u="none" strike="noStrike" baseline="0" dirty="0">
              <a:solidFill>
                <a:srgbClr val="000000"/>
              </a:solidFill>
              <a:latin typeface="Arial Nova" panose="020B0504020202020204" pitchFamily="34" charset="0"/>
            </a:endParaRPr>
          </a:p>
          <a:p>
            <a:pPr marL="285750" indent="-285750">
              <a:buFont typeface="Arial" panose="020B0604020202020204" pitchFamily="34" charset="0"/>
              <a:buChar char="•"/>
            </a:pPr>
            <a:r>
              <a:rPr lang="en-US" sz="1800" b="0" i="0" u="none" strike="noStrike" baseline="0" dirty="0">
                <a:solidFill>
                  <a:srgbClr val="221F1F"/>
                </a:solidFill>
                <a:latin typeface="Arial" panose="020B0604020202020204" pitchFamily="34" charset="0"/>
              </a:rPr>
              <a:t>If a humanitarian </a:t>
            </a:r>
            <a:r>
              <a:rPr lang="en-US" sz="1800" b="0" i="0" u="none" strike="noStrike" baseline="0" dirty="0" err="1">
                <a:solidFill>
                  <a:srgbClr val="221F1F"/>
                </a:solidFill>
                <a:latin typeface="Arial" panose="020B0604020202020204" pitchFamily="34" charset="0"/>
              </a:rPr>
              <a:t>programme</a:t>
            </a:r>
            <a:r>
              <a:rPr lang="en-US" sz="1800" b="0" i="0" u="none" strike="noStrike" baseline="0" dirty="0">
                <a:solidFill>
                  <a:srgbClr val="221F1F"/>
                </a:solidFill>
                <a:latin typeface="Arial" panose="020B0604020202020204" pitchFamily="34" charset="0"/>
              </a:rPr>
              <a:t> will advance gender equality in other ways </a:t>
            </a:r>
            <a:endParaRPr lang="en-US" sz="1800" b="0" i="0" u="none" strike="noStrike" baseline="0" dirty="0">
              <a:solidFill>
                <a:srgbClr val="000000"/>
              </a:solidFill>
              <a:latin typeface="Arial Nova" panose="020B0504020202020204" pitchFamily="34" charset="0"/>
            </a:endParaRPr>
          </a:p>
          <a:p>
            <a:pPr marL="285750" indent="-285750">
              <a:buFont typeface="Arial" panose="020B0604020202020204" pitchFamily="34" charset="0"/>
              <a:buChar char="•"/>
            </a:pPr>
            <a:r>
              <a:rPr lang="en-US" sz="1800" b="0" i="0" u="none" strike="noStrike" baseline="0" dirty="0">
                <a:solidFill>
                  <a:srgbClr val="221F1F"/>
                </a:solidFill>
                <a:latin typeface="Arial" panose="020B0604020202020204" pitchFamily="34" charset="0"/>
              </a:rPr>
              <a:t>Help donors identify and fund gender-sensitized </a:t>
            </a:r>
            <a:r>
              <a:rPr lang="en-US" sz="1800" b="0" i="0" u="none" strike="noStrike" baseline="0" dirty="0" err="1">
                <a:solidFill>
                  <a:srgbClr val="221F1F"/>
                </a:solidFill>
                <a:latin typeface="Arial" panose="020B0604020202020204" pitchFamily="34" charset="0"/>
              </a:rPr>
              <a:t>programmes</a:t>
            </a:r>
            <a:r>
              <a:rPr lang="en-US" sz="1800" b="0" i="0" u="none" strike="noStrike" baseline="0" dirty="0">
                <a:solidFill>
                  <a:srgbClr val="221F1F"/>
                </a:solidFill>
                <a:latin typeface="Arial" panose="020B0604020202020204" pitchFamily="34" charset="0"/>
              </a:rPr>
              <a:t> - that help ensure that all segments of the affected population have access to equal quality of services. </a:t>
            </a:r>
            <a:endParaRPr lang="en-US" sz="1800" b="0" i="0" u="none" strike="noStrike" baseline="0" dirty="0">
              <a:solidFill>
                <a:srgbClr val="000000"/>
              </a:solidFill>
              <a:latin typeface="Arial Nova" panose="020B0504020202020204" pitchFamily="34" charset="0"/>
            </a:endParaRPr>
          </a:p>
          <a:p>
            <a:endParaRPr lang="en-US" sz="1800" b="0" i="0" u="none" strike="noStrike" baseline="0" dirty="0">
              <a:solidFill>
                <a:srgbClr val="000000"/>
              </a:solidFill>
              <a:latin typeface="Arial Nova" panose="020B0504020202020204" pitchFamily="34" charset="0"/>
            </a:endParaRPr>
          </a:p>
          <a:p>
            <a:r>
              <a:rPr lang="en-US" sz="1800" b="1" i="0" u="sng" strike="noStrike" baseline="0" dirty="0">
                <a:solidFill>
                  <a:srgbClr val="006FC0"/>
                </a:solidFill>
                <a:latin typeface="Arial Nova" panose="020B0504020202020204" pitchFamily="34" charset="0"/>
              </a:rPr>
              <a:t>When do we use gender markers? </a:t>
            </a:r>
          </a:p>
          <a:p>
            <a:r>
              <a:rPr lang="en-US" sz="1800" b="0" i="0" u="none" strike="noStrike" baseline="0" dirty="0">
                <a:solidFill>
                  <a:srgbClr val="000000"/>
                </a:solidFill>
                <a:latin typeface="Arial" panose="020B0604020202020204" pitchFamily="34" charset="0"/>
              </a:rPr>
              <a:t>A gender marker is particularly useful to assess the extent to which gender equality has been integrated into the </a:t>
            </a:r>
            <a:r>
              <a:rPr lang="en-US" sz="1800" b="1" i="0" u="none" strike="noStrike" baseline="0" dirty="0">
                <a:solidFill>
                  <a:srgbClr val="00AFEF"/>
                </a:solidFill>
                <a:latin typeface="Arial" panose="020B0604020202020204" pitchFamily="34" charset="0"/>
              </a:rPr>
              <a:t>Humanitarian </a:t>
            </a:r>
            <a:r>
              <a:rPr lang="en-US" sz="1800" b="1" i="0" u="none" strike="noStrike" baseline="0" dirty="0" err="1">
                <a:solidFill>
                  <a:srgbClr val="00AFEF"/>
                </a:solidFill>
                <a:latin typeface="Arial" panose="020B0604020202020204" pitchFamily="34" charset="0"/>
              </a:rPr>
              <a:t>Programme</a:t>
            </a:r>
            <a:r>
              <a:rPr lang="en-US" sz="1800" b="1" i="0" u="none" strike="noStrike" baseline="0" dirty="0">
                <a:solidFill>
                  <a:srgbClr val="00AFEF"/>
                </a:solidFill>
                <a:latin typeface="Arial" panose="020B0604020202020204" pitchFamily="34" charset="0"/>
              </a:rPr>
              <a:t> Cycle (HPC) </a:t>
            </a:r>
            <a:r>
              <a:rPr lang="en-US" sz="1800" b="0" i="0" u="none" strike="noStrike" baseline="0" dirty="0">
                <a:solidFill>
                  <a:srgbClr val="000000"/>
                </a:solidFill>
                <a:latin typeface="Arial" panose="020B0604020202020204" pitchFamily="34" charset="0"/>
              </a:rPr>
              <a:t>at the stages of - </a:t>
            </a:r>
            <a:endParaRPr lang="en-US" sz="1800" b="0" i="0" u="none" strike="noStrike" baseline="0" dirty="0">
              <a:solidFill>
                <a:srgbClr val="000000"/>
              </a:solidFill>
              <a:latin typeface="Arial Nova" panose="020B0504020202020204" pitchFamily="34" charset="0"/>
            </a:endParaRPr>
          </a:p>
          <a:p>
            <a:pPr marL="285750" indent="-285750">
              <a:buFont typeface="Arial" panose="020B0604020202020204" pitchFamily="34" charset="0"/>
              <a:buChar char="•"/>
            </a:pPr>
            <a:r>
              <a:rPr lang="en-US" sz="1800" b="0" i="0" u="none" strike="noStrike" baseline="0" dirty="0">
                <a:solidFill>
                  <a:srgbClr val="EFB50E"/>
                </a:solidFill>
                <a:latin typeface="Wingdings" panose="05000000000000000000" pitchFamily="2" charset="2"/>
              </a:rPr>
              <a:t>Humanitarian response planning (HRP) </a:t>
            </a:r>
          </a:p>
          <a:p>
            <a:pPr marL="285750" indent="-285750">
              <a:buFont typeface="Arial" panose="020B0604020202020204" pitchFamily="34" charset="0"/>
              <a:buChar char="•"/>
            </a:pPr>
            <a:r>
              <a:rPr lang="en-US" sz="1800" b="0" i="0" u="none" strike="noStrike" baseline="0" dirty="0">
                <a:solidFill>
                  <a:srgbClr val="EFB50E"/>
                </a:solidFill>
                <a:latin typeface="Wingdings" panose="05000000000000000000" pitchFamily="2" charset="2"/>
              </a:rPr>
              <a:t>Resource mobilization </a:t>
            </a:r>
          </a:p>
          <a:p>
            <a:pPr marL="285750" indent="-285750">
              <a:buFont typeface="Arial" panose="020B0604020202020204" pitchFamily="34" charset="0"/>
              <a:buChar char="•"/>
            </a:pPr>
            <a:r>
              <a:rPr lang="en-US" sz="1800" b="0" i="0" u="none" strike="noStrike" baseline="0" dirty="0">
                <a:solidFill>
                  <a:srgbClr val="EFB50E"/>
                </a:solidFill>
                <a:latin typeface="Wingdings" panose="05000000000000000000" pitchFamily="2" charset="2"/>
              </a:rPr>
              <a:t>Implementation and monitoring </a:t>
            </a:r>
          </a:p>
          <a:p>
            <a:pPr marL="285750" indent="-285750">
              <a:buFont typeface="Arial" panose="020B0604020202020204" pitchFamily="34" charset="0"/>
              <a:buChar char="•"/>
            </a:pPr>
            <a:r>
              <a:rPr lang="en-US" sz="1800" b="0" i="0" u="none" strike="noStrike" baseline="0" dirty="0">
                <a:solidFill>
                  <a:srgbClr val="EFB50E"/>
                </a:solidFill>
                <a:latin typeface="Wingdings" panose="05000000000000000000" pitchFamily="2" charset="2"/>
              </a:rPr>
              <a:t>Operational peer review and evaluation. </a:t>
            </a:r>
          </a:p>
          <a:p>
            <a:pPr marL="0" indent="0">
              <a:buFont typeface="Arial" panose="020B0604020202020204" pitchFamily="34" charset="0"/>
              <a:buNone/>
            </a:pPr>
            <a:endParaRPr lang="en-US" sz="1800" b="0" i="0" u="none" strike="noStrike" baseline="0" dirty="0">
              <a:solidFill>
                <a:srgbClr val="000000"/>
              </a:solidFill>
              <a:latin typeface="Arial Nova" panose="020B0504020202020204" pitchFamily="34" charset="0"/>
            </a:endParaRPr>
          </a:p>
          <a:p>
            <a:r>
              <a:rPr lang="en-US" sz="1800" b="1" i="0" u="sng" strike="noStrike" baseline="0" dirty="0">
                <a:solidFill>
                  <a:srgbClr val="006FC0"/>
                </a:solidFill>
                <a:latin typeface="Arial Nova" panose="020B0504020202020204" pitchFamily="34" charset="0"/>
              </a:rPr>
              <a:t>Benefits of gender markers </a:t>
            </a:r>
          </a:p>
          <a:p>
            <a:r>
              <a:rPr lang="en-US" sz="1800" b="0" i="0" u="none" strike="noStrike" baseline="0" dirty="0">
                <a:solidFill>
                  <a:srgbClr val="000000"/>
                </a:solidFill>
                <a:latin typeface="Arial" panose="020B0604020202020204" pitchFamily="34" charset="0"/>
              </a:rPr>
              <a:t>The benefits for clusters (sectors) and people affected by a crisis gender markers enable more: </a:t>
            </a:r>
            <a:endParaRPr lang="en-US" sz="1800" b="0" i="0" u="none" strike="noStrike" baseline="0" dirty="0">
              <a:solidFill>
                <a:srgbClr val="000000"/>
              </a:solidFill>
              <a:latin typeface="Arial Nova" panose="020B0504020202020204" pitchFamily="34" charset="0"/>
            </a:endParaRPr>
          </a:p>
          <a:p>
            <a:pPr marL="285750" indent="-285750">
              <a:buFont typeface="Arial" panose="020B0604020202020204" pitchFamily="34" charset="0"/>
              <a:buChar char="•"/>
            </a:pPr>
            <a:r>
              <a:rPr lang="en-US" sz="1800" b="0" i="0" u="none" strike="noStrike" baseline="0" dirty="0">
                <a:solidFill>
                  <a:srgbClr val="000000"/>
                </a:solidFill>
                <a:latin typeface="Arial" panose="020B0604020202020204" pitchFamily="34" charset="0"/>
              </a:rPr>
              <a:t>Gender-responsive </a:t>
            </a:r>
            <a:r>
              <a:rPr lang="en-US" sz="1800" b="0" i="0" u="none" strike="noStrike" baseline="0" dirty="0" err="1">
                <a:solidFill>
                  <a:srgbClr val="000000"/>
                </a:solidFill>
                <a:latin typeface="Arial" panose="020B0604020202020204" pitchFamily="34" charset="0"/>
              </a:rPr>
              <a:t>programmes</a:t>
            </a:r>
            <a:r>
              <a:rPr lang="en-US" sz="1800" b="0" i="0" u="none" strike="noStrike" baseline="0" dirty="0">
                <a:solidFill>
                  <a:srgbClr val="000000"/>
                </a:solidFill>
                <a:latin typeface="Arial" panose="020B0604020202020204" pitchFamily="34" charset="0"/>
              </a:rPr>
              <a:t> delivering better outcomes for persons of all genders and ages </a:t>
            </a:r>
            <a:endParaRPr lang="en-US" sz="1800" b="0" i="0" u="none" strike="noStrike" baseline="0" dirty="0">
              <a:solidFill>
                <a:srgbClr val="000000"/>
              </a:solidFill>
              <a:latin typeface="Arial Nova" panose="020B0504020202020204" pitchFamily="34" charset="0"/>
            </a:endParaRPr>
          </a:p>
          <a:p>
            <a:pPr marL="285750" indent="-285750">
              <a:buFont typeface="Arial" panose="020B0604020202020204" pitchFamily="34" charset="0"/>
              <a:buChar char="•"/>
            </a:pPr>
            <a:r>
              <a:rPr lang="en-US" sz="1800" b="0" i="0" u="none" strike="noStrike" baseline="0" dirty="0">
                <a:solidFill>
                  <a:srgbClr val="000000"/>
                </a:solidFill>
                <a:latin typeface="Wingdings" panose="05000000000000000000" pitchFamily="2" charset="2"/>
              </a:rPr>
              <a:t>Visibility for good work on gender equality and empowerment </a:t>
            </a:r>
          </a:p>
          <a:p>
            <a:pPr marL="285750" indent="-285750">
              <a:buFont typeface="Arial" panose="020B0604020202020204" pitchFamily="34" charset="0"/>
              <a:buChar char="•"/>
            </a:pPr>
            <a:r>
              <a:rPr lang="en-US" sz="1800" b="0" i="0" u="none" strike="noStrike" baseline="0" dirty="0">
                <a:solidFill>
                  <a:srgbClr val="000000"/>
                </a:solidFill>
                <a:latin typeface="Wingdings" panose="05000000000000000000" pitchFamily="2" charset="2"/>
              </a:rPr>
              <a:t>Aid effectiveness </a:t>
            </a:r>
          </a:p>
          <a:p>
            <a:pPr marL="285750" indent="-285750">
              <a:buFont typeface="Arial" panose="020B0604020202020204" pitchFamily="34" charset="0"/>
              <a:buChar char="•"/>
            </a:pPr>
            <a:r>
              <a:rPr lang="en-US" sz="1800" b="0" i="0" u="none" strike="noStrike" baseline="0" dirty="0">
                <a:solidFill>
                  <a:srgbClr val="000000"/>
                </a:solidFill>
                <a:latin typeface="Wingdings" panose="05000000000000000000" pitchFamily="2" charset="2"/>
              </a:rPr>
              <a:t>Gender accountability to donors </a:t>
            </a:r>
          </a:p>
          <a:p>
            <a:pPr marL="285750" indent="-285750">
              <a:buFont typeface="Arial" panose="020B0604020202020204" pitchFamily="34" charset="0"/>
              <a:buChar char="•"/>
            </a:pPr>
            <a:r>
              <a:rPr lang="en-US" sz="1800" b="0" i="0" u="none" strike="noStrike" baseline="0" dirty="0">
                <a:solidFill>
                  <a:srgbClr val="000000"/>
                </a:solidFill>
                <a:latin typeface="Wingdings" panose="05000000000000000000" pitchFamily="2" charset="2"/>
              </a:rPr>
              <a:t>Gender links to development. </a:t>
            </a:r>
          </a:p>
        </p:txBody>
      </p:sp>
      <p:sp>
        <p:nvSpPr>
          <p:cNvPr id="4" name="Slide Number Placeholder 3"/>
          <p:cNvSpPr>
            <a:spLocks noGrp="1"/>
          </p:cNvSpPr>
          <p:nvPr>
            <p:ph type="sldNum" sz="quarter" idx="5"/>
          </p:nvPr>
        </p:nvSpPr>
        <p:spPr/>
        <p:txBody>
          <a:bodyPr/>
          <a:lstStyle/>
          <a:p>
            <a:fld id="{EF1D22B4-9045-4E98-B10A-FAFCF85484CE}" type="slidenum">
              <a:rPr lang="en-US" smtClean="0"/>
              <a:t>16</a:t>
            </a:fld>
            <a:endParaRPr lang="en-US"/>
          </a:p>
        </p:txBody>
      </p:sp>
    </p:spTree>
    <p:extLst>
      <p:ext uri="{BB962C8B-B14F-4D97-AF65-F5344CB8AC3E}">
        <p14:creationId xmlns:p14="http://schemas.microsoft.com/office/powerpoint/2010/main" val="9346116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0" u="sng" strike="noStrike" baseline="0" dirty="0">
                <a:solidFill>
                  <a:srgbClr val="006FC0"/>
                </a:solidFill>
                <a:latin typeface="Arial Nova" panose="020B0504020202020204" pitchFamily="34" charset="0"/>
              </a:rPr>
              <a:t>Number of countries using GAM</a:t>
            </a:r>
          </a:p>
          <a:p>
            <a:endParaRPr lang="en-US" sz="1800" b="1" i="0" u="sng" strike="noStrike" baseline="0" dirty="0">
              <a:solidFill>
                <a:srgbClr val="006FC0"/>
              </a:solidFill>
              <a:latin typeface="Arial Nova" panose="020B0504020202020204" pitchFamily="34" charset="0"/>
            </a:endParaRPr>
          </a:p>
          <a:p>
            <a:r>
              <a:rPr lang="en-US" sz="2800" b="0" i="0" u="none" strike="noStrike" dirty="0">
                <a:solidFill>
                  <a:srgbClr val="5B5FC7"/>
                </a:solidFill>
                <a:effectLst/>
                <a:latin typeface="Segoe UI" panose="020B0502040204020203" pitchFamily="34" charset="0"/>
                <a:hlinkClick r:id="rId3" tooltip="https://www.iascgenderwithagemarker.com/wp-content/uploads/2020/12/dec-2020-gam-results.pdf"/>
              </a:rPr>
              <a:t>https://www.iascgenderwithagemarker.com/wp-content/uploads/2020/12/Dec-2020-GAM-Results.pdf</a:t>
            </a:r>
            <a:r>
              <a:rPr lang="en-US" sz="1800" b="1" i="0" u="sng" strike="noStrike" baseline="0" dirty="0">
                <a:solidFill>
                  <a:srgbClr val="006FC0"/>
                </a:solidFill>
                <a:effectLst/>
                <a:latin typeface="Arial Nova" panose="020B0504020202020204" pitchFamily="34" charset="0"/>
              </a:rPr>
              <a:t> </a:t>
            </a:r>
          </a:p>
          <a:p>
            <a:endParaRPr lang="en-US" sz="1800" b="1" i="0" u="sng" strike="noStrike" baseline="0" dirty="0">
              <a:solidFill>
                <a:srgbClr val="006FC0"/>
              </a:solidFill>
              <a:effectLst/>
              <a:latin typeface="Arial Nova" panose="020B0504020202020204" pitchFamily="34" charset="0"/>
            </a:endParaRPr>
          </a:p>
          <a:p>
            <a:r>
              <a:rPr lang="en-US" sz="2800" b="0" i="0" dirty="0">
                <a:solidFill>
                  <a:srgbClr val="242424"/>
                </a:solidFill>
                <a:effectLst/>
                <a:latin typeface="Segoe UI" panose="020B0502040204020203" pitchFamily="34" charset="0"/>
              </a:rPr>
              <a:t>In summary: GAM has increased in 8 countries in 2020 (while decreasing in 12) – Globally, over 11,000 projects have applied the GAM tool. 32 organizations have applied the GAM more than 50 times in their operation around the world in 2020.</a:t>
            </a:r>
            <a:r>
              <a:rPr lang="en-US" sz="1800" b="1" i="0" u="sng" strike="noStrike" baseline="0" dirty="0">
                <a:solidFill>
                  <a:srgbClr val="006FC0"/>
                </a:solidFill>
                <a:effectLst/>
                <a:latin typeface="Arial Nova" panose="020B0504020202020204" pitchFamily="34" charset="0"/>
              </a:rPr>
              <a:t> </a:t>
            </a:r>
          </a:p>
          <a:p>
            <a:endParaRPr lang="en-US" sz="1800" b="1" i="0" u="sng" strike="noStrike" baseline="0" dirty="0">
              <a:solidFill>
                <a:srgbClr val="006FC0"/>
              </a:solidFill>
              <a:effectLst/>
              <a:latin typeface="Arial Nova" panose="020B0504020202020204" pitchFamily="34" charset="0"/>
            </a:endParaRPr>
          </a:p>
          <a:p>
            <a:r>
              <a:rPr lang="en-US" sz="1800" b="1" i="0" u="sng" strike="noStrike" baseline="0" dirty="0">
                <a:solidFill>
                  <a:srgbClr val="006FC0"/>
                </a:solidFill>
                <a:effectLst/>
                <a:latin typeface="Arial Nova" panose="020B0504020202020204" pitchFamily="34" charset="0"/>
              </a:rPr>
              <a:t>Projects that are not related to gender equality will also benefit from GAM </a:t>
            </a:r>
          </a:p>
        </p:txBody>
      </p:sp>
      <p:sp>
        <p:nvSpPr>
          <p:cNvPr id="4" name="Slide Number Placeholder 3"/>
          <p:cNvSpPr>
            <a:spLocks noGrp="1"/>
          </p:cNvSpPr>
          <p:nvPr>
            <p:ph type="sldNum" sz="quarter" idx="5"/>
          </p:nvPr>
        </p:nvSpPr>
        <p:spPr/>
        <p:txBody>
          <a:bodyPr/>
          <a:lstStyle/>
          <a:p>
            <a:fld id="{EF1D22B4-9045-4E98-B10A-FAFCF85484CE}" type="slidenum">
              <a:rPr lang="en-US" smtClean="0"/>
              <a:t>17</a:t>
            </a:fld>
            <a:endParaRPr lang="en-US"/>
          </a:p>
        </p:txBody>
      </p:sp>
    </p:spTree>
    <p:extLst>
      <p:ext uri="{BB962C8B-B14F-4D97-AF65-F5344CB8AC3E}">
        <p14:creationId xmlns:p14="http://schemas.microsoft.com/office/powerpoint/2010/main" val="16362764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200">
                <a:solidFill>
                  <a:schemeClr val="tx1"/>
                </a:solidFill>
                <a:effectLst/>
                <a:latin typeface="+mn-lt"/>
                <a:ea typeface="+mn-ea"/>
                <a:cs typeface="+mn-cs"/>
              </a:rPr>
              <a:t>The IASC Gender with Age Marker helps to ensure gender equality is a priority in humanitarian programming.</a:t>
            </a:r>
          </a:p>
          <a:p>
            <a:pPr lvl="0" rtl="0"/>
            <a:endParaRPr lang="en-US" sz="1800" kern="1200">
              <a:solidFill>
                <a:schemeClr val="tx1"/>
              </a:solidFill>
              <a:effectLst/>
              <a:latin typeface="+mn-lt"/>
              <a:ea typeface="+mn-ea"/>
              <a:cs typeface="+mn-cs"/>
            </a:endParaRPr>
          </a:p>
          <a:p>
            <a:pPr lvl="0" rtl="0"/>
            <a:r>
              <a:rPr lang="en-US" sz="1800" kern="1200">
                <a:solidFill>
                  <a:schemeClr val="tx1"/>
                </a:solidFill>
                <a:effectLst/>
                <a:latin typeface="+mn-lt"/>
                <a:ea typeface="+mn-ea"/>
                <a:cs typeface="+mn-cs"/>
              </a:rPr>
              <a:t>The GAM was developed in response to requests from humanitarians for a tool that would </a:t>
            </a:r>
            <a:r>
              <a:rPr lang="en-US" sz="1800" i="1" kern="1200">
                <a:solidFill>
                  <a:schemeClr val="tx1"/>
                </a:solidFill>
                <a:effectLst/>
                <a:latin typeface="+mn-lt"/>
                <a:ea typeface="+mn-ea"/>
                <a:cs typeface="+mn-cs"/>
              </a:rPr>
              <a:t>help them to do better gender equality programming. </a:t>
            </a:r>
            <a:r>
              <a:rPr lang="en-US" sz="1800" i="0" kern="1200">
                <a:solidFill>
                  <a:schemeClr val="tx1"/>
                </a:solidFill>
                <a:effectLst/>
                <a:latin typeface="+mn-lt"/>
                <a:ea typeface="+mn-ea"/>
                <a:cs typeface="+mn-cs"/>
              </a:rPr>
              <a:t>The GAM is a capacity-building tool for teams, but it also gives valuable data on humanitarian program quality.  The questionnaire is </a:t>
            </a:r>
            <a:r>
              <a:rPr lang="en-US" sz="1800" i="0" u="sng" kern="1200">
                <a:solidFill>
                  <a:schemeClr val="tx1"/>
                </a:solidFill>
                <a:effectLst/>
                <a:latin typeface="+mn-lt"/>
                <a:ea typeface="+mn-ea"/>
                <a:cs typeface="+mn-cs"/>
              </a:rPr>
              <a:t>based on the premise</a:t>
            </a:r>
            <a:r>
              <a:rPr lang="en-US" sz="1800" i="0" u="none" kern="1200">
                <a:solidFill>
                  <a:schemeClr val="tx1"/>
                </a:solidFill>
                <a:effectLst/>
                <a:latin typeface="+mn-lt"/>
                <a:ea typeface="+mn-ea"/>
                <a:cs typeface="+mn-cs"/>
              </a:rPr>
              <a:t> </a:t>
            </a:r>
            <a:r>
              <a:rPr lang="en-US" sz="1800" i="0" kern="1200">
                <a:solidFill>
                  <a:schemeClr val="tx1"/>
                </a:solidFill>
                <a:effectLst/>
                <a:latin typeface="+mn-lt"/>
                <a:ea typeface="+mn-ea"/>
                <a:cs typeface="+mn-cs"/>
              </a:rPr>
              <a:t>that discussing and deciding how gender, age, and disability differences will be addressed in </a:t>
            </a:r>
            <a:r>
              <a:rPr lang="en-US" sz="1800" kern="1200">
                <a:solidFill>
                  <a:schemeClr val="tx1"/>
                </a:solidFill>
                <a:effectLst/>
                <a:latin typeface="+mn-lt"/>
                <a:ea typeface="+mn-ea"/>
                <a:cs typeface="+mn-cs"/>
              </a:rPr>
              <a:t>key program elements leads to more responsive and accountable humanitarian action. Users report that the GAM’s reflective discussion process helps them to do this. </a:t>
            </a:r>
          </a:p>
          <a:p>
            <a:pPr lvl="0" rtl="0"/>
            <a:endParaRPr lang="en-US" sz="1800" kern="1200">
              <a:solidFill>
                <a:schemeClr val="tx1"/>
              </a:solidFill>
              <a:effectLst/>
              <a:latin typeface="+mn-lt"/>
              <a:ea typeface="+mn-ea"/>
              <a:cs typeface="+mn-cs"/>
            </a:endParaRPr>
          </a:p>
          <a:p>
            <a:r>
              <a:rPr lang="en-US" sz="1800" kern="1200">
                <a:solidFill>
                  <a:schemeClr val="tx1"/>
                </a:solidFill>
                <a:effectLst/>
                <a:latin typeface="+mn-lt"/>
                <a:ea typeface="+mn-ea"/>
                <a:cs typeface="+mn-cs"/>
              </a:rPr>
              <a:t>Points:</a:t>
            </a:r>
          </a:p>
          <a:p>
            <a:pPr marL="171450" lvl="0" indent="-171450">
              <a:buFont typeface="Arial" panose="020B0604020202020204" pitchFamily="34" charset="0"/>
              <a:buChar char="•"/>
            </a:pPr>
            <a:r>
              <a:rPr lang="en-US" sz="1800" kern="1200">
                <a:solidFill>
                  <a:schemeClr val="tx1"/>
                </a:solidFill>
                <a:effectLst/>
                <a:latin typeface="+mn-lt"/>
                <a:ea typeface="+mn-ea"/>
                <a:cs typeface="+mn-cs"/>
              </a:rPr>
              <a:t>The GAM is project-specific: a separate questionnaire must be completed for each project.</a:t>
            </a:r>
          </a:p>
          <a:p>
            <a:pPr marL="171450" lvl="0" indent="-171450">
              <a:buFont typeface="Arial" panose="020B0604020202020204" pitchFamily="34" charset="0"/>
              <a:buChar char="•"/>
            </a:pPr>
            <a:r>
              <a:rPr lang="en-US" sz="1800" kern="1200">
                <a:solidFill>
                  <a:schemeClr val="tx1"/>
                </a:solidFill>
                <a:effectLst/>
                <a:latin typeface="+mn-lt"/>
                <a:ea typeface="+mn-ea"/>
                <a:cs typeface="+mn-cs"/>
              </a:rPr>
              <a:t>The questionnaire automatically determines from the answers if the program mainstreams gender or is a targeted action specifically to address discrimination. </a:t>
            </a:r>
          </a:p>
          <a:p>
            <a:pPr marL="171450" indent="-171450">
              <a:buFont typeface="Arial" panose="020B0604020202020204" pitchFamily="34" charset="0"/>
              <a:buChar char="•"/>
            </a:pPr>
            <a:r>
              <a:rPr lang="en-US" sz="1800" kern="1200">
                <a:solidFill>
                  <a:schemeClr val="tx1"/>
                </a:solidFill>
                <a:effectLst/>
                <a:latin typeface="+mn-lt"/>
                <a:ea typeface="+mn-ea"/>
                <a:cs typeface="+mn-cs"/>
              </a:rPr>
              <a:t>The GAM is simply a questionnaire -- people do not need “training” to fill in a questionnaire!</a:t>
            </a:r>
          </a:p>
          <a:p>
            <a:endParaRPr lang="en-US" sz="1800" b="0" i="1" u="none" strike="noStrike" baseline="0">
              <a:solidFill>
                <a:srgbClr val="000000"/>
              </a:solidFill>
              <a:latin typeface="Arial" panose="020B0604020202020204" pitchFamily="34" charset="0"/>
            </a:endParaRPr>
          </a:p>
        </p:txBody>
      </p:sp>
      <p:sp>
        <p:nvSpPr>
          <p:cNvPr id="4" name="Slide Number Placeholder 3"/>
          <p:cNvSpPr>
            <a:spLocks noGrp="1"/>
          </p:cNvSpPr>
          <p:nvPr>
            <p:ph type="sldNum" sz="quarter" idx="5"/>
          </p:nvPr>
        </p:nvSpPr>
        <p:spPr/>
        <p:txBody>
          <a:bodyPr/>
          <a:lstStyle/>
          <a:p>
            <a:fld id="{EF1D22B4-9045-4E98-B10A-FAFCF85484CE}" type="slidenum">
              <a:rPr lang="en-US" smtClean="0"/>
              <a:t>18</a:t>
            </a:fld>
            <a:endParaRPr lang="en-US"/>
          </a:p>
        </p:txBody>
      </p:sp>
    </p:spTree>
    <p:extLst>
      <p:ext uri="{BB962C8B-B14F-4D97-AF65-F5344CB8AC3E}">
        <p14:creationId xmlns:p14="http://schemas.microsoft.com/office/powerpoint/2010/main" val="26762654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GAM questionnaire asks about 12 key </a:t>
            </a:r>
            <a:r>
              <a:rPr lang="en-US" err="1"/>
              <a:t>programme</a:t>
            </a:r>
            <a:r>
              <a:rPr lang="en-US"/>
              <a:t> areas where gender and age differences need to be considered.  It works at project level, but is also applied to Cluster response plans, HNOs, HRPs --- the same issues are relevant</a:t>
            </a:r>
            <a:r>
              <a:rPr lang="en-US" sz="1200" kern="1200">
                <a:solidFill>
                  <a:schemeClr val="tx1"/>
                </a:solidFill>
                <a:effectLst/>
                <a:latin typeface="+mn-lt"/>
                <a:ea typeface="+mn-ea"/>
                <a:cs typeface="+mn-cs"/>
              </a:rPr>
              <a:t>.  4 elements are reviewed in the project design phase, and all twelve indicators are reviewed 3-6 months later in project monitoring.</a:t>
            </a:r>
            <a:endParaRPr lang="en-US"/>
          </a:p>
          <a:p>
            <a:endParaRPr lang="en-US"/>
          </a:p>
        </p:txBody>
      </p:sp>
      <p:sp>
        <p:nvSpPr>
          <p:cNvPr id="4" name="Slide Number Placeholder 3"/>
          <p:cNvSpPr>
            <a:spLocks noGrp="1"/>
          </p:cNvSpPr>
          <p:nvPr>
            <p:ph type="sldNum" sz="quarter" idx="5"/>
          </p:nvPr>
        </p:nvSpPr>
        <p:spPr/>
        <p:txBody>
          <a:bodyPr/>
          <a:lstStyle/>
          <a:p>
            <a:fld id="{B8D4B0EC-460C-4300-898B-E3167DFF2342}" type="slidenum">
              <a:rPr lang="en-US" smtClean="0"/>
              <a:t>19</a:t>
            </a:fld>
            <a:endParaRPr lang="en-US"/>
          </a:p>
        </p:txBody>
      </p:sp>
    </p:spTree>
    <p:extLst>
      <p:ext uri="{BB962C8B-B14F-4D97-AF65-F5344CB8AC3E}">
        <p14:creationId xmlns:p14="http://schemas.microsoft.com/office/powerpoint/2010/main" val="174439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D4B0EC-460C-4300-898B-E3167DFF2342}" type="slidenum">
              <a:rPr lang="en-US" smtClean="0"/>
              <a:t>2</a:t>
            </a:fld>
            <a:endParaRPr lang="en-US"/>
          </a:p>
        </p:txBody>
      </p:sp>
    </p:spTree>
    <p:extLst>
      <p:ext uri="{BB962C8B-B14F-4D97-AF65-F5344CB8AC3E}">
        <p14:creationId xmlns:p14="http://schemas.microsoft.com/office/powerpoint/2010/main" val="4340640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anose="020B0604020202020204" pitchFamily="34" charset="0"/>
              <a:buChar char="•"/>
            </a:pPr>
            <a:endParaRPr lang="en-US" sz="1200" kern="1200">
              <a:solidFill>
                <a:schemeClr val="tx1"/>
              </a:solidFill>
              <a:effectLst/>
              <a:latin typeface="Arial" charset="0"/>
              <a:ea typeface="+mn-ea"/>
              <a:cs typeface="+mn-cs"/>
            </a:endParaRPr>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841" indent="-285708" eaLnBrk="0" hangingPunct="0">
              <a:spcBef>
                <a:spcPct val="30000"/>
              </a:spcBef>
              <a:defRPr sz="1200">
                <a:solidFill>
                  <a:schemeClr val="tx1"/>
                </a:solidFill>
                <a:latin typeface="Calibri" pitchFamily="34" charset="0"/>
                <a:ea typeface="MS PGothic" pitchFamily="34" charset="-128"/>
              </a:defRPr>
            </a:lvl2pPr>
            <a:lvl3pPr marL="1142833" indent="-228567" eaLnBrk="0" hangingPunct="0">
              <a:spcBef>
                <a:spcPct val="30000"/>
              </a:spcBef>
              <a:defRPr sz="1200">
                <a:solidFill>
                  <a:schemeClr val="tx1"/>
                </a:solidFill>
                <a:latin typeface="Calibri" pitchFamily="34" charset="0"/>
                <a:ea typeface="MS PGothic" pitchFamily="34" charset="-128"/>
              </a:defRPr>
            </a:lvl3pPr>
            <a:lvl4pPr marL="1599965" indent="-228567" eaLnBrk="0" hangingPunct="0">
              <a:spcBef>
                <a:spcPct val="30000"/>
              </a:spcBef>
              <a:defRPr sz="1200">
                <a:solidFill>
                  <a:schemeClr val="tx1"/>
                </a:solidFill>
                <a:latin typeface="Calibri" pitchFamily="34" charset="0"/>
                <a:ea typeface="MS PGothic" pitchFamily="34" charset="-128"/>
              </a:defRPr>
            </a:lvl4pPr>
            <a:lvl5pPr marL="2057099" indent="-228567" eaLnBrk="0" hangingPunct="0">
              <a:spcBef>
                <a:spcPct val="30000"/>
              </a:spcBef>
              <a:defRPr sz="1200">
                <a:solidFill>
                  <a:schemeClr val="tx1"/>
                </a:solidFill>
                <a:latin typeface="Calibri" pitchFamily="34" charset="0"/>
                <a:ea typeface="MS PGothic" pitchFamily="34" charset="-128"/>
              </a:defRPr>
            </a:lvl5pPr>
            <a:lvl6pPr marL="2514232" indent="-228567"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364" indent="-228567"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8498" indent="-228567"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5630" indent="-228567"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6D631758-C997-433D-A244-2401375C22AC}" type="slidenum">
              <a:rPr lang="en-US" altLang="en-US">
                <a:solidFill>
                  <a:prstClr val="black"/>
                </a:solidFill>
                <a:latin typeface="Arial" charset="0"/>
              </a:rPr>
              <a:pPr eaLnBrk="1" hangingPunct="1">
                <a:spcBef>
                  <a:spcPct val="0"/>
                </a:spcBef>
              </a:pPr>
              <a:t>20</a:t>
            </a:fld>
            <a:endParaRPr lang="en-US" altLang="en-US">
              <a:solidFill>
                <a:prstClr val="black"/>
              </a:solidFill>
              <a:latin typeface="Arial" charset="0"/>
            </a:endParaRPr>
          </a:p>
        </p:txBody>
      </p:sp>
    </p:spTree>
    <p:extLst>
      <p:ext uri="{BB962C8B-B14F-4D97-AF65-F5344CB8AC3E}">
        <p14:creationId xmlns:p14="http://schemas.microsoft.com/office/powerpoint/2010/main" val="37188257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i="1" kern="1200">
                <a:solidFill>
                  <a:schemeClr val="tx1"/>
                </a:solidFill>
                <a:effectLst/>
                <a:latin typeface="Arial"/>
                <a:cs typeface="Arial"/>
              </a:rPr>
              <a:t>Q: What can we take out from this example? Is this a good example for gender and age analysis?</a:t>
            </a:r>
            <a:r>
              <a:rPr lang="en-US" i="1">
                <a:latin typeface="Arial"/>
                <a:cs typeface="Arial"/>
              </a:rPr>
              <a:t> </a:t>
            </a:r>
            <a:endParaRPr lang="en-US" sz="1200" i="1" kern="1200">
              <a:solidFill>
                <a:schemeClr val="tx1"/>
              </a:solidFill>
              <a:effectLst/>
              <a:latin typeface="Arial" charset="0"/>
              <a:ea typeface="+mn-ea"/>
              <a:cs typeface="+mn-cs"/>
            </a:endParaRPr>
          </a:p>
          <a:p>
            <a:pPr marL="0" indent="0">
              <a:buFont typeface="Arial" panose="020B0604020202020204" pitchFamily="34" charset="0"/>
              <a:buNone/>
            </a:pPr>
            <a:endParaRPr lang="en-US" sz="1200" i="1" kern="1200" dirty="0">
              <a:solidFill>
                <a:schemeClr val="tx1"/>
              </a:solidFill>
              <a:effectLst/>
              <a:latin typeface="Arial" charset="0"/>
              <a:ea typeface="+mn-ea"/>
              <a:cs typeface="+mn-cs"/>
            </a:endParaRPr>
          </a:p>
          <a:p>
            <a:r>
              <a:rPr lang="en-US" sz="1200" i="1" kern="1200">
                <a:solidFill>
                  <a:schemeClr val="tx1"/>
                </a:solidFill>
                <a:effectLst/>
                <a:latin typeface="Arial"/>
                <a:cs typeface="Arial"/>
              </a:rPr>
              <a:t>A:</a:t>
            </a:r>
            <a:r>
              <a:rPr lang="en-US" i="1">
                <a:latin typeface="Arial"/>
                <a:cs typeface="Arial"/>
              </a:rPr>
              <a:t> </a:t>
            </a:r>
            <a:endParaRPr lang="en-US" sz="1200" i="1" kern="1200">
              <a:solidFill>
                <a:schemeClr val="tx1"/>
              </a:solidFill>
              <a:effectLst/>
              <a:latin typeface="Arial" charset="0"/>
              <a:cs typeface="Arial"/>
            </a:endParaRPr>
          </a:p>
          <a:p>
            <a:pPr marL="171450" indent="-171450">
              <a:buFont typeface="Arial" panose="020B0604020202020204" pitchFamily="34" charset="0"/>
              <a:buChar char="•"/>
            </a:pPr>
            <a:r>
              <a:rPr lang="en-US" sz="1200" i="1" kern="1200">
                <a:solidFill>
                  <a:schemeClr val="tx1"/>
                </a:solidFill>
                <a:effectLst/>
                <a:latin typeface="Arial"/>
                <a:cs typeface="Arial"/>
              </a:rPr>
              <a:t>% of men and women</a:t>
            </a:r>
            <a:r>
              <a:rPr lang="en-US" i="1">
                <a:latin typeface="Arial"/>
                <a:cs typeface="Arial"/>
              </a:rPr>
              <a:t> </a:t>
            </a:r>
            <a:endParaRPr lang="en-US" sz="1200" i="1" kern="1200">
              <a:solidFill>
                <a:schemeClr val="tx1"/>
              </a:solidFill>
              <a:effectLst/>
              <a:latin typeface="Arial" charset="0"/>
              <a:cs typeface="Arial"/>
            </a:endParaRPr>
          </a:p>
          <a:p>
            <a:pPr marL="171450" indent="-171450">
              <a:buFont typeface="Arial" panose="020B0604020202020204" pitchFamily="34" charset="0"/>
              <a:buChar char="•"/>
            </a:pPr>
            <a:r>
              <a:rPr lang="en-US" sz="1200" i="1" kern="1200">
                <a:solidFill>
                  <a:schemeClr val="tx1"/>
                </a:solidFill>
                <a:effectLst/>
                <a:latin typeface="Arial"/>
                <a:cs typeface="Arial"/>
              </a:rPr>
              <a:t>% of children (disaggregated by sex)</a:t>
            </a:r>
          </a:p>
          <a:p>
            <a:pPr marL="171450" indent="-171450">
              <a:buFont typeface="Arial" panose="020B0604020202020204" pitchFamily="34" charset="0"/>
              <a:buChar char="•"/>
            </a:pPr>
            <a:r>
              <a:rPr lang="en-US" sz="1200" i="1" kern="1200">
                <a:solidFill>
                  <a:schemeClr val="tx1"/>
                </a:solidFill>
                <a:effectLst/>
                <a:latin typeface="Arial"/>
                <a:cs typeface="Arial"/>
              </a:rPr>
              <a:t>Specific behaviors that cause risks to different gender and age groups – what gender and age groups are most at risk</a:t>
            </a:r>
          </a:p>
          <a:p>
            <a:pPr marL="0" indent="0">
              <a:buFont typeface="Arial" panose="020B0604020202020204" pitchFamily="34" charset="0"/>
              <a:buNone/>
            </a:pPr>
            <a:endParaRPr lang="en-US" sz="1200" i="1" kern="1200" dirty="0">
              <a:solidFill>
                <a:schemeClr val="tx1"/>
              </a:solidFill>
              <a:effectLst/>
              <a:latin typeface="Arial" charset="0"/>
              <a:ea typeface="+mn-ea"/>
              <a:cs typeface="+mn-cs"/>
            </a:endParaRPr>
          </a:p>
          <a:p>
            <a:pPr marL="171450" indent="-171450">
              <a:buFont typeface="Arial" panose="020B0604020202020204" pitchFamily="34" charset="0"/>
              <a:buChar char="•"/>
            </a:pPr>
            <a:r>
              <a:rPr lang="en-US" sz="1200" i="1" kern="1200">
                <a:solidFill>
                  <a:schemeClr val="tx1"/>
                </a:solidFill>
                <a:effectLst/>
                <a:latin typeface="Arial"/>
                <a:cs typeface="Arial"/>
              </a:rPr>
              <a:t>Interventions could be tailored to address specific needs of different gender and age groups</a:t>
            </a:r>
            <a:r>
              <a:rPr lang="en-US" i="1">
                <a:latin typeface="Arial"/>
                <a:cs typeface="Arial"/>
              </a:rPr>
              <a:t> </a:t>
            </a:r>
            <a:endParaRPr lang="en-US" sz="1200" i="1" kern="1200">
              <a:solidFill>
                <a:schemeClr val="tx1"/>
              </a:solidFill>
              <a:effectLst/>
              <a:latin typeface="Arial"/>
              <a:cs typeface="Arial"/>
            </a:endParaRPr>
          </a:p>
          <a:p>
            <a:pPr marL="171450" indent="-171450">
              <a:buFont typeface="Arial" panose="020B0604020202020204" pitchFamily="34" charset="0"/>
              <a:buChar char="•"/>
            </a:pPr>
            <a:endParaRPr lang="en-US" i="1">
              <a:latin typeface="Arial" charset="0"/>
              <a:cs typeface="Arial"/>
            </a:endParaRPr>
          </a:p>
          <a:p>
            <a:pPr marL="171450" indent="-171450">
              <a:buFont typeface="Arial" panose="020B0604020202020204" pitchFamily="34" charset="0"/>
              <a:buChar char="•"/>
            </a:pPr>
            <a:r>
              <a:rPr lang="en-US" i="1">
                <a:latin typeface="Arial"/>
                <a:cs typeface="Arial"/>
              </a:rPr>
              <a:t>There is always room for improvement on that data showing. </a:t>
            </a:r>
            <a:endParaRPr lang="en-US" i="1">
              <a:latin typeface="Arial" charset="0"/>
              <a:cs typeface="Arial"/>
            </a:endParaRPr>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841" indent="-285708" eaLnBrk="0" hangingPunct="0">
              <a:spcBef>
                <a:spcPct val="30000"/>
              </a:spcBef>
              <a:defRPr sz="1200">
                <a:solidFill>
                  <a:schemeClr val="tx1"/>
                </a:solidFill>
                <a:latin typeface="Calibri" pitchFamily="34" charset="0"/>
                <a:ea typeface="MS PGothic" pitchFamily="34" charset="-128"/>
              </a:defRPr>
            </a:lvl2pPr>
            <a:lvl3pPr marL="1142833" indent="-228567" eaLnBrk="0" hangingPunct="0">
              <a:spcBef>
                <a:spcPct val="30000"/>
              </a:spcBef>
              <a:defRPr sz="1200">
                <a:solidFill>
                  <a:schemeClr val="tx1"/>
                </a:solidFill>
                <a:latin typeface="Calibri" pitchFamily="34" charset="0"/>
                <a:ea typeface="MS PGothic" pitchFamily="34" charset="-128"/>
              </a:defRPr>
            </a:lvl3pPr>
            <a:lvl4pPr marL="1599965" indent="-228567" eaLnBrk="0" hangingPunct="0">
              <a:spcBef>
                <a:spcPct val="30000"/>
              </a:spcBef>
              <a:defRPr sz="1200">
                <a:solidFill>
                  <a:schemeClr val="tx1"/>
                </a:solidFill>
                <a:latin typeface="Calibri" pitchFamily="34" charset="0"/>
                <a:ea typeface="MS PGothic" pitchFamily="34" charset="-128"/>
              </a:defRPr>
            </a:lvl4pPr>
            <a:lvl5pPr marL="2057099" indent="-228567" eaLnBrk="0" hangingPunct="0">
              <a:spcBef>
                <a:spcPct val="30000"/>
              </a:spcBef>
              <a:defRPr sz="1200">
                <a:solidFill>
                  <a:schemeClr val="tx1"/>
                </a:solidFill>
                <a:latin typeface="Calibri" pitchFamily="34" charset="0"/>
                <a:ea typeface="MS PGothic" pitchFamily="34" charset="-128"/>
              </a:defRPr>
            </a:lvl5pPr>
            <a:lvl6pPr marL="2514232" indent="-228567"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364" indent="-228567"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8498" indent="-228567"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5630" indent="-228567"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6D631758-C997-433D-A244-2401375C22AC}" type="slidenum">
              <a:rPr lang="en-US" altLang="en-US">
                <a:solidFill>
                  <a:prstClr val="black"/>
                </a:solidFill>
                <a:latin typeface="Arial" charset="0"/>
              </a:rPr>
              <a:pPr eaLnBrk="1" hangingPunct="1">
                <a:spcBef>
                  <a:spcPct val="0"/>
                </a:spcBef>
              </a:pPr>
              <a:t>21</a:t>
            </a:fld>
            <a:endParaRPr lang="en-US" altLang="en-US">
              <a:solidFill>
                <a:prstClr val="black"/>
              </a:solidFill>
              <a:latin typeface="Arial" charset="0"/>
            </a:endParaRPr>
          </a:p>
        </p:txBody>
      </p:sp>
    </p:spTree>
    <p:extLst>
      <p:ext uri="{BB962C8B-B14F-4D97-AF65-F5344CB8AC3E}">
        <p14:creationId xmlns:p14="http://schemas.microsoft.com/office/powerpoint/2010/main" val="23245429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anose="020B0604020202020204" pitchFamily="34" charset="0"/>
              <a:buChar char="•"/>
            </a:pPr>
            <a:endParaRPr lang="en-US" sz="1200" kern="1200">
              <a:solidFill>
                <a:schemeClr val="tx1"/>
              </a:solidFill>
              <a:effectLst/>
              <a:latin typeface="Arial" charset="0"/>
              <a:ea typeface="+mn-ea"/>
              <a:cs typeface="+mn-cs"/>
            </a:endParaRPr>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841" indent="-285708" eaLnBrk="0" hangingPunct="0">
              <a:spcBef>
                <a:spcPct val="30000"/>
              </a:spcBef>
              <a:defRPr sz="1200">
                <a:solidFill>
                  <a:schemeClr val="tx1"/>
                </a:solidFill>
                <a:latin typeface="Calibri" pitchFamily="34" charset="0"/>
                <a:ea typeface="MS PGothic" pitchFamily="34" charset="-128"/>
              </a:defRPr>
            </a:lvl2pPr>
            <a:lvl3pPr marL="1142833" indent="-228567" eaLnBrk="0" hangingPunct="0">
              <a:spcBef>
                <a:spcPct val="30000"/>
              </a:spcBef>
              <a:defRPr sz="1200">
                <a:solidFill>
                  <a:schemeClr val="tx1"/>
                </a:solidFill>
                <a:latin typeface="Calibri" pitchFamily="34" charset="0"/>
                <a:ea typeface="MS PGothic" pitchFamily="34" charset="-128"/>
              </a:defRPr>
            </a:lvl3pPr>
            <a:lvl4pPr marL="1599965" indent="-228567" eaLnBrk="0" hangingPunct="0">
              <a:spcBef>
                <a:spcPct val="30000"/>
              </a:spcBef>
              <a:defRPr sz="1200">
                <a:solidFill>
                  <a:schemeClr val="tx1"/>
                </a:solidFill>
                <a:latin typeface="Calibri" pitchFamily="34" charset="0"/>
                <a:ea typeface="MS PGothic" pitchFamily="34" charset="-128"/>
              </a:defRPr>
            </a:lvl4pPr>
            <a:lvl5pPr marL="2057099" indent="-228567" eaLnBrk="0" hangingPunct="0">
              <a:spcBef>
                <a:spcPct val="30000"/>
              </a:spcBef>
              <a:defRPr sz="1200">
                <a:solidFill>
                  <a:schemeClr val="tx1"/>
                </a:solidFill>
                <a:latin typeface="Calibri" pitchFamily="34" charset="0"/>
                <a:ea typeface="MS PGothic" pitchFamily="34" charset="-128"/>
              </a:defRPr>
            </a:lvl5pPr>
            <a:lvl6pPr marL="2514232" indent="-228567"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364" indent="-228567"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8498" indent="-228567"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5630" indent="-228567"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6D631758-C997-433D-A244-2401375C22AC}" type="slidenum">
              <a:rPr lang="en-US" altLang="en-US">
                <a:solidFill>
                  <a:prstClr val="black"/>
                </a:solidFill>
                <a:latin typeface="Arial" charset="0"/>
              </a:rPr>
              <a:pPr eaLnBrk="1" hangingPunct="1">
                <a:spcBef>
                  <a:spcPct val="0"/>
                </a:spcBef>
              </a:pPr>
              <a:t>22</a:t>
            </a:fld>
            <a:endParaRPr lang="en-US" altLang="en-US">
              <a:solidFill>
                <a:prstClr val="black"/>
              </a:solidFill>
              <a:latin typeface="Arial" charset="0"/>
            </a:endParaRPr>
          </a:p>
        </p:txBody>
      </p:sp>
    </p:spTree>
    <p:extLst>
      <p:ext uri="{BB962C8B-B14F-4D97-AF65-F5344CB8AC3E}">
        <p14:creationId xmlns:p14="http://schemas.microsoft.com/office/powerpoint/2010/main" val="15251256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0" i="1" u="none" strike="noStrike" baseline="0">
              <a:solidFill>
                <a:srgbClr val="000000"/>
              </a:solidFill>
              <a:latin typeface="Arial" panose="020B0604020202020204" pitchFamily="34" charset="0"/>
            </a:endParaRPr>
          </a:p>
        </p:txBody>
      </p:sp>
      <p:sp>
        <p:nvSpPr>
          <p:cNvPr id="4" name="Slide Number Placeholder 3"/>
          <p:cNvSpPr>
            <a:spLocks noGrp="1"/>
          </p:cNvSpPr>
          <p:nvPr>
            <p:ph type="sldNum" sz="quarter" idx="5"/>
          </p:nvPr>
        </p:nvSpPr>
        <p:spPr/>
        <p:txBody>
          <a:bodyPr/>
          <a:lstStyle/>
          <a:p>
            <a:fld id="{B8D4B0EC-460C-4300-898B-E3167DFF2342}" type="slidenum">
              <a:rPr lang="en-US" smtClean="0"/>
              <a:t>23</a:t>
            </a:fld>
            <a:endParaRPr lang="en-US"/>
          </a:p>
        </p:txBody>
      </p:sp>
    </p:spTree>
    <p:extLst>
      <p:ext uri="{BB962C8B-B14F-4D97-AF65-F5344CB8AC3E}">
        <p14:creationId xmlns:p14="http://schemas.microsoft.com/office/powerpoint/2010/main" val="39766690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Aft>
                <a:spcPts val="1200"/>
              </a:spcAft>
            </a:pPr>
            <a:r>
              <a:rPr lang="en-US" sz="1200" b="0"/>
              <a:t>The most useful entry point for advisors and focal point to improve attention to gender and inclusion continues to be in reviewing the narratives submitted by projects or clusters, “Briefly describe your gender analysis / your analysis of who is marginalized and why,” in their project/sector GAM Report. </a:t>
            </a:r>
          </a:p>
          <a:p>
            <a:pPr marL="171450" indent="-171450">
              <a:lnSpc>
                <a:spcPct val="100000"/>
              </a:lnSpc>
              <a:spcAft>
                <a:spcPts val="1200"/>
              </a:spcAft>
              <a:buFont typeface="Arial" panose="020B0604020202020204" pitchFamily="34" charset="0"/>
              <a:buChar char="•"/>
            </a:pPr>
            <a:r>
              <a:rPr lang="en-US" sz="1200" b="0"/>
              <a:t>If people cannot describe existing inequalities, they will be unlikely to </a:t>
            </a:r>
            <a:r>
              <a:rPr lang="en-US" sz="1200" b="0" i="1"/>
              <a:t>use</a:t>
            </a:r>
            <a:r>
              <a:rPr lang="en-US" sz="1200" b="0"/>
              <a:t> this information to tailor their interventions.</a:t>
            </a:r>
          </a:p>
          <a:p>
            <a:pPr marL="171450" indent="-171450">
              <a:lnSpc>
                <a:spcPct val="100000"/>
              </a:lnSpc>
              <a:spcAft>
                <a:spcPts val="1200"/>
              </a:spcAft>
              <a:buFont typeface="Arial" panose="020B0604020202020204" pitchFamily="34" charset="0"/>
              <a:buChar char="•"/>
            </a:pPr>
            <a:r>
              <a:rPr lang="en-US" sz="1200" b="0"/>
              <a:t>Use the dashboard to identify areas for improvement – e.g. more accessible complaints mechanisms, better communication with different groups, or to highlight a potentially underserved age group</a:t>
            </a:r>
          </a:p>
          <a:p>
            <a:endParaRPr lang="en-US"/>
          </a:p>
        </p:txBody>
      </p:sp>
      <p:sp>
        <p:nvSpPr>
          <p:cNvPr id="4" name="Slide Number Placeholder 3"/>
          <p:cNvSpPr>
            <a:spLocks noGrp="1"/>
          </p:cNvSpPr>
          <p:nvPr>
            <p:ph type="sldNum" sz="quarter" idx="5"/>
          </p:nvPr>
        </p:nvSpPr>
        <p:spPr/>
        <p:txBody>
          <a:bodyPr/>
          <a:lstStyle/>
          <a:p>
            <a:fld id="{B8D4B0EC-460C-4300-898B-E3167DFF2342}" type="slidenum">
              <a:rPr lang="en-US" smtClean="0"/>
              <a:t>24</a:t>
            </a:fld>
            <a:endParaRPr lang="en-US"/>
          </a:p>
        </p:txBody>
      </p:sp>
    </p:spTree>
    <p:extLst>
      <p:ext uri="{BB962C8B-B14F-4D97-AF65-F5344CB8AC3E}">
        <p14:creationId xmlns:p14="http://schemas.microsoft.com/office/powerpoint/2010/main" val="13787261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t>The GAM questionnaire asks about 12 key program areas where gender and age differences need to be considered.  It works at project level, but is also applied to Cluster response plans, HNOs, HRPs --- the same issues are relevant</a:t>
            </a:r>
            <a:r>
              <a:rPr lang="en-US" sz="1200" kern="1200">
                <a:solidFill>
                  <a:schemeClr val="tx1"/>
                </a:solidFill>
                <a:effectLst/>
                <a:latin typeface="+mn-lt"/>
                <a:ea typeface="+mn-ea"/>
                <a:cs typeface="+mn-cs"/>
              </a:rPr>
              <a:t>.  4 elements are reviewed in the project design phase, and all twelve indicators are reviewed 3-6 months later in project monitoring.</a:t>
            </a:r>
          </a:p>
          <a:p>
            <a:endParaRPr lang="en-US" sz="1200" kern="1200">
              <a:solidFill>
                <a:schemeClr val="tx1"/>
              </a:solidFill>
              <a:effectLst/>
              <a:latin typeface="+mn-lt"/>
              <a:ea typeface="+mn-ea"/>
              <a:cs typeface="+mn-cs"/>
            </a:endParaRPr>
          </a:p>
          <a:p>
            <a:r>
              <a:rPr lang="en-US"/>
              <a:t>The questionnaire still steps users through </a:t>
            </a:r>
            <a:r>
              <a:rPr lang="en-US" b="1"/>
              <a:t>TEN </a:t>
            </a:r>
            <a:r>
              <a:rPr lang="en-US"/>
              <a:t>key elements of good programming, in each case asking about gender, age, and people with disabilities.</a:t>
            </a:r>
          </a:p>
          <a:p>
            <a:r>
              <a:rPr lang="en-US"/>
              <a:t>Removed GEM C – Good Targeting – this asked about which gender/age groups were getting less than planned, duplicating Monitoring GEM J benefits, “who’s missing out.”</a:t>
            </a:r>
          </a:p>
          <a:p>
            <a:r>
              <a:rPr lang="en-US"/>
              <a:t>Removed F – Coordination – this asked what kind of information was shared in clusters and how it was disaggregated, and produced unrealistically optimistic responses.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Monitoring GEM B – </a:t>
            </a:r>
            <a:r>
              <a:rPr lang="en-US" sz="1200" b="0" kern="1200">
                <a:solidFill>
                  <a:schemeClr val="tx1"/>
                </a:solidFill>
                <a:effectLst/>
                <a:latin typeface="+mn-lt"/>
                <a:ea typeface="+mn-ea"/>
                <a:cs typeface="+mn-cs"/>
              </a:rPr>
              <a:t>will now ask about Disaggregated Access Data – what kind of ‘beneficiary’ numbers are being used (actual or population estimates), whether this is analyzed, and how access information is disaggregated (sex, age, persons living with disabilities)</a:t>
            </a:r>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841" indent="-285708" eaLnBrk="0" hangingPunct="0">
              <a:spcBef>
                <a:spcPct val="30000"/>
              </a:spcBef>
              <a:defRPr sz="1200">
                <a:solidFill>
                  <a:schemeClr val="tx1"/>
                </a:solidFill>
                <a:latin typeface="Calibri" pitchFamily="34" charset="0"/>
                <a:ea typeface="MS PGothic" pitchFamily="34" charset="-128"/>
              </a:defRPr>
            </a:lvl2pPr>
            <a:lvl3pPr marL="1142833" indent="-228567" eaLnBrk="0" hangingPunct="0">
              <a:spcBef>
                <a:spcPct val="30000"/>
              </a:spcBef>
              <a:defRPr sz="1200">
                <a:solidFill>
                  <a:schemeClr val="tx1"/>
                </a:solidFill>
                <a:latin typeface="Calibri" pitchFamily="34" charset="0"/>
                <a:ea typeface="MS PGothic" pitchFamily="34" charset="-128"/>
              </a:defRPr>
            </a:lvl3pPr>
            <a:lvl4pPr marL="1599965" indent="-228567" eaLnBrk="0" hangingPunct="0">
              <a:spcBef>
                <a:spcPct val="30000"/>
              </a:spcBef>
              <a:defRPr sz="1200">
                <a:solidFill>
                  <a:schemeClr val="tx1"/>
                </a:solidFill>
                <a:latin typeface="Calibri" pitchFamily="34" charset="0"/>
                <a:ea typeface="MS PGothic" pitchFamily="34" charset="-128"/>
              </a:defRPr>
            </a:lvl4pPr>
            <a:lvl5pPr marL="2057099" indent="-228567" eaLnBrk="0" hangingPunct="0">
              <a:spcBef>
                <a:spcPct val="30000"/>
              </a:spcBef>
              <a:defRPr sz="1200">
                <a:solidFill>
                  <a:schemeClr val="tx1"/>
                </a:solidFill>
                <a:latin typeface="Calibri" pitchFamily="34" charset="0"/>
                <a:ea typeface="MS PGothic" pitchFamily="34" charset="-128"/>
              </a:defRPr>
            </a:lvl5pPr>
            <a:lvl6pPr marL="2514232" indent="-228567"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364" indent="-228567"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8498" indent="-228567"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5630" indent="-228567"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6D631758-C997-433D-A244-2401375C22AC}" type="slidenum">
              <a:rPr lang="en-US" altLang="en-US">
                <a:solidFill>
                  <a:prstClr val="black"/>
                </a:solidFill>
                <a:latin typeface="Arial" charset="0"/>
              </a:rPr>
              <a:pPr eaLnBrk="1" hangingPunct="1">
                <a:spcBef>
                  <a:spcPct val="0"/>
                </a:spcBef>
              </a:pPr>
              <a:t>25</a:t>
            </a:fld>
            <a:endParaRPr lang="en-US" altLang="en-US">
              <a:solidFill>
                <a:prstClr val="black"/>
              </a:solidFill>
              <a:latin typeface="Arial" charset="0"/>
            </a:endParaRPr>
          </a:p>
        </p:txBody>
      </p:sp>
    </p:spTree>
    <p:extLst>
      <p:ext uri="{BB962C8B-B14F-4D97-AF65-F5344CB8AC3E}">
        <p14:creationId xmlns:p14="http://schemas.microsoft.com/office/powerpoint/2010/main" val="994012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anose="020B0604020202020204" pitchFamily="34" charset="0"/>
              <a:buChar char="•"/>
            </a:pPr>
            <a:endParaRPr lang="en-US" sz="1200" kern="1200">
              <a:solidFill>
                <a:schemeClr val="tx1"/>
              </a:solidFill>
              <a:effectLst/>
              <a:latin typeface="Arial" charset="0"/>
              <a:ea typeface="+mn-ea"/>
              <a:cs typeface="+mn-cs"/>
            </a:endParaRPr>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841" indent="-285708" eaLnBrk="0" hangingPunct="0">
              <a:spcBef>
                <a:spcPct val="30000"/>
              </a:spcBef>
              <a:defRPr sz="1200">
                <a:solidFill>
                  <a:schemeClr val="tx1"/>
                </a:solidFill>
                <a:latin typeface="Calibri" pitchFamily="34" charset="0"/>
                <a:ea typeface="MS PGothic" pitchFamily="34" charset="-128"/>
              </a:defRPr>
            </a:lvl2pPr>
            <a:lvl3pPr marL="1142833" indent="-228567" eaLnBrk="0" hangingPunct="0">
              <a:spcBef>
                <a:spcPct val="30000"/>
              </a:spcBef>
              <a:defRPr sz="1200">
                <a:solidFill>
                  <a:schemeClr val="tx1"/>
                </a:solidFill>
                <a:latin typeface="Calibri" pitchFamily="34" charset="0"/>
                <a:ea typeface="MS PGothic" pitchFamily="34" charset="-128"/>
              </a:defRPr>
            </a:lvl3pPr>
            <a:lvl4pPr marL="1599965" indent="-228567" eaLnBrk="0" hangingPunct="0">
              <a:spcBef>
                <a:spcPct val="30000"/>
              </a:spcBef>
              <a:defRPr sz="1200">
                <a:solidFill>
                  <a:schemeClr val="tx1"/>
                </a:solidFill>
                <a:latin typeface="Calibri" pitchFamily="34" charset="0"/>
                <a:ea typeface="MS PGothic" pitchFamily="34" charset="-128"/>
              </a:defRPr>
            </a:lvl4pPr>
            <a:lvl5pPr marL="2057099" indent="-228567" eaLnBrk="0" hangingPunct="0">
              <a:spcBef>
                <a:spcPct val="30000"/>
              </a:spcBef>
              <a:defRPr sz="1200">
                <a:solidFill>
                  <a:schemeClr val="tx1"/>
                </a:solidFill>
                <a:latin typeface="Calibri" pitchFamily="34" charset="0"/>
                <a:ea typeface="MS PGothic" pitchFamily="34" charset="-128"/>
              </a:defRPr>
            </a:lvl5pPr>
            <a:lvl6pPr marL="2514232" indent="-228567"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364" indent="-228567"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8498" indent="-228567"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5630" indent="-228567"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6D631758-C997-433D-A244-2401375C22AC}" type="slidenum">
              <a:rPr lang="en-US" altLang="en-US">
                <a:solidFill>
                  <a:prstClr val="black"/>
                </a:solidFill>
                <a:latin typeface="Arial" charset="0"/>
              </a:rPr>
              <a:pPr eaLnBrk="1" hangingPunct="1">
                <a:spcBef>
                  <a:spcPct val="0"/>
                </a:spcBef>
              </a:pPr>
              <a:t>26</a:t>
            </a:fld>
            <a:endParaRPr lang="en-US" altLang="en-US">
              <a:solidFill>
                <a:prstClr val="black"/>
              </a:solidFill>
              <a:latin typeface="Arial" charset="0"/>
            </a:endParaRPr>
          </a:p>
        </p:txBody>
      </p:sp>
    </p:spTree>
    <p:extLst>
      <p:ext uri="{BB962C8B-B14F-4D97-AF65-F5344CB8AC3E}">
        <p14:creationId xmlns:p14="http://schemas.microsoft.com/office/powerpoint/2010/main" val="23498592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Font typeface="Arial" panose="020B0604020202020204" pitchFamily="34" charset="0"/>
              <a:buNone/>
            </a:pPr>
            <a:endParaRPr lang="en-US" sz="1200" kern="1200">
              <a:solidFill>
                <a:schemeClr val="tx1"/>
              </a:solidFill>
              <a:effectLst/>
              <a:latin typeface="Arial" charset="0"/>
              <a:ea typeface="+mn-ea"/>
              <a:cs typeface="+mn-cs"/>
            </a:endParaRPr>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841" indent="-285708" eaLnBrk="0" hangingPunct="0">
              <a:spcBef>
                <a:spcPct val="30000"/>
              </a:spcBef>
              <a:defRPr sz="1200">
                <a:solidFill>
                  <a:schemeClr val="tx1"/>
                </a:solidFill>
                <a:latin typeface="Calibri" pitchFamily="34" charset="0"/>
                <a:ea typeface="MS PGothic" pitchFamily="34" charset="-128"/>
              </a:defRPr>
            </a:lvl2pPr>
            <a:lvl3pPr marL="1142833" indent="-228567" eaLnBrk="0" hangingPunct="0">
              <a:spcBef>
                <a:spcPct val="30000"/>
              </a:spcBef>
              <a:defRPr sz="1200">
                <a:solidFill>
                  <a:schemeClr val="tx1"/>
                </a:solidFill>
                <a:latin typeface="Calibri" pitchFamily="34" charset="0"/>
                <a:ea typeface="MS PGothic" pitchFamily="34" charset="-128"/>
              </a:defRPr>
            </a:lvl3pPr>
            <a:lvl4pPr marL="1599965" indent="-228567" eaLnBrk="0" hangingPunct="0">
              <a:spcBef>
                <a:spcPct val="30000"/>
              </a:spcBef>
              <a:defRPr sz="1200">
                <a:solidFill>
                  <a:schemeClr val="tx1"/>
                </a:solidFill>
                <a:latin typeface="Calibri" pitchFamily="34" charset="0"/>
                <a:ea typeface="MS PGothic" pitchFamily="34" charset="-128"/>
              </a:defRPr>
            </a:lvl4pPr>
            <a:lvl5pPr marL="2057099" indent="-228567" eaLnBrk="0" hangingPunct="0">
              <a:spcBef>
                <a:spcPct val="30000"/>
              </a:spcBef>
              <a:defRPr sz="1200">
                <a:solidFill>
                  <a:schemeClr val="tx1"/>
                </a:solidFill>
                <a:latin typeface="Calibri" pitchFamily="34" charset="0"/>
                <a:ea typeface="MS PGothic" pitchFamily="34" charset="-128"/>
              </a:defRPr>
            </a:lvl5pPr>
            <a:lvl6pPr marL="2514232" indent="-228567"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364" indent="-228567"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8498" indent="-228567"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5630" indent="-228567"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6D631758-C997-433D-A244-2401375C22AC}" type="slidenum">
              <a:rPr lang="en-US" altLang="en-US">
                <a:solidFill>
                  <a:prstClr val="black"/>
                </a:solidFill>
                <a:latin typeface="Arial" charset="0"/>
              </a:rPr>
              <a:pPr eaLnBrk="1" hangingPunct="1">
                <a:spcBef>
                  <a:spcPct val="0"/>
                </a:spcBef>
              </a:pPr>
              <a:t>27</a:t>
            </a:fld>
            <a:endParaRPr lang="en-US" altLang="en-US">
              <a:solidFill>
                <a:prstClr val="black"/>
              </a:solidFill>
              <a:latin typeface="Arial" charset="0"/>
            </a:endParaRPr>
          </a:p>
        </p:txBody>
      </p:sp>
    </p:spTree>
    <p:extLst>
      <p:ext uri="{BB962C8B-B14F-4D97-AF65-F5344CB8AC3E}">
        <p14:creationId xmlns:p14="http://schemas.microsoft.com/office/powerpoint/2010/main" val="35249590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D4B0EC-460C-4300-898B-E3167DFF2342}" type="slidenum">
              <a:rPr lang="en-US" smtClean="0"/>
              <a:t>28</a:t>
            </a:fld>
            <a:endParaRPr lang="en-US"/>
          </a:p>
        </p:txBody>
      </p:sp>
    </p:spTree>
    <p:extLst>
      <p:ext uri="{BB962C8B-B14F-4D97-AF65-F5344CB8AC3E}">
        <p14:creationId xmlns:p14="http://schemas.microsoft.com/office/powerpoint/2010/main" val="35885610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a:solidFill>
                  <a:srgbClr val="5E5A55"/>
                </a:solidFill>
                <a:effectLst/>
                <a:latin typeface="Bitter"/>
              </a:rPr>
              <a:t>Guidance Note: Diverse SOGIESC Rapid Assessment Tool to Assess Diverse SOGIESC Inclusion Results in Humanitarian Contexts (developed by Edge Effect)</a:t>
            </a:r>
          </a:p>
          <a:p>
            <a:pPr marL="171450" indent="-171450">
              <a:buFont typeface="Arial" panose="020B0604020202020204" pitchFamily="34" charset="0"/>
              <a:buChar char="•"/>
            </a:pPr>
            <a:r>
              <a:rPr lang="en-US" b="0" i="0">
                <a:solidFill>
                  <a:srgbClr val="595A5C"/>
                </a:solidFill>
                <a:effectLst/>
                <a:latin typeface="Roboto" panose="02000000000000000000" pitchFamily="2" charset="0"/>
              </a:rPr>
              <a:t>Provides detailed information on how and when to use the Diverse SOGIESC Rapid Assessment Tool package to facilitate assessment of diverse SOGIESC inclusion of </a:t>
            </a:r>
            <a:r>
              <a:rPr lang="en-US" b="0" i="0" err="1">
                <a:solidFill>
                  <a:srgbClr val="595A5C"/>
                </a:solidFill>
                <a:effectLst/>
                <a:latin typeface="Roboto" panose="02000000000000000000" pitchFamily="2" charset="0"/>
              </a:rPr>
              <a:t>programmes</a:t>
            </a:r>
            <a:r>
              <a:rPr lang="en-US" b="0" i="0">
                <a:solidFill>
                  <a:srgbClr val="595A5C"/>
                </a:solidFill>
                <a:effectLst/>
                <a:latin typeface="Roboto" panose="02000000000000000000" pitchFamily="2" charset="0"/>
              </a:rPr>
              <a:t>/projects implemented by humanitarian organizations. </a:t>
            </a:r>
          </a:p>
          <a:p>
            <a:pPr marL="171450" indent="-171450">
              <a:buFont typeface="Arial" panose="020B0604020202020204" pitchFamily="34" charset="0"/>
              <a:buChar char="•"/>
            </a:pPr>
            <a:r>
              <a:rPr lang="en-US" b="0" i="0">
                <a:solidFill>
                  <a:srgbClr val="595A5C"/>
                </a:solidFill>
                <a:effectLst/>
                <a:latin typeface="Roboto" panose="02000000000000000000" pitchFamily="2" charset="0"/>
              </a:rPr>
              <a:t>The tool requires use of a Survey instrument for collecting data from people with diverse SOGIESC, and spreadsheet-based Questionnaires and Dashboard for deriving a diverse SOGIESC inclusion score. </a:t>
            </a:r>
          </a:p>
          <a:p>
            <a:pPr marL="171450" indent="-171450">
              <a:buFont typeface="Arial" panose="020B0604020202020204" pitchFamily="34" charset="0"/>
              <a:buChar char="•"/>
            </a:pPr>
            <a:r>
              <a:rPr lang="en-US" b="0" i="0">
                <a:solidFill>
                  <a:srgbClr val="595A5C"/>
                </a:solidFill>
                <a:effectLst/>
                <a:latin typeface="Roboto" panose="02000000000000000000" pitchFamily="2" charset="0"/>
              </a:rPr>
              <a:t>The tool focuses on five key areas: Pre-emergency marginalization and gender analysis; Inclusion, partnership and leadership; Safety and protection; Shelter and housing; as well as Livelihoods and early recovery. </a:t>
            </a:r>
            <a:endParaRPr lang="en-US" sz="1200" kern="1200">
              <a:solidFill>
                <a:schemeClr val="tx1"/>
              </a:solidFill>
              <a:effectLst/>
              <a:latin typeface="Arial" charset="0"/>
              <a:ea typeface="+mn-ea"/>
              <a:cs typeface="+mn-cs"/>
            </a:endParaRPr>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841" indent="-285708" eaLnBrk="0" hangingPunct="0">
              <a:spcBef>
                <a:spcPct val="30000"/>
              </a:spcBef>
              <a:defRPr sz="1200">
                <a:solidFill>
                  <a:schemeClr val="tx1"/>
                </a:solidFill>
                <a:latin typeface="Calibri" pitchFamily="34" charset="0"/>
                <a:ea typeface="MS PGothic" pitchFamily="34" charset="-128"/>
              </a:defRPr>
            </a:lvl2pPr>
            <a:lvl3pPr marL="1142833" indent="-228567" eaLnBrk="0" hangingPunct="0">
              <a:spcBef>
                <a:spcPct val="30000"/>
              </a:spcBef>
              <a:defRPr sz="1200">
                <a:solidFill>
                  <a:schemeClr val="tx1"/>
                </a:solidFill>
                <a:latin typeface="Calibri" pitchFamily="34" charset="0"/>
                <a:ea typeface="MS PGothic" pitchFamily="34" charset="-128"/>
              </a:defRPr>
            </a:lvl3pPr>
            <a:lvl4pPr marL="1599965" indent="-228567" eaLnBrk="0" hangingPunct="0">
              <a:spcBef>
                <a:spcPct val="30000"/>
              </a:spcBef>
              <a:defRPr sz="1200">
                <a:solidFill>
                  <a:schemeClr val="tx1"/>
                </a:solidFill>
                <a:latin typeface="Calibri" pitchFamily="34" charset="0"/>
                <a:ea typeface="MS PGothic" pitchFamily="34" charset="-128"/>
              </a:defRPr>
            </a:lvl4pPr>
            <a:lvl5pPr marL="2057099" indent="-228567" eaLnBrk="0" hangingPunct="0">
              <a:spcBef>
                <a:spcPct val="30000"/>
              </a:spcBef>
              <a:defRPr sz="1200">
                <a:solidFill>
                  <a:schemeClr val="tx1"/>
                </a:solidFill>
                <a:latin typeface="Calibri" pitchFamily="34" charset="0"/>
                <a:ea typeface="MS PGothic" pitchFamily="34" charset="-128"/>
              </a:defRPr>
            </a:lvl5pPr>
            <a:lvl6pPr marL="2514232" indent="-228567"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364" indent="-228567"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8498" indent="-228567"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5630" indent="-228567"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6D631758-C997-433D-A244-2401375C22AC}" type="slidenum">
              <a:rPr lang="en-US" altLang="en-US">
                <a:solidFill>
                  <a:prstClr val="black"/>
                </a:solidFill>
                <a:latin typeface="Arial" charset="0"/>
              </a:rPr>
              <a:pPr eaLnBrk="1" hangingPunct="1">
                <a:spcBef>
                  <a:spcPct val="0"/>
                </a:spcBef>
              </a:pPr>
              <a:t>29</a:t>
            </a:fld>
            <a:endParaRPr lang="en-US" altLang="en-US">
              <a:solidFill>
                <a:prstClr val="black"/>
              </a:solidFill>
              <a:latin typeface="Arial" charset="0"/>
            </a:endParaRPr>
          </a:p>
        </p:txBody>
      </p:sp>
    </p:spTree>
    <p:extLst>
      <p:ext uri="{BB962C8B-B14F-4D97-AF65-F5344CB8AC3E}">
        <p14:creationId xmlns:p14="http://schemas.microsoft.com/office/powerpoint/2010/main" val="913550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Gender handbook – bigger </a:t>
            </a:r>
          </a:p>
          <a:p>
            <a:endParaRPr lang="en-US" dirty="0">
              <a:cs typeface="Calibri"/>
            </a:endParaRPr>
          </a:p>
          <a:p>
            <a:r>
              <a:rPr lang="en-US" dirty="0">
                <a:cs typeface="Calibri"/>
              </a:rPr>
              <a:t>Add more: </a:t>
            </a:r>
          </a:p>
          <a:p>
            <a:r>
              <a:rPr lang="en-US" dirty="0">
                <a:cs typeface="Calibri"/>
              </a:rPr>
              <a:t>IASC guidance GBV in emergencies</a:t>
            </a:r>
            <a:endParaRPr lang="en-US" dirty="0"/>
          </a:p>
          <a:p>
            <a:r>
              <a:rPr lang="en-US" dirty="0">
                <a:cs typeface="Calibri"/>
              </a:rPr>
              <a:t>IASC guidance on data </a:t>
            </a:r>
          </a:p>
          <a:p>
            <a:r>
              <a:rPr lang="en-US" dirty="0">
                <a:cs typeface="Calibri"/>
              </a:rPr>
              <a:t>Gender mainstreaming checklist for humanitarian action (per clusters) </a:t>
            </a:r>
          </a:p>
          <a:p>
            <a:r>
              <a:rPr lang="en-US" dirty="0">
                <a:cs typeface="Calibri"/>
              </a:rPr>
              <a:t>Essential service packages</a:t>
            </a:r>
          </a:p>
          <a:p>
            <a:endParaRPr lang="en-US" dirty="0">
              <a:cs typeface="Calibri"/>
            </a:endParaRPr>
          </a:p>
          <a:p>
            <a:r>
              <a:rPr lang="en-US" dirty="0">
                <a:cs typeface="Calibri"/>
              </a:rPr>
              <a:t>If you want, we can create a list of all the essential resources you may need and add it in the dedicated </a:t>
            </a:r>
            <a:r>
              <a:rPr lang="en-US" dirty="0" err="1">
                <a:cs typeface="Calibri"/>
              </a:rPr>
              <a:t>dropbox</a:t>
            </a:r>
            <a:r>
              <a:rPr lang="en-US" dirty="0">
                <a:cs typeface="Calibri"/>
              </a:rPr>
              <a:t>. </a:t>
            </a:r>
          </a:p>
        </p:txBody>
      </p:sp>
      <p:sp>
        <p:nvSpPr>
          <p:cNvPr id="4" name="Slide Number Placeholder 3"/>
          <p:cNvSpPr>
            <a:spLocks noGrp="1"/>
          </p:cNvSpPr>
          <p:nvPr>
            <p:ph type="sldNum" sz="quarter" idx="5"/>
          </p:nvPr>
        </p:nvSpPr>
        <p:spPr/>
        <p:txBody>
          <a:bodyPr/>
          <a:lstStyle/>
          <a:p>
            <a:fld id="{259C0C93-94F9-D447-A19D-9489910A27BB}" type="slidenum">
              <a:rPr lang="en-US" smtClean="0"/>
              <a:t>3</a:t>
            </a:fld>
            <a:endParaRPr lang="en-US"/>
          </a:p>
        </p:txBody>
      </p:sp>
    </p:spTree>
    <p:extLst>
      <p:ext uri="{BB962C8B-B14F-4D97-AF65-F5344CB8AC3E}">
        <p14:creationId xmlns:p14="http://schemas.microsoft.com/office/powerpoint/2010/main" val="27455398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1D22B4-9045-4E98-B10A-FAFCF85484CE}" type="slidenum">
              <a:rPr lang="en-US" smtClean="0"/>
              <a:t>30</a:t>
            </a:fld>
            <a:endParaRPr lang="en-US"/>
          </a:p>
        </p:txBody>
      </p:sp>
    </p:spTree>
    <p:extLst>
      <p:ext uri="{BB962C8B-B14F-4D97-AF65-F5344CB8AC3E}">
        <p14:creationId xmlns:p14="http://schemas.microsoft.com/office/powerpoint/2010/main" val="35043890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D4B0EC-460C-4300-898B-E3167DFF2342}" type="slidenum">
              <a:rPr lang="en-US" smtClean="0"/>
              <a:t>31</a:t>
            </a:fld>
            <a:endParaRPr lang="en-US"/>
          </a:p>
        </p:txBody>
      </p:sp>
    </p:spTree>
    <p:extLst>
      <p:ext uri="{BB962C8B-B14F-4D97-AF65-F5344CB8AC3E}">
        <p14:creationId xmlns:p14="http://schemas.microsoft.com/office/powerpoint/2010/main" val="5968746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pPr>
            <a:endParaRPr lang="en-US" sz="2200"/>
          </a:p>
          <a:p>
            <a:endParaRPr lang="en-US"/>
          </a:p>
        </p:txBody>
      </p:sp>
      <p:sp>
        <p:nvSpPr>
          <p:cNvPr id="4" name="Slide Number Placeholder 3"/>
          <p:cNvSpPr>
            <a:spLocks noGrp="1"/>
          </p:cNvSpPr>
          <p:nvPr>
            <p:ph type="sldNum" sz="quarter" idx="5"/>
          </p:nvPr>
        </p:nvSpPr>
        <p:spPr/>
        <p:txBody>
          <a:bodyPr/>
          <a:lstStyle/>
          <a:p>
            <a:fld id="{B8D4B0EC-460C-4300-898B-E3167DFF2342}" type="slidenum">
              <a:rPr lang="en-US" smtClean="0"/>
              <a:t>32</a:t>
            </a:fld>
            <a:endParaRPr lang="en-US"/>
          </a:p>
        </p:txBody>
      </p:sp>
    </p:spTree>
    <p:extLst>
      <p:ext uri="{BB962C8B-B14F-4D97-AF65-F5344CB8AC3E}">
        <p14:creationId xmlns:p14="http://schemas.microsoft.com/office/powerpoint/2010/main" val="31202743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pPr>
            <a:endParaRPr lang="en-US" sz="2200"/>
          </a:p>
          <a:p>
            <a:endParaRPr lang="en-US"/>
          </a:p>
        </p:txBody>
      </p:sp>
      <p:sp>
        <p:nvSpPr>
          <p:cNvPr id="4" name="Slide Number Placeholder 3"/>
          <p:cNvSpPr>
            <a:spLocks noGrp="1"/>
          </p:cNvSpPr>
          <p:nvPr>
            <p:ph type="sldNum" sz="quarter" idx="5"/>
          </p:nvPr>
        </p:nvSpPr>
        <p:spPr/>
        <p:txBody>
          <a:bodyPr/>
          <a:lstStyle/>
          <a:p>
            <a:fld id="{B8D4B0EC-460C-4300-898B-E3167DFF2342}" type="slidenum">
              <a:rPr lang="en-US" smtClean="0"/>
              <a:t>33</a:t>
            </a:fld>
            <a:endParaRPr lang="en-US"/>
          </a:p>
        </p:txBody>
      </p:sp>
    </p:spTree>
    <p:extLst>
      <p:ext uri="{BB962C8B-B14F-4D97-AF65-F5344CB8AC3E}">
        <p14:creationId xmlns:p14="http://schemas.microsoft.com/office/powerpoint/2010/main" val="41464240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pPr>
            <a:endParaRPr lang="en-US" sz="2200"/>
          </a:p>
          <a:p>
            <a:endParaRPr lang="en-US"/>
          </a:p>
        </p:txBody>
      </p:sp>
      <p:sp>
        <p:nvSpPr>
          <p:cNvPr id="4" name="Slide Number Placeholder 3"/>
          <p:cNvSpPr>
            <a:spLocks noGrp="1"/>
          </p:cNvSpPr>
          <p:nvPr>
            <p:ph type="sldNum" sz="quarter" idx="5"/>
          </p:nvPr>
        </p:nvSpPr>
        <p:spPr/>
        <p:txBody>
          <a:bodyPr/>
          <a:lstStyle/>
          <a:p>
            <a:fld id="{B8D4B0EC-460C-4300-898B-E3167DFF2342}" type="slidenum">
              <a:rPr lang="en-US" smtClean="0"/>
              <a:t>34</a:t>
            </a:fld>
            <a:endParaRPr lang="en-US"/>
          </a:p>
        </p:txBody>
      </p:sp>
    </p:spTree>
    <p:extLst>
      <p:ext uri="{BB962C8B-B14F-4D97-AF65-F5344CB8AC3E}">
        <p14:creationId xmlns:p14="http://schemas.microsoft.com/office/powerpoint/2010/main" val="22659064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pPr>
            <a:endParaRPr lang="en-US" sz="2200"/>
          </a:p>
          <a:p>
            <a:endParaRPr lang="en-US"/>
          </a:p>
        </p:txBody>
      </p:sp>
      <p:sp>
        <p:nvSpPr>
          <p:cNvPr id="4" name="Slide Number Placeholder 3"/>
          <p:cNvSpPr>
            <a:spLocks noGrp="1"/>
          </p:cNvSpPr>
          <p:nvPr>
            <p:ph type="sldNum" sz="quarter" idx="5"/>
          </p:nvPr>
        </p:nvSpPr>
        <p:spPr/>
        <p:txBody>
          <a:bodyPr/>
          <a:lstStyle/>
          <a:p>
            <a:fld id="{B8D4B0EC-460C-4300-898B-E3167DFF2342}" type="slidenum">
              <a:rPr lang="en-US" smtClean="0"/>
              <a:t>35</a:t>
            </a:fld>
            <a:endParaRPr lang="en-US"/>
          </a:p>
        </p:txBody>
      </p:sp>
    </p:spTree>
    <p:extLst>
      <p:ext uri="{BB962C8B-B14F-4D97-AF65-F5344CB8AC3E}">
        <p14:creationId xmlns:p14="http://schemas.microsoft.com/office/powerpoint/2010/main" val="36223404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pPr>
            <a:endParaRPr lang="en-US" sz="2200"/>
          </a:p>
          <a:p>
            <a:endParaRPr lang="en-US"/>
          </a:p>
        </p:txBody>
      </p:sp>
      <p:sp>
        <p:nvSpPr>
          <p:cNvPr id="4" name="Slide Number Placeholder 3"/>
          <p:cNvSpPr>
            <a:spLocks noGrp="1"/>
          </p:cNvSpPr>
          <p:nvPr>
            <p:ph type="sldNum" sz="quarter" idx="5"/>
          </p:nvPr>
        </p:nvSpPr>
        <p:spPr/>
        <p:txBody>
          <a:bodyPr/>
          <a:lstStyle/>
          <a:p>
            <a:fld id="{B8D4B0EC-460C-4300-898B-E3167DFF2342}" type="slidenum">
              <a:rPr lang="en-US" smtClean="0"/>
              <a:t>36</a:t>
            </a:fld>
            <a:endParaRPr lang="en-US"/>
          </a:p>
        </p:txBody>
      </p:sp>
    </p:spTree>
    <p:extLst>
      <p:ext uri="{BB962C8B-B14F-4D97-AF65-F5344CB8AC3E}">
        <p14:creationId xmlns:p14="http://schemas.microsoft.com/office/powerpoint/2010/main" val="14362168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pPr>
            <a:endParaRPr lang="en-US" sz="2200"/>
          </a:p>
          <a:p>
            <a:endParaRPr lang="en-US"/>
          </a:p>
        </p:txBody>
      </p:sp>
      <p:sp>
        <p:nvSpPr>
          <p:cNvPr id="4" name="Slide Number Placeholder 3"/>
          <p:cNvSpPr>
            <a:spLocks noGrp="1"/>
          </p:cNvSpPr>
          <p:nvPr>
            <p:ph type="sldNum" sz="quarter" idx="5"/>
          </p:nvPr>
        </p:nvSpPr>
        <p:spPr/>
        <p:txBody>
          <a:bodyPr/>
          <a:lstStyle/>
          <a:p>
            <a:fld id="{B8D4B0EC-460C-4300-898B-E3167DFF2342}" type="slidenum">
              <a:rPr lang="en-US" smtClean="0"/>
              <a:t>37</a:t>
            </a:fld>
            <a:endParaRPr lang="en-US"/>
          </a:p>
        </p:txBody>
      </p:sp>
    </p:spTree>
    <p:extLst>
      <p:ext uri="{BB962C8B-B14F-4D97-AF65-F5344CB8AC3E}">
        <p14:creationId xmlns:p14="http://schemas.microsoft.com/office/powerpoint/2010/main" val="7650623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7"/>
        <p:cNvGrpSpPr/>
        <p:nvPr/>
      </p:nvGrpSpPr>
      <p:grpSpPr>
        <a:xfrm>
          <a:off x="0" y="0"/>
          <a:ext cx="0" cy="0"/>
          <a:chOff x="0" y="0"/>
          <a:chExt cx="0" cy="0"/>
        </a:xfrm>
      </p:grpSpPr>
      <p:sp>
        <p:nvSpPr>
          <p:cNvPr id="1508" name="Google Shape;1508;p140:notes"/>
          <p:cNvSpPr txBox="1">
            <a:spLocks noGrp="1"/>
          </p:cNvSpPr>
          <p:nvPr>
            <p:ph type="body" idx="1"/>
          </p:nvPr>
        </p:nvSpPr>
        <p:spPr>
          <a:xfrm>
            <a:off x="992664" y="3271381"/>
            <a:ext cx="7941310" cy="267658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09" name="Google Shape;1509;p140:notes"/>
          <p:cNvSpPr>
            <a:spLocks noGrp="1" noRot="1" noChangeAspect="1"/>
          </p:cNvSpPr>
          <p:nvPr>
            <p:ph type="sldImg" idx="2"/>
          </p:nvPr>
        </p:nvSpPr>
        <p:spPr>
          <a:xfrm>
            <a:off x="2924175" y="849313"/>
            <a:ext cx="4078288"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3"/>
        <p:cNvGrpSpPr/>
        <p:nvPr/>
      </p:nvGrpSpPr>
      <p:grpSpPr>
        <a:xfrm>
          <a:off x="0" y="0"/>
          <a:ext cx="0" cy="0"/>
          <a:chOff x="0" y="0"/>
          <a:chExt cx="0" cy="0"/>
        </a:xfrm>
      </p:grpSpPr>
      <p:sp>
        <p:nvSpPr>
          <p:cNvPr id="1514" name="Google Shape;1514;p141:notes"/>
          <p:cNvSpPr txBox="1">
            <a:spLocks noGrp="1"/>
          </p:cNvSpPr>
          <p:nvPr>
            <p:ph type="body" idx="1"/>
          </p:nvPr>
        </p:nvSpPr>
        <p:spPr>
          <a:xfrm>
            <a:off x="992664" y="3271381"/>
            <a:ext cx="7941310" cy="267658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15" name="Google Shape;1515;p141:notes"/>
          <p:cNvSpPr>
            <a:spLocks noGrp="1" noRot="1" noChangeAspect="1"/>
          </p:cNvSpPr>
          <p:nvPr>
            <p:ph type="sldImg" idx="2"/>
          </p:nvPr>
        </p:nvSpPr>
        <p:spPr>
          <a:xfrm>
            <a:off x="2924175" y="849313"/>
            <a:ext cx="4078288"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 of the policy: </a:t>
            </a:r>
            <a:r>
              <a:rPr lang="en-US" sz="1200" b="0" i="0" kern="1200" dirty="0">
                <a:solidFill>
                  <a:schemeClr val="tx1"/>
                </a:solidFill>
                <a:effectLst/>
                <a:latin typeface="+mn-lt"/>
                <a:ea typeface="+mn-ea"/>
                <a:cs typeface="+mn-cs"/>
              </a:rPr>
              <a:t>The Inter-Agency Standing Committee (IASC) Policy on Gender Equality and the Empowerment of Women and Girls (GEEWG) in Humanitarian Action was endorsed on December 2017 by the IASC Working Group (now OPAG) The policy sets out the principles, standards, and actions that IASC Bodies, Members and Standing Invitees should abide by at global and field level to integrate gender equality and the empowerment of women and girls into all aspects of the IASC's work, including preparedness, response and recovery efforts.</a:t>
            </a:r>
            <a:endParaRPr lang="en-US" dirty="0"/>
          </a:p>
          <a:p>
            <a:endParaRPr lang="en-US" dirty="0"/>
          </a:p>
          <a:p>
            <a:r>
              <a:rPr lang="en-US" dirty="0"/>
              <a:t>A </a:t>
            </a:r>
            <a:r>
              <a:rPr lang="en-US" u="sng" dirty="0">
                <a:highlight>
                  <a:srgbClr val="FFFF00"/>
                </a:highlight>
              </a:rPr>
              <a:t>rights-based </a:t>
            </a:r>
            <a:r>
              <a:rPr lang="en-US" u="sng" dirty="0"/>
              <a:t>approach</a:t>
            </a:r>
            <a:r>
              <a:rPr lang="en-US" dirty="0"/>
              <a:t> that looks at W&amp;Gs beyond victimhood but as voices and contributors to be heard.</a:t>
            </a:r>
          </a:p>
          <a:p>
            <a:endParaRPr lang="en-US" dirty="0"/>
          </a:p>
          <a:p>
            <a:r>
              <a:rPr lang="en-US" dirty="0"/>
              <a:t>Emphasis on </a:t>
            </a:r>
            <a:r>
              <a:rPr lang="en-US" u="sng" dirty="0"/>
              <a:t>building resilience</a:t>
            </a:r>
            <a:r>
              <a:rPr lang="en-US" u="none" dirty="0"/>
              <a:t> </a:t>
            </a:r>
            <a:r>
              <a:rPr lang="en-US" dirty="0"/>
              <a:t>whilst recovering.  Strategy of protection through </a:t>
            </a:r>
            <a:r>
              <a:rPr lang="en-US" u="sng" dirty="0"/>
              <a:t>empowerment.</a:t>
            </a:r>
          </a:p>
          <a:p>
            <a:endParaRPr lang="en-US" dirty="0"/>
          </a:p>
          <a:p>
            <a:r>
              <a:rPr lang="en-US" dirty="0"/>
              <a:t>Set outs standards of programming methodology and organizational practices. </a:t>
            </a:r>
          </a:p>
        </p:txBody>
      </p:sp>
      <p:sp>
        <p:nvSpPr>
          <p:cNvPr id="4" name="Slide Number Placeholder 3"/>
          <p:cNvSpPr>
            <a:spLocks noGrp="1"/>
          </p:cNvSpPr>
          <p:nvPr>
            <p:ph type="sldNum" sz="quarter" idx="5"/>
          </p:nvPr>
        </p:nvSpPr>
        <p:spPr/>
        <p:txBody>
          <a:bodyPr/>
          <a:lstStyle/>
          <a:p>
            <a:fld id="{9A75D800-F375-473C-B993-015AE4DB6122}" type="slidenum">
              <a:rPr lang="en-US" smtClean="0"/>
              <a:t>4</a:t>
            </a:fld>
            <a:endParaRPr lang="en-US"/>
          </a:p>
        </p:txBody>
      </p:sp>
    </p:spTree>
    <p:extLst>
      <p:ext uri="{BB962C8B-B14F-4D97-AF65-F5344CB8AC3E}">
        <p14:creationId xmlns:p14="http://schemas.microsoft.com/office/powerpoint/2010/main" val="25943167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9"/>
        <p:cNvGrpSpPr/>
        <p:nvPr/>
      </p:nvGrpSpPr>
      <p:grpSpPr>
        <a:xfrm>
          <a:off x="0" y="0"/>
          <a:ext cx="0" cy="0"/>
          <a:chOff x="0" y="0"/>
          <a:chExt cx="0" cy="0"/>
        </a:xfrm>
      </p:grpSpPr>
      <p:sp>
        <p:nvSpPr>
          <p:cNvPr id="1520" name="Google Shape;1520;p142:notes"/>
          <p:cNvSpPr txBox="1">
            <a:spLocks noGrp="1"/>
          </p:cNvSpPr>
          <p:nvPr>
            <p:ph type="body" idx="1"/>
          </p:nvPr>
        </p:nvSpPr>
        <p:spPr>
          <a:xfrm>
            <a:off x="992664" y="3271381"/>
            <a:ext cx="7941310" cy="267658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1" name="Google Shape;1521;p142:notes"/>
          <p:cNvSpPr>
            <a:spLocks noGrp="1" noRot="1" noChangeAspect="1"/>
          </p:cNvSpPr>
          <p:nvPr>
            <p:ph type="sldImg" idx="2"/>
          </p:nvPr>
        </p:nvSpPr>
        <p:spPr>
          <a:xfrm>
            <a:off x="2924175" y="849313"/>
            <a:ext cx="4078288"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5"/>
        <p:cNvGrpSpPr/>
        <p:nvPr/>
      </p:nvGrpSpPr>
      <p:grpSpPr>
        <a:xfrm>
          <a:off x="0" y="0"/>
          <a:ext cx="0" cy="0"/>
          <a:chOff x="0" y="0"/>
          <a:chExt cx="0" cy="0"/>
        </a:xfrm>
      </p:grpSpPr>
      <p:sp>
        <p:nvSpPr>
          <p:cNvPr id="1526" name="Google Shape;1526;p143:notes"/>
          <p:cNvSpPr txBox="1">
            <a:spLocks noGrp="1"/>
          </p:cNvSpPr>
          <p:nvPr>
            <p:ph type="body" idx="1"/>
          </p:nvPr>
        </p:nvSpPr>
        <p:spPr>
          <a:xfrm>
            <a:off x="992664" y="3271381"/>
            <a:ext cx="7941310" cy="267658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7" name="Google Shape;1527;p143:notes"/>
          <p:cNvSpPr>
            <a:spLocks noGrp="1" noRot="1" noChangeAspect="1"/>
          </p:cNvSpPr>
          <p:nvPr>
            <p:ph type="sldImg" idx="2"/>
          </p:nvPr>
        </p:nvSpPr>
        <p:spPr>
          <a:xfrm>
            <a:off x="2924175" y="849313"/>
            <a:ext cx="4078288"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1"/>
        <p:cNvGrpSpPr/>
        <p:nvPr/>
      </p:nvGrpSpPr>
      <p:grpSpPr>
        <a:xfrm>
          <a:off x="0" y="0"/>
          <a:ext cx="0" cy="0"/>
          <a:chOff x="0" y="0"/>
          <a:chExt cx="0" cy="0"/>
        </a:xfrm>
      </p:grpSpPr>
      <p:sp>
        <p:nvSpPr>
          <p:cNvPr id="1532" name="Google Shape;1532;p144:notes"/>
          <p:cNvSpPr txBox="1">
            <a:spLocks noGrp="1"/>
          </p:cNvSpPr>
          <p:nvPr>
            <p:ph type="body" idx="1"/>
          </p:nvPr>
        </p:nvSpPr>
        <p:spPr>
          <a:xfrm>
            <a:off x="992664" y="3271381"/>
            <a:ext cx="7941310" cy="267658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33" name="Google Shape;1533;p144:notes"/>
          <p:cNvSpPr>
            <a:spLocks noGrp="1" noRot="1" noChangeAspect="1"/>
          </p:cNvSpPr>
          <p:nvPr>
            <p:ph type="sldImg" idx="2"/>
          </p:nvPr>
        </p:nvSpPr>
        <p:spPr>
          <a:xfrm>
            <a:off x="2924175" y="849313"/>
            <a:ext cx="4078288"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1"/>
        <p:cNvGrpSpPr/>
        <p:nvPr/>
      </p:nvGrpSpPr>
      <p:grpSpPr>
        <a:xfrm>
          <a:off x="0" y="0"/>
          <a:ext cx="0" cy="0"/>
          <a:chOff x="0" y="0"/>
          <a:chExt cx="0" cy="0"/>
        </a:xfrm>
      </p:grpSpPr>
      <p:sp>
        <p:nvSpPr>
          <p:cNvPr id="1532" name="Google Shape;1532;p144:notes"/>
          <p:cNvSpPr txBox="1">
            <a:spLocks noGrp="1"/>
          </p:cNvSpPr>
          <p:nvPr>
            <p:ph type="body" idx="1"/>
          </p:nvPr>
        </p:nvSpPr>
        <p:spPr>
          <a:xfrm>
            <a:off x="992664" y="3271381"/>
            <a:ext cx="7941310" cy="267658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33" name="Google Shape;1533;p144:notes"/>
          <p:cNvSpPr>
            <a:spLocks noGrp="1" noRot="1" noChangeAspect="1"/>
          </p:cNvSpPr>
          <p:nvPr>
            <p:ph type="sldImg" idx="2"/>
          </p:nvPr>
        </p:nvSpPr>
        <p:spPr>
          <a:xfrm>
            <a:off x="2924175" y="849313"/>
            <a:ext cx="4078288" cy="229393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283494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D4B0EC-460C-4300-898B-E3167DFF2342}" type="slidenum">
              <a:rPr lang="en-US" smtClean="0"/>
              <a:t>44</a:t>
            </a:fld>
            <a:endParaRPr lang="en-US"/>
          </a:p>
        </p:txBody>
      </p:sp>
    </p:spTree>
    <p:extLst>
      <p:ext uri="{BB962C8B-B14F-4D97-AF65-F5344CB8AC3E}">
        <p14:creationId xmlns:p14="http://schemas.microsoft.com/office/powerpoint/2010/main" val="11386710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D4B0EC-460C-4300-898B-E3167DFF2342}" type="slidenum">
              <a:rPr lang="en-US" smtClean="0"/>
              <a:t>45</a:t>
            </a:fld>
            <a:endParaRPr lang="en-US"/>
          </a:p>
        </p:txBody>
      </p:sp>
    </p:spTree>
    <p:extLst>
      <p:ext uri="{BB962C8B-B14F-4D97-AF65-F5344CB8AC3E}">
        <p14:creationId xmlns:p14="http://schemas.microsoft.com/office/powerpoint/2010/main" val="15154775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D4B0EC-460C-4300-898B-E3167DFF2342}" type="slidenum">
              <a:rPr lang="en-US" smtClean="0"/>
              <a:t>46</a:t>
            </a:fld>
            <a:endParaRPr lang="en-US"/>
          </a:p>
        </p:txBody>
      </p:sp>
    </p:spTree>
    <p:extLst>
      <p:ext uri="{BB962C8B-B14F-4D97-AF65-F5344CB8AC3E}">
        <p14:creationId xmlns:p14="http://schemas.microsoft.com/office/powerpoint/2010/main" val="18824298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D4B0EC-460C-4300-898B-E3167DFF2342}" type="slidenum">
              <a:rPr lang="en-US" smtClean="0"/>
              <a:t>47</a:t>
            </a:fld>
            <a:endParaRPr lang="en-US"/>
          </a:p>
        </p:txBody>
      </p:sp>
    </p:spTree>
    <p:extLst>
      <p:ext uri="{BB962C8B-B14F-4D97-AF65-F5344CB8AC3E}">
        <p14:creationId xmlns:p14="http://schemas.microsoft.com/office/powerpoint/2010/main" val="21262375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59C0C93-94F9-D447-A19D-9489910A27BB}" type="slidenum">
              <a:rPr lang="en-US" smtClean="0"/>
              <a:t>48</a:t>
            </a:fld>
            <a:endParaRPr lang="en-US"/>
          </a:p>
        </p:txBody>
      </p:sp>
    </p:spTree>
    <p:extLst>
      <p:ext uri="{BB962C8B-B14F-4D97-AF65-F5344CB8AC3E}">
        <p14:creationId xmlns:p14="http://schemas.microsoft.com/office/powerpoint/2010/main" val="11991714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75D800-F375-473C-B993-015AE4DB6122}" type="slidenum">
              <a:rPr lang="en-US" smtClean="0"/>
              <a:t>5</a:t>
            </a:fld>
            <a:endParaRPr lang="en-US"/>
          </a:p>
        </p:txBody>
      </p:sp>
    </p:spTree>
    <p:extLst>
      <p:ext uri="{BB962C8B-B14F-4D97-AF65-F5344CB8AC3E}">
        <p14:creationId xmlns:p14="http://schemas.microsoft.com/office/powerpoint/2010/main" val="42069066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2020 Gender Accountability Framework report marks the third monitoring cycle of the IASC’s 2017 Gender Equality and Empowerment of Women and Girls in Humanitarian Action Policy. </a:t>
            </a:r>
          </a:p>
          <a:p>
            <a:pPr marL="171450" indent="-171450">
              <a:buFont typeface="Arial" panose="020B0604020202020204" pitchFamily="34" charset="0"/>
              <a:buChar char="•"/>
            </a:pPr>
            <a:r>
              <a:rPr lang="en-US"/>
              <a:t>It is produced by UN Women on behalf of the IASC Gender Reference Group with support from the IASC Secretariat and OCHA. </a:t>
            </a:r>
          </a:p>
          <a:p>
            <a:pPr marL="171450" indent="-171450">
              <a:buFont typeface="Arial" panose="020B0604020202020204" pitchFamily="34" charset="0"/>
              <a:buChar char="•"/>
            </a:pPr>
            <a:r>
              <a:rPr lang="en-US"/>
              <a:t>Key findings shows the scope of the Accountability Framework from the Principals level to country-based clusters and HCTs. </a:t>
            </a:r>
          </a:p>
          <a:p>
            <a:pPr marL="0" indent="0">
              <a:buFont typeface="Arial" panose="020B0604020202020204" pitchFamily="34" charset="0"/>
              <a:buNone/>
            </a:pPr>
            <a:endParaRPr lang="en-US"/>
          </a:p>
          <a:p>
            <a:pPr marL="0" indent="0">
              <a:buFont typeface="Arial" panose="020B0604020202020204" pitchFamily="34" charset="0"/>
              <a:buNone/>
            </a:pPr>
            <a:r>
              <a:rPr lang="en-US"/>
              <a:t>We have observed an </a:t>
            </a:r>
            <a:r>
              <a:rPr lang="en-US" b="1" u="sng"/>
              <a:t>overall positive trend</a:t>
            </a:r>
            <a:r>
              <a:rPr lang="en-US"/>
              <a:t> from findings at both the global and field levels to mainstream gender into humanitarian responses. </a:t>
            </a:r>
          </a:p>
          <a:p>
            <a:pPr marL="171450" indent="-171450">
              <a:buFont typeface="Arial" panose="020B0604020202020204" pitchFamily="34" charset="0"/>
              <a:buChar char="•"/>
            </a:pPr>
            <a:endParaRPr lang="en-US"/>
          </a:p>
          <a:p>
            <a:pPr marL="0" indent="0">
              <a:buFont typeface="Arial" panose="020B0604020202020204" pitchFamily="34" charset="0"/>
              <a:buNone/>
            </a:pPr>
            <a:r>
              <a:rPr lang="en-US"/>
              <a:t>2020 saw humanitarian actors rapidly mobilize themselves to respond to the pandemic that aggravated humanitarian needs in protracted crisis settings. </a:t>
            </a:r>
            <a:r>
              <a:rPr lang="en-US" b="1" u="sng"/>
              <a:t>Significant efforts went towards attempts to understand the impact of the pandemic on crisis-affected communities.</a:t>
            </a:r>
            <a:r>
              <a:rPr lang="en-US"/>
              <a:t> </a:t>
            </a:r>
          </a:p>
          <a:p>
            <a:pPr marL="171450" indent="-171450">
              <a:buFont typeface="Arial" panose="020B0604020202020204" pitchFamily="34" charset="0"/>
              <a:buChar char="•"/>
            </a:pPr>
            <a:r>
              <a:rPr lang="en-US"/>
              <a:t>This is reflected in the large number of guidance materials on COVID-19 and its impact as well as localized needs assessments and analysis across settings. </a:t>
            </a:r>
          </a:p>
          <a:p>
            <a:pPr marL="171450" indent="-171450">
              <a:buFont typeface="Arial" panose="020B0604020202020204" pitchFamily="34" charset="0"/>
              <a:buChar char="•"/>
            </a:pPr>
            <a:r>
              <a:rPr lang="en-US"/>
              <a:t>For instance, in 2020, the IASC Principals Group released 22 outputs (compared to six in 2019). Notably, </a:t>
            </a:r>
            <a:r>
              <a:rPr lang="en-US" b="1" u="sng"/>
              <a:t>close to 80 percent of these outputs in 2020 reflected the standards and commitments of the IASC Gender Policy – a marked improvement from 33 percent in 2019.</a:t>
            </a:r>
          </a:p>
          <a:p>
            <a:pPr marL="171450" indent="-171450">
              <a:buFont typeface="Arial" panose="020B0604020202020204" pitchFamily="34" charset="0"/>
              <a:buChar char="•"/>
            </a:pPr>
            <a:endParaRPr lang="en-US"/>
          </a:p>
          <a:p>
            <a:pPr marL="0" indent="0">
              <a:buFont typeface="Arial" panose="020B0604020202020204" pitchFamily="34" charset="0"/>
              <a:buNone/>
            </a:pPr>
            <a:r>
              <a:rPr lang="en-US"/>
              <a:t>For the first time, </a:t>
            </a:r>
            <a:r>
              <a:rPr lang="en-US" b="1" u="sng"/>
              <a:t>more than half of the HNOs (55 percent) reviewed demonstrated use of SADD and gender analysis. </a:t>
            </a:r>
          </a:p>
          <a:p>
            <a:pPr marL="171450" indent="-171450">
              <a:buFont typeface="Arial" panose="020B0604020202020204" pitchFamily="34" charset="0"/>
              <a:buChar char="•"/>
            </a:pPr>
            <a:r>
              <a:rPr lang="en-US" b="1" u="sng"/>
              <a:t>Over 90 percent of HRPs included provisions for sexual and reproductive health and to mitigate and respond to GBV. </a:t>
            </a:r>
          </a:p>
          <a:p>
            <a:pPr marL="171450" indent="-171450">
              <a:buFont typeface="Arial" panose="020B0604020202020204" pitchFamily="34" charset="0"/>
              <a:buChar char="•"/>
            </a:pPr>
            <a:r>
              <a:rPr lang="en-US"/>
              <a:t>However, </a:t>
            </a:r>
            <a:r>
              <a:rPr lang="en-US" b="1" u="sng"/>
              <a:t>only 63 percent of HRPs included provisions for women’s livelihoods</a:t>
            </a:r>
            <a:r>
              <a:rPr lang="en-US"/>
              <a:t>, similar to previous years.</a:t>
            </a:r>
          </a:p>
          <a:p>
            <a:pPr marL="0" indent="0">
              <a:buFont typeface="Arial" panose="020B0604020202020204" pitchFamily="34" charset="0"/>
              <a:buNone/>
            </a:pPr>
            <a:endParaRPr lang="en-US"/>
          </a:p>
          <a:p>
            <a:pPr marL="0" indent="0">
              <a:buFont typeface="Arial" panose="020B0604020202020204" pitchFamily="34" charset="0"/>
              <a:buNone/>
            </a:pPr>
            <a:r>
              <a:rPr lang="en-US" b="1" u="sng"/>
              <a:t>68 percent of crisis contexts reported having consulted at least one local women’s rights organization in the humanitarian planning process </a:t>
            </a:r>
            <a:r>
              <a:rPr lang="en-US"/>
              <a:t>reflecting another area of gradual improvement. </a:t>
            </a:r>
          </a:p>
          <a:p>
            <a:pPr marL="0" indent="0">
              <a:buFont typeface="Arial" panose="020B0604020202020204" pitchFamily="34" charset="0"/>
              <a:buNone/>
            </a:pPr>
            <a:endParaRPr lang="en-US"/>
          </a:p>
          <a:p>
            <a:pPr marL="0" indent="0">
              <a:buFont typeface="Arial" panose="020B0604020202020204" pitchFamily="34" charset="0"/>
              <a:buNone/>
            </a:pPr>
            <a:r>
              <a:rPr lang="en-US"/>
              <a:t>Significantly, </a:t>
            </a:r>
            <a:r>
              <a:rPr lang="en-US" b="1" u="sng"/>
              <a:t>over 80 percent of settings reported having active gender working groups in place.</a:t>
            </a:r>
          </a:p>
          <a:p>
            <a:pPr marL="0" indent="0">
              <a:buFont typeface="Arial" panose="020B0604020202020204" pitchFamily="34" charset="0"/>
              <a:buNone/>
            </a:pPr>
            <a:endParaRPr lang="en-US"/>
          </a:p>
          <a:p>
            <a:pPr marL="0" indent="0">
              <a:buFont typeface="Arial" panose="020B0604020202020204" pitchFamily="34" charset="0"/>
              <a:buNone/>
            </a:pPr>
            <a:r>
              <a:rPr lang="en-US"/>
              <a:t>A significantly higher proportion of crisis settings – </a:t>
            </a:r>
            <a:r>
              <a:rPr lang="en-US" b="1" u="sng"/>
              <a:t>almost 80 percent – reported having conducted joint gender analysis in 2020. </a:t>
            </a:r>
          </a:p>
          <a:p>
            <a:pPr marL="171450" indent="-171450">
              <a:buFont typeface="Arial" panose="020B0604020202020204" pitchFamily="34" charset="0"/>
              <a:buChar char="•"/>
            </a:pPr>
            <a:r>
              <a:rPr lang="en-US" b="1" u="sng"/>
              <a:t>60 percent of all gender analysis was dedicated to understanding the impact of COVID-19 </a:t>
            </a:r>
            <a:r>
              <a:rPr lang="en-US"/>
              <a:t>or included such a component in 2020</a:t>
            </a:r>
          </a:p>
        </p:txBody>
      </p:sp>
      <p:sp>
        <p:nvSpPr>
          <p:cNvPr id="4" name="Slide Number Placeholder 3"/>
          <p:cNvSpPr>
            <a:spLocks noGrp="1"/>
          </p:cNvSpPr>
          <p:nvPr>
            <p:ph type="sldNum" sz="quarter" idx="5"/>
          </p:nvPr>
        </p:nvSpPr>
        <p:spPr/>
        <p:txBody>
          <a:bodyPr/>
          <a:lstStyle/>
          <a:p>
            <a:fld id="{E5E62264-C595-4F9A-8C18-AE44515E5C57}" type="slidenum">
              <a:rPr lang="en-US" smtClean="0"/>
              <a:t>6</a:t>
            </a:fld>
            <a:endParaRPr lang="en-US"/>
          </a:p>
        </p:txBody>
      </p:sp>
    </p:spTree>
    <p:extLst>
      <p:ext uri="{BB962C8B-B14F-4D97-AF65-F5344CB8AC3E}">
        <p14:creationId xmlns:p14="http://schemas.microsoft.com/office/powerpoint/2010/main" val="18441384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Gender is:</a:t>
            </a:r>
          </a:p>
          <a:p>
            <a:pPr marL="171450" indent="-171450">
              <a:buFont typeface="Arial" panose="020B0604020202020204" pitchFamily="34" charset="0"/>
              <a:buChar char="•"/>
            </a:pPr>
            <a:r>
              <a:rPr lang="en-US" dirty="0"/>
              <a:t>A social construct built through cultural, political, and social norms and practices of what it means to be masculine or feminine. It often defines the roles, duties and responsibilities expected of people based on the sex they were assigned at birth</a:t>
            </a:r>
          </a:p>
          <a:p>
            <a:endParaRPr lang="en-US" dirty="0"/>
          </a:p>
          <a:p>
            <a:r>
              <a:rPr lang="en-US" b="1" dirty="0"/>
              <a:t>A person’s identity is:</a:t>
            </a:r>
          </a:p>
          <a:p>
            <a:pPr marL="171450" indent="-171450">
              <a:buFont typeface="Arial" panose="020B0604020202020204" pitchFamily="34" charset="0"/>
              <a:buChar char="•"/>
            </a:pPr>
            <a:r>
              <a:rPr lang="en-US" dirty="0"/>
              <a:t>Made up of their gender, age, ethnicity, ability (mental, physical), social background, sexual orientation, religious beliefs, type of livelihood, displacement status, health, education, wealth status, and other factors that contribute to their diversity. These factors all come together and interact to give a person their identity. This is called </a:t>
            </a:r>
            <a:r>
              <a:rPr lang="en-US" b="1" u="sng" dirty="0"/>
              <a:t>“intersectionality”.</a:t>
            </a:r>
          </a:p>
          <a:p>
            <a:pPr marL="171450" indent="-171450">
              <a:buFont typeface="Arial" panose="020B0604020202020204" pitchFamily="34" charset="0"/>
              <a:buChar char="•"/>
            </a:pPr>
            <a:r>
              <a:rPr lang="en-US" dirty="0"/>
              <a:t>A person’s identity has a profoundly </a:t>
            </a:r>
            <a:r>
              <a:rPr lang="en-US" b="1" u="sng" dirty="0"/>
              <a:t>effect on how they are impacted by a crisis and their ability to cope.</a:t>
            </a:r>
          </a:p>
          <a:p>
            <a:endParaRPr lang="en-US" dirty="0"/>
          </a:p>
          <a:p>
            <a:r>
              <a:rPr lang="en-US" b="1" dirty="0"/>
              <a:t>Gender equality means:</a:t>
            </a:r>
          </a:p>
          <a:p>
            <a:pPr marL="171450" indent="-171450">
              <a:buFont typeface="Arial" panose="020B0604020202020204" pitchFamily="34" charset="0"/>
              <a:buChar char="•"/>
            </a:pPr>
            <a:r>
              <a:rPr lang="en-US" dirty="0"/>
              <a:t>Persons of all genders and ages, with all the </a:t>
            </a:r>
            <a:r>
              <a:rPr lang="en-US" b="1" u="sng" dirty="0"/>
              <a:t>intersecting aspects of their identity </a:t>
            </a:r>
            <a:r>
              <a:rPr lang="en-US" dirty="0"/>
              <a:t>–</a:t>
            </a:r>
          </a:p>
          <a:p>
            <a:pPr marL="628650" lvl="1" indent="-171450">
              <a:buFont typeface="Arial" panose="020B0604020202020204" pitchFamily="34" charset="0"/>
              <a:buChar char="•"/>
            </a:pPr>
            <a:r>
              <a:rPr lang="en-US" dirty="0"/>
              <a:t>Enjoy the same rights, opportunities, resources, rewards, and quality of life</a:t>
            </a:r>
          </a:p>
          <a:p>
            <a:pPr marL="628650" lvl="1" indent="-171450">
              <a:buFont typeface="Arial" panose="020B0604020202020204" pitchFamily="34" charset="0"/>
              <a:buChar char="•"/>
            </a:pPr>
            <a:r>
              <a:rPr lang="en-US" dirty="0"/>
              <a:t>Are equally valued and considered in an emergency</a:t>
            </a:r>
          </a:p>
          <a:p>
            <a:pPr marL="628650" lvl="1" indent="-171450">
              <a:buFont typeface="Arial" panose="020B0604020202020204" pitchFamily="34" charset="0"/>
              <a:buChar char="•"/>
            </a:pPr>
            <a:r>
              <a:rPr lang="en-US" dirty="0"/>
              <a:t>Are free to make choices without being limited by gender roles</a:t>
            </a:r>
          </a:p>
          <a:p>
            <a:pPr marL="628650" lvl="1" indent="-171450">
              <a:buFont typeface="Arial" panose="020B0604020202020204" pitchFamily="34" charset="0"/>
              <a:buChar char="•"/>
            </a:pPr>
            <a:r>
              <a:rPr lang="en-US" dirty="0"/>
              <a:t>Are not governed or limited by the sex they were assigned at birth, their sexual orientation, age, ethnicity, or any other diversity factor.</a:t>
            </a:r>
          </a:p>
        </p:txBody>
      </p:sp>
      <p:sp>
        <p:nvSpPr>
          <p:cNvPr id="4" name="Slide Number Placeholder 3"/>
          <p:cNvSpPr>
            <a:spLocks noGrp="1"/>
          </p:cNvSpPr>
          <p:nvPr>
            <p:ph type="sldNum" sz="quarter" idx="5"/>
          </p:nvPr>
        </p:nvSpPr>
        <p:spPr/>
        <p:txBody>
          <a:bodyPr/>
          <a:lstStyle/>
          <a:p>
            <a:fld id="{B8D4B0EC-460C-4300-898B-E3167DFF2342}" type="slidenum">
              <a:rPr lang="en-US" smtClean="0"/>
              <a:t>7</a:t>
            </a:fld>
            <a:endParaRPr lang="en-US"/>
          </a:p>
        </p:txBody>
      </p:sp>
    </p:spTree>
    <p:extLst>
      <p:ext uri="{BB962C8B-B14F-4D97-AF65-F5344CB8AC3E}">
        <p14:creationId xmlns:p14="http://schemas.microsoft.com/office/powerpoint/2010/main" val="2339122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solidFill>
                  <a:srgbClr val="000000"/>
                </a:solidFill>
                <a:latin typeface="Calibri" panose="020F0502020204030204" pitchFamily="34" charset="0"/>
                <a:cs typeface="Calibri"/>
              </a:rPr>
              <a:t>We will now move into an interactive portion of the presentation where I would like to invite you to participate and think about why integrating gender into humanitarian action is important. Here is the exercise, which I will read to you. </a:t>
            </a:r>
          </a:p>
          <a:p>
            <a:endParaRPr lang="en-US" sz="1600" dirty="0">
              <a:solidFill>
                <a:srgbClr val="000000"/>
              </a:solidFill>
              <a:latin typeface="Calibri" panose="020F0502020204030204" pitchFamily="34" charset="0"/>
              <a:cs typeface="Calibri"/>
            </a:endParaRPr>
          </a:p>
          <a:p>
            <a:r>
              <a:rPr lang="en-US" sz="1600" dirty="0">
                <a:solidFill>
                  <a:srgbClr val="000000"/>
                </a:solidFill>
                <a:latin typeface="Calibri" panose="020F0502020204030204" pitchFamily="34" charset="0"/>
                <a:cs typeface="Calibri"/>
              </a:rPr>
              <a:t>Answer: The former fighters do not know how to cook. So they were actually eating the ration and items provided raw and uncooked. This is because in their culture, men were not taught to cook. </a:t>
            </a:r>
          </a:p>
          <a:p>
            <a:endParaRPr lang="en-US" sz="1600" dirty="0">
              <a:solidFill>
                <a:srgbClr val="000000"/>
              </a:solidFill>
              <a:latin typeface="Calibri" panose="020F0502020204030204" pitchFamily="34" charset="0"/>
              <a:cs typeface="Calibri"/>
            </a:endParaRPr>
          </a:p>
          <a:p>
            <a:r>
              <a:rPr lang="en-US" sz="1600" dirty="0">
                <a:solidFill>
                  <a:srgbClr val="000000"/>
                </a:solidFill>
                <a:latin typeface="Calibri" panose="020F0502020204030204" pitchFamily="34" charset="0"/>
                <a:cs typeface="Calibri"/>
              </a:rPr>
              <a:t>The reason why I am using this as an example is because we as UN Women have the capacity to conduct gender analysis to understand the contexts. It illustrates the importance of conducting proper analysis of the types of humanitarian programming that you do.</a:t>
            </a:r>
          </a:p>
          <a:p>
            <a:endParaRPr lang="en-US" sz="1600" dirty="0">
              <a:solidFill>
                <a:srgbClr val="000000"/>
              </a:solidFill>
              <a:latin typeface="Calibri" panose="020F0502020204030204" pitchFamily="34" charset="0"/>
              <a:cs typeface="Calibri"/>
            </a:endParaRPr>
          </a:p>
          <a:p>
            <a:endParaRPr lang="en-US" sz="1600" dirty="0">
              <a:solidFill>
                <a:srgbClr val="000000"/>
              </a:solidFill>
              <a:latin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1D22B4-9045-4E98-B10A-FAFCF85484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52313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u="none" dirty="0"/>
              <a:t>As we have already noted vulnerability to hazards is multi-dimensional, and specific to different demographics (including </a:t>
            </a:r>
            <a:r>
              <a:rPr lang="en-US" b="1" u="sng" dirty="0"/>
              <a:t>women, children, and persons with disabilities),  are often disproportionately affected.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u="none" dirty="0"/>
              <a:t>Structural inequalities </a:t>
            </a:r>
            <a:r>
              <a:rPr lang="en-US" u="none" dirty="0"/>
              <a:t>in society result in </a:t>
            </a:r>
            <a:r>
              <a:rPr lang="en-US" b="1" u="none" dirty="0"/>
              <a:t>distinct risks and varied capacities </a:t>
            </a:r>
            <a:r>
              <a:rPr lang="en-US" b="0" u="none" dirty="0"/>
              <a:t>to prepare, respond and recover in disaster contexts.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dirty="0"/>
              <a:t>The extent of these differentials is </a:t>
            </a:r>
            <a:r>
              <a:rPr lang="en-US" b="1" u="none" dirty="0"/>
              <a:t>dependent upon wealth, disability, ethnicity, age, sexual orientation and gender identity or a combination of those.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dirty="0"/>
              <a:t>Although, disaggregated data by gender and age are scarce and fragmented, available statistics show that </a:t>
            </a:r>
            <a:r>
              <a:rPr lang="en-US" b="1" u="sng" dirty="0"/>
              <a:t>women, girls and marginalized groups are more likely to die in disasters.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dirty="0"/>
              <a:t>In particular, it has been noted that disasters persistently kill</a:t>
            </a:r>
            <a:r>
              <a:rPr lang="en-US" b="1" u="sng" dirty="0"/>
              <a:t> “more women than men or kill women at a younger age than men”. </a:t>
            </a:r>
            <a:endParaRPr lang="en-US" b="1" u="none"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u="non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1" u="none" dirty="0"/>
              <a:t>[This higher mortality rate is not merely a result of biological and physiological differences between men and women, but rather a product of social norms and gendered roles and relations.]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u="non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u="sng" dirty="0"/>
              <a:t>Gendered disaster impacts derive from imbalances and biases in political, social, economic and cultural structures that increase women’s vulnerability and exposure to disaster.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dirty="0"/>
              <a:t>For example, we see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dirty="0"/>
              <a:t>Women and girls are more likely to take on the role of caregivers for children, the elderly and for persons living with disabilities, increasing their propensity to remain in unsafe locations during a disaster when unable to transport their dependents safely.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dirty="0"/>
              <a:t>Girls may not be taught potentially life-saving skills, such as swimming and climbing, if considered ‘boy’s activities’ and thus socially unacceptable.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dirty="0"/>
              <a:t>The subordinate domestic role of women also often reduce their access to hazard warnings and resources in post-disaster situations.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u="non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solidFill>
                  <a:srgbClr val="060F18"/>
                </a:solidFill>
              </a:rPr>
              <a:t>For women and girls who survive disasters and crises, we are seeing that the impacts continue to be severe. This is because disasters and crises reinforce, perpetuate, and increase gender inequality. </a:t>
            </a:r>
            <a:r>
              <a:rPr lang="en-US" sz="1200" b="0" dirty="0">
                <a:solidFill>
                  <a:srgbClr val="060F18"/>
                </a:solidFill>
              </a:rPr>
              <a:t>We see that</a:t>
            </a:r>
            <a:endParaRPr lang="en-US" sz="1200" b="1" u="none" dirty="0">
              <a:solidFill>
                <a:srgbClr val="060F18"/>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dirty="0"/>
              <a:t>After </a:t>
            </a:r>
            <a:r>
              <a:rPr lang="en-US" sz="1200" dirty="0">
                <a:solidFill>
                  <a:srgbClr val="060F18"/>
                </a:solidFill>
              </a:rPr>
              <a:t>disasters, women face </a:t>
            </a:r>
            <a:r>
              <a:rPr lang="en-US" sz="1200" b="1" dirty="0">
                <a:solidFill>
                  <a:srgbClr val="060F18"/>
                </a:solidFill>
              </a:rPr>
              <a:t>increased burdens of care work and poverty.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060F18"/>
                </a:solidFill>
              </a:rPr>
              <a:t>Disasters (often) </a:t>
            </a:r>
            <a:r>
              <a:rPr lang="en-US" sz="1200" b="1" dirty="0">
                <a:solidFill>
                  <a:srgbClr val="060F18"/>
                </a:solidFill>
              </a:rPr>
              <a:t>exacerbate levels of sexual and gender-based violence.</a:t>
            </a:r>
            <a:endParaRPr lang="en-US" sz="1200" dirty="0">
              <a:solidFill>
                <a:srgbClr val="060F18"/>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060F18"/>
                </a:solidFill>
              </a:rPr>
              <a:t>Women and girls also face </a:t>
            </a:r>
            <a:r>
              <a:rPr lang="en-US" sz="1200" b="1" dirty="0">
                <a:solidFill>
                  <a:srgbClr val="060F18"/>
                </a:solidFill>
              </a:rPr>
              <a:t>higher risks of human trafficking</a:t>
            </a:r>
            <a:r>
              <a:rPr lang="en-US" sz="1200" dirty="0">
                <a:solidFill>
                  <a:srgbClr val="060F18"/>
                </a:solidFill>
              </a:rPr>
              <a:t> after disasters.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060F18"/>
                </a:solidFill>
              </a:rPr>
              <a:t>Young women and girls face </a:t>
            </a:r>
            <a:r>
              <a:rPr lang="en-US" sz="1200" b="1" dirty="0">
                <a:solidFill>
                  <a:srgbClr val="060F18"/>
                </a:solidFill>
              </a:rPr>
              <a:t>increased risks of child and early marriage </a:t>
            </a:r>
            <a:r>
              <a:rPr lang="en-US" sz="1200" dirty="0">
                <a:solidFill>
                  <a:srgbClr val="060F18"/>
                </a:solidFill>
              </a:rPr>
              <a:t>after disasters, because this is one of the key coping mechanisms for families.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solidFill>
                  <a:srgbClr val="060F18"/>
                </a:solidFill>
              </a:rPr>
              <a:t>Women lose livelihoods, assets, properties, and documentation in disasters, often in ways disproportionate to men</a:t>
            </a:r>
            <a:r>
              <a:rPr lang="en-US" sz="1200" dirty="0">
                <a:solidFill>
                  <a:srgbClr val="060F18"/>
                </a:solidFill>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000000"/>
                </a:solidFill>
              </a:rPr>
              <a:t>Disasters often </a:t>
            </a:r>
            <a:r>
              <a:rPr lang="en-US" sz="1200" b="1" dirty="0">
                <a:solidFill>
                  <a:srgbClr val="000000"/>
                </a:solidFill>
              </a:rPr>
              <a:t>cause the interruption of primary health </a:t>
            </a:r>
            <a:r>
              <a:rPr lang="en-US" sz="1200" b="1" dirty="0" err="1">
                <a:solidFill>
                  <a:srgbClr val="000000"/>
                </a:solidFill>
              </a:rPr>
              <a:t>centres</a:t>
            </a:r>
            <a:r>
              <a:rPr lang="en-US" sz="1200" b="1" dirty="0">
                <a:solidFill>
                  <a:srgbClr val="000000"/>
                </a:solidFill>
              </a:rPr>
              <a:t> services which cover maternal assistance and sexual and reproductive health needs </a:t>
            </a:r>
            <a:r>
              <a:rPr lang="en-US" sz="1200" dirty="0">
                <a:solidFill>
                  <a:srgbClr val="000000"/>
                </a:solidFill>
              </a:rPr>
              <a:t>of women and girls.</a:t>
            </a: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u="non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u="none" dirty="0"/>
              <a:t>At the same time, </a:t>
            </a:r>
            <a:r>
              <a:rPr lang="en-US" b="1" u="sng" dirty="0"/>
              <a:t>women should not only be seen as victims since they have shown resilience and strength when confronted with adversity.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u="sng" dirty="0"/>
              <a:t>Their role in society and in disaster risk reduction should be recognized, valued and strengthened as it is crucial to effective prevention and mitigation, as well as sustainable recovery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09CAED-7105-41B4-BD76-57F13C7E42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14155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5BBBC-754A-0E42-8D5F-6181FBBCCB4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2AF44802-BFE3-F047-A9C1-02AD1C1B18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EF886555-9278-764C-8FEA-2A2F51A4EDB4}"/>
              </a:ext>
            </a:extLst>
          </p:cNvPr>
          <p:cNvSpPr>
            <a:spLocks noGrp="1"/>
          </p:cNvSpPr>
          <p:nvPr>
            <p:ph type="dt" sz="half" idx="10"/>
          </p:nvPr>
        </p:nvSpPr>
        <p:spPr/>
        <p:txBody>
          <a:bodyPr/>
          <a:lstStyle/>
          <a:p>
            <a:fld id="{DCCEDCE5-7CDD-094F-83CD-058CA0A3F652}" type="datetimeFigureOut">
              <a:rPr lang="en-US" smtClean="0"/>
              <a:t>11/8/22</a:t>
            </a:fld>
            <a:endParaRPr lang="en-US"/>
          </a:p>
        </p:txBody>
      </p:sp>
      <p:sp>
        <p:nvSpPr>
          <p:cNvPr id="5" name="Footer Placeholder 4">
            <a:extLst>
              <a:ext uri="{FF2B5EF4-FFF2-40B4-BE49-F238E27FC236}">
                <a16:creationId xmlns:a16="http://schemas.microsoft.com/office/drawing/2014/main" id="{CF8B6480-D472-9041-87C2-CB729FD2DA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1EFE0B-E9D3-4A43-A35C-C67DE8DFF43A}"/>
              </a:ext>
            </a:extLst>
          </p:cNvPr>
          <p:cNvSpPr>
            <a:spLocks noGrp="1"/>
          </p:cNvSpPr>
          <p:nvPr>
            <p:ph type="sldNum" sz="quarter" idx="12"/>
          </p:nvPr>
        </p:nvSpPr>
        <p:spPr/>
        <p:txBody>
          <a:bodyPr/>
          <a:lstStyle/>
          <a:p>
            <a:fld id="{A1A158ED-A3C1-154E-986C-E25DF15C4B0C}" type="slidenum">
              <a:rPr lang="en-US" smtClean="0"/>
              <a:t>‹#›</a:t>
            </a:fld>
            <a:endParaRPr lang="en-US"/>
          </a:p>
        </p:txBody>
      </p:sp>
    </p:spTree>
    <p:extLst>
      <p:ext uri="{BB962C8B-B14F-4D97-AF65-F5344CB8AC3E}">
        <p14:creationId xmlns:p14="http://schemas.microsoft.com/office/powerpoint/2010/main" val="14037963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99B91-2520-8F43-BA59-FA7F762E76A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8A8761D-6FCB-9448-AAF0-5F250F72BAE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9999576-436B-7D42-BDD1-018757B48C85}"/>
              </a:ext>
            </a:extLst>
          </p:cNvPr>
          <p:cNvSpPr>
            <a:spLocks noGrp="1"/>
          </p:cNvSpPr>
          <p:nvPr>
            <p:ph type="dt" sz="half" idx="10"/>
          </p:nvPr>
        </p:nvSpPr>
        <p:spPr/>
        <p:txBody>
          <a:bodyPr/>
          <a:lstStyle/>
          <a:p>
            <a:fld id="{DCCEDCE5-7CDD-094F-83CD-058CA0A3F652}" type="datetimeFigureOut">
              <a:rPr lang="en-US" smtClean="0"/>
              <a:t>11/8/22</a:t>
            </a:fld>
            <a:endParaRPr lang="en-US"/>
          </a:p>
        </p:txBody>
      </p:sp>
      <p:sp>
        <p:nvSpPr>
          <p:cNvPr id="5" name="Footer Placeholder 4">
            <a:extLst>
              <a:ext uri="{FF2B5EF4-FFF2-40B4-BE49-F238E27FC236}">
                <a16:creationId xmlns:a16="http://schemas.microsoft.com/office/drawing/2014/main" id="{1E0C812A-3F6C-8F4F-89A1-FD1A1E14AD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C3EEE2-E9EE-9846-AB6D-6DC2F66E1339}"/>
              </a:ext>
            </a:extLst>
          </p:cNvPr>
          <p:cNvSpPr>
            <a:spLocks noGrp="1"/>
          </p:cNvSpPr>
          <p:nvPr>
            <p:ph type="sldNum" sz="quarter" idx="12"/>
          </p:nvPr>
        </p:nvSpPr>
        <p:spPr/>
        <p:txBody>
          <a:bodyPr/>
          <a:lstStyle/>
          <a:p>
            <a:fld id="{A1A158ED-A3C1-154E-986C-E25DF15C4B0C}" type="slidenum">
              <a:rPr lang="en-US" smtClean="0"/>
              <a:t>‹#›</a:t>
            </a:fld>
            <a:endParaRPr lang="en-US"/>
          </a:p>
        </p:txBody>
      </p:sp>
    </p:spTree>
    <p:extLst>
      <p:ext uri="{BB962C8B-B14F-4D97-AF65-F5344CB8AC3E}">
        <p14:creationId xmlns:p14="http://schemas.microsoft.com/office/powerpoint/2010/main" val="29602580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2E915C-71E4-A74F-BCD4-94382731584B}"/>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789F7A7-8738-FA4C-9C5F-8F9D5C3CBB8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3317140-3EFA-DF40-8801-16D41FE48B8A}"/>
              </a:ext>
            </a:extLst>
          </p:cNvPr>
          <p:cNvSpPr>
            <a:spLocks noGrp="1"/>
          </p:cNvSpPr>
          <p:nvPr>
            <p:ph type="dt" sz="half" idx="10"/>
          </p:nvPr>
        </p:nvSpPr>
        <p:spPr/>
        <p:txBody>
          <a:bodyPr/>
          <a:lstStyle/>
          <a:p>
            <a:fld id="{DCCEDCE5-7CDD-094F-83CD-058CA0A3F652}" type="datetimeFigureOut">
              <a:rPr lang="en-US" smtClean="0"/>
              <a:t>11/8/22</a:t>
            </a:fld>
            <a:endParaRPr lang="en-US"/>
          </a:p>
        </p:txBody>
      </p:sp>
      <p:sp>
        <p:nvSpPr>
          <p:cNvPr id="5" name="Footer Placeholder 4">
            <a:extLst>
              <a:ext uri="{FF2B5EF4-FFF2-40B4-BE49-F238E27FC236}">
                <a16:creationId xmlns:a16="http://schemas.microsoft.com/office/drawing/2014/main" id="{F923C620-83DA-DE40-8E9A-3FC7BC5A38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1CF3CA-D5C8-B842-92CB-37D0CC572859}"/>
              </a:ext>
            </a:extLst>
          </p:cNvPr>
          <p:cNvSpPr>
            <a:spLocks noGrp="1"/>
          </p:cNvSpPr>
          <p:nvPr>
            <p:ph type="sldNum" sz="quarter" idx="12"/>
          </p:nvPr>
        </p:nvSpPr>
        <p:spPr/>
        <p:txBody>
          <a:bodyPr/>
          <a:lstStyle/>
          <a:p>
            <a:fld id="{A1A158ED-A3C1-154E-986C-E25DF15C4B0C}" type="slidenum">
              <a:rPr lang="en-US" smtClean="0"/>
              <a:t>‹#›</a:t>
            </a:fld>
            <a:endParaRPr lang="en-US"/>
          </a:p>
        </p:txBody>
      </p:sp>
    </p:spTree>
    <p:extLst>
      <p:ext uri="{BB962C8B-B14F-4D97-AF65-F5344CB8AC3E}">
        <p14:creationId xmlns:p14="http://schemas.microsoft.com/office/powerpoint/2010/main" val="32623861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1524000" y="1828800"/>
            <a:ext cx="8940800" cy="83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7355134"/>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Left Photo-Right 4 text box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80012" y="267976"/>
            <a:ext cx="6661259" cy="602356"/>
          </a:xfrm>
        </p:spPr>
        <p:txBody>
          <a:bodyPr anchor="b">
            <a:noAutofit/>
          </a:bodyPr>
          <a:lstStyle>
            <a:lvl1pPr>
              <a:defRPr sz="3197" cap="all" baseline="0">
                <a:latin typeface="Bebas" pitchFamily="2"/>
              </a:defRPr>
            </a:lvl1pPr>
          </a:lstStyle>
          <a:p>
            <a:r>
              <a:rPr lang="en-US"/>
              <a:t>|Click to edit Master title style</a:t>
            </a:r>
          </a:p>
        </p:txBody>
      </p:sp>
      <p:sp>
        <p:nvSpPr>
          <p:cNvPr id="7" name="Slide Number Placeholder 6"/>
          <p:cNvSpPr>
            <a:spLocks noGrp="1"/>
          </p:cNvSpPr>
          <p:nvPr>
            <p:ph type="sldNum" sz="quarter" idx="12"/>
          </p:nvPr>
        </p:nvSpPr>
        <p:spPr/>
        <p:txBody>
          <a:bodyPr/>
          <a:lstStyle/>
          <a:p>
            <a:fld id="{9042216E-FA35-D94B-A568-9E46598F5723}" type="slidenum">
              <a:rPr lang="en-US" smtClean="0"/>
              <a:t>‹#›</a:t>
            </a:fld>
            <a:endParaRPr lang="en-US"/>
          </a:p>
        </p:txBody>
      </p:sp>
      <p:sp>
        <p:nvSpPr>
          <p:cNvPr id="9" name="Picture Placeholder 8">
            <a:extLst>
              <a:ext uri="{FF2B5EF4-FFF2-40B4-BE49-F238E27FC236}">
                <a16:creationId xmlns:a16="http://schemas.microsoft.com/office/drawing/2014/main" id="{FE59A723-CAA3-EF4A-8340-4B1704548AA9}"/>
              </a:ext>
            </a:extLst>
          </p:cNvPr>
          <p:cNvSpPr>
            <a:spLocks noGrp="1"/>
          </p:cNvSpPr>
          <p:nvPr>
            <p:ph type="pic" sz="quarter" idx="13" hasCustomPrompt="1"/>
          </p:nvPr>
        </p:nvSpPr>
        <p:spPr>
          <a:xfrm>
            <a:off x="0" y="1"/>
            <a:ext cx="4572000" cy="6858000"/>
          </a:xfrm>
        </p:spPr>
        <p:txBody>
          <a:bodyPr/>
          <a:lstStyle/>
          <a:p>
            <a:r>
              <a:rPr lang="en-US"/>
              <a:t>Click to add a photo</a:t>
            </a:r>
          </a:p>
        </p:txBody>
      </p:sp>
      <p:sp>
        <p:nvSpPr>
          <p:cNvPr id="11" name="Text Placeholder 10">
            <a:extLst>
              <a:ext uri="{FF2B5EF4-FFF2-40B4-BE49-F238E27FC236}">
                <a16:creationId xmlns:a16="http://schemas.microsoft.com/office/drawing/2014/main" id="{0BC72740-1F6A-7A47-84AD-7C36DE7F4D81}"/>
              </a:ext>
            </a:extLst>
          </p:cNvPr>
          <p:cNvSpPr>
            <a:spLocks noGrp="1"/>
          </p:cNvSpPr>
          <p:nvPr>
            <p:ph type="body" sz="quarter" idx="14" hasCustomPrompt="1"/>
          </p:nvPr>
        </p:nvSpPr>
        <p:spPr>
          <a:xfrm>
            <a:off x="5628361" y="1293160"/>
            <a:ext cx="2555311" cy="450519"/>
          </a:xfrm>
        </p:spPr>
        <p:txBody>
          <a:bodyPr/>
          <a:lstStyle>
            <a:lvl1pPr marL="0" indent="0">
              <a:spcBef>
                <a:spcPts val="1798"/>
              </a:spcBef>
              <a:buFontTx/>
              <a:buNone/>
              <a:defRPr sz="1998" b="1" i="0" baseline="0">
                <a:solidFill>
                  <a:srgbClr val="0397D6"/>
                </a:solidFill>
              </a:defRPr>
            </a:lvl1pPr>
          </a:lstStyle>
          <a:p>
            <a:pPr lvl="0"/>
            <a:r>
              <a:rPr lang="en-US"/>
              <a:t>Subtitle</a:t>
            </a:r>
          </a:p>
          <a:p>
            <a:pPr lvl="0"/>
            <a:endParaRPr lang="en-US"/>
          </a:p>
          <a:p>
            <a:pPr lvl="0"/>
            <a:endParaRPr lang="en-US"/>
          </a:p>
        </p:txBody>
      </p:sp>
      <p:sp>
        <p:nvSpPr>
          <p:cNvPr id="4" name="Text Placeholder 3">
            <a:extLst>
              <a:ext uri="{FF2B5EF4-FFF2-40B4-BE49-F238E27FC236}">
                <a16:creationId xmlns:a16="http://schemas.microsoft.com/office/drawing/2014/main" id="{40922F1C-BE9A-8D43-BE54-C24676CFC362}"/>
              </a:ext>
            </a:extLst>
          </p:cNvPr>
          <p:cNvSpPr>
            <a:spLocks noGrp="1"/>
          </p:cNvSpPr>
          <p:nvPr>
            <p:ph type="body" sz="quarter" idx="18"/>
          </p:nvPr>
        </p:nvSpPr>
        <p:spPr>
          <a:xfrm>
            <a:off x="5628217" y="1767896"/>
            <a:ext cx="2554816" cy="1727717"/>
          </a:xfrm>
        </p:spPr>
        <p:txBody>
          <a:bodyPr/>
          <a:lstStyle>
            <a:lvl1pPr marL="0" indent="0">
              <a:lnSpc>
                <a:spcPct val="120000"/>
              </a:lnSpc>
              <a:buNone/>
              <a:defRPr sz="1465" baseline="0"/>
            </a:lvl1pPr>
          </a:lstStyle>
          <a:p>
            <a:pPr lvl="0"/>
            <a:endParaRPr lang="en-US"/>
          </a:p>
        </p:txBody>
      </p:sp>
      <p:sp>
        <p:nvSpPr>
          <p:cNvPr id="12" name="Text Placeholder 10">
            <a:extLst>
              <a:ext uri="{FF2B5EF4-FFF2-40B4-BE49-F238E27FC236}">
                <a16:creationId xmlns:a16="http://schemas.microsoft.com/office/drawing/2014/main" id="{15120935-F921-C849-9138-F00302CB579A}"/>
              </a:ext>
            </a:extLst>
          </p:cNvPr>
          <p:cNvSpPr>
            <a:spLocks noGrp="1"/>
          </p:cNvSpPr>
          <p:nvPr>
            <p:ph type="body" sz="quarter" idx="19" hasCustomPrompt="1"/>
          </p:nvPr>
        </p:nvSpPr>
        <p:spPr>
          <a:xfrm>
            <a:off x="8509347" y="1293160"/>
            <a:ext cx="2555311" cy="450519"/>
          </a:xfrm>
        </p:spPr>
        <p:txBody>
          <a:bodyPr/>
          <a:lstStyle>
            <a:lvl1pPr marL="0" indent="0">
              <a:spcBef>
                <a:spcPts val="1798"/>
              </a:spcBef>
              <a:buFontTx/>
              <a:buNone/>
              <a:defRPr sz="1998" b="1" i="0" baseline="0">
                <a:solidFill>
                  <a:srgbClr val="0397D6"/>
                </a:solidFill>
              </a:defRPr>
            </a:lvl1pPr>
          </a:lstStyle>
          <a:p>
            <a:pPr lvl="0"/>
            <a:r>
              <a:rPr lang="en-US"/>
              <a:t>Subtitle</a:t>
            </a:r>
          </a:p>
          <a:p>
            <a:pPr lvl="0"/>
            <a:endParaRPr lang="en-US"/>
          </a:p>
          <a:p>
            <a:pPr lvl="0"/>
            <a:endParaRPr lang="en-US"/>
          </a:p>
        </p:txBody>
      </p:sp>
      <p:sp>
        <p:nvSpPr>
          <p:cNvPr id="13" name="Text Placeholder 3">
            <a:extLst>
              <a:ext uri="{FF2B5EF4-FFF2-40B4-BE49-F238E27FC236}">
                <a16:creationId xmlns:a16="http://schemas.microsoft.com/office/drawing/2014/main" id="{A8D8F0CD-42CD-A148-99B7-D03250E1BBA3}"/>
              </a:ext>
            </a:extLst>
          </p:cNvPr>
          <p:cNvSpPr>
            <a:spLocks noGrp="1"/>
          </p:cNvSpPr>
          <p:nvPr>
            <p:ph type="body" sz="quarter" idx="20"/>
          </p:nvPr>
        </p:nvSpPr>
        <p:spPr>
          <a:xfrm>
            <a:off x="8509204" y="1767896"/>
            <a:ext cx="2554816" cy="1727717"/>
          </a:xfrm>
        </p:spPr>
        <p:txBody>
          <a:bodyPr/>
          <a:lstStyle>
            <a:lvl1pPr marL="0" indent="0">
              <a:lnSpc>
                <a:spcPct val="120000"/>
              </a:lnSpc>
              <a:buNone/>
              <a:defRPr sz="1465" baseline="0"/>
            </a:lvl1pPr>
          </a:lstStyle>
          <a:p>
            <a:pPr lvl="0"/>
            <a:endParaRPr lang="en-US"/>
          </a:p>
        </p:txBody>
      </p:sp>
      <p:sp>
        <p:nvSpPr>
          <p:cNvPr id="14" name="Text Placeholder 10">
            <a:extLst>
              <a:ext uri="{FF2B5EF4-FFF2-40B4-BE49-F238E27FC236}">
                <a16:creationId xmlns:a16="http://schemas.microsoft.com/office/drawing/2014/main" id="{33A6844C-B9F9-AE40-95D9-4AA479824A69}"/>
              </a:ext>
            </a:extLst>
          </p:cNvPr>
          <p:cNvSpPr>
            <a:spLocks noGrp="1"/>
          </p:cNvSpPr>
          <p:nvPr>
            <p:ph type="body" sz="quarter" idx="21" hasCustomPrompt="1"/>
          </p:nvPr>
        </p:nvSpPr>
        <p:spPr>
          <a:xfrm>
            <a:off x="5628361" y="3854448"/>
            <a:ext cx="2555311" cy="450519"/>
          </a:xfrm>
        </p:spPr>
        <p:txBody>
          <a:bodyPr/>
          <a:lstStyle>
            <a:lvl1pPr marL="0" indent="0">
              <a:spcBef>
                <a:spcPts val="1798"/>
              </a:spcBef>
              <a:buFontTx/>
              <a:buNone/>
              <a:defRPr sz="1998" b="1" i="0" baseline="0">
                <a:solidFill>
                  <a:srgbClr val="0397D6"/>
                </a:solidFill>
              </a:defRPr>
            </a:lvl1pPr>
          </a:lstStyle>
          <a:p>
            <a:pPr lvl="0"/>
            <a:r>
              <a:rPr lang="en-US"/>
              <a:t>Subtitle</a:t>
            </a:r>
          </a:p>
          <a:p>
            <a:pPr lvl="0"/>
            <a:endParaRPr lang="en-US"/>
          </a:p>
          <a:p>
            <a:pPr lvl="0"/>
            <a:endParaRPr lang="en-US"/>
          </a:p>
        </p:txBody>
      </p:sp>
      <p:sp>
        <p:nvSpPr>
          <p:cNvPr id="15" name="Text Placeholder 3">
            <a:extLst>
              <a:ext uri="{FF2B5EF4-FFF2-40B4-BE49-F238E27FC236}">
                <a16:creationId xmlns:a16="http://schemas.microsoft.com/office/drawing/2014/main" id="{586F64E9-8699-1F4B-85AE-A46229011DF6}"/>
              </a:ext>
            </a:extLst>
          </p:cNvPr>
          <p:cNvSpPr>
            <a:spLocks noGrp="1"/>
          </p:cNvSpPr>
          <p:nvPr>
            <p:ph type="body" sz="quarter" idx="22"/>
          </p:nvPr>
        </p:nvSpPr>
        <p:spPr>
          <a:xfrm>
            <a:off x="5628217" y="4329185"/>
            <a:ext cx="2554816" cy="1727717"/>
          </a:xfrm>
        </p:spPr>
        <p:txBody>
          <a:bodyPr/>
          <a:lstStyle>
            <a:lvl1pPr marL="0" indent="0">
              <a:lnSpc>
                <a:spcPct val="120000"/>
              </a:lnSpc>
              <a:buNone/>
              <a:defRPr sz="1465" baseline="0"/>
            </a:lvl1pPr>
          </a:lstStyle>
          <a:p>
            <a:pPr lvl="0"/>
            <a:endParaRPr lang="en-US"/>
          </a:p>
        </p:txBody>
      </p:sp>
      <p:sp>
        <p:nvSpPr>
          <p:cNvPr id="16" name="Text Placeholder 10">
            <a:extLst>
              <a:ext uri="{FF2B5EF4-FFF2-40B4-BE49-F238E27FC236}">
                <a16:creationId xmlns:a16="http://schemas.microsoft.com/office/drawing/2014/main" id="{17CD97E6-ACE0-AD4B-9FAE-65806DEAE0A6}"/>
              </a:ext>
            </a:extLst>
          </p:cNvPr>
          <p:cNvSpPr>
            <a:spLocks noGrp="1"/>
          </p:cNvSpPr>
          <p:nvPr>
            <p:ph type="body" sz="quarter" idx="23" hasCustomPrompt="1"/>
          </p:nvPr>
        </p:nvSpPr>
        <p:spPr>
          <a:xfrm>
            <a:off x="8509347" y="3854448"/>
            <a:ext cx="2555311" cy="450519"/>
          </a:xfrm>
        </p:spPr>
        <p:txBody>
          <a:bodyPr/>
          <a:lstStyle>
            <a:lvl1pPr marL="0" indent="0">
              <a:spcBef>
                <a:spcPts val="1798"/>
              </a:spcBef>
              <a:buFontTx/>
              <a:buNone/>
              <a:defRPr sz="1998" b="1" i="0" baseline="0">
                <a:solidFill>
                  <a:srgbClr val="0397D6"/>
                </a:solidFill>
              </a:defRPr>
            </a:lvl1pPr>
          </a:lstStyle>
          <a:p>
            <a:pPr lvl="0"/>
            <a:r>
              <a:rPr lang="en-US"/>
              <a:t>Subtitle</a:t>
            </a:r>
          </a:p>
          <a:p>
            <a:pPr lvl="0"/>
            <a:endParaRPr lang="en-US"/>
          </a:p>
          <a:p>
            <a:pPr lvl="0"/>
            <a:endParaRPr lang="en-US"/>
          </a:p>
        </p:txBody>
      </p:sp>
      <p:sp>
        <p:nvSpPr>
          <p:cNvPr id="17" name="Text Placeholder 3">
            <a:extLst>
              <a:ext uri="{FF2B5EF4-FFF2-40B4-BE49-F238E27FC236}">
                <a16:creationId xmlns:a16="http://schemas.microsoft.com/office/drawing/2014/main" id="{03A4CD02-A955-F54D-B60D-A3377A1CE9A2}"/>
              </a:ext>
            </a:extLst>
          </p:cNvPr>
          <p:cNvSpPr>
            <a:spLocks noGrp="1"/>
          </p:cNvSpPr>
          <p:nvPr>
            <p:ph type="body" sz="quarter" idx="24"/>
          </p:nvPr>
        </p:nvSpPr>
        <p:spPr>
          <a:xfrm>
            <a:off x="8509204" y="4329185"/>
            <a:ext cx="2554816" cy="1727717"/>
          </a:xfrm>
        </p:spPr>
        <p:txBody>
          <a:bodyPr/>
          <a:lstStyle>
            <a:lvl1pPr marL="0" indent="0">
              <a:lnSpc>
                <a:spcPct val="120000"/>
              </a:lnSpc>
              <a:buNone/>
              <a:defRPr sz="1465" baseline="0"/>
            </a:lvl1pPr>
          </a:lstStyle>
          <a:p>
            <a:pPr lvl="0"/>
            <a:endParaRPr lang="en-US"/>
          </a:p>
        </p:txBody>
      </p:sp>
      <p:sp>
        <p:nvSpPr>
          <p:cNvPr id="18" name="Text Placeholder 18">
            <a:extLst>
              <a:ext uri="{FF2B5EF4-FFF2-40B4-BE49-F238E27FC236}">
                <a16:creationId xmlns:a16="http://schemas.microsoft.com/office/drawing/2014/main" id="{70C7E170-D906-0A4E-829D-69F907C3A9FE}"/>
              </a:ext>
            </a:extLst>
          </p:cNvPr>
          <p:cNvSpPr>
            <a:spLocks noGrp="1"/>
          </p:cNvSpPr>
          <p:nvPr>
            <p:ph type="body" sz="quarter" idx="15" hasCustomPrompt="1"/>
          </p:nvPr>
        </p:nvSpPr>
        <p:spPr>
          <a:xfrm>
            <a:off x="4834467" y="6458319"/>
            <a:ext cx="3081983" cy="211471"/>
          </a:xfrm>
        </p:spPr>
        <p:txBody>
          <a:bodyPr/>
          <a:lstStyle>
            <a:lvl1pPr marL="0" indent="0">
              <a:buNone/>
              <a:defRPr sz="799" baseline="0">
                <a:solidFill>
                  <a:schemeClr val="bg1">
                    <a:lumMod val="75000"/>
                  </a:schemeClr>
                </a:solidFill>
                <a:latin typeface="Arial" panose="020B0604020202020204" pitchFamily="34" charset="0"/>
              </a:defRPr>
            </a:lvl1pPr>
          </a:lstStyle>
          <a:p>
            <a:pPr lvl="0"/>
            <a:r>
              <a:rPr lang="en-US"/>
              <a:t>Photo | UN Women/Photographer name</a:t>
            </a:r>
          </a:p>
        </p:txBody>
      </p:sp>
    </p:spTree>
    <p:extLst>
      <p:ext uri="{BB962C8B-B14F-4D97-AF65-F5344CB8AC3E}">
        <p14:creationId xmlns:p14="http://schemas.microsoft.com/office/powerpoint/2010/main" val="42776567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Wide photo-text on bottom">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572215" y="5436759"/>
            <a:ext cx="7300333" cy="867017"/>
          </a:xfrm>
        </p:spPr>
        <p:txBody>
          <a:bodyPr>
            <a:noAutofit/>
          </a:bodyPr>
          <a:lstStyle>
            <a:lvl1pPr marL="0" indent="0" algn="ctr">
              <a:buNone/>
              <a:defRPr sz="2398" baseline="0">
                <a:solidFill>
                  <a:schemeClr val="tx1"/>
                </a:solidFill>
              </a:defRPr>
            </a:lvl1pPr>
            <a:lvl2pPr marL="456777" indent="0">
              <a:buNone/>
              <a:defRPr sz="1998">
                <a:solidFill>
                  <a:schemeClr val="tx1">
                    <a:tint val="75000"/>
                  </a:schemeClr>
                </a:solidFill>
              </a:defRPr>
            </a:lvl2pPr>
            <a:lvl3pPr marL="913554" indent="0">
              <a:buNone/>
              <a:defRPr sz="1798">
                <a:solidFill>
                  <a:schemeClr val="tx1">
                    <a:tint val="75000"/>
                  </a:schemeClr>
                </a:solidFill>
              </a:defRPr>
            </a:lvl3pPr>
            <a:lvl4pPr marL="1370331" indent="0">
              <a:buNone/>
              <a:defRPr sz="1599">
                <a:solidFill>
                  <a:schemeClr val="tx1">
                    <a:tint val="75000"/>
                  </a:schemeClr>
                </a:solidFill>
              </a:defRPr>
            </a:lvl4pPr>
            <a:lvl5pPr marL="1827108" indent="0">
              <a:buNone/>
              <a:defRPr sz="1599">
                <a:solidFill>
                  <a:schemeClr val="tx1">
                    <a:tint val="75000"/>
                  </a:schemeClr>
                </a:solidFill>
              </a:defRPr>
            </a:lvl5pPr>
            <a:lvl6pPr marL="2283885" indent="0">
              <a:buNone/>
              <a:defRPr sz="1599">
                <a:solidFill>
                  <a:schemeClr val="tx1">
                    <a:tint val="75000"/>
                  </a:schemeClr>
                </a:solidFill>
              </a:defRPr>
            </a:lvl6pPr>
            <a:lvl7pPr marL="2740663" indent="0">
              <a:buNone/>
              <a:defRPr sz="1599">
                <a:solidFill>
                  <a:schemeClr val="tx1">
                    <a:tint val="75000"/>
                  </a:schemeClr>
                </a:solidFill>
              </a:defRPr>
            </a:lvl7pPr>
            <a:lvl8pPr marL="3197440" indent="0">
              <a:buNone/>
              <a:defRPr sz="1599">
                <a:solidFill>
                  <a:schemeClr val="tx1">
                    <a:tint val="75000"/>
                  </a:schemeClr>
                </a:solidFill>
              </a:defRPr>
            </a:lvl8pPr>
            <a:lvl9pPr marL="3654217" indent="0">
              <a:buNone/>
              <a:defRPr sz="1599">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9042216E-FA35-D94B-A568-9E46598F5723}" type="slidenum">
              <a:rPr lang="en-US" smtClean="0"/>
              <a:t>‹#›</a:t>
            </a:fld>
            <a:endParaRPr lang="en-US"/>
          </a:p>
        </p:txBody>
      </p:sp>
      <p:sp>
        <p:nvSpPr>
          <p:cNvPr id="5" name="Picture Placeholder 4">
            <a:extLst>
              <a:ext uri="{FF2B5EF4-FFF2-40B4-BE49-F238E27FC236}">
                <a16:creationId xmlns:a16="http://schemas.microsoft.com/office/drawing/2014/main" id="{CCEFC604-40AC-6745-83EC-DBB9CD58F8AC}"/>
              </a:ext>
            </a:extLst>
          </p:cNvPr>
          <p:cNvSpPr>
            <a:spLocks noGrp="1"/>
          </p:cNvSpPr>
          <p:nvPr>
            <p:ph type="pic" sz="quarter" idx="13"/>
          </p:nvPr>
        </p:nvSpPr>
        <p:spPr>
          <a:xfrm>
            <a:off x="0" y="0"/>
            <a:ext cx="12192000" cy="5153545"/>
          </a:xfrm>
        </p:spPr>
        <p:txBody>
          <a:bodyPr/>
          <a:lstStyle/>
          <a:p>
            <a:r>
              <a:rPr lang="en-US"/>
              <a:t>Click icon to add picture</a:t>
            </a:r>
          </a:p>
        </p:txBody>
      </p:sp>
      <p:sp>
        <p:nvSpPr>
          <p:cNvPr id="8" name="Text Placeholder 7">
            <a:extLst>
              <a:ext uri="{FF2B5EF4-FFF2-40B4-BE49-F238E27FC236}">
                <a16:creationId xmlns:a16="http://schemas.microsoft.com/office/drawing/2014/main" id="{B01767B5-2505-3B46-879C-429EA4D0E1AE}"/>
              </a:ext>
            </a:extLst>
          </p:cNvPr>
          <p:cNvSpPr>
            <a:spLocks noGrp="1"/>
          </p:cNvSpPr>
          <p:nvPr>
            <p:ph type="body" sz="quarter" idx="14" hasCustomPrompt="1"/>
          </p:nvPr>
        </p:nvSpPr>
        <p:spPr>
          <a:xfrm>
            <a:off x="251884" y="6566171"/>
            <a:ext cx="2260600" cy="207241"/>
          </a:xfrm>
        </p:spPr>
        <p:txBody>
          <a:bodyPr>
            <a:noAutofit/>
          </a:bodyPr>
          <a:lstStyle>
            <a:lvl1pPr marL="0" indent="0">
              <a:buNone/>
              <a:defRPr sz="799" baseline="0">
                <a:solidFill>
                  <a:schemeClr val="bg1">
                    <a:lumMod val="75000"/>
                  </a:schemeClr>
                </a:solidFill>
                <a:latin typeface="Arial" panose="020B0604020202020204" pitchFamily="34" charset="0"/>
              </a:defRPr>
            </a:lvl1pPr>
          </a:lstStyle>
          <a:p>
            <a:pPr lvl="0"/>
            <a:r>
              <a:rPr lang="en-US" sz="799" baseline="0">
                <a:solidFill>
                  <a:schemeClr val="bg1">
                    <a:lumMod val="75000"/>
                  </a:schemeClr>
                </a:solidFill>
                <a:latin typeface="Arial" panose="020B0604020202020204" pitchFamily="34" charset="0"/>
              </a:rPr>
              <a:t>Photo | UN Women/Photographer name</a:t>
            </a:r>
            <a:endParaRPr lang="en-US"/>
          </a:p>
        </p:txBody>
      </p:sp>
    </p:spTree>
    <p:extLst>
      <p:ext uri="{BB962C8B-B14F-4D97-AF65-F5344CB8AC3E}">
        <p14:creationId xmlns:p14="http://schemas.microsoft.com/office/powerpoint/2010/main" val="2602816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Head wtih 4 numbered text boxes">
    <p:spTree>
      <p:nvGrpSpPr>
        <p:cNvPr id="1" name=""/>
        <p:cNvGrpSpPr/>
        <p:nvPr/>
      </p:nvGrpSpPr>
      <p:grpSpPr>
        <a:xfrm>
          <a:off x="0" y="0"/>
          <a:ext cx="0" cy="0"/>
          <a:chOff x="0" y="0"/>
          <a:chExt cx="0" cy="0"/>
        </a:xfrm>
      </p:grpSpPr>
      <p:sp>
        <p:nvSpPr>
          <p:cNvPr id="9" name="Google Shape;121;p20">
            <a:extLst>
              <a:ext uri="{FF2B5EF4-FFF2-40B4-BE49-F238E27FC236}">
                <a16:creationId xmlns:a16="http://schemas.microsoft.com/office/drawing/2014/main" id="{43522320-1D5A-B24C-9B4A-69B997AB8A63}"/>
              </a:ext>
            </a:extLst>
          </p:cNvPr>
          <p:cNvSpPr/>
          <p:nvPr userDrawn="1"/>
        </p:nvSpPr>
        <p:spPr>
          <a:xfrm>
            <a:off x="377952" y="1498229"/>
            <a:ext cx="2767584" cy="4567770"/>
          </a:xfrm>
          <a:prstGeom prst="rect">
            <a:avLst/>
          </a:prstGeom>
          <a:solidFill>
            <a:srgbClr val="F3F3F3"/>
          </a:solidFill>
          <a:ln>
            <a:noFill/>
          </a:ln>
        </p:spPr>
        <p:txBody>
          <a:bodyPr spcFirstLastPara="1" wrap="square" lIns="121787" tIns="121787" rIns="121787" bIns="121787" anchor="ctr" anchorCtr="0">
            <a:noAutofit/>
          </a:bodyPr>
          <a:lstStyle/>
          <a:p>
            <a:pPr marL="0" lvl="0" indent="0" algn="l" rtl="0">
              <a:spcBef>
                <a:spcPts val="0"/>
              </a:spcBef>
              <a:spcAft>
                <a:spcPts val="0"/>
              </a:spcAft>
              <a:buNone/>
            </a:pPr>
            <a:endParaRPr sz="2398"/>
          </a:p>
        </p:txBody>
      </p:sp>
      <p:sp>
        <p:nvSpPr>
          <p:cNvPr id="2" name="Title 1"/>
          <p:cNvSpPr>
            <a:spLocks noGrp="1"/>
          </p:cNvSpPr>
          <p:nvPr>
            <p:ph type="title" hasCustomPrompt="1"/>
          </p:nvPr>
        </p:nvSpPr>
        <p:spPr>
          <a:xfrm>
            <a:off x="592874" y="270683"/>
            <a:ext cx="10020847" cy="934702"/>
          </a:xfrm>
        </p:spPr>
        <p:txBody>
          <a:bodyPr>
            <a:noAutofit/>
          </a:bodyPr>
          <a:lstStyle/>
          <a:p>
            <a:r>
              <a:rPr lang="en-US"/>
              <a:t>|Click to edit Master title style</a:t>
            </a:r>
          </a:p>
        </p:txBody>
      </p:sp>
      <p:sp>
        <p:nvSpPr>
          <p:cNvPr id="6" name="Slide Number Placeholder 5"/>
          <p:cNvSpPr>
            <a:spLocks noGrp="1"/>
          </p:cNvSpPr>
          <p:nvPr>
            <p:ph type="sldNum" sz="quarter" idx="12"/>
          </p:nvPr>
        </p:nvSpPr>
        <p:spPr/>
        <p:txBody>
          <a:bodyPr/>
          <a:lstStyle/>
          <a:p>
            <a:fld id="{9042216E-FA35-D94B-A568-9E46598F5723}" type="slidenum">
              <a:rPr lang="en-US" smtClean="0"/>
              <a:t>‹#›</a:t>
            </a:fld>
            <a:endParaRPr lang="en-US"/>
          </a:p>
        </p:txBody>
      </p:sp>
      <p:sp>
        <p:nvSpPr>
          <p:cNvPr id="5" name="Text Placeholder 4">
            <a:extLst>
              <a:ext uri="{FF2B5EF4-FFF2-40B4-BE49-F238E27FC236}">
                <a16:creationId xmlns:a16="http://schemas.microsoft.com/office/drawing/2014/main" id="{21F00455-65C6-FD42-BC1C-7EC8D7152C09}"/>
              </a:ext>
            </a:extLst>
          </p:cNvPr>
          <p:cNvSpPr>
            <a:spLocks noGrp="1"/>
          </p:cNvSpPr>
          <p:nvPr>
            <p:ph type="body" sz="quarter" idx="13"/>
          </p:nvPr>
        </p:nvSpPr>
        <p:spPr>
          <a:xfrm>
            <a:off x="550910" y="3359918"/>
            <a:ext cx="2422036" cy="2452494"/>
          </a:xfrm>
        </p:spPr>
        <p:txBody>
          <a:bodyPr>
            <a:noAutofit/>
          </a:bodyPr>
          <a:lstStyle>
            <a:lvl1pPr marL="304518" indent="-304518">
              <a:lnSpc>
                <a:spcPct val="120000"/>
              </a:lnSpc>
              <a:buFont typeface="+mj-lt"/>
              <a:buAutoNum type="arabicPeriod"/>
              <a:defRPr/>
            </a:lvl1pPr>
          </a:lstStyle>
          <a:p>
            <a:pPr lvl="0"/>
            <a:endParaRPr lang="en-US"/>
          </a:p>
        </p:txBody>
      </p:sp>
      <p:sp>
        <p:nvSpPr>
          <p:cNvPr id="8" name="Text Placeholder 7">
            <a:extLst>
              <a:ext uri="{FF2B5EF4-FFF2-40B4-BE49-F238E27FC236}">
                <a16:creationId xmlns:a16="http://schemas.microsoft.com/office/drawing/2014/main" id="{E9E2BB06-5D0D-1143-BCA1-D5DA71515138}"/>
              </a:ext>
            </a:extLst>
          </p:cNvPr>
          <p:cNvSpPr>
            <a:spLocks noGrp="1"/>
          </p:cNvSpPr>
          <p:nvPr>
            <p:ph type="body" sz="quarter" idx="14"/>
          </p:nvPr>
        </p:nvSpPr>
        <p:spPr>
          <a:xfrm>
            <a:off x="397638" y="2160250"/>
            <a:ext cx="2735767" cy="889018"/>
          </a:xfrm>
        </p:spPr>
        <p:txBody>
          <a:bodyPr anchor="b" anchorCtr="0">
            <a:noAutofit/>
          </a:bodyPr>
          <a:lstStyle>
            <a:lvl1pPr marL="0" indent="0" algn="ctr">
              <a:buNone/>
              <a:defRPr sz="2131" b="1" i="0" baseline="0"/>
            </a:lvl1pPr>
          </a:lstStyle>
          <a:p>
            <a:pPr lvl="0"/>
            <a:endParaRPr lang="en-US"/>
          </a:p>
        </p:txBody>
      </p:sp>
      <p:sp>
        <p:nvSpPr>
          <p:cNvPr id="10" name="Google Shape;122;p20">
            <a:extLst>
              <a:ext uri="{FF2B5EF4-FFF2-40B4-BE49-F238E27FC236}">
                <a16:creationId xmlns:a16="http://schemas.microsoft.com/office/drawing/2014/main" id="{32B4D84F-3374-A040-AF5C-ED8CB39343CF}"/>
              </a:ext>
            </a:extLst>
          </p:cNvPr>
          <p:cNvSpPr/>
          <p:nvPr userDrawn="1"/>
        </p:nvSpPr>
        <p:spPr>
          <a:xfrm>
            <a:off x="377952" y="1423995"/>
            <a:ext cx="2767584" cy="72333"/>
          </a:xfrm>
          <a:prstGeom prst="rect">
            <a:avLst/>
          </a:prstGeom>
          <a:solidFill>
            <a:srgbClr val="0397D6"/>
          </a:solidFill>
          <a:ln>
            <a:noFill/>
          </a:ln>
        </p:spPr>
        <p:txBody>
          <a:bodyPr spcFirstLastPara="1" wrap="square" lIns="121787" tIns="121787" rIns="121787" bIns="121787" anchor="ctr" anchorCtr="0">
            <a:noAutofit/>
          </a:bodyPr>
          <a:lstStyle/>
          <a:p>
            <a:pPr marL="0" lvl="0" indent="0" algn="l" rtl="0">
              <a:spcBef>
                <a:spcPts val="0"/>
              </a:spcBef>
              <a:spcAft>
                <a:spcPts val="0"/>
              </a:spcAft>
              <a:buNone/>
            </a:pPr>
            <a:endParaRPr sz="2398"/>
          </a:p>
        </p:txBody>
      </p:sp>
      <p:sp>
        <p:nvSpPr>
          <p:cNvPr id="19" name="Google Shape;121;p20">
            <a:extLst>
              <a:ext uri="{FF2B5EF4-FFF2-40B4-BE49-F238E27FC236}">
                <a16:creationId xmlns:a16="http://schemas.microsoft.com/office/drawing/2014/main" id="{8171C294-B00F-B04C-9D30-2AC5963BDDFC}"/>
              </a:ext>
            </a:extLst>
          </p:cNvPr>
          <p:cNvSpPr/>
          <p:nvPr userDrawn="1"/>
        </p:nvSpPr>
        <p:spPr>
          <a:xfrm>
            <a:off x="3266393" y="1498229"/>
            <a:ext cx="2767584" cy="4567770"/>
          </a:xfrm>
          <a:prstGeom prst="rect">
            <a:avLst/>
          </a:prstGeom>
          <a:solidFill>
            <a:srgbClr val="F3F3F3"/>
          </a:solidFill>
          <a:ln>
            <a:noFill/>
          </a:ln>
        </p:spPr>
        <p:txBody>
          <a:bodyPr spcFirstLastPara="1" wrap="square" lIns="121787" tIns="121787" rIns="121787" bIns="121787" anchor="ctr" anchorCtr="0">
            <a:noAutofit/>
          </a:bodyPr>
          <a:lstStyle/>
          <a:p>
            <a:pPr marL="0" lvl="0" indent="0" algn="l" rtl="0">
              <a:spcBef>
                <a:spcPts val="0"/>
              </a:spcBef>
              <a:spcAft>
                <a:spcPts val="0"/>
              </a:spcAft>
              <a:buNone/>
            </a:pPr>
            <a:endParaRPr sz="2398"/>
          </a:p>
        </p:txBody>
      </p:sp>
      <p:sp>
        <p:nvSpPr>
          <p:cNvPr id="21" name="Text Placeholder 4">
            <a:extLst>
              <a:ext uri="{FF2B5EF4-FFF2-40B4-BE49-F238E27FC236}">
                <a16:creationId xmlns:a16="http://schemas.microsoft.com/office/drawing/2014/main" id="{C1B6893C-9C86-794C-B2D4-023A60948939}"/>
              </a:ext>
            </a:extLst>
          </p:cNvPr>
          <p:cNvSpPr>
            <a:spLocks noGrp="1"/>
          </p:cNvSpPr>
          <p:nvPr>
            <p:ph type="body" sz="quarter" idx="15"/>
          </p:nvPr>
        </p:nvSpPr>
        <p:spPr>
          <a:xfrm>
            <a:off x="3439351" y="3359918"/>
            <a:ext cx="2422036" cy="2452494"/>
          </a:xfrm>
        </p:spPr>
        <p:txBody>
          <a:bodyPr>
            <a:noAutofit/>
          </a:bodyPr>
          <a:lstStyle>
            <a:lvl1pPr marL="304518" indent="-304518">
              <a:lnSpc>
                <a:spcPct val="120000"/>
              </a:lnSpc>
              <a:buFont typeface="+mj-lt"/>
              <a:buAutoNum type="arabicPeriod"/>
              <a:defRPr/>
            </a:lvl1pPr>
          </a:lstStyle>
          <a:p>
            <a:pPr lvl="0"/>
            <a:endParaRPr lang="en-US"/>
          </a:p>
        </p:txBody>
      </p:sp>
      <p:sp>
        <p:nvSpPr>
          <p:cNvPr id="22" name="Text Placeholder 7">
            <a:extLst>
              <a:ext uri="{FF2B5EF4-FFF2-40B4-BE49-F238E27FC236}">
                <a16:creationId xmlns:a16="http://schemas.microsoft.com/office/drawing/2014/main" id="{958DABE3-661F-AD4E-A4E7-76D9830E6B6C}"/>
              </a:ext>
            </a:extLst>
          </p:cNvPr>
          <p:cNvSpPr>
            <a:spLocks noGrp="1"/>
          </p:cNvSpPr>
          <p:nvPr>
            <p:ph type="body" sz="quarter" idx="16"/>
          </p:nvPr>
        </p:nvSpPr>
        <p:spPr>
          <a:xfrm>
            <a:off x="3286079" y="2160250"/>
            <a:ext cx="2735767" cy="889018"/>
          </a:xfrm>
        </p:spPr>
        <p:txBody>
          <a:bodyPr anchor="b" anchorCtr="0">
            <a:noAutofit/>
          </a:bodyPr>
          <a:lstStyle>
            <a:lvl1pPr marL="0" indent="0" algn="ctr">
              <a:buNone/>
              <a:defRPr sz="2131" b="1" i="0" baseline="0"/>
            </a:lvl1pPr>
          </a:lstStyle>
          <a:p>
            <a:pPr lvl="0"/>
            <a:endParaRPr lang="en-US"/>
          </a:p>
        </p:txBody>
      </p:sp>
      <p:sp>
        <p:nvSpPr>
          <p:cNvPr id="23" name="Google Shape;122;p20">
            <a:extLst>
              <a:ext uri="{FF2B5EF4-FFF2-40B4-BE49-F238E27FC236}">
                <a16:creationId xmlns:a16="http://schemas.microsoft.com/office/drawing/2014/main" id="{40A96DDA-303D-6448-A630-8CCAC549AE7C}"/>
              </a:ext>
            </a:extLst>
          </p:cNvPr>
          <p:cNvSpPr/>
          <p:nvPr userDrawn="1"/>
        </p:nvSpPr>
        <p:spPr>
          <a:xfrm>
            <a:off x="3266393" y="1423995"/>
            <a:ext cx="2767584" cy="72333"/>
          </a:xfrm>
          <a:prstGeom prst="rect">
            <a:avLst/>
          </a:prstGeom>
          <a:solidFill>
            <a:srgbClr val="0397D6"/>
          </a:solidFill>
          <a:ln>
            <a:noFill/>
          </a:ln>
        </p:spPr>
        <p:txBody>
          <a:bodyPr spcFirstLastPara="1" wrap="square" lIns="121787" tIns="121787" rIns="121787" bIns="121787" anchor="ctr" anchorCtr="0">
            <a:noAutofit/>
          </a:bodyPr>
          <a:lstStyle/>
          <a:p>
            <a:pPr marL="0" lvl="0" indent="0" algn="l" rtl="0">
              <a:spcBef>
                <a:spcPts val="0"/>
              </a:spcBef>
              <a:spcAft>
                <a:spcPts val="0"/>
              </a:spcAft>
              <a:buNone/>
            </a:pPr>
            <a:endParaRPr sz="2398"/>
          </a:p>
        </p:txBody>
      </p:sp>
      <p:sp>
        <p:nvSpPr>
          <p:cNvPr id="24" name="Google Shape;121;p20">
            <a:extLst>
              <a:ext uri="{FF2B5EF4-FFF2-40B4-BE49-F238E27FC236}">
                <a16:creationId xmlns:a16="http://schemas.microsoft.com/office/drawing/2014/main" id="{63AEF00C-A999-9648-A977-CEBE4FDA95C3}"/>
              </a:ext>
            </a:extLst>
          </p:cNvPr>
          <p:cNvSpPr/>
          <p:nvPr userDrawn="1"/>
        </p:nvSpPr>
        <p:spPr>
          <a:xfrm>
            <a:off x="6146652" y="1498229"/>
            <a:ext cx="2767584" cy="4567770"/>
          </a:xfrm>
          <a:prstGeom prst="rect">
            <a:avLst/>
          </a:prstGeom>
          <a:solidFill>
            <a:srgbClr val="F3F3F3"/>
          </a:solidFill>
          <a:ln>
            <a:noFill/>
          </a:ln>
        </p:spPr>
        <p:txBody>
          <a:bodyPr spcFirstLastPara="1" wrap="square" lIns="121787" tIns="121787" rIns="121787" bIns="121787" anchor="ctr" anchorCtr="0">
            <a:noAutofit/>
          </a:bodyPr>
          <a:lstStyle/>
          <a:p>
            <a:pPr marL="0" lvl="0" indent="0" algn="l" rtl="0">
              <a:spcBef>
                <a:spcPts val="0"/>
              </a:spcBef>
              <a:spcAft>
                <a:spcPts val="0"/>
              </a:spcAft>
              <a:buNone/>
            </a:pPr>
            <a:endParaRPr sz="2398"/>
          </a:p>
        </p:txBody>
      </p:sp>
      <p:sp>
        <p:nvSpPr>
          <p:cNvPr id="25" name="Text Placeholder 4">
            <a:extLst>
              <a:ext uri="{FF2B5EF4-FFF2-40B4-BE49-F238E27FC236}">
                <a16:creationId xmlns:a16="http://schemas.microsoft.com/office/drawing/2014/main" id="{A5D7390D-82C8-F64A-AE04-B22E320376C9}"/>
              </a:ext>
            </a:extLst>
          </p:cNvPr>
          <p:cNvSpPr>
            <a:spLocks noGrp="1"/>
          </p:cNvSpPr>
          <p:nvPr>
            <p:ph type="body" sz="quarter" idx="17"/>
          </p:nvPr>
        </p:nvSpPr>
        <p:spPr>
          <a:xfrm>
            <a:off x="6319610" y="3359918"/>
            <a:ext cx="2422036" cy="2452494"/>
          </a:xfrm>
        </p:spPr>
        <p:txBody>
          <a:bodyPr>
            <a:noAutofit/>
          </a:bodyPr>
          <a:lstStyle>
            <a:lvl1pPr marL="304518" indent="-304518">
              <a:lnSpc>
                <a:spcPct val="120000"/>
              </a:lnSpc>
              <a:buFont typeface="+mj-lt"/>
              <a:buAutoNum type="arabicPeriod"/>
              <a:defRPr/>
            </a:lvl1pPr>
          </a:lstStyle>
          <a:p>
            <a:pPr lvl="0"/>
            <a:endParaRPr lang="en-US"/>
          </a:p>
        </p:txBody>
      </p:sp>
      <p:sp>
        <p:nvSpPr>
          <p:cNvPr id="26" name="Text Placeholder 7">
            <a:extLst>
              <a:ext uri="{FF2B5EF4-FFF2-40B4-BE49-F238E27FC236}">
                <a16:creationId xmlns:a16="http://schemas.microsoft.com/office/drawing/2014/main" id="{732970B3-B76B-CB45-A6B0-D4E137C37DA0}"/>
              </a:ext>
            </a:extLst>
          </p:cNvPr>
          <p:cNvSpPr>
            <a:spLocks noGrp="1"/>
          </p:cNvSpPr>
          <p:nvPr>
            <p:ph type="body" sz="quarter" idx="18"/>
          </p:nvPr>
        </p:nvSpPr>
        <p:spPr>
          <a:xfrm>
            <a:off x="6166338" y="2160250"/>
            <a:ext cx="2735767" cy="889018"/>
          </a:xfrm>
        </p:spPr>
        <p:txBody>
          <a:bodyPr anchor="b" anchorCtr="0">
            <a:noAutofit/>
          </a:bodyPr>
          <a:lstStyle>
            <a:lvl1pPr marL="0" indent="0" algn="ctr">
              <a:buNone/>
              <a:defRPr sz="2131" b="1" i="0" baseline="0"/>
            </a:lvl1pPr>
          </a:lstStyle>
          <a:p>
            <a:pPr lvl="0"/>
            <a:endParaRPr lang="en-US"/>
          </a:p>
        </p:txBody>
      </p:sp>
      <p:sp>
        <p:nvSpPr>
          <p:cNvPr id="27" name="Google Shape;122;p20">
            <a:extLst>
              <a:ext uri="{FF2B5EF4-FFF2-40B4-BE49-F238E27FC236}">
                <a16:creationId xmlns:a16="http://schemas.microsoft.com/office/drawing/2014/main" id="{BF300467-56F6-C74E-8906-65452E7BF6C9}"/>
              </a:ext>
            </a:extLst>
          </p:cNvPr>
          <p:cNvSpPr/>
          <p:nvPr userDrawn="1"/>
        </p:nvSpPr>
        <p:spPr>
          <a:xfrm>
            <a:off x="6146652" y="1423995"/>
            <a:ext cx="2767584" cy="72333"/>
          </a:xfrm>
          <a:prstGeom prst="rect">
            <a:avLst/>
          </a:prstGeom>
          <a:solidFill>
            <a:srgbClr val="0397D6"/>
          </a:solidFill>
          <a:ln>
            <a:noFill/>
          </a:ln>
        </p:spPr>
        <p:txBody>
          <a:bodyPr spcFirstLastPara="1" wrap="square" lIns="121787" tIns="121787" rIns="121787" bIns="121787" anchor="ctr" anchorCtr="0">
            <a:noAutofit/>
          </a:bodyPr>
          <a:lstStyle/>
          <a:p>
            <a:pPr marL="0" lvl="0" indent="0" algn="l" rtl="0">
              <a:spcBef>
                <a:spcPts val="0"/>
              </a:spcBef>
              <a:spcAft>
                <a:spcPts val="0"/>
              </a:spcAft>
              <a:buNone/>
            </a:pPr>
            <a:endParaRPr sz="2398"/>
          </a:p>
        </p:txBody>
      </p:sp>
      <p:sp>
        <p:nvSpPr>
          <p:cNvPr id="28" name="Google Shape;121;p20">
            <a:extLst>
              <a:ext uri="{FF2B5EF4-FFF2-40B4-BE49-F238E27FC236}">
                <a16:creationId xmlns:a16="http://schemas.microsoft.com/office/drawing/2014/main" id="{760498A1-E99E-104F-B001-6A03D72B085D}"/>
              </a:ext>
            </a:extLst>
          </p:cNvPr>
          <p:cNvSpPr/>
          <p:nvPr userDrawn="1"/>
        </p:nvSpPr>
        <p:spPr>
          <a:xfrm>
            <a:off x="9018727" y="1498229"/>
            <a:ext cx="2767584" cy="4567770"/>
          </a:xfrm>
          <a:prstGeom prst="rect">
            <a:avLst/>
          </a:prstGeom>
          <a:solidFill>
            <a:srgbClr val="F3F3F3"/>
          </a:solidFill>
          <a:ln>
            <a:noFill/>
          </a:ln>
        </p:spPr>
        <p:txBody>
          <a:bodyPr spcFirstLastPara="1" wrap="square" lIns="121787" tIns="121787" rIns="121787" bIns="121787" anchor="ctr" anchorCtr="0">
            <a:noAutofit/>
          </a:bodyPr>
          <a:lstStyle/>
          <a:p>
            <a:pPr marL="0" lvl="0" indent="0" algn="l" rtl="0">
              <a:spcBef>
                <a:spcPts val="0"/>
              </a:spcBef>
              <a:spcAft>
                <a:spcPts val="0"/>
              </a:spcAft>
              <a:buNone/>
            </a:pPr>
            <a:endParaRPr sz="2398"/>
          </a:p>
        </p:txBody>
      </p:sp>
      <p:sp>
        <p:nvSpPr>
          <p:cNvPr id="29" name="Text Placeholder 4">
            <a:extLst>
              <a:ext uri="{FF2B5EF4-FFF2-40B4-BE49-F238E27FC236}">
                <a16:creationId xmlns:a16="http://schemas.microsoft.com/office/drawing/2014/main" id="{19D1D273-0D99-3147-9A9F-EC683D63769D}"/>
              </a:ext>
            </a:extLst>
          </p:cNvPr>
          <p:cNvSpPr>
            <a:spLocks noGrp="1"/>
          </p:cNvSpPr>
          <p:nvPr>
            <p:ph type="body" sz="quarter" idx="19"/>
          </p:nvPr>
        </p:nvSpPr>
        <p:spPr>
          <a:xfrm>
            <a:off x="9191685" y="3359918"/>
            <a:ext cx="2422036" cy="2452494"/>
          </a:xfrm>
        </p:spPr>
        <p:txBody>
          <a:bodyPr>
            <a:noAutofit/>
          </a:bodyPr>
          <a:lstStyle>
            <a:lvl1pPr marL="304518" indent="-304518">
              <a:lnSpc>
                <a:spcPct val="120000"/>
              </a:lnSpc>
              <a:buFont typeface="+mj-lt"/>
              <a:buAutoNum type="arabicPeriod"/>
              <a:defRPr/>
            </a:lvl1pPr>
          </a:lstStyle>
          <a:p>
            <a:pPr lvl="0"/>
            <a:endParaRPr lang="en-US"/>
          </a:p>
        </p:txBody>
      </p:sp>
      <p:sp>
        <p:nvSpPr>
          <p:cNvPr id="30" name="Text Placeholder 7">
            <a:extLst>
              <a:ext uri="{FF2B5EF4-FFF2-40B4-BE49-F238E27FC236}">
                <a16:creationId xmlns:a16="http://schemas.microsoft.com/office/drawing/2014/main" id="{CDDF9DCC-7047-5342-A7D8-44DB3B7E7F14}"/>
              </a:ext>
            </a:extLst>
          </p:cNvPr>
          <p:cNvSpPr>
            <a:spLocks noGrp="1"/>
          </p:cNvSpPr>
          <p:nvPr>
            <p:ph type="body" sz="quarter" idx="20"/>
          </p:nvPr>
        </p:nvSpPr>
        <p:spPr>
          <a:xfrm>
            <a:off x="9038413" y="2160250"/>
            <a:ext cx="2735767" cy="889018"/>
          </a:xfrm>
        </p:spPr>
        <p:txBody>
          <a:bodyPr anchor="b" anchorCtr="0">
            <a:noAutofit/>
          </a:bodyPr>
          <a:lstStyle>
            <a:lvl1pPr marL="0" indent="0" algn="ctr">
              <a:buNone/>
              <a:defRPr sz="2131" b="1" i="0" baseline="0"/>
            </a:lvl1pPr>
          </a:lstStyle>
          <a:p>
            <a:pPr lvl="0"/>
            <a:endParaRPr lang="en-US"/>
          </a:p>
        </p:txBody>
      </p:sp>
      <p:sp>
        <p:nvSpPr>
          <p:cNvPr id="31" name="Google Shape;122;p20">
            <a:extLst>
              <a:ext uri="{FF2B5EF4-FFF2-40B4-BE49-F238E27FC236}">
                <a16:creationId xmlns:a16="http://schemas.microsoft.com/office/drawing/2014/main" id="{B72AEC92-9F38-2F4E-8571-4F59CF10DC5D}"/>
              </a:ext>
            </a:extLst>
          </p:cNvPr>
          <p:cNvSpPr/>
          <p:nvPr userDrawn="1"/>
        </p:nvSpPr>
        <p:spPr>
          <a:xfrm>
            <a:off x="9018727" y="1423995"/>
            <a:ext cx="2767584" cy="72333"/>
          </a:xfrm>
          <a:prstGeom prst="rect">
            <a:avLst/>
          </a:prstGeom>
          <a:solidFill>
            <a:srgbClr val="0397D6"/>
          </a:solidFill>
          <a:ln>
            <a:noFill/>
          </a:ln>
        </p:spPr>
        <p:txBody>
          <a:bodyPr spcFirstLastPara="1" wrap="square" lIns="121787" tIns="121787" rIns="121787" bIns="121787" anchor="ctr" anchorCtr="0">
            <a:noAutofit/>
          </a:bodyPr>
          <a:lstStyle/>
          <a:p>
            <a:pPr marL="0" lvl="0" indent="0" algn="l" rtl="0">
              <a:spcBef>
                <a:spcPts val="0"/>
              </a:spcBef>
              <a:spcAft>
                <a:spcPts val="0"/>
              </a:spcAft>
              <a:buNone/>
            </a:pPr>
            <a:endParaRPr sz="2398"/>
          </a:p>
        </p:txBody>
      </p:sp>
    </p:spTree>
    <p:extLst>
      <p:ext uri="{BB962C8B-B14F-4D97-AF65-F5344CB8AC3E}">
        <p14:creationId xmlns:p14="http://schemas.microsoft.com/office/powerpoint/2010/main" val="11291336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622731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423054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656189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11/8/22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0092467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A1397-8727-E54D-876A-8DCA7CBE67F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79F8E24-8DE6-884E-BED2-0B935F7A82D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4DAC2EE-E062-A641-860E-F5B901D2DF34}"/>
              </a:ext>
            </a:extLst>
          </p:cNvPr>
          <p:cNvSpPr>
            <a:spLocks noGrp="1"/>
          </p:cNvSpPr>
          <p:nvPr>
            <p:ph type="dt" sz="half" idx="10"/>
          </p:nvPr>
        </p:nvSpPr>
        <p:spPr/>
        <p:txBody>
          <a:bodyPr/>
          <a:lstStyle/>
          <a:p>
            <a:fld id="{DCCEDCE5-7CDD-094F-83CD-058CA0A3F652}" type="datetimeFigureOut">
              <a:rPr lang="en-US" smtClean="0"/>
              <a:t>11/8/22</a:t>
            </a:fld>
            <a:endParaRPr lang="en-US"/>
          </a:p>
        </p:txBody>
      </p:sp>
      <p:sp>
        <p:nvSpPr>
          <p:cNvPr id="5" name="Footer Placeholder 4">
            <a:extLst>
              <a:ext uri="{FF2B5EF4-FFF2-40B4-BE49-F238E27FC236}">
                <a16:creationId xmlns:a16="http://schemas.microsoft.com/office/drawing/2014/main" id="{94830109-2B91-AD4B-BDA5-94CD1539F4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C833C7-1B33-DF45-983E-579E8DD49181}"/>
              </a:ext>
            </a:extLst>
          </p:cNvPr>
          <p:cNvSpPr>
            <a:spLocks noGrp="1"/>
          </p:cNvSpPr>
          <p:nvPr>
            <p:ph type="sldNum" sz="quarter" idx="12"/>
          </p:nvPr>
        </p:nvSpPr>
        <p:spPr/>
        <p:txBody>
          <a:bodyPr/>
          <a:lstStyle/>
          <a:p>
            <a:fld id="{A1A158ED-A3C1-154E-986C-E25DF15C4B0C}" type="slidenum">
              <a:rPr lang="en-US" smtClean="0"/>
              <a:t>‹#›</a:t>
            </a:fld>
            <a:endParaRPr lang="en-US"/>
          </a:p>
        </p:txBody>
      </p:sp>
    </p:spTree>
    <p:extLst>
      <p:ext uri="{BB962C8B-B14F-4D97-AF65-F5344CB8AC3E}">
        <p14:creationId xmlns:p14="http://schemas.microsoft.com/office/powerpoint/2010/main" val="21473659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11/8/22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43907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11/8/22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5157683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11/8/22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748202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74597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0970404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8650327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5815457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Left Picture-Right Title w/sub 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473163" y="1936648"/>
            <a:ext cx="5376760" cy="1492351"/>
          </a:xfrm>
        </p:spPr>
        <p:txBody>
          <a:bodyPr lIns="0" tIns="0" rIns="0" bIns="0" anchor="t" anchorCtr="0">
            <a:noAutofit/>
          </a:bodyPr>
          <a:lstStyle>
            <a:lvl1pPr algn="ctr">
              <a:defRPr sz="6394" cap="all" baseline="0"/>
            </a:lvl1pPr>
          </a:lstStyle>
          <a:p>
            <a:r>
              <a:rPr lang="en-US"/>
              <a:t>Click to edit text here</a:t>
            </a:r>
          </a:p>
        </p:txBody>
      </p:sp>
      <p:sp>
        <p:nvSpPr>
          <p:cNvPr id="3" name="Subtitle 2"/>
          <p:cNvSpPr>
            <a:spLocks noGrp="1"/>
          </p:cNvSpPr>
          <p:nvPr>
            <p:ph type="subTitle" idx="1" hasCustomPrompt="1"/>
          </p:nvPr>
        </p:nvSpPr>
        <p:spPr>
          <a:xfrm>
            <a:off x="6096000" y="4425370"/>
            <a:ext cx="6096000" cy="832429"/>
          </a:xfrm>
        </p:spPr>
        <p:txBody>
          <a:bodyPr>
            <a:noAutofit/>
          </a:bodyPr>
          <a:lstStyle>
            <a:lvl1pPr marL="0" indent="0" algn="ctr">
              <a:buNone/>
              <a:defRPr sz="3197" b="1" i="0" cap="all" baseline="0">
                <a:solidFill>
                  <a:srgbClr val="0397D6"/>
                </a:solidFill>
                <a:latin typeface="Bebas Neue" panose="020B0606020202050201" pitchFamily="34" charset="77"/>
              </a:defRPr>
            </a:lvl1pPr>
            <a:lvl2pPr marL="456777" indent="0" algn="ctr">
              <a:buNone/>
              <a:defRPr sz="1998"/>
            </a:lvl2pPr>
            <a:lvl3pPr marL="913554" indent="0" algn="ctr">
              <a:buNone/>
              <a:defRPr sz="1798"/>
            </a:lvl3pPr>
            <a:lvl4pPr marL="1370331" indent="0" algn="ctr">
              <a:buNone/>
              <a:defRPr sz="1599"/>
            </a:lvl4pPr>
            <a:lvl5pPr marL="1827108" indent="0" algn="ctr">
              <a:buNone/>
              <a:defRPr sz="1599"/>
            </a:lvl5pPr>
            <a:lvl6pPr marL="2283885" indent="0" algn="ctr">
              <a:buNone/>
              <a:defRPr sz="1599"/>
            </a:lvl6pPr>
            <a:lvl7pPr marL="2740663" indent="0" algn="ctr">
              <a:buNone/>
              <a:defRPr sz="1599"/>
            </a:lvl7pPr>
            <a:lvl8pPr marL="3197440" indent="0" algn="ctr">
              <a:buNone/>
              <a:defRPr sz="1599"/>
            </a:lvl8pPr>
            <a:lvl9pPr marL="3654217" indent="0" algn="ctr">
              <a:buNone/>
              <a:defRPr sz="1599"/>
            </a:lvl9pPr>
          </a:lstStyle>
          <a:p>
            <a:r>
              <a:rPr lang="en-US" b="1" i="0" baseline="0">
                <a:latin typeface="Bebas Neue" panose="020B0606020202050201" pitchFamily="34" charset="77"/>
              </a:rPr>
              <a:t>SUBTITLE GOES HERE</a:t>
            </a:r>
            <a:endParaRPr lang="en-US"/>
          </a:p>
        </p:txBody>
      </p:sp>
      <p:sp>
        <p:nvSpPr>
          <p:cNvPr id="6" name="Slide Number Placeholder 5"/>
          <p:cNvSpPr>
            <a:spLocks noGrp="1"/>
          </p:cNvSpPr>
          <p:nvPr>
            <p:ph type="sldNum" sz="quarter" idx="12"/>
          </p:nvPr>
        </p:nvSpPr>
        <p:spPr>
          <a:xfrm>
            <a:off x="10279694" y="6303776"/>
            <a:ext cx="1701797" cy="365125"/>
          </a:xfrm>
        </p:spPr>
        <p:txBody>
          <a:bodyPr/>
          <a:lstStyle/>
          <a:p>
            <a:fld id="{9042216E-FA35-D94B-A568-9E46598F5723}" type="slidenum">
              <a:rPr lang="en-US" smtClean="0"/>
              <a:t>‹#›</a:t>
            </a:fld>
            <a:endParaRPr lang="en-US"/>
          </a:p>
        </p:txBody>
      </p:sp>
      <p:sp>
        <p:nvSpPr>
          <p:cNvPr id="8" name="Picture Placeholder 7">
            <a:extLst>
              <a:ext uri="{FF2B5EF4-FFF2-40B4-BE49-F238E27FC236}">
                <a16:creationId xmlns:a16="http://schemas.microsoft.com/office/drawing/2014/main" id="{4F3F8924-5407-A442-A60F-154534059CC4}"/>
              </a:ext>
            </a:extLst>
          </p:cNvPr>
          <p:cNvSpPr>
            <a:spLocks noGrp="1"/>
          </p:cNvSpPr>
          <p:nvPr>
            <p:ph type="pic" sz="quarter" idx="13"/>
          </p:nvPr>
        </p:nvSpPr>
        <p:spPr>
          <a:xfrm>
            <a:off x="0" y="1"/>
            <a:ext cx="6096000" cy="6858000"/>
          </a:xfrm>
        </p:spPr>
        <p:txBody>
          <a:bodyPr/>
          <a:lstStyle/>
          <a:p>
            <a:r>
              <a:rPr lang="en-US"/>
              <a:t>Click icon to add picture</a:t>
            </a:r>
          </a:p>
        </p:txBody>
      </p:sp>
      <p:sp>
        <p:nvSpPr>
          <p:cNvPr id="5" name="Text Placeholder 4">
            <a:extLst>
              <a:ext uri="{FF2B5EF4-FFF2-40B4-BE49-F238E27FC236}">
                <a16:creationId xmlns:a16="http://schemas.microsoft.com/office/drawing/2014/main" id="{37E8044E-66C4-D948-95CC-229B479A2F11}"/>
              </a:ext>
            </a:extLst>
          </p:cNvPr>
          <p:cNvSpPr>
            <a:spLocks noGrp="1"/>
          </p:cNvSpPr>
          <p:nvPr>
            <p:ph type="body" sz="quarter" idx="14" hasCustomPrompt="1"/>
          </p:nvPr>
        </p:nvSpPr>
        <p:spPr>
          <a:xfrm>
            <a:off x="6349999" y="6303947"/>
            <a:ext cx="3211536" cy="365844"/>
          </a:xfrm>
        </p:spPr>
        <p:txBody>
          <a:bodyPr lIns="0" tIns="0" rIns="0" bIns="0" anchor="b" anchorCtr="0">
            <a:normAutofit/>
          </a:bodyPr>
          <a:lstStyle>
            <a:lvl1pPr marL="0" indent="0">
              <a:buNone/>
              <a:defRPr sz="799" baseline="0">
                <a:solidFill>
                  <a:schemeClr val="bg1">
                    <a:lumMod val="75000"/>
                  </a:schemeClr>
                </a:solidFill>
                <a:latin typeface="Arial" panose="020B0604020202020204" pitchFamily="34" charset="0"/>
              </a:defRPr>
            </a:lvl1pPr>
          </a:lstStyle>
          <a:p>
            <a:pPr lvl="0"/>
            <a:r>
              <a:rPr lang="en-US" sz="799" baseline="0">
                <a:latin typeface="Arial" panose="020B0604020202020204" pitchFamily="34" charset="0"/>
              </a:rPr>
              <a:t>Photo | UN Women/Photographer name</a:t>
            </a:r>
            <a:endParaRPr lang="en-US"/>
          </a:p>
        </p:txBody>
      </p:sp>
    </p:spTree>
    <p:extLst>
      <p:ext uri="{BB962C8B-B14F-4D97-AF65-F5344CB8AC3E}">
        <p14:creationId xmlns:p14="http://schemas.microsoft.com/office/powerpoint/2010/main" val="34628088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ab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042216E-FA35-D94B-A568-9E46598F5723}" type="slidenum">
              <a:rPr lang="en-US" smtClean="0"/>
              <a:t>‹#›</a:t>
            </a:fld>
            <a:endParaRPr lang="en-US"/>
          </a:p>
        </p:txBody>
      </p:sp>
      <p:sp>
        <p:nvSpPr>
          <p:cNvPr id="7" name="Title 1">
            <a:extLst>
              <a:ext uri="{FF2B5EF4-FFF2-40B4-BE49-F238E27FC236}">
                <a16:creationId xmlns:a16="http://schemas.microsoft.com/office/drawing/2014/main" id="{58828B9F-3A77-E743-9AB4-87B31050CEE2}"/>
              </a:ext>
            </a:extLst>
          </p:cNvPr>
          <p:cNvSpPr>
            <a:spLocks noGrp="1"/>
          </p:cNvSpPr>
          <p:nvPr>
            <p:ph type="title" hasCustomPrompt="1"/>
          </p:nvPr>
        </p:nvSpPr>
        <p:spPr>
          <a:xfrm>
            <a:off x="592874" y="270683"/>
            <a:ext cx="10437977" cy="934702"/>
          </a:xfrm>
        </p:spPr>
        <p:txBody>
          <a:bodyPr>
            <a:noAutofit/>
          </a:bodyPr>
          <a:lstStyle/>
          <a:p>
            <a:r>
              <a:rPr lang="en-US"/>
              <a:t>|Click to edit Master title style</a:t>
            </a:r>
          </a:p>
        </p:txBody>
      </p:sp>
      <p:sp>
        <p:nvSpPr>
          <p:cNvPr id="18" name="Text Placeholder 10">
            <a:extLst>
              <a:ext uri="{FF2B5EF4-FFF2-40B4-BE49-F238E27FC236}">
                <a16:creationId xmlns:a16="http://schemas.microsoft.com/office/drawing/2014/main" id="{5EFFC685-6B0C-D043-BC70-E5ABCCAF68CB}"/>
              </a:ext>
            </a:extLst>
          </p:cNvPr>
          <p:cNvSpPr>
            <a:spLocks noGrp="1"/>
          </p:cNvSpPr>
          <p:nvPr>
            <p:ph type="body" sz="quarter" idx="17"/>
          </p:nvPr>
        </p:nvSpPr>
        <p:spPr>
          <a:xfrm>
            <a:off x="3803905" y="1096266"/>
            <a:ext cx="4761479" cy="357385"/>
          </a:xfrm>
        </p:spPr>
        <p:txBody>
          <a:bodyPr/>
          <a:lstStyle>
            <a:lvl1pPr marL="0" indent="0">
              <a:buNone/>
              <a:defRPr sz="1865" b="1" i="0" baseline="0">
                <a:solidFill>
                  <a:srgbClr val="0397D6"/>
                </a:solidFill>
              </a:defRPr>
            </a:lvl1pPr>
          </a:lstStyle>
          <a:p>
            <a:pPr lvl="0"/>
            <a:endParaRPr lang="en-US"/>
          </a:p>
        </p:txBody>
      </p:sp>
      <p:sp>
        <p:nvSpPr>
          <p:cNvPr id="3" name="Table Placeholder 2">
            <a:extLst>
              <a:ext uri="{FF2B5EF4-FFF2-40B4-BE49-F238E27FC236}">
                <a16:creationId xmlns:a16="http://schemas.microsoft.com/office/drawing/2014/main" id="{A0E3312D-CC6D-0E44-BDD9-7BD7F0655E1A}"/>
              </a:ext>
            </a:extLst>
          </p:cNvPr>
          <p:cNvSpPr>
            <a:spLocks noGrp="1"/>
          </p:cNvSpPr>
          <p:nvPr>
            <p:ph type="tbl" sz="quarter" idx="18"/>
          </p:nvPr>
        </p:nvSpPr>
        <p:spPr>
          <a:xfrm>
            <a:off x="3803904" y="1536252"/>
            <a:ext cx="7368263" cy="4436658"/>
          </a:xfrm>
        </p:spPr>
        <p:txBody>
          <a:bodyPr/>
          <a:lstStyle/>
          <a:p>
            <a:endParaRPr lang="en-US"/>
          </a:p>
        </p:txBody>
      </p:sp>
      <p:sp>
        <p:nvSpPr>
          <p:cNvPr id="5" name="Text Placeholder 4">
            <a:extLst>
              <a:ext uri="{FF2B5EF4-FFF2-40B4-BE49-F238E27FC236}">
                <a16:creationId xmlns:a16="http://schemas.microsoft.com/office/drawing/2014/main" id="{95F288C1-305A-C344-B6A5-3E7CA55C21EA}"/>
              </a:ext>
            </a:extLst>
          </p:cNvPr>
          <p:cNvSpPr>
            <a:spLocks noGrp="1"/>
          </p:cNvSpPr>
          <p:nvPr>
            <p:ph type="body" sz="quarter" idx="19"/>
          </p:nvPr>
        </p:nvSpPr>
        <p:spPr>
          <a:xfrm>
            <a:off x="3803651" y="5971937"/>
            <a:ext cx="2690283" cy="401795"/>
          </a:xfrm>
        </p:spPr>
        <p:txBody>
          <a:bodyPr/>
          <a:lstStyle>
            <a:lvl1pPr marL="0" indent="0">
              <a:buNone/>
              <a:defRPr sz="1066" baseline="0">
                <a:latin typeface="Arial" panose="020B0604020202020204" pitchFamily="34" charset="0"/>
              </a:defRPr>
            </a:lvl1pPr>
          </a:lstStyle>
          <a:p>
            <a:pPr lvl="0"/>
            <a:endParaRPr lang="en-US"/>
          </a:p>
        </p:txBody>
      </p:sp>
    </p:spTree>
    <p:extLst>
      <p:ext uri="{BB962C8B-B14F-4D97-AF65-F5344CB8AC3E}">
        <p14:creationId xmlns:p14="http://schemas.microsoft.com/office/powerpoint/2010/main" val="4733303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Head wtih 4 numbered text boxes">
    <p:spTree>
      <p:nvGrpSpPr>
        <p:cNvPr id="1" name=""/>
        <p:cNvGrpSpPr/>
        <p:nvPr/>
      </p:nvGrpSpPr>
      <p:grpSpPr>
        <a:xfrm>
          <a:off x="0" y="0"/>
          <a:ext cx="0" cy="0"/>
          <a:chOff x="0" y="0"/>
          <a:chExt cx="0" cy="0"/>
        </a:xfrm>
      </p:grpSpPr>
      <p:sp>
        <p:nvSpPr>
          <p:cNvPr id="9" name="Google Shape;121;p20">
            <a:extLst>
              <a:ext uri="{FF2B5EF4-FFF2-40B4-BE49-F238E27FC236}">
                <a16:creationId xmlns:a16="http://schemas.microsoft.com/office/drawing/2014/main" id="{43522320-1D5A-B24C-9B4A-69B997AB8A63}"/>
              </a:ext>
            </a:extLst>
          </p:cNvPr>
          <p:cNvSpPr/>
          <p:nvPr userDrawn="1"/>
        </p:nvSpPr>
        <p:spPr>
          <a:xfrm>
            <a:off x="377952" y="1498229"/>
            <a:ext cx="2767584" cy="4567770"/>
          </a:xfrm>
          <a:prstGeom prst="rect">
            <a:avLst/>
          </a:prstGeom>
          <a:solidFill>
            <a:srgbClr val="F3F3F3"/>
          </a:solidFill>
          <a:ln>
            <a:noFill/>
          </a:ln>
        </p:spPr>
        <p:txBody>
          <a:bodyPr spcFirstLastPara="1" wrap="square" lIns="121787" tIns="121787" rIns="121787" bIns="121787" anchor="ctr" anchorCtr="0">
            <a:noAutofit/>
          </a:bodyPr>
          <a:lstStyle/>
          <a:p>
            <a:pPr marL="0" lvl="0" indent="0" algn="l" rtl="0">
              <a:spcBef>
                <a:spcPts val="0"/>
              </a:spcBef>
              <a:spcAft>
                <a:spcPts val="0"/>
              </a:spcAft>
              <a:buNone/>
            </a:pPr>
            <a:endParaRPr sz="2398"/>
          </a:p>
        </p:txBody>
      </p:sp>
      <p:sp>
        <p:nvSpPr>
          <p:cNvPr id="2" name="Title 1"/>
          <p:cNvSpPr>
            <a:spLocks noGrp="1"/>
          </p:cNvSpPr>
          <p:nvPr>
            <p:ph type="title" hasCustomPrompt="1"/>
          </p:nvPr>
        </p:nvSpPr>
        <p:spPr>
          <a:xfrm>
            <a:off x="592874" y="270683"/>
            <a:ext cx="10020847" cy="934702"/>
          </a:xfrm>
        </p:spPr>
        <p:txBody>
          <a:bodyPr>
            <a:noAutofit/>
          </a:bodyPr>
          <a:lstStyle/>
          <a:p>
            <a:r>
              <a:rPr lang="en-US" dirty="0"/>
              <a:t>|Click to edit Master title style</a:t>
            </a:r>
          </a:p>
        </p:txBody>
      </p:sp>
      <p:sp>
        <p:nvSpPr>
          <p:cNvPr id="6" name="Slide Number Placeholder 5"/>
          <p:cNvSpPr>
            <a:spLocks noGrp="1"/>
          </p:cNvSpPr>
          <p:nvPr>
            <p:ph type="sldNum" sz="quarter" idx="12"/>
          </p:nvPr>
        </p:nvSpPr>
        <p:spPr/>
        <p:txBody>
          <a:bodyPr/>
          <a:lstStyle/>
          <a:p>
            <a:fld id="{9042216E-FA35-D94B-A568-9E46598F5723}" type="slidenum">
              <a:rPr lang="en-US" smtClean="0"/>
              <a:t>‹#›</a:t>
            </a:fld>
            <a:endParaRPr lang="en-US"/>
          </a:p>
        </p:txBody>
      </p:sp>
      <p:sp>
        <p:nvSpPr>
          <p:cNvPr id="5" name="Text Placeholder 4">
            <a:extLst>
              <a:ext uri="{FF2B5EF4-FFF2-40B4-BE49-F238E27FC236}">
                <a16:creationId xmlns:a16="http://schemas.microsoft.com/office/drawing/2014/main" id="{21F00455-65C6-FD42-BC1C-7EC8D7152C09}"/>
              </a:ext>
            </a:extLst>
          </p:cNvPr>
          <p:cNvSpPr>
            <a:spLocks noGrp="1"/>
          </p:cNvSpPr>
          <p:nvPr>
            <p:ph type="body" sz="quarter" idx="13"/>
          </p:nvPr>
        </p:nvSpPr>
        <p:spPr>
          <a:xfrm>
            <a:off x="550910" y="3359918"/>
            <a:ext cx="2422036" cy="2452494"/>
          </a:xfrm>
        </p:spPr>
        <p:txBody>
          <a:bodyPr>
            <a:noAutofit/>
          </a:bodyPr>
          <a:lstStyle>
            <a:lvl1pPr marL="304518" indent="-304518">
              <a:lnSpc>
                <a:spcPct val="120000"/>
              </a:lnSpc>
              <a:buFont typeface="+mj-lt"/>
              <a:buAutoNum type="arabicPeriod"/>
              <a:defRPr/>
            </a:lvl1pPr>
          </a:lstStyle>
          <a:p>
            <a:pPr lvl="0"/>
            <a:endParaRPr lang="en-US" dirty="0"/>
          </a:p>
        </p:txBody>
      </p:sp>
      <p:sp>
        <p:nvSpPr>
          <p:cNvPr id="8" name="Text Placeholder 7">
            <a:extLst>
              <a:ext uri="{FF2B5EF4-FFF2-40B4-BE49-F238E27FC236}">
                <a16:creationId xmlns:a16="http://schemas.microsoft.com/office/drawing/2014/main" id="{E9E2BB06-5D0D-1143-BCA1-D5DA71515138}"/>
              </a:ext>
            </a:extLst>
          </p:cNvPr>
          <p:cNvSpPr>
            <a:spLocks noGrp="1"/>
          </p:cNvSpPr>
          <p:nvPr>
            <p:ph type="body" sz="quarter" idx="14"/>
          </p:nvPr>
        </p:nvSpPr>
        <p:spPr>
          <a:xfrm>
            <a:off x="397638" y="2160250"/>
            <a:ext cx="2735767" cy="889018"/>
          </a:xfrm>
        </p:spPr>
        <p:txBody>
          <a:bodyPr anchor="b" anchorCtr="0">
            <a:noAutofit/>
          </a:bodyPr>
          <a:lstStyle>
            <a:lvl1pPr marL="0" indent="0" algn="ctr">
              <a:buNone/>
              <a:defRPr sz="2131" b="1" i="0" baseline="0"/>
            </a:lvl1pPr>
          </a:lstStyle>
          <a:p>
            <a:pPr lvl="0"/>
            <a:endParaRPr lang="en-US" dirty="0"/>
          </a:p>
        </p:txBody>
      </p:sp>
      <p:sp>
        <p:nvSpPr>
          <p:cNvPr id="10" name="Google Shape;122;p20">
            <a:extLst>
              <a:ext uri="{FF2B5EF4-FFF2-40B4-BE49-F238E27FC236}">
                <a16:creationId xmlns:a16="http://schemas.microsoft.com/office/drawing/2014/main" id="{32B4D84F-3374-A040-AF5C-ED8CB39343CF}"/>
              </a:ext>
            </a:extLst>
          </p:cNvPr>
          <p:cNvSpPr/>
          <p:nvPr userDrawn="1"/>
        </p:nvSpPr>
        <p:spPr>
          <a:xfrm>
            <a:off x="377952" y="1423995"/>
            <a:ext cx="2767584" cy="72333"/>
          </a:xfrm>
          <a:prstGeom prst="rect">
            <a:avLst/>
          </a:prstGeom>
          <a:solidFill>
            <a:srgbClr val="0397D6"/>
          </a:solidFill>
          <a:ln>
            <a:noFill/>
          </a:ln>
        </p:spPr>
        <p:txBody>
          <a:bodyPr spcFirstLastPara="1" wrap="square" lIns="121787" tIns="121787" rIns="121787" bIns="121787" anchor="ctr" anchorCtr="0">
            <a:noAutofit/>
          </a:bodyPr>
          <a:lstStyle/>
          <a:p>
            <a:pPr marL="0" lvl="0" indent="0" algn="l" rtl="0">
              <a:spcBef>
                <a:spcPts val="0"/>
              </a:spcBef>
              <a:spcAft>
                <a:spcPts val="0"/>
              </a:spcAft>
              <a:buNone/>
            </a:pPr>
            <a:endParaRPr sz="2398"/>
          </a:p>
        </p:txBody>
      </p:sp>
      <p:sp>
        <p:nvSpPr>
          <p:cNvPr id="19" name="Google Shape;121;p20">
            <a:extLst>
              <a:ext uri="{FF2B5EF4-FFF2-40B4-BE49-F238E27FC236}">
                <a16:creationId xmlns:a16="http://schemas.microsoft.com/office/drawing/2014/main" id="{8171C294-B00F-B04C-9D30-2AC5963BDDFC}"/>
              </a:ext>
            </a:extLst>
          </p:cNvPr>
          <p:cNvSpPr/>
          <p:nvPr userDrawn="1"/>
        </p:nvSpPr>
        <p:spPr>
          <a:xfrm>
            <a:off x="3266393" y="1498229"/>
            <a:ext cx="2767584" cy="4567770"/>
          </a:xfrm>
          <a:prstGeom prst="rect">
            <a:avLst/>
          </a:prstGeom>
          <a:solidFill>
            <a:srgbClr val="F3F3F3"/>
          </a:solidFill>
          <a:ln>
            <a:noFill/>
          </a:ln>
        </p:spPr>
        <p:txBody>
          <a:bodyPr spcFirstLastPara="1" wrap="square" lIns="121787" tIns="121787" rIns="121787" bIns="121787" anchor="ctr" anchorCtr="0">
            <a:noAutofit/>
          </a:bodyPr>
          <a:lstStyle/>
          <a:p>
            <a:pPr marL="0" lvl="0" indent="0" algn="l" rtl="0">
              <a:spcBef>
                <a:spcPts val="0"/>
              </a:spcBef>
              <a:spcAft>
                <a:spcPts val="0"/>
              </a:spcAft>
              <a:buNone/>
            </a:pPr>
            <a:endParaRPr sz="2398"/>
          </a:p>
        </p:txBody>
      </p:sp>
      <p:sp>
        <p:nvSpPr>
          <p:cNvPr id="21" name="Text Placeholder 4">
            <a:extLst>
              <a:ext uri="{FF2B5EF4-FFF2-40B4-BE49-F238E27FC236}">
                <a16:creationId xmlns:a16="http://schemas.microsoft.com/office/drawing/2014/main" id="{C1B6893C-9C86-794C-B2D4-023A60948939}"/>
              </a:ext>
            </a:extLst>
          </p:cNvPr>
          <p:cNvSpPr>
            <a:spLocks noGrp="1"/>
          </p:cNvSpPr>
          <p:nvPr>
            <p:ph type="body" sz="quarter" idx="15"/>
          </p:nvPr>
        </p:nvSpPr>
        <p:spPr>
          <a:xfrm>
            <a:off x="3439351" y="3359918"/>
            <a:ext cx="2422036" cy="2452494"/>
          </a:xfrm>
        </p:spPr>
        <p:txBody>
          <a:bodyPr>
            <a:noAutofit/>
          </a:bodyPr>
          <a:lstStyle>
            <a:lvl1pPr marL="304518" indent="-304518">
              <a:lnSpc>
                <a:spcPct val="120000"/>
              </a:lnSpc>
              <a:buFont typeface="+mj-lt"/>
              <a:buAutoNum type="arabicPeriod"/>
              <a:defRPr/>
            </a:lvl1pPr>
          </a:lstStyle>
          <a:p>
            <a:pPr lvl="0"/>
            <a:endParaRPr lang="en-US" dirty="0"/>
          </a:p>
        </p:txBody>
      </p:sp>
      <p:sp>
        <p:nvSpPr>
          <p:cNvPr id="22" name="Text Placeholder 7">
            <a:extLst>
              <a:ext uri="{FF2B5EF4-FFF2-40B4-BE49-F238E27FC236}">
                <a16:creationId xmlns:a16="http://schemas.microsoft.com/office/drawing/2014/main" id="{958DABE3-661F-AD4E-A4E7-76D9830E6B6C}"/>
              </a:ext>
            </a:extLst>
          </p:cNvPr>
          <p:cNvSpPr>
            <a:spLocks noGrp="1"/>
          </p:cNvSpPr>
          <p:nvPr>
            <p:ph type="body" sz="quarter" idx="16"/>
          </p:nvPr>
        </p:nvSpPr>
        <p:spPr>
          <a:xfrm>
            <a:off x="3286079" y="2160250"/>
            <a:ext cx="2735767" cy="889018"/>
          </a:xfrm>
        </p:spPr>
        <p:txBody>
          <a:bodyPr anchor="b" anchorCtr="0">
            <a:noAutofit/>
          </a:bodyPr>
          <a:lstStyle>
            <a:lvl1pPr marL="0" indent="0" algn="ctr">
              <a:buNone/>
              <a:defRPr sz="2131" b="1" i="0" baseline="0"/>
            </a:lvl1pPr>
          </a:lstStyle>
          <a:p>
            <a:pPr lvl="0"/>
            <a:endParaRPr lang="en-US" dirty="0"/>
          </a:p>
        </p:txBody>
      </p:sp>
      <p:sp>
        <p:nvSpPr>
          <p:cNvPr id="23" name="Google Shape;122;p20">
            <a:extLst>
              <a:ext uri="{FF2B5EF4-FFF2-40B4-BE49-F238E27FC236}">
                <a16:creationId xmlns:a16="http://schemas.microsoft.com/office/drawing/2014/main" id="{40A96DDA-303D-6448-A630-8CCAC549AE7C}"/>
              </a:ext>
            </a:extLst>
          </p:cNvPr>
          <p:cNvSpPr/>
          <p:nvPr userDrawn="1"/>
        </p:nvSpPr>
        <p:spPr>
          <a:xfrm>
            <a:off x="3266393" y="1423995"/>
            <a:ext cx="2767584" cy="72333"/>
          </a:xfrm>
          <a:prstGeom prst="rect">
            <a:avLst/>
          </a:prstGeom>
          <a:solidFill>
            <a:srgbClr val="0397D6"/>
          </a:solidFill>
          <a:ln>
            <a:noFill/>
          </a:ln>
        </p:spPr>
        <p:txBody>
          <a:bodyPr spcFirstLastPara="1" wrap="square" lIns="121787" tIns="121787" rIns="121787" bIns="121787" anchor="ctr" anchorCtr="0">
            <a:noAutofit/>
          </a:bodyPr>
          <a:lstStyle/>
          <a:p>
            <a:pPr marL="0" lvl="0" indent="0" algn="l" rtl="0">
              <a:spcBef>
                <a:spcPts val="0"/>
              </a:spcBef>
              <a:spcAft>
                <a:spcPts val="0"/>
              </a:spcAft>
              <a:buNone/>
            </a:pPr>
            <a:endParaRPr sz="2398"/>
          </a:p>
        </p:txBody>
      </p:sp>
      <p:sp>
        <p:nvSpPr>
          <p:cNvPr id="24" name="Google Shape;121;p20">
            <a:extLst>
              <a:ext uri="{FF2B5EF4-FFF2-40B4-BE49-F238E27FC236}">
                <a16:creationId xmlns:a16="http://schemas.microsoft.com/office/drawing/2014/main" id="{63AEF00C-A999-9648-A977-CEBE4FDA95C3}"/>
              </a:ext>
            </a:extLst>
          </p:cNvPr>
          <p:cNvSpPr/>
          <p:nvPr userDrawn="1"/>
        </p:nvSpPr>
        <p:spPr>
          <a:xfrm>
            <a:off x="6146652" y="1498229"/>
            <a:ext cx="2767584" cy="4567770"/>
          </a:xfrm>
          <a:prstGeom prst="rect">
            <a:avLst/>
          </a:prstGeom>
          <a:solidFill>
            <a:srgbClr val="F3F3F3"/>
          </a:solidFill>
          <a:ln>
            <a:noFill/>
          </a:ln>
        </p:spPr>
        <p:txBody>
          <a:bodyPr spcFirstLastPara="1" wrap="square" lIns="121787" tIns="121787" rIns="121787" bIns="121787" anchor="ctr" anchorCtr="0">
            <a:noAutofit/>
          </a:bodyPr>
          <a:lstStyle/>
          <a:p>
            <a:pPr marL="0" lvl="0" indent="0" algn="l" rtl="0">
              <a:spcBef>
                <a:spcPts val="0"/>
              </a:spcBef>
              <a:spcAft>
                <a:spcPts val="0"/>
              </a:spcAft>
              <a:buNone/>
            </a:pPr>
            <a:endParaRPr sz="2398"/>
          </a:p>
        </p:txBody>
      </p:sp>
      <p:sp>
        <p:nvSpPr>
          <p:cNvPr id="25" name="Text Placeholder 4">
            <a:extLst>
              <a:ext uri="{FF2B5EF4-FFF2-40B4-BE49-F238E27FC236}">
                <a16:creationId xmlns:a16="http://schemas.microsoft.com/office/drawing/2014/main" id="{A5D7390D-82C8-F64A-AE04-B22E320376C9}"/>
              </a:ext>
            </a:extLst>
          </p:cNvPr>
          <p:cNvSpPr>
            <a:spLocks noGrp="1"/>
          </p:cNvSpPr>
          <p:nvPr>
            <p:ph type="body" sz="quarter" idx="17"/>
          </p:nvPr>
        </p:nvSpPr>
        <p:spPr>
          <a:xfrm>
            <a:off x="6319610" y="3359918"/>
            <a:ext cx="2422036" cy="2452494"/>
          </a:xfrm>
        </p:spPr>
        <p:txBody>
          <a:bodyPr>
            <a:noAutofit/>
          </a:bodyPr>
          <a:lstStyle>
            <a:lvl1pPr marL="304518" indent="-304518">
              <a:lnSpc>
                <a:spcPct val="120000"/>
              </a:lnSpc>
              <a:buFont typeface="+mj-lt"/>
              <a:buAutoNum type="arabicPeriod"/>
              <a:defRPr/>
            </a:lvl1pPr>
          </a:lstStyle>
          <a:p>
            <a:pPr lvl="0"/>
            <a:endParaRPr lang="en-US" dirty="0"/>
          </a:p>
        </p:txBody>
      </p:sp>
      <p:sp>
        <p:nvSpPr>
          <p:cNvPr id="26" name="Text Placeholder 7">
            <a:extLst>
              <a:ext uri="{FF2B5EF4-FFF2-40B4-BE49-F238E27FC236}">
                <a16:creationId xmlns:a16="http://schemas.microsoft.com/office/drawing/2014/main" id="{732970B3-B76B-CB45-A6B0-D4E137C37DA0}"/>
              </a:ext>
            </a:extLst>
          </p:cNvPr>
          <p:cNvSpPr>
            <a:spLocks noGrp="1"/>
          </p:cNvSpPr>
          <p:nvPr>
            <p:ph type="body" sz="quarter" idx="18"/>
          </p:nvPr>
        </p:nvSpPr>
        <p:spPr>
          <a:xfrm>
            <a:off x="6166338" y="2160250"/>
            <a:ext cx="2735767" cy="889018"/>
          </a:xfrm>
        </p:spPr>
        <p:txBody>
          <a:bodyPr anchor="b" anchorCtr="0">
            <a:noAutofit/>
          </a:bodyPr>
          <a:lstStyle>
            <a:lvl1pPr marL="0" indent="0" algn="ctr">
              <a:buNone/>
              <a:defRPr sz="2131" b="1" i="0" baseline="0"/>
            </a:lvl1pPr>
          </a:lstStyle>
          <a:p>
            <a:pPr lvl="0"/>
            <a:endParaRPr lang="en-US" dirty="0"/>
          </a:p>
        </p:txBody>
      </p:sp>
      <p:sp>
        <p:nvSpPr>
          <p:cNvPr id="27" name="Google Shape;122;p20">
            <a:extLst>
              <a:ext uri="{FF2B5EF4-FFF2-40B4-BE49-F238E27FC236}">
                <a16:creationId xmlns:a16="http://schemas.microsoft.com/office/drawing/2014/main" id="{BF300467-56F6-C74E-8906-65452E7BF6C9}"/>
              </a:ext>
            </a:extLst>
          </p:cNvPr>
          <p:cNvSpPr/>
          <p:nvPr userDrawn="1"/>
        </p:nvSpPr>
        <p:spPr>
          <a:xfrm>
            <a:off x="6146652" y="1423995"/>
            <a:ext cx="2767584" cy="72333"/>
          </a:xfrm>
          <a:prstGeom prst="rect">
            <a:avLst/>
          </a:prstGeom>
          <a:solidFill>
            <a:srgbClr val="0397D6"/>
          </a:solidFill>
          <a:ln>
            <a:noFill/>
          </a:ln>
        </p:spPr>
        <p:txBody>
          <a:bodyPr spcFirstLastPara="1" wrap="square" lIns="121787" tIns="121787" rIns="121787" bIns="121787" anchor="ctr" anchorCtr="0">
            <a:noAutofit/>
          </a:bodyPr>
          <a:lstStyle/>
          <a:p>
            <a:pPr marL="0" lvl="0" indent="0" algn="l" rtl="0">
              <a:spcBef>
                <a:spcPts val="0"/>
              </a:spcBef>
              <a:spcAft>
                <a:spcPts val="0"/>
              </a:spcAft>
              <a:buNone/>
            </a:pPr>
            <a:endParaRPr sz="2398"/>
          </a:p>
        </p:txBody>
      </p:sp>
      <p:sp>
        <p:nvSpPr>
          <p:cNvPr id="28" name="Google Shape;121;p20">
            <a:extLst>
              <a:ext uri="{FF2B5EF4-FFF2-40B4-BE49-F238E27FC236}">
                <a16:creationId xmlns:a16="http://schemas.microsoft.com/office/drawing/2014/main" id="{760498A1-E99E-104F-B001-6A03D72B085D}"/>
              </a:ext>
            </a:extLst>
          </p:cNvPr>
          <p:cNvSpPr/>
          <p:nvPr userDrawn="1"/>
        </p:nvSpPr>
        <p:spPr>
          <a:xfrm>
            <a:off x="9018727" y="1498229"/>
            <a:ext cx="2767584" cy="4567770"/>
          </a:xfrm>
          <a:prstGeom prst="rect">
            <a:avLst/>
          </a:prstGeom>
          <a:solidFill>
            <a:srgbClr val="F3F3F3"/>
          </a:solidFill>
          <a:ln>
            <a:noFill/>
          </a:ln>
        </p:spPr>
        <p:txBody>
          <a:bodyPr spcFirstLastPara="1" wrap="square" lIns="121787" tIns="121787" rIns="121787" bIns="121787" anchor="ctr" anchorCtr="0">
            <a:noAutofit/>
          </a:bodyPr>
          <a:lstStyle/>
          <a:p>
            <a:pPr marL="0" lvl="0" indent="0" algn="l" rtl="0">
              <a:spcBef>
                <a:spcPts val="0"/>
              </a:spcBef>
              <a:spcAft>
                <a:spcPts val="0"/>
              </a:spcAft>
              <a:buNone/>
            </a:pPr>
            <a:endParaRPr sz="2398"/>
          </a:p>
        </p:txBody>
      </p:sp>
      <p:sp>
        <p:nvSpPr>
          <p:cNvPr id="29" name="Text Placeholder 4">
            <a:extLst>
              <a:ext uri="{FF2B5EF4-FFF2-40B4-BE49-F238E27FC236}">
                <a16:creationId xmlns:a16="http://schemas.microsoft.com/office/drawing/2014/main" id="{19D1D273-0D99-3147-9A9F-EC683D63769D}"/>
              </a:ext>
            </a:extLst>
          </p:cNvPr>
          <p:cNvSpPr>
            <a:spLocks noGrp="1"/>
          </p:cNvSpPr>
          <p:nvPr>
            <p:ph type="body" sz="quarter" idx="19"/>
          </p:nvPr>
        </p:nvSpPr>
        <p:spPr>
          <a:xfrm>
            <a:off x="9191685" y="3359918"/>
            <a:ext cx="2422036" cy="2452494"/>
          </a:xfrm>
        </p:spPr>
        <p:txBody>
          <a:bodyPr>
            <a:noAutofit/>
          </a:bodyPr>
          <a:lstStyle>
            <a:lvl1pPr marL="304518" indent="-304518">
              <a:lnSpc>
                <a:spcPct val="120000"/>
              </a:lnSpc>
              <a:buFont typeface="+mj-lt"/>
              <a:buAutoNum type="arabicPeriod"/>
              <a:defRPr/>
            </a:lvl1pPr>
          </a:lstStyle>
          <a:p>
            <a:pPr lvl="0"/>
            <a:endParaRPr lang="en-US" dirty="0"/>
          </a:p>
        </p:txBody>
      </p:sp>
      <p:sp>
        <p:nvSpPr>
          <p:cNvPr id="30" name="Text Placeholder 7">
            <a:extLst>
              <a:ext uri="{FF2B5EF4-FFF2-40B4-BE49-F238E27FC236}">
                <a16:creationId xmlns:a16="http://schemas.microsoft.com/office/drawing/2014/main" id="{CDDF9DCC-7047-5342-A7D8-44DB3B7E7F14}"/>
              </a:ext>
            </a:extLst>
          </p:cNvPr>
          <p:cNvSpPr>
            <a:spLocks noGrp="1"/>
          </p:cNvSpPr>
          <p:nvPr>
            <p:ph type="body" sz="quarter" idx="20"/>
          </p:nvPr>
        </p:nvSpPr>
        <p:spPr>
          <a:xfrm>
            <a:off x="9038413" y="2160250"/>
            <a:ext cx="2735767" cy="889018"/>
          </a:xfrm>
        </p:spPr>
        <p:txBody>
          <a:bodyPr anchor="b" anchorCtr="0">
            <a:noAutofit/>
          </a:bodyPr>
          <a:lstStyle>
            <a:lvl1pPr marL="0" indent="0" algn="ctr">
              <a:buNone/>
              <a:defRPr sz="2131" b="1" i="0" baseline="0"/>
            </a:lvl1pPr>
          </a:lstStyle>
          <a:p>
            <a:pPr lvl="0"/>
            <a:endParaRPr lang="en-US" dirty="0"/>
          </a:p>
        </p:txBody>
      </p:sp>
      <p:sp>
        <p:nvSpPr>
          <p:cNvPr id="31" name="Google Shape;122;p20">
            <a:extLst>
              <a:ext uri="{FF2B5EF4-FFF2-40B4-BE49-F238E27FC236}">
                <a16:creationId xmlns:a16="http://schemas.microsoft.com/office/drawing/2014/main" id="{B72AEC92-9F38-2F4E-8571-4F59CF10DC5D}"/>
              </a:ext>
            </a:extLst>
          </p:cNvPr>
          <p:cNvSpPr/>
          <p:nvPr userDrawn="1"/>
        </p:nvSpPr>
        <p:spPr>
          <a:xfrm>
            <a:off x="9018727" y="1423995"/>
            <a:ext cx="2767584" cy="72333"/>
          </a:xfrm>
          <a:prstGeom prst="rect">
            <a:avLst/>
          </a:prstGeom>
          <a:solidFill>
            <a:srgbClr val="0397D6"/>
          </a:solidFill>
          <a:ln>
            <a:noFill/>
          </a:ln>
        </p:spPr>
        <p:txBody>
          <a:bodyPr spcFirstLastPara="1" wrap="square" lIns="121787" tIns="121787" rIns="121787" bIns="121787" anchor="ctr" anchorCtr="0">
            <a:noAutofit/>
          </a:bodyPr>
          <a:lstStyle/>
          <a:p>
            <a:pPr marL="0" lvl="0" indent="0" algn="l" rtl="0">
              <a:spcBef>
                <a:spcPts val="0"/>
              </a:spcBef>
              <a:spcAft>
                <a:spcPts val="0"/>
              </a:spcAft>
              <a:buNone/>
            </a:pPr>
            <a:endParaRPr sz="2398"/>
          </a:p>
        </p:txBody>
      </p:sp>
    </p:spTree>
    <p:extLst>
      <p:ext uri="{BB962C8B-B14F-4D97-AF65-F5344CB8AC3E}">
        <p14:creationId xmlns:p14="http://schemas.microsoft.com/office/powerpoint/2010/main" val="3391736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15BF3-2794-5F42-851F-B4FA3022790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7AB260B-F889-6D48-A585-C6D6C64438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AB2EAE7-CEF2-5E45-A1B1-0625D635E790}"/>
              </a:ext>
            </a:extLst>
          </p:cNvPr>
          <p:cNvSpPr>
            <a:spLocks noGrp="1"/>
          </p:cNvSpPr>
          <p:nvPr>
            <p:ph type="dt" sz="half" idx="10"/>
          </p:nvPr>
        </p:nvSpPr>
        <p:spPr/>
        <p:txBody>
          <a:bodyPr/>
          <a:lstStyle/>
          <a:p>
            <a:fld id="{DCCEDCE5-7CDD-094F-83CD-058CA0A3F652}" type="datetimeFigureOut">
              <a:rPr lang="en-US" smtClean="0"/>
              <a:t>11/8/22</a:t>
            </a:fld>
            <a:endParaRPr lang="en-US"/>
          </a:p>
        </p:txBody>
      </p:sp>
      <p:sp>
        <p:nvSpPr>
          <p:cNvPr id="5" name="Footer Placeholder 4">
            <a:extLst>
              <a:ext uri="{FF2B5EF4-FFF2-40B4-BE49-F238E27FC236}">
                <a16:creationId xmlns:a16="http://schemas.microsoft.com/office/drawing/2014/main" id="{F6D4C1D4-1310-D14F-95CB-4D93D4521C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750788-861E-1A49-8F6F-3E772F369551}"/>
              </a:ext>
            </a:extLst>
          </p:cNvPr>
          <p:cNvSpPr>
            <a:spLocks noGrp="1"/>
          </p:cNvSpPr>
          <p:nvPr>
            <p:ph type="sldNum" sz="quarter" idx="12"/>
          </p:nvPr>
        </p:nvSpPr>
        <p:spPr/>
        <p:txBody>
          <a:bodyPr/>
          <a:lstStyle/>
          <a:p>
            <a:fld id="{A1A158ED-A3C1-154E-986C-E25DF15C4B0C}" type="slidenum">
              <a:rPr lang="en-US" smtClean="0"/>
              <a:t>‹#›</a:t>
            </a:fld>
            <a:endParaRPr lang="en-US"/>
          </a:p>
        </p:txBody>
      </p:sp>
    </p:spTree>
    <p:extLst>
      <p:ext uri="{BB962C8B-B14F-4D97-AF65-F5344CB8AC3E}">
        <p14:creationId xmlns:p14="http://schemas.microsoft.com/office/powerpoint/2010/main" val="3842377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FCEAD-F68A-6E40-816A-BE6E1ED3AB3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BF073EB-4F4C-1A4C-B2CB-3064A22F1E6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FAD835D9-C81C-BC47-9556-5CF64BF095E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FC731A27-1C79-E54F-9E2B-6254F20A2098}"/>
              </a:ext>
            </a:extLst>
          </p:cNvPr>
          <p:cNvSpPr>
            <a:spLocks noGrp="1"/>
          </p:cNvSpPr>
          <p:nvPr>
            <p:ph type="dt" sz="half" idx="10"/>
          </p:nvPr>
        </p:nvSpPr>
        <p:spPr/>
        <p:txBody>
          <a:bodyPr/>
          <a:lstStyle/>
          <a:p>
            <a:fld id="{DCCEDCE5-7CDD-094F-83CD-058CA0A3F652}" type="datetimeFigureOut">
              <a:rPr lang="en-US" smtClean="0"/>
              <a:t>11/8/22</a:t>
            </a:fld>
            <a:endParaRPr lang="en-US"/>
          </a:p>
        </p:txBody>
      </p:sp>
      <p:sp>
        <p:nvSpPr>
          <p:cNvPr id="6" name="Footer Placeholder 5">
            <a:extLst>
              <a:ext uri="{FF2B5EF4-FFF2-40B4-BE49-F238E27FC236}">
                <a16:creationId xmlns:a16="http://schemas.microsoft.com/office/drawing/2014/main" id="{369F2F1E-0F6B-0B45-956E-3B2F5D4BB5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B5963E-A0DB-9942-AED5-B404D8669D9A}"/>
              </a:ext>
            </a:extLst>
          </p:cNvPr>
          <p:cNvSpPr>
            <a:spLocks noGrp="1"/>
          </p:cNvSpPr>
          <p:nvPr>
            <p:ph type="sldNum" sz="quarter" idx="12"/>
          </p:nvPr>
        </p:nvSpPr>
        <p:spPr/>
        <p:txBody>
          <a:bodyPr/>
          <a:lstStyle/>
          <a:p>
            <a:fld id="{A1A158ED-A3C1-154E-986C-E25DF15C4B0C}" type="slidenum">
              <a:rPr lang="en-US" smtClean="0"/>
              <a:t>‹#›</a:t>
            </a:fld>
            <a:endParaRPr lang="en-US"/>
          </a:p>
        </p:txBody>
      </p:sp>
    </p:spTree>
    <p:extLst>
      <p:ext uri="{BB962C8B-B14F-4D97-AF65-F5344CB8AC3E}">
        <p14:creationId xmlns:p14="http://schemas.microsoft.com/office/powerpoint/2010/main" val="2708255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B6FE6-3ED9-9B47-885F-69C83C390B9D}"/>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EDF177E-DFAA-2D40-962B-92788F01B9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9A3601B-CED7-8F41-A140-9FD606A70B47}"/>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5C767772-B96E-1D4C-AFD8-2A69A12FAF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F8EA3D2-49CA-F549-A1C0-444D3A5341D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BF5E8ECF-EA04-1442-A35F-9FCA2E2CCA1B}"/>
              </a:ext>
            </a:extLst>
          </p:cNvPr>
          <p:cNvSpPr>
            <a:spLocks noGrp="1"/>
          </p:cNvSpPr>
          <p:nvPr>
            <p:ph type="dt" sz="half" idx="10"/>
          </p:nvPr>
        </p:nvSpPr>
        <p:spPr/>
        <p:txBody>
          <a:bodyPr/>
          <a:lstStyle/>
          <a:p>
            <a:fld id="{DCCEDCE5-7CDD-094F-83CD-058CA0A3F652}" type="datetimeFigureOut">
              <a:rPr lang="en-US" smtClean="0"/>
              <a:t>11/8/22</a:t>
            </a:fld>
            <a:endParaRPr lang="en-US"/>
          </a:p>
        </p:txBody>
      </p:sp>
      <p:sp>
        <p:nvSpPr>
          <p:cNvPr id="8" name="Footer Placeholder 7">
            <a:extLst>
              <a:ext uri="{FF2B5EF4-FFF2-40B4-BE49-F238E27FC236}">
                <a16:creationId xmlns:a16="http://schemas.microsoft.com/office/drawing/2014/main" id="{F4311F6F-C9FE-934F-A514-4818558459F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FF8295-8472-274D-9748-3C9C7A0F41AD}"/>
              </a:ext>
            </a:extLst>
          </p:cNvPr>
          <p:cNvSpPr>
            <a:spLocks noGrp="1"/>
          </p:cNvSpPr>
          <p:nvPr>
            <p:ph type="sldNum" sz="quarter" idx="12"/>
          </p:nvPr>
        </p:nvSpPr>
        <p:spPr/>
        <p:txBody>
          <a:bodyPr/>
          <a:lstStyle/>
          <a:p>
            <a:fld id="{A1A158ED-A3C1-154E-986C-E25DF15C4B0C}" type="slidenum">
              <a:rPr lang="en-US" smtClean="0"/>
              <a:t>‹#›</a:t>
            </a:fld>
            <a:endParaRPr lang="en-US"/>
          </a:p>
        </p:txBody>
      </p:sp>
    </p:spTree>
    <p:extLst>
      <p:ext uri="{BB962C8B-B14F-4D97-AF65-F5344CB8AC3E}">
        <p14:creationId xmlns:p14="http://schemas.microsoft.com/office/powerpoint/2010/main" val="22753834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C58D3-216D-CB4C-8081-5D06AF8762D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54E201DC-5DCB-944E-8FAD-7E8FB56B7792}"/>
              </a:ext>
            </a:extLst>
          </p:cNvPr>
          <p:cNvSpPr>
            <a:spLocks noGrp="1"/>
          </p:cNvSpPr>
          <p:nvPr>
            <p:ph type="dt" sz="half" idx="10"/>
          </p:nvPr>
        </p:nvSpPr>
        <p:spPr/>
        <p:txBody>
          <a:bodyPr/>
          <a:lstStyle/>
          <a:p>
            <a:fld id="{DCCEDCE5-7CDD-094F-83CD-058CA0A3F652}" type="datetimeFigureOut">
              <a:rPr lang="en-US" smtClean="0"/>
              <a:t>11/8/22</a:t>
            </a:fld>
            <a:endParaRPr lang="en-US"/>
          </a:p>
        </p:txBody>
      </p:sp>
      <p:sp>
        <p:nvSpPr>
          <p:cNvPr id="4" name="Footer Placeholder 3">
            <a:extLst>
              <a:ext uri="{FF2B5EF4-FFF2-40B4-BE49-F238E27FC236}">
                <a16:creationId xmlns:a16="http://schemas.microsoft.com/office/drawing/2014/main" id="{3564CDF5-1625-1144-9361-6540E8E55C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DB87AD-4524-9F4A-BF51-E80C6393DE46}"/>
              </a:ext>
            </a:extLst>
          </p:cNvPr>
          <p:cNvSpPr>
            <a:spLocks noGrp="1"/>
          </p:cNvSpPr>
          <p:nvPr>
            <p:ph type="sldNum" sz="quarter" idx="12"/>
          </p:nvPr>
        </p:nvSpPr>
        <p:spPr/>
        <p:txBody>
          <a:bodyPr/>
          <a:lstStyle/>
          <a:p>
            <a:fld id="{A1A158ED-A3C1-154E-986C-E25DF15C4B0C}" type="slidenum">
              <a:rPr lang="en-US" smtClean="0"/>
              <a:t>‹#›</a:t>
            </a:fld>
            <a:endParaRPr lang="en-US"/>
          </a:p>
        </p:txBody>
      </p:sp>
    </p:spTree>
    <p:extLst>
      <p:ext uri="{BB962C8B-B14F-4D97-AF65-F5344CB8AC3E}">
        <p14:creationId xmlns:p14="http://schemas.microsoft.com/office/powerpoint/2010/main" val="8854973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AE7099-7132-7A46-9566-C195A0CD6CA1}"/>
              </a:ext>
            </a:extLst>
          </p:cNvPr>
          <p:cNvSpPr>
            <a:spLocks noGrp="1"/>
          </p:cNvSpPr>
          <p:nvPr>
            <p:ph type="dt" sz="half" idx="10"/>
          </p:nvPr>
        </p:nvSpPr>
        <p:spPr/>
        <p:txBody>
          <a:bodyPr/>
          <a:lstStyle/>
          <a:p>
            <a:fld id="{DCCEDCE5-7CDD-094F-83CD-058CA0A3F652}" type="datetimeFigureOut">
              <a:rPr lang="en-US" smtClean="0"/>
              <a:t>11/8/22</a:t>
            </a:fld>
            <a:endParaRPr lang="en-US"/>
          </a:p>
        </p:txBody>
      </p:sp>
      <p:sp>
        <p:nvSpPr>
          <p:cNvPr id="3" name="Footer Placeholder 2">
            <a:extLst>
              <a:ext uri="{FF2B5EF4-FFF2-40B4-BE49-F238E27FC236}">
                <a16:creationId xmlns:a16="http://schemas.microsoft.com/office/drawing/2014/main" id="{ED0E28AD-E2D5-0747-975B-B16BE4EE9D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D60A44-5212-DF4F-8FD2-13B7A420EA2C}"/>
              </a:ext>
            </a:extLst>
          </p:cNvPr>
          <p:cNvSpPr>
            <a:spLocks noGrp="1"/>
          </p:cNvSpPr>
          <p:nvPr>
            <p:ph type="sldNum" sz="quarter" idx="12"/>
          </p:nvPr>
        </p:nvSpPr>
        <p:spPr/>
        <p:txBody>
          <a:bodyPr/>
          <a:lstStyle/>
          <a:p>
            <a:fld id="{A1A158ED-A3C1-154E-986C-E25DF15C4B0C}" type="slidenum">
              <a:rPr lang="en-US" smtClean="0"/>
              <a:t>‹#›</a:t>
            </a:fld>
            <a:endParaRPr lang="en-US"/>
          </a:p>
        </p:txBody>
      </p:sp>
    </p:spTree>
    <p:extLst>
      <p:ext uri="{BB962C8B-B14F-4D97-AF65-F5344CB8AC3E}">
        <p14:creationId xmlns:p14="http://schemas.microsoft.com/office/powerpoint/2010/main" val="1910322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B745A-A93C-764A-AAE9-E56705A54C2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06F82E6-5162-754C-9F10-3E3CE15B00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B1D5A16-EE14-694D-8570-7DE56212B9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B7FF4B8-870B-5F4E-9C75-977E41081B3E}"/>
              </a:ext>
            </a:extLst>
          </p:cNvPr>
          <p:cNvSpPr>
            <a:spLocks noGrp="1"/>
          </p:cNvSpPr>
          <p:nvPr>
            <p:ph type="dt" sz="half" idx="10"/>
          </p:nvPr>
        </p:nvSpPr>
        <p:spPr/>
        <p:txBody>
          <a:bodyPr/>
          <a:lstStyle/>
          <a:p>
            <a:fld id="{DCCEDCE5-7CDD-094F-83CD-058CA0A3F652}" type="datetimeFigureOut">
              <a:rPr lang="en-US" smtClean="0"/>
              <a:t>11/8/22</a:t>
            </a:fld>
            <a:endParaRPr lang="en-US"/>
          </a:p>
        </p:txBody>
      </p:sp>
      <p:sp>
        <p:nvSpPr>
          <p:cNvPr id="6" name="Footer Placeholder 5">
            <a:extLst>
              <a:ext uri="{FF2B5EF4-FFF2-40B4-BE49-F238E27FC236}">
                <a16:creationId xmlns:a16="http://schemas.microsoft.com/office/drawing/2014/main" id="{FB717E06-86B9-9B4D-849B-23A4F094F5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E458D9-D913-D54D-B615-5BBB4486EAB4}"/>
              </a:ext>
            </a:extLst>
          </p:cNvPr>
          <p:cNvSpPr>
            <a:spLocks noGrp="1"/>
          </p:cNvSpPr>
          <p:nvPr>
            <p:ph type="sldNum" sz="quarter" idx="12"/>
          </p:nvPr>
        </p:nvSpPr>
        <p:spPr/>
        <p:txBody>
          <a:bodyPr/>
          <a:lstStyle/>
          <a:p>
            <a:fld id="{A1A158ED-A3C1-154E-986C-E25DF15C4B0C}" type="slidenum">
              <a:rPr lang="en-US" smtClean="0"/>
              <a:t>‹#›</a:t>
            </a:fld>
            <a:endParaRPr lang="en-US"/>
          </a:p>
        </p:txBody>
      </p:sp>
    </p:spTree>
    <p:extLst>
      <p:ext uri="{BB962C8B-B14F-4D97-AF65-F5344CB8AC3E}">
        <p14:creationId xmlns:p14="http://schemas.microsoft.com/office/powerpoint/2010/main" val="930394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17D8B-6041-0E4B-81CC-894E074D533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94471C5A-6EDB-0140-AEDA-F6D8EFB2C0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2291236-67B9-F14C-AFAA-67E49CD73C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B85790D-AD60-D54E-974B-BAEE344E18C7}"/>
              </a:ext>
            </a:extLst>
          </p:cNvPr>
          <p:cNvSpPr>
            <a:spLocks noGrp="1"/>
          </p:cNvSpPr>
          <p:nvPr>
            <p:ph type="dt" sz="half" idx="10"/>
          </p:nvPr>
        </p:nvSpPr>
        <p:spPr/>
        <p:txBody>
          <a:bodyPr/>
          <a:lstStyle/>
          <a:p>
            <a:fld id="{DCCEDCE5-7CDD-094F-83CD-058CA0A3F652}" type="datetimeFigureOut">
              <a:rPr lang="en-US" smtClean="0"/>
              <a:t>11/8/22</a:t>
            </a:fld>
            <a:endParaRPr lang="en-US"/>
          </a:p>
        </p:txBody>
      </p:sp>
      <p:sp>
        <p:nvSpPr>
          <p:cNvPr id="6" name="Footer Placeholder 5">
            <a:extLst>
              <a:ext uri="{FF2B5EF4-FFF2-40B4-BE49-F238E27FC236}">
                <a16:creationId xmlns:a16="http://schemas.microsoft.com/office/drawing/2014/main" id="{C161B829-A17F-8B44-8A7B-DD9A929242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FC4F0A-532D-914D-A8A8-9A23A09BBB1A}"/>
              </a:ext>
            </a:extLst>
          </p:cNvPr>
          <p:cNvSpPr>
            <a:spLocks noGrp="1"/>
          </p:cNvSpPr>
          <p:nvPr>
            <p:ph type="sldNum" sz="quarter" idx="12"/>
          </p:nvPr>
        </p:nvSpPr>
        <p:spPr/>
        <p:txBody>
          <a:bodyPr/>
          <a:lstStyle/>
          <a:p>
            <a:fld id="{A1A158ED-A3C1-154E-986C-E25DF15C4B0C}" type="slidenum">
              <a:rPr lang="en-US" smtClean="0"/>
              <a:t>‹#›</a:t>
            </a:fld>
            <a:endParaRPr lang="en-US"/>
          </a:p>
        </p:txBody>
      </p:sp>
    </p:spTree>
    <p:extLst>
      <p:ext uri="{BB962C8B-B14F-4D97-AF65-F5344CB8AC3E}">
        <p14:creationId xmlns:p14="http://schemas.microsoft.com/office/powerpoint/2010/main" val="2189168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heme" Target="../theme/theme2.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FFEF94-23C7-8A47-B40A-6770C7317E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53EA640-C267-8944-9439-8ADAA50667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D351748-9533-D54C-9D26-12FEF029CB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CEDCE5-7CDD-094F-83CD-058CA0A3F652}" type="datetimeFigureOut">
              <a:rPr lang="en-US" smtClean="0"/>
              <a:t>11/8/22</a:t>
            </a:fld>
            <a:endParaRPr lang="en-US"/>
          </a:p>
        </p:txBody>
      </p:sp>
      <p:sp>
        <p:nvSpPr>
          <p:cNvPr id="5" name="Footer Placeholder 4">
            <a:extLst>
              <a:ext uri="{FF2B5EF4-FFF2-40B4-BE49-F238E27FC236}">
                <a16:creationId xmlns:a16="http://schemas.microsoft.com/office/drawing/2014/main" id="{63D46ABA-0A0C-D445-B759-0A89FCDCB5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6D655B6-0D73-AE4A-BFAB-19D7E2D039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A158ED-A3C1-154E-986C-E25DF15C4B0C}" type="slidenum">
              <a:rPr lang="en-US" smtClean="0"/>
              <a:t>‹#›</a:t>
            </a:fld>
            <a:endParaRPr lang="en-US"/>
          </a:p>
        </p:txBody>
      </p:sp>
    </p:spTree>
    <p:extLst>
      <p:ext uri="{BB962C8B-B14F-4D97-AF65-F5344CB8AC3E}">
        <p14:creationId xmlns:p14="http://schemas.microsoft.com/office/powerpoint/2010/main" val="3065771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11/8/22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3845336912"/>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2.png"/><Relationship Id="rId7" Type="http://schemas.openxmlformats.org/officeDocument/2006/relationships/diagramQuickStyle" Target="../diagrams/quickStyle6.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25.png"/><Relationship Id="rId9" Type="http://schemas.microsoft.com/office/2007/relationships/diagramDrawing" Target="../diagrams/drawing6.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hyperlink" Target="https://www.gihahandbook.org/" TargetMode="External"/><Relationship Id="rId3" Type="http://schemas.openxmlformats.org/officeDocument/2006/relationships/image" Target="../media/image2.png"/><Relationship Id="rId7"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8.sv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hyperlink" Target="https://www.gihahandbook.org/#en/Section-B/Topic-6" TargetMode="Externa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41.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 Id="rId9"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hyperlink" Target="https://www.iascgenderwithagemarker.com/wp-content/uploads/2021/02/GEMs-summary-EN.pdf"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diagramData" Target="../diagrams/data10.xml"/><Relationship Id="rId7" Type="http://schemas.microsoft.com/office/2007/relationships/diagramDrawing" Target="../diagrams/drawing10.xml"/><Relationship Id="rId12" Type="http://schemas.openxmlformats.org/officeDocument/2006/relationships/hyperlink" Target="https://asiapacific.unwomen.org/en/digital-library/publications/2021/03/diverse-sogiesc-rapid-assessment-tool"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10.xml"/><Relationship Id="rId11" Type="http://schemas.openxmlformats.org/officeDocument/2006/relationships/image" Target="../media/image2.png"/><Relationship Id="rId5" Type="http://schemas.openxmlformats.org/officeDocument/2006/relationships/diagramQuickStyle" Target="../diagrams/quickStyle10.xml"/><Relationship Id="rId10" Type="http://schemas.openxmlformats.org/officeDocument/2006/relationships/hyperlink" Target="https://www.iascgenderwithagemarker.com/en/gam-dashboard/" TargetMode="External"/><Relationship Id="rId4" Type="http://schemas.openxmlformats.org/officeDocument/2006/relationships/diagramLayout" Target="../diagrams/layout10.xml"/><Relationship Id="rId9" Type="http://schemas.openxmlformats.org/officeDocument/2006/relationships/hyperlink" Target="https://www.iascgenderwithagemarker.com/en/support-documents/"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18" Type="http://schemas.openxmlformats.org/officeDocument/2006/relationships/hyperlink" Target="https://www.unwomen.org/sites/default/files/Headquarters/Attachments/Sections/Library/Publications/2015/Essential-Services-Package-en.pdf" TargetMode="External"/><Relationship Id="rId3" Type="http://schemas.openxmlformats.org/officeDocument/2006/relationships/hyperlink" Target="https://interagencystandingcommittee.org/iasc-reference-group-gender-and-humanitarian-action/iasc-gender-handbook-humanitarian-action-2018" TargetMode="External"/><Relationship Id="rId7" Type="http://schemas.openxmlformats.org/officeDocument/2006/relationships/image" Target="../media/image5.png"/><Relationship Id="rId12" Type="http://schemas.openxmlformats.org/officeDocument/2006/relationships/hyperlink" Target="https://interagencystandingcommittee.org/system/files/2021-02/IASC%20Operational%20Guidance%20on%20Data%20Responsibility%20in%20Humanitarian%20Action-%20February%202021.pdf" TargetMode="External"/><Relationship Id="rId17" Type="http://schemas.openxmlformats.org/officeDocument/2006/relationships/image" Target="../media/image11.png"/><Relationship Id="rId2" Type="http://schemas.openxmlformats.org/officeDocument/2006/relationships/notesSlide" Target="../notesSlides/notesSlide3.xml"/><Relationship Id="rId16" Type="http://schemas.openxmlformats.org/officeDocument/2006/relationships/hyperlink" Target="https://interagencystandingcommittee.org/system/files/2021-03/IASC%20Guidelines%20for%20Integrating%20Gender-Based%20Violence%20Interventions%20in%20Humanitarian%20Action%2C%202015.pdf" TargetMode="Externa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hyperlink" Target="https://interagencystandingcommittee.org/system/files/2021-03/IASC%20Interim%20Guidance%20on%20COVID-19%20-%20Gender%20Alert.pdf" TargetMode="External"/><Relationship Id="rId15" Type="http://schemas.openxmlformats.org/officeDocument/2006/relationships/image" Target="../media/image10.png"/><Relationship Id="rId10" Type="http://schemas.openxmlformats.org/officeDocument/2006/relationships/hyperlink" Target="https://interagencystandingcommittee.org/iasc-task-team-inclusion-persons-disabilities-humanitarian-action/documents/iasc-guidelines" TargetMode="External"/><Relationship Id="rId4" Type="http://schemas.openxmlformats.org/officeDocument/2006/relationships/hyperlink" Target="https://interagencystandingcommittee.org/system/files/2020-11/IASC%20Policy%20on%20Gender%20Equality%20and%20the%20Empowerment%20of%20Women%20and%20Girls%20in%20Humanitarian%20Action.pdf" TargetMode="External"/><Relationship Id="rId9" Type="http://schemas.openxmlformats.org/officeDocument/2006/relationships/image" Target="../media/image7.png"/><Relationship Id="rId14" Type="http://schemas.openxmlformats.org/officeDocument/2006/relationships/hyperlink" Target="https://reliefweb.int/sites/reliefweb.int/files/resources/Gender%20Mainstreaming%20Checklist_FINAL%202020.pdf"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0.xml"/><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hyperlink" Target="https://iascgenderwithagemarker.com/en/home" TargetMode="Externa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60.png"/></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64.png"/></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66.png"/></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68.png"/></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71.sv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12.xml"/><Relationship Id="rId5" Type="http://schemas.openxmlformats.org/officeDocument/2006/relationships/hyperlink" Target="mailto:nusrat@un.org" TargetMode="External"/><Relationship Id="rId4" Type="http://schemas.openxmlformats.org/officeDocument/2006/relationships/hyperlink" Target="mailto:iasc-gam@un.org" TargetMode="External"/></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image" Target="../media/image2.png"/><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6.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hyperlink" Target="https://reliefweb.int/sites/reliefweb.int/files/resources/Gender-accountability-framework-report-2020-en_0.pdf" TargetMode="External"/><Relationship Id="rId7" Type="http://schemas.openxmlformats.org/officeDocument/2006/relationships/diagramColors" Target="../diagrams/colors5.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QuickStyle" Target="../diagrams/quickStyle5.xml"/><Relationship Id="rId5" Type="http://schemas.openxmlformats.org/officeDocument/2006/relationships/diagramLayout" Target="../diagrams/layout5.xml"/><Relationship Id="rId10" Type="http://schemas.openxmlformats.org/officeDocument/2006/relationships/image" Target="../media/image12.png"/><Relationship Id="rId4" Type="http://schemas.openxmlformats.org/officeDocument/2006/relationships/diagramData" Target="../diagrams/data5.xml"/><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21.xml"/><Relationship Id="rId5" Type="http://schemas.openxmlformats.org/officeDocument/2006/relationships/image" Target="../media/image2.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8.xml"/><Relationship Id="rId6" Type="http://schemas.openxmlformats.org/officeDocument/2006/relationships/image" Target="../media/image20.svg"/><Relationship Id="rId11" Type="http://schemas.openxmlformats.org/officeDocument/2006/relationships/image" Target="../media/image2.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 name="Picture Placeholder 6">
            <a:extLst>
              <a:ext uri="{FF2B5EF4-FFF2-40B4-BE49-F238E27FC236}">
                <a16:creationId xmlns:a16="http://schemas.microsoft.com/office/drawing/2014/main" id="{7AF34511-EE76-491A-8F5E-11EC14B2875F}"/>
              </a:ext>
            </a:extLst>
          </p:cNvPr>
          <p:cNvPicPr>
            <a:picLocks noChangeAspect="1"/>
          </p:cNvPicPr>
          <p:nvPr/>
        </p:nvPicPr>
        <p:blipFill>
          <a:blip r:embed="rId3"/>
          <a:srcRect l="20313" r="20313"/>
          <a:stretch/>
        </p:blipFill>
        <p:spPr>
          <a:xfrm>
            <a:off x="0" y="1"/>
            <a:ext cx="6096000" cy="6858000"/>
          </a:xfrm>
          <a:prstGeom prst="rect">
            <a:avLst/>
          </a:prstGeom>
        </p:spPr>
      </p:pic>
      <p:sp>
        <p:nvSpPr>
          <p:cNvPr id="2" name="TextBox 1">
            <a:extLst>
              <a:ext uri="{FF2B5EF4-FFF2-40B4-BE49-F238E27FC236}">
                <a16:creationId xmlns:a16="http://schemas.microsoft.com/office/drawing/2014/main" id="{A84CC3DD-6214-49B6-B1AC-591F63F5A3E2}"/>
              </a:ext>
            </a:extLst>
          </p:cNvPr>
          <p:cNvSpPr txBox="1"/>
          <p:nvPr/>
        </p:nvSpPr>
        <p:spPr>
          <a:xfrm>
            <a:off x="6543720" y="1645693"/>
            <a:ext cx="5162314" cy="1569660"/>
          </a:xfrm>
          <a:prstGeom prst="rect">
            <a:avLst/>
          </a:prstGeom>
          <a:noFill/>
        </p:spPr>
        <p:txBody>
          <a:bodyPr wrap="square" rtlCol="0">
            <a:spAutoFit/>
          </a:bodyPr>
          <a:lstStyle/>
          <a:p>
            <a:pPr algn="ctr"/>
            <a:r>
              <a:rPr lang="en-US" sz="3200" b="1">
                <a:solidFill>
                  <a:schemeClr val="bg1"/>
                </a:solidFill>
              </a:rPr>
              <a:t>Gender in Humanitarian Action and IASC Gender with Age Marker (GAM) Training</a:t>
            </a:r>
          </a:p>
        </p:txBody>
      </p:sp>
      <p:sp>
        <p:nvSpPr>
          <p:cNvPr id="29" name="TextBox 28">
            <a:extLst>
              <a:ext uri="{FF2B5EF4-FFF2-40B4-BE49-F238E27FC236}">
                <a16:creationId xmlns:a16="http://schemas.microsoft.com/office/drawing/2014/main" id="{99D7C279-F059-4D72-811B-C9B6C28D2EFC}"/>
              </a:ext>
            </a:extLst>
          </p:cNvPr>
          <p:cNvSpPr txBox="1"/>
          <p:nvPr/>
        </p:nvSpPr>
        <p:spPr>
          <a:xfrm>
            <a:off x="8313274" y="4052380"/>
            <a:ext cx="1623205" cy="1754326"/>
          </a:xfrm>
          <a:prstGeom prst="rect">
            <a:avLst/>
          </a:prstGeom>
          <a:noFill/>
        </p:spPr>
        <p:txBody>
          <a:bodyPr wrap="square" lIns="91440" tIns="45720" rIns="91440" bIns="45720" rtlCol="0" anchor="t">
            <a:spAutoFit/>
          </a:bodyPr>
          <a:lstStyle/>
          <a:p>
            <a:r>
              <a:rPr lang="en-US" b="1" dirty="0">
                <a:solidFill>
                  <a:srgbClr val="FA591A"/>
                </a:solidFill>
              </a:rPr>
              <a:t>7</a:t>
            </a:r>
            <a:r>
              <a:rPr lang="en-US" b="1" baseline="30000" dirty="0">
                <a:solidFill>
                  <a:srgbClr val="FA591A"/>
                </a:solidFill>
              </a:rPr>
              <a:t>th</a:t>
            </a:r>
            <a:r>
              <a:rPr lang="en-US" b="1" dirty="0">
                <a:solidFill>
                  <a:srgbClr val="FA591A"/>
                </a:solidFill>
              </a:rPr>
              <a:t> November 2022</a:t>
            </a:r>
          </a:p>
          <a:p>
            <a:endParaRPr lang="en-US" b="1" dirty="0">
              <a:solidFill>
                <a:srgbClr val="FA591A"/>
              </a:solidFill>
            </a:endParaRPr>
          </a:p>
          <a:p>
            <a:r>
              <a:rPr lang="en-US" b="1" dirty="0">
                <a:solidFill>
                  <a:srgbClr val="FA591A"/>
                </a:solidFill>
              </a:rPr>
              <a:t>Adapted from Un Women’s PPT April 2022</a:t>
            </a:r>
          </a:p>
        </p:txBody>
      </p:sp>
      <p:sp>
        <p:nvSpPr>
          <p:cNvPr id="32" name="TextBox 31">
            <a:extLst>
              <a:ext uri="{FF2B5EF4-FFF2-40B4-BE49-F238E27FC236}">
                <a16:creationId xmlns:a16="http://schemas.microsoft.com/office/drawing/2014/main" id="{BC7E11BD-55B4-4005-A34D-636BBBAAE175}"/>
              </a:ext>
            </a:extLst>
          </p:cNvPr>
          <p:cNvSpPr txBox="1"/>
          <p:nvPr/>
        </p:nvSpPr>
        <p:spPr>
          <a:xfrm>
            <a:off x="9415536" y="219732"/>
            <a:ext cx="2449807" cy="646331"/>
          </a:xfrm>
          <a:prstGeom prst="rect">
            <a:avLst/>
          </a:prstGeom>
          <a:noFill/>
        </p:spPr>
        <p:txBody>
          <a:bodyPr wrap="square" rtlCol="0">
            <a:spAutoFit/>
          </a:bodyPr>
          <a:lstStyle/>
          <a:p>
            <a:r>
              <a:rPr lang="en-US" sz="1200">
                <a:solidFill>
                  <a:schemeClr val="bg1"/>
                </a:solidFill>
              </a:rPr>
              <a:t>In coordination with the Gender in Humanitarian Action Community of Practice Myanmar</a:t>
            </a:r>
          </a:p>
        </p:txBody>
      </p:sp>
      <p:pic>
        <p:nvPicPr>
          <p:cNvPr id="33" name="Picture 32" descr="Text&#10;&#10;Description automatically generated">
            <a:extLst>
              <a:ext uri="{FF2B5EF4-FFF2-40B4-BE49-F238E27FC236}">
                <a16:creationId xmlns:a16="http://schemas.microsoft.com/office/drawing/2014/main" id="{B6BB8646-49ED-40C2-BD27-FF6DB22BD37D}"/>
              </a:ext>
            </a:extLst>
          </p:cNvPr>
          <p:cNvPicPr>
            <a:picLocks noChangeAspect="1"/>
          </p:cNvPicPr>
          <p:nvPr/>
        </p:nvPicPr>
        <p:blipFill>
          <a:blip r:embed="rId4"/>
          <a:stretch>
            <a:fillRect/>
          </a:stretch>
        </p:blipFill>
        <p:spPr>
          <a:xfrm>
            <a:off x="6636317" y="277130"/>
            <a:ext cx="2238902" cy="531537"/>
          </a:xfrm>
          <a:prstGeom prst="rect">
            <a:avLst/>
          </a:prstGeom>
        </p:spPr>
      </p:pic>
    </p:spTree>
    <p:extLst>
      <p:ext uri="{BB962C8B-B14F-4D97-AF65-F5344CB8AC3E}">
        <p14:creationId xmlns:p14="http://schemas.microsoft.com/office/powerpoint/2010/main" val="241466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ext&#10;&#10;Description automatically generated">
            <a:extLst>
              <a:ext uri="{FF2B5EF4-FFF2-40B4-BE49-F238E27FC236}">
                <a16:creationId xmlns:a16="http://schemas.microsoft.com/office/drawing/2014/main" id="{F95BA099-74A1-42B8-9C05-F9466D9067E3}"/>
              </a:ext>
            </a:extLst>
          </p:cNvPr>
          <p:cNvPicPr>
            <a:picLocks noChangeAspect="1"/>
          </p:cNvPicPr>
          <p:nvPr/>
        </p:nvPicPr>
        <p:blipFill>
          <a:blip r:embed="rId3"/>
          <a:stretch>
            <a:fillRect/>
          </a:stretch>
        </p:blipFill>
        <p:spPr>
          <a:xfrm>
            <a:off x="10307724" y="6273479"/>
            <a:ext cx="1706392" cy="405114"/>
          </a:xfrm>
          <a:prstGeom prst="rect">
            <a:avLst/>
          </a:prstGeom>
        </p:spPr>
      </p:pic>
      <p:sp>
        <p:nvSpPr>
          <p:cNvPr id="10" name="Title 1">
            <a:extLst>
              <a:ext uri="{FF2B5EF4-FFF2-40B4-BE49-F238E27FC236}">
                <a16:creationId xmlns:a16="http://schemas.microsoft.com/office/drawing/2014/main" id="{FD232BC6-B3A9-42ED-8BCA-FACBD10343A5}"/>
              </a:ext>
            </a:extLst>
          </p:cNvPr>
          <p:cNvSpPr txBox="1">
            <a:spLocks/>
          </p:cNvSpPr>
          <p:nvPr/>
        </p:nvSpPr>
        <p:spPr>
          <a:xfrm>
            <a:off x="444655" y="203200"/>
            <a:ext cx="11384672" cy="701676"/>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en-US" sz="3200" dirty="0">
                <a:solidFill>
                  <a:srgbClr val="FA591A"/>
                </a:solidFill>
              </a:rPr>
              <a:t>|</a:t>
            </a:r>
            <a:r>
              <a:rPr lang="en-US" sz="3200" dirty="0">
                <a:solidFill>
                  <a:schemeClr val="tx1"/>
                </a:solidFill>
                <a:latin typeface="Calibri" panose="020F0502020204030204" pitchFamily="34" charset="0"/>
                <a:cs typeface="Calibri" panose="020F0502020204030204" pitchFamily="34" charset="0"/>
              </a:rPr>
              <a:t>Intersectionality in humanitarian action</a:t>
            </a:r>
            <a:endParaRPr lang="en-US" sz="3200" dirty="0">
              <a:solidFill>
                <a:schemeClr val="tx1"/>
              </a:solidFill>
            </a:endParaRPr>
          </a:p>
        </p:txBody>
      </p:sp>
      <p:pic>
        <p:nvPicPr>
          <p:cNvPr id="3" name="Picture 2">
            <a:extLst>
              <a:ext uri="{FF2B5EF4-FFF2-40B4-BE49-F238E27FC236}">
                <a16:creationId xmlns:a16="http://schemas.microsoft.com/office/drawing/2014/main" id="{853CEDE6-DB82-4E54-8DA8-F9703D86D500}"/>
              </a:ext>
            </a:extLst>
          </p:cNvPr>
          <p:cNvPicPr>
            <a:picLocks noChangeAspect="1"/>
          </p:cNvPicPr>
          <p:nvPr/>
        </p:nvPicPr>
        <p:blipFill rotWithShape="1">
          <a:blip r:embed="rId4"/>
          <a:srcRect t="2963"/>
          <a:stretch/>
        </p:blipFill>
        <p:spPr>
          <a:xfrm>
            <a:off x="900258" y="805936"/>
            <a:ext cx="6547804" cy="5884202"/>
          </a:xfrm>
          <a:prstGeom prst="rect">
            <a:avLst/>
          </a:prstGeom>
        </p:spPr>
      </p:pic>
      <p:graphicFrame>
        <p:nvGraphicFramePr>
          <p:cNvPr id="21" name="Content Placeholder 35">
            <a:extLst>
              <a:ext uri="{FF2B5EF4-FFF2-40B4-BE49-F238E27FC236}">
                <a16:creationId xmlns:a16="http://schemas.microsoft.com/office/drawing/2014/main" id="{89238904-FD08-4576-A639-931EE83465B5}"/>
              </a:ext>
            </a:extLst>
          </p:cNvPr>
          <p:cNvGraphicFramePr>
            <a:graphicFrameLocks/>
          </p:cNvGraphicFramePr>
          <p:nvPr>
            <p:extLst>
              <p:ext uri="{D42A27DB-BD31-4B8C-83A1-F6EECF244321}">
                <p14:modId xmlns:p14="http://schemas.microsoft.com/office/powerpoint/2010/main" val="3207096145"/>
              </p:ext>
            </p:extLst>
          </p:nvPr>
        </p:nvGraphicFramePr>
        <p:xfrm>
          <a:off x="7337331" y="958696"/>
          <a:ext cx="4406524" cy="494060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7736308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ext&#10;&#10;Description automatically generated">
            <a:extLst>
              <a:ext uri="{FF2B5EF4-FFF2-40B4-BE49-F238E27FC236}">
                <a16:creationId xmlns:a16="http://schemas.microsoft.com/office/drawing/2014/main" id="{F95BA099-74A1-42B8-9C05-F9466D9067E3}"/>
              </a:ext>
            </a:extLst>
          </p:cNvPr>
          <p:cNvPicPr>
            <a:picLocks noChangeAspect="1"/>
          </p:cNvPicPr>
          <p:nvPr/>
        </p:nvPicPr>
        <p:blipFill>
          <a:blip r:embed="rId3"/>
          <a:stretch>
            <a:fillRect/>
          </a:stretch>
        </p:blipFill>
        <p:spPr>
          <a:xfrm>
            <a:off x="10307724" y="6273479"/>
            <a:ext cx="1706392" cy="405114"/>
          </a:xfrm>
          <a:prstGeom prst="rect">
            <a:avLst/>
          </a:prstGeom>
        </p:spPr>
      </p:pic>
      <p:sp>
        <p:nvSpPr>
          <p:cNvPr id="10" name="Title 1">
            <a:extLst>
              <a:ext uri="{FF2B5EF4-FFF2-40B4-BE49-F238E27FC236}">
                <a16:creationId xmlns:a16="http://schemas.microsoft.com/office/drawing/2014/main" id="{FD232BC6-B3A9-42ED-8BCA-FACBD10343A5}"/>
              </a:ext>
            </a:extLst>
          </p:cNvPr>
          <p:cNvSpPr txBox="1">
            <a:spLocks/>
          </p:cNvSpPr>
          <p:nvPr/>
        </p:nvSpPr>
        <p:spPr>
          <a:xfrm>
            <a:off x="444655" y="792018"/>
            <a:ext cx="11384672" cy="701676"/>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en-US" sz="3200" dirty="0">
                <a:solidFill>
                  <a:srgbClr val="FA591A"/>
                </a:solidFill>
              </a:rPr>
              <a:t>|</a:t>
            </a:r>
            <a:r>
              <a:rPr lang="en-US" sz="3200" b="1">
                <a:solidFill>
                  <a:schemeClr val="tx1"/>
                </a:solidFill>
                <a:latin typeface="Calibri"/>
                <a:cs typeface="Calibri"/>
              </a:rPr>
              <a:t>Power walk exercise</a:t>
            </a:r>
          </a:p>
        </p:txBody>
      </p:sp>
      <p:sp>
        <p:nvSpPr>
          <p:cNvPr id="2" name="TextBox 1">
            <a:extLst>
              <a:ext uri="{FF2B5EF4-FFF2-40B4-BE49-F238E27FC236}">
                <a16:creationId xmlns:a16="http://schemas.microsoft.com/office/drawing/2014/main" id="{2BA8C500-050A-6DB9-9143-1B8E915A31F7}"/>
              </a:ext>
            </a:extLst>
          </p:cNvPr>
          <p:cNvSpPr txBox="1"/>
          <p:nvPr/>
        </p:nvSpPr>
        <p:spPr>
          <a:xfrm>
            <a:off x="644063" y="1565085"/>
            <a:ext cx="398858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b="1">
              <a:cs typeface="Calibri"/>
            </a:endParaRPr>
          </a:p>
        </p:txBody>
      </p:sp>
      <p:sp>
        <p:nvSpPr>
          <p:cNvPr id="3" name="TextBox 2">
            <a:extLst>
              <a:ext uri="{FF2B5EF4-FFF2-40B4-BE49-F238E27FC236}">
                <a16:creationId xmlns:a16="http://schemas.microsoft.com/office/drawing/2014/main" id="{89B2C093-341F-DC6F-307B-6F80E8B1A998}"/>
              </a:ext>
            </a:extLst>
          </p:cNvPr>
          <p:cNvSpPr txBox="1"/>
          <p:nvPr/>
        </p:nvSpPr>
        <p:spPr>
          <a:xfrm>
            <a:off x="4504574" y="1560047"/>
            <a:ext cx="715857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b="1">
              <a:cs typeface="Calibri"/>
            </a:endParaRPr>
          </a:p>
          <a:p>
            <a:pPr marL="285750" indent="-285750">
              <a:buFont typeface="Arial"/>
              <a:buChar char="•"/>
            </a:pPr>
            <a:endParaRPr lang="en-US">
              <a:cs typeface="Calibri"/>
            </a:endParaRPr>
          </a:p>
          <a:p>
            <a:endParaRPr lang="en-US">
              <a:cs typeface="Calibri"/>
            </a:endParaRPr>
          </a:p>
        </p:txBody>
      </p:sp>
      <p:sp>
        <p:nvSpPr>
          <p:cNvPr id="4" name="TextBox 3">
            <a:extLst>
              <a:ext uri="{FF2B5EF4-FFF2-40B4-BE49-F238E27FC236}">
                <a16:creationId xmlns:a16="http://schemas.microsoft.com/office/drawing/2014/main" id="{20FC9D4C-FC6A-0A24-1A1B-5AC21A689335}"/>
              </a:ext>
            </a:extLst>
          </p:cNvPr>
          <p:cNvSpPr txBox="1"/>
          <p:nvPr/>
        </p:nvSpPr>
        <p:spPr>
          <a:xfrm>
            <a:off x="645967" y="2066059"/>
            <a:ext cx="7280563" cy="1815882"/>
          </a:xfrm>
          <a:prstGeom prst="rect">
            <a:avLst/>
          </a:prstGeom>
          <a:solidFill>
            <a:schemeClr val="accent2">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t>Situation:</a:t>
            </a:r>
            <a:endParaRPr lang="en-US" sz="2800">
              <a:cs typeface="Calibri" panose="020F0502020204030204"/>
            </a:endParaRPr>
          </a:p>
          <a:p>
            <a:r>
              <a:rPr lang="en-US" sz="2800">
                <a:cs typeface="Calibri" panose="020F0502020204030204"/>
              </a:rPr>
              <a:t>My little town has experienced bad flooding for the past 3 months. I have been evacuated to an emergency center since then.</a:t>
            </a:r>
          </a:p>
        </p:txBody>
      </p:sp>
      <p:sp>
        <p:nvSpPr>
          <p:cNvPr id="5" name="TextBox 4">
            <a:extLst>
              <a:ext uri="{FF2B5EF4-FFF2-40B4-BE49-F238E27FC236}">
                <a16:creationId xmlns:a16="http://schemas.microsoft.com/office/drawing/2014/main" id="{46D5AC91-73B4-C118-51A5-AE844C9068C4}"/>
              </a:ext>
            </a:extLst>
          </p:cNvPr>
          <p:cNvSpPr txBox="1"/>
          <p:nvPr/>
        </p:nvSpPr>
        <p:spPr>
          <a:xfrm>
            <a:off x="650298" y="4725843"/>
            <a:ext cx="11125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Ø"/>
            </a:pPr>
            <a:r>
              <a:rPr lang="en-US">
                <a:cs typeface="Calibri"/>
              </a:rPr>
              <a:t>Access the whiteboard and pick a character,</a:t>
            </a:r>
            <a:endParaRPr lang="en-US"/>
          </a:p>
          <a:p>
            <a:pPr marL="285750" indent="-285750">
              <a:buFont typeface="Wingdings"/>
              <a:buChar char="Ø"/>
            </a:pPr>
            <a:r>
              <a:rPr lang="en-US">
                <a:cs typeface="Calibri" panose="020F0502020204030204"/>
              </a:rPr>
              <a:t>Count one point if the statement is true to your characters or stay where you are if it is not,</a:t>
            </a:r>
          </a:p>
          <a:p>
            <a:pPr marL="285750" indent="-285750">
              <a:buFont typeface="Wingdings"/>
              <a:buChar char="Ø"/>
            </a:pPr>
            <a:r>
              <a:rPr lang="en-US">
                <a:cs typeface="Calibri" panose="020F0502020204030204"/>
              </a:rPr>
              <a:t>Share the results and your comments. </a:t>
            </a:r>
          </a:p>
          <a:p>
            <a:pPr marL="285750" indent="-285750">
              <a:buFont typeface="Wingdings"/>
              <a:buChar char="Ø"/>
            </a:pPr>
            <a:endParaRPr lang="en-US">
              <a:cs typeface="Calibri" panose="020F0502020204030204"/>
            </a:endParaRPr>
          </a:p>
        </p:txBody>
      </p:sp>
    </p:spTree>
    <p:extLst>
      <p:ext uri="{BB962C8B-B14F-4D97-AF65-F5344CB8AC3E}">
        <p14:creationId xmlns:p14="http://schemas.microsoft.com/office/powerpoint/2010/main" val="35245070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0E469CD-5498-4A7C-8F41-2CA1116B4A3F}"/>
              </a:ext>
            </a:extLst>
          </p:cNvPr>
          <p:cNvSpPr txBox="1">
            <a:spLocks/>
          </p:cNvSpPr>
          <p:nvPr/>
        </p:nvSpPr>
        <p:spPr>
          <a:xfrm>
            <a:off x="4834467" y="156501"/>
            <a:ext cx="7110606" cy="701676"/>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en-US" sz="3200">
                <a:solidFill>
                  <a:srgbClr val="FA591A"/>
                </a:solidFill>
              </a:rPr>
              <a:t>|</a:t>
            </a:r>
            <a:r>
              <a:rPr lang="en-US" sz="3200">
                <a:solidFill>
                  <a:schemeClr val="tx1"/>
                </a:solidFill>
                <a:latin typeface="Calibri" panose="020F0502020204030204" pitchFamily="34" charset="0"/>
                <a:cs typeface="Calibri" panose="020F0502020204030204" pitchFamily="34" charset="0"/>
              </a:rPr>
              <a:t>Implications of gender and identity for humanitarian action</a:t>
            </a:r>
            <a:endParaRPr lang="en-US" sz="3200">
              <a:solidFill>
                <a:schemeClr val="tx1"/>
              </a:solidFill>
            </a:endParaRPr>
          </a:p>
        </p:txBody>
      </p:sp>
      <p:sp>
        <p:nvSpPr>
          <p:cNvPr id="19" name="Picture Placeholder 18">
            <a:extLst>
              <a:ext uri="{FF2B5EF4-FFF2-40B4-BE49-F238E27FC236}">
                <a16:creationId xmlns:a16="http://schemas.microsoft.com/office/drawing/2014/main" id="{A7664579-D1DC-4EF8-83D8-471F2794CE5F}"/>
              </a:ext>
            </a:extLst>
          </p:cNvPr>
          <p:cNvSpPr>
            <a:spLocks noGrp="1"/>
          </p:cNvSpPr>
          <p:nvPr>
            <p:ph type="pic" sz="quarter" idx="13"/>
          </p:nvPr>
        </p:nvSpPr>
        <p:spPr/>
      </p:sp>
      <p:pic>
        <p:nvPicPr>
          <p:cNvPr id="20" name="Picture 19" descr="A picture containing person, indoor&#10;&#10;Description automatically generated">
            <a:extLst>
              <a:ext uri="{FF2B5EF4-FFF2-40B4-BE49-F238E27FC236}">
                <a16:creationId xmlns:a16="http://schemas.microsoft.com/office/drawing/2014/main" id="{62037762-EB29-4F80-82E6-7CC310D9D1C0}"/>
              </a:ext>
            </a:extLst>
          </p:cNvPr>
          <p:cNvPicPr>
            <a:picLocks noChangeAspect="1"/>
          </p:cNvPicPr>
          <p:nvPr/>
        </p:nvPicPr>
        <p:blipFill rotWithShape="1">
          <a:blip r:embed="rId3">
            <a:extLst>
              <a:ext uri="{28A0092B-C50C-407E-A947-70E740481C1C}">
                <a14:useLocalDpi xmlns:a14="http://schemas.microsoft.com/office/drawing/2010/main" val="0"/>
              </a:ext>
            </a:extLst>
          </a:blip>
          <a:srcRect l="41889" r="12890" b="1"/>
          <a:stretch/>
        </p:blipFill>
        <p:spPr>
          <a:xfrm>
            <a:off x="20" y="-12128"/>
            <a:ext cx="4654276" cy="6870127"/>
          </a:xfrm>
          <a:prstGeom prst="rect">
            <a:avLst/>
          </a:prstGeom>
        </p:spPr>
      </p:pic>
      <p:pic>
        <p:nvPicPr>
          <p:cNvPr id="18" name="Picture 17" descr="Text&#10;&#10;Description automatically generated">
            <a:extLst>
              <a:ext uri="{FF2B5EF4-FFF2-40B4-BE49-F238E27FC236}">
                <a16:creationId xmlns:a16="http://schemas.microsoft.com/office/drawing/2014/main" id="{9FD6C284-1D9B-44E0-917C-C7D77CFFCB96}"/>
              </a:ext>
            </a:extLst>
          </p:cNvPr>
          <p:cNvPicPr>
            <a:picLocks noChangeAspect="1"/>
          </p:cNvPicPr>
          <p:nvPr/>
        </p:nvPicPr>
        <p:blipFill>
          <a:blip r:embed="rId4"/>
          <a:stretch>
            <a:fillRect/>
          </a:stretch>
        </p:blipFill>
        <p:spPr>
          <a:xfrm>
            <a:off x="10307724" y="6273479"/>
            <a:ext cx="1706392" cy="405114"/>
          </a:xfrm>
          <a:prstGeom prst="rect">
            <a:avLst/>
          </a:prstGeom>
        </p:spPr>
      </p:pic>
      <p:sp>
        <p:nvSpPr>
          <p:cNvPr id="34" name="TextBox 33">
            <a:extLst>
              <a:ext uri="{FF2B5EF4-FFF2-40B4-BE49-F238E27FC236}">
                <a16:creationId xmlns:a16="http://schemas.microsoft.com/office/drawing/2014/main" id="{4F96463D-4C33-4208-B651-E05661332CDF}"/>
              </a:ext>
            </a:extLst>
          </p:cNvPr>
          <p:cNvSpPr txBox="1"/>
          <p:nvPr/>
        </p:nvSpPr>
        <p:spPr>
          <a:xfrm>
            <a:off x="5067948" y="891241"/>
            <a:ext cx="6500325" cy="2308324"/>
          </a:xfrm>
          <a:prstGeom prst="rect">
            <a:avLst/>
          </a:prstGeom>
          <a:noFill/>
        </p:spPr>
        <p:txBody>
          <a:bodyPr wrap="square">
            <a:spAutoFit/>
          </a:bodyPr>
          <a:lstStyle/>
          <a:p>
            <a:pPr marL="285750" indent="-285750">
              <a:buFont typeface="Arial" panose="020B0604020202020204" pitchFamily="34" charset="0"/>
              <a:buChar char="•"/>
            </a:pPr>
            <a:r>
              <a:rPr lang="en-US" sz="1800" b="0" i="0" u="none" strike="noStrike" baseline="0" dirty="0">
                <a:solidFill>
                  <a:srgbClr val="000000"/>
                </a:solidFill>
              </a:rPr>
              <a:t>Gender inequalities exist </a:t>
            </a:r>
            <a:r>
              <a:rPr lang="en-US" sz="1800" b="1" i="0" u="none" strike="noStrike" baseline="0" dirty="0">
                <a:solidFill>
                  <a:srgbClr val="000000"/>
                </a:solidFill>
              </a:rPr>
              <a:t>before </a:t>
            </a:r>
            <a:r>
              <a:rPr lang="en-US" sz="1800" b="0" i="0" u="none" strike="noStrike" baseline="0" dirty="0">
                <a:solidFill>
                  <a:srgbClr val="000000"/>
                </a:solidFill>
              </a:rPr>
              <a:t>the crisis and can be </a:t>
            </a:r>
            <a:r>
              <a:rPr lang="en-US" sz="1800" b="1" i="0" u="none" strike="noStrike" baseline="0" dirty="0">
                <a:solidFill>
                  <a:srgbClr val="000000"/>
                </a:solidFill>
              </a:rPr>
              <a:t>exacerbated </a:t>
            </a:r>
            <a:r>
              <a:rPr lang="en-US" sz="1800" b="0" i="0" u="none" strike="noStrike" baseline="0" dirty="0">
                <a:solidFill>
                  <a:srgbClr val="000000"/>
                </a:solidFill>
              </a:rPr>
              <a:t>in a crisis </a:t>
            </a:r>
          </a:p>
          <a:p>
            <a:pPr marL="285750" indent="-285750">
              <a:buFont typeface="Arial" panose="020B0604020202020204" pitchFamily="34" charset="0"/>
              <a:buChar char="•"/>
            </a:pPr>
            <a:r>
              <a:rPr lang="en-US" sz="1800" b="0" i="0" u="none" strike="noStrike" baseline="0" dirty="0">
                <a:solidFill>
                  <a:srgbClr val="000000"/>
                </a:solidFill>
              </a:rPr>
              <a:t>Persons of all genders and ages are: </a:t>
            </a:r>
          </a:p>
          <a:p>
            <a:pPr marL="742950" lvl="1" indent="-285750">
              <a:buFont typeface="Arial" panose="020B0604020202020204" pitchFamily="34" charset="0"/>
              <a:buChar char="•"/>
            </a:pPr>
            <a:r>
              <a:rPr lang="en-US" b="1" dirty="0">
                <a:solidFill>
                  <a:srgbClr val="000000"/>
                </a:solidFill>
              </a:rPr>
              <a:t>A</a:t>
            </a:r>
            <a:r>
              <a:rPr lang="en-US" b="1" i="0" u="none" strike="noStrike" baseline="0" dirty="0">
                <a:solidFill>
                  <a:srgbClr val="000000"/>
                </a:solidFill>
              </a:rPr>
              <a:t>ffected differently </a:t>
            </a:r>
            <a:r>
              <a:rPr lang="en-US" b="0" i="0" u="none" strike="noStrike" baseline="0" dirty="0">
                <a:solidFill>
                  <a:srgbClr val="000000"/>
                </a:solidFill>
              </a:rPr>
              <a:t>by a crisis because of their identities and intersecting factors</a:t>
            </a:r>
          </a:p>
          <a:p>
            <a:pPr marL="742950" lvl="1" indent="-285750">
              <a:buFont typeface="Arial" panose="020B0604020202020204" pitchFamily="34" charset="0"/>
              <a:buChar char="•"/>
            </a:pPr>
            <a:r>
              <a:rPr lang="en-US" sz="1800" dirty="0">
                <a:solidFill>
                  <a:srgbClr val="000000"/>
                </a:solidFill>
              </a:rPr>
              <a:t>H</a:t>
            </a:r>
            <a:r>
              <a:rPr lang="en-US" sz="1800" b="0" i="0" u="none" strike="noStrike" baseline="0" dirty="0">
                <a:solidFill>
                  <a:srgbClr val="000000"/>
                </a:solidFill>
              </a:rPr>
              <a:t>ave </a:t>
            </a:r>
            <a:r>
              <a:rPr lang="en-US" sz="1800" b="1" i="0" u="none" strike="noStrike" baseline="0" dirty="0">
                <a:solidFill>
                  <a:srgbClr val="000000"/>
                </a:solidFill>
              </a:rPr>
              <a:t>different needs, viewpoints, capacities, and rights</a:t>
            </a:r>
            <a:endParaRPr lang="en-US" dirty="0">
              <a:solidFill>
                <a:srgbClr val="000000"/>
              </a:solidFill>
            </a:endParaRPr>
          </a:p>
          <a:p>
            <a:pPr marL="742950" lvl="1" indent="-285750">
              <a:buFont typeface="Arial" panose="020B0604020202020204" pitchFamily="34" charset="0"/>
              <a:buChar char="•"/>
            </a:pPr>
            <a:r>
              <a:rPr lang="en-US" sz="1800" b="0" i="0" u="none" strike="noStrike" baseline="0" dirty="0">
                <a:solidFill>
                  <a:srgbClr val="000000"/>
                </a:solidFill>
              </a:rPr>
              <a:t>Have the same </a:t>
            </a:r>
            <a:r>
              <a:rPr lang="en-US" sz="1800" b="1" i="0" u="none" strike="noStrike" baseline="0" dirty="0">
                <a:solidFill>
                  <a:srgbClr val="000000"/>
                </a:solidFill>
              </a:rPr>
              <a:t>human rights </a:t>
            </a:r>
            <a:r>
              <a:rPr lang="en-US" sz="1800" b="0" i="0" u="none" strike="noStrike" baseline="0" dirty="0">
                <a:solidFill>
                  <a:srgbClr val="000000"/>
                </a:solidFill>
              </a:rPr>
              <a:t>for assistance that is appropriate and effective for them </a:t>
            </a:r>
          </a:p>
        </p:txBody>
      </p:sp>
      <p:sp>
        <p:nvSpPr>
          <p:cNvPr id="36" name="TextBox 35">
            <a:extLst>
              <a:ext uri="{FF2B5EF4-FFF2-40B4-BE49-F238E27FC236}">
                <a16:creationId xmlns:a16="http://schemas.microsoft.com/office/drawing/2014/main" id="{4824E2BF-6FCF-4F83-AF80-641F51140B17}"/>
              </a:ext>
            </a:extLst>
          </p:cNvPr>
          <p:cNvSpPr txBox="1"/>
          <p:nvPr/>
        </p:nvSpPr>
        <p:spPr>
          <a:xfrm>
            <a:off x="5139606" y="3302288"/>
            <a:ext cx="6357008" cy="1754326"/>
          </a:xfrm>
          <a:prstGeom prst="rect">
            <a:avLst/>
          </a:prstGeom>
          <a:noFill/>
          <a:ln>
            <a:solidFill>
              <a:srgbClr val="FA591A"/>
            </a:solidFill>
          </a:ln>
        </p:spPr>
        <p:txBody>
          <a:bodyPr wrap="square">
            <a:spAutoFit/>
          </a:bodyPr>
          <a:lstStyle/>
          <a:p>
            <a:pPr lvl="0"/>
            <a:r>
              <a:rPr lang="en-US" sz="1800" b="0" i="0" u="none" strike="noStrike" baseline="0" dirty="0">
                <a:solidFill>
                  <a:srgbClr val="000000"/>
                </a:solidFill>
              </a:rPr>
              <a:t>Humanitarian action needs to be designed and implemented in ways that </a:t>
            </a:r>
            <a:r>
              <a:rPr lang="en-US" sz="1800" b="1" i="0" u="none" strike="noStrike" baseline="0" dirty="0">
                <a:solidFill>
                  <a:srgbClr val="000000"/>
                </a:solidFill>
              </a:rPr>
              <a:t>integrate the realities of gender and identity </a:t>
            </a:r>
            <a:r>
              <a:rPr lang="en-US" sz="1800" b="0" i="0" u="none" strike="noStrike" baseline="0" dirty="0">
                <a:solidFill>
                  <a:srgbClr val="000000"/>
                </a:solidFill>
              </a:rPr>
              <a:t>of all persons affected by the emergency. </a:t>
            </a:r>
          </a:p>
          <a:p>
            <a:pPr lvl="0"/>
            <a:endParaRPr lang="en-US" sz="1800" b="0" i="0" u="none" strike="noStrike" baseline="0" dirty="0">
              <a:solidFill>
                <a:srgbClr val="000000"/>
              </a:solidFill>
            </a:endParaRPr>
          </a:p>
          <a:p>
            <a:pPr lvl="0"/>
            <a:r>
              <a:rPr lang="en-US" sz="1800" b="0" i="0" u="none" strike="noStrike" baseline="0" dirty="0">
                <a:solidFill>
                  <a:srgbClr val="000000"/>
                </a:solidFill>
              </a:rPr>
              <a:t>An emergency context can provide </a:t>
            </a:r>
            <a:r>
              <a:rPr lang="en-US" sz="1800" b="1" i="0" u="none" strike="noStrike" baseline="0" dirty="0">
                <a:solidFill>
                  <a:srgbClr val="000000"/>
                </a:solidFill>
              </a:rPr>
              <a:t>new entry points </a:t>
            </a:r>
            <a:r>
              <a:rPr lang="en-US" sz="1800" b="0" i="0" u="none" strike="noStrike" baseline="0" dirty="0">
                <a:solidFill>
                  <a:srgbClr val="000000"/>
                </a:solidFill>
              </a:rPr>
              <a:t>to promote gender and social equality. </a:t>
            </a:r>
          </a:p>
        </p:txBody>
      </p:sp>
      <p:sp>
        <p:nvSpPr>
          <p:cNvPr id="38" name="TextBox 37">
            <a:extLst>
              <a:ext uri="{FF2B5EF4-FFF2-40B4-BE49-F238E27FC236}">
                <a16:creationId xmlns:a16="http://schemas.microsoft.com/office/drawing/2014/main" id="{0B6FA13D-B32B-40A9-8B4C-A922A303DF67}"/>
              </a:ext>
            </a:extLst>
          </p:cNvPr>
          <p:cNvSpPr txBox="1"/>
          <p:nvPr/>
        </p:nvSpPr>
        <p:spPr>
          <a:xfrm>
            <a:off x="5139606" y="5341881"/>
            <a:ext cx="6357008" cy="646331"/>
          </a:xfrm>
          <a:prstGeom prst="rect">
            <a:avLst/>
          </a:prstGeom>
          <a:noFill/>
          <a:ln>
            <a:solidFill>
              <a:srgbClr val="FA591A"/>
            </a:solidFill>
          </a:ln>
        </p:spPr>
        <p:txBody>
          <a:bodyPr wrap="square">
            <a:spAutoFit/>
          </a:bodyPr>
          <a:lstStyle/>
          <a:p>
            <a:pPr lvl="0"/>
            <a:r>
              <a:rPr lang="en-US" sz="1800" b="0" i="0" u="none" strike="noStrike" baseline="0">
                <a:solidFill>
                  <a:srgbClr val="000000"/>
                </a:solidFill>
              </a:rPr>
              <a:t>Benefits: right to participation, protection, access to assistance and transformative change </a:t>
            </a:r>
          </a:p>
        </p:txBody>
      </p:sp>
    </p:spTree>
    <p:extLst>
      <p:ext uri="{BB962C8B-B14F-4D97-AF65-F5344CB8AC3E}">
        <p14:creationId xmlns:p14="http://schemas.microsoft.com/office/powerpoint/2010/main" val="13659173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Isosceles Triangle 14">
            <a:extLst>
              <a:ext uri="{FF2B5EF4-FFF2-40B4-BE49-F238E27FC236}">
                <a16:creationId xmlns:a16="http://schemas.microsoft.com/office/drawing/2014/main" id="{F523592B-741F-41F7-8175-E460E1A6F213}"/>
              </a:ext>
            </a:extLst>
          </p:cNvPr>
          <p:cNvSpPr/>
          <p:nvPr/>
        </p:nvSpPr>
        <p:spPr>
          <a:xfrm rot="16200000">
            <a:off x="669823" y="2100777"/>
            <a:ext cx="4242064" cy="2847935"/>
          </a:xfrm>
          <a:prstGeom prst="triangle">
            <a:avLst/>
          </a:prstGeom>
          <a:solidFill>
            <a:schemeClr val="bg2">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10;&#10;Description automatically generated">
            <a:extLst>
              <a:ext uri="{FF2B5EF4-FFF2-40B4-BE49-F238E27FC236}">
                <a16:creationId xmlns:a16="http://schemas.microsoft.com/office/drawing/2014/main" id="{F95BA099-74A1-42B8-9C05-F9466D9067E3}"/>
              </a:ext>
            </a:extLst>
          </p:cNvPr>
          <p:cNvPicPr>
            <a:picLocks noChangeAspect="1"/>
          </p:cNvPicPr>
          <p:nvPr/>
        </p:nvPicPr>
        <p:blipFill>
          <a:blip r:embed="rId3"/>
          <a:stretch>
            <a:fillRect/>
          </a:stretch>
        </p:blipFill>
        <p:spPr>
          <a:xfrm>
            <a:off x="10307724" y="6273479"/>
            <a:ext cx="1706392" cy="405114"/>
          </a:xfrm>
          <a:prstGeom prst="rect">
            <a:avLst/>
          </a:prstGeom>
        </p:spPr>
      </p:pic>
      <p:sp>
        <p:nvSpPr>
          <p:cNvPr id="10" name="Title 1">
            <a:extLst>
              <a:ext uri="{FF2B5EF4-FFF2-40B4-BE49-F238E27FC236}">
                <a16:creationId xmlns:a16="http://schemas.microsoft.com/office/drawing/2014/main" id="{FD232BC6-B3A9-42ED-8BCA-FACBD10343A5}"/>
              </a:ext>
            </a:extLst>
          </p:cNvPr>
          <p:cNvSpPr txBox="1">
            <a:spLocks/>
          </p:cNvSpPr>
          <p:nvPr/>
        </p:nvSpPr>
        <p:spPr>
          <a:xfrm>
            <a:off x="444655" y="203200"/>
            <a:ext cx="11384672" cy="701676"/>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en-US" sz="3200">
                <a:solidFill>
                  <a:srgbClr val="FA591A"/>
                </a:solidFill>
              </a:rPr>
              <a:t>|</a:t>
            </a:r>
            <a:r>
              <a:rPr lang="en-US" sz="3200">
                <a:solidFill>
                  <a:schemeClr val="tx1"/>
                </a:solidFill>
                <a:latin typeface="Calibri" panose="020F0502020204030204" pitchFamily="34" charset="0"/>
                <a:cs typeface="Calibri" panose="020F0502020204030204" pitchFamily="34" charset="0"/>
              </a:rPr>
              <a:t>The Gender Handbook for Humanitarian Action</a:t>
            </a:r>
            <a:endParaRPr lang="en-US" sz="3200">
              <a:solidFill>
                <a:schemeClr val="tx1"/>
              </a:solidFill>
            </a:endParaRPr>
          </a:p>
        </p:txBody>
      </p:sp>
      <p:pic>
        <p:nvPicPr>
          <p:cNvPr id="5" name="Picture 4">
            <a:extLst>
              <a:ext uri="{FF2B5EF4-FFF2-40B4-BE49-F238E27FC236}">
                <a16:creationId xmlns:a16="http://schemas.microsoft.com/office/drawing/2014/main" id="{A7618A88-1863-4FCF-9A7C-B6F39BFF3419}"/>
              </a:ext>
            </a:extLst>
          </p:cNvPr>
          <p:cNvPicPr>
            <a:picLocks noChangeAspect="1"/>
          </p:cNvPicPr>
          <p:nvPr/>
        </p:nvPicPr>
        <p:blipFill>
          <a:blip r:embed="rId4"/>
          <a:stretch>
            <a:fillRect/>
          </a:stretch>
        </p:blipFill>
        <p:spPr>
          <a:xfrm>
            <a:off x="444655" y="1410835"/>
            <a:ext cx="3248486" cy="3615919"/>
          </a:xfrm>
          <a:prstGeom prst="rect">
            <a:avLst/>
          </a:prstGeom>
          <a:ln>
            <a:solidFill>
              <a:srgbClr val="3F1459"/>
            </a:solidFill>
          </a:ln>
        </p:spPr>
      </p:pic>
      <p:pic>
        <p:nvPicPr>
          <p:cNvPr id="4" name="Picture 3">
            <a:extLst>
              <a:ext uri="{FF2B5EF4-FFF2-40B4-BE49-F238E27FC236}">
                <a16:creationId xmlns:a16="http://schemas.microsoft.com/office/drawing/2014/main" id="{06CA7286-536D-4E3A-A439-3FA7BCEFE4F4}"/>
              </a:ext>
            </a:extLst>
          </p:cNvPr>
          <p:cNvPicPr>
            <a:picLocks noChangeAspect="1"/>
          </p:cNvPicPr>
          <p:nvPr/>
        </p:nvPicPr>
        <p:blipFill>
          <a:blip r:embed="rId5"/>
          <a:stretch>
            <a:fillRect/>
          </a:stretch>
        </p:blipFill>
        <p:spPr>
          <a:xfrm>
            <a:off x="3981127" y="1380205"/>
            <a:ext cx="1695783" cy="1129485"/>
          </a:xfrm>
          <a:prstGeom prst="rect">
            <a:avLst/>
          </a:prstGeom>
        </p:spPr>
      </p:pic>
      <p:pic>
        <p:nvPicPr>
          <p:cNvPr id="11" name="Picture 10">
            <a:extLst>
              <a:ext uri="{FF2B5EF4-FFF2-40B4-BE49-F238E27FC236}">
                <a16:creationId xmlns:a16="http://schemas.microsoft.com/office/drawing/2014/main" id="{87BDDB0A-8568-4179-8243-6E760DBD073F}"/>
              </a:ext>
            </a:extLst>
          </p:cNvPr>
          <p:cNvPicPr>
            <a:picLocks noChangeAspect="1"/>
          </p:cNvPicPr>
          <p:nvPr/>
        </p:nvPicPr>
        <p:blipFill>
          <a:blip r:embed="rId6"/>
          <a:stretch>
            <a:fillRect/>
          </a:stretch>
        </p:blipFill>
        <p:spPr>
          <a:xfrm>
            <a:off x="3981128" y="2981635"/>
            <a:ext cx="1695783" cy="1209316"/>
          </a:xfrm>
          <a:prstGeom prst="rect">
            <a:avLst/>
          </a:prstGeom>
        </p:spPr>
      </p:pic>
      <p:pic>
        <p:nvPicPr>
          <p:cNvPr id="14" name="Picture 13">
            <a:extLst>
              <a:ext uri="{FF2B5EF4-FFF2-40B4-BE49-F238E27FC236}">
                <a16:creationId xmlns:a16="http://schemas.microsoft.com/office/drawing/2014/main" id="{E7DCD795-EE6F-44B8-A7CF-CDE92020D78C}"/>
              </a:ext>
            </a:extLst>
          </p:cNvPr>
          <p:cNvPicPr>
            <a:picLocks noChangeAspect="1"/>
          </p:cNvPicPr>
          <p:nvPr/>
        </p:nvPicPr>
        <p:blipFill rotWithShape="1">
          <a:blip r:embed="rId7"/>
          <a:srcRect b="6458"/>
          <a:stretch/>
        </p:blipFill>
        <p:spPr>
          <a:xfrm>
            <a:off x="3969240" y="4662896"/>
            <a:ext cx="1719556" cy="979997"/>
          </a:xfrm>
          <a:prstGeom prst="rect">
            <a:avLst/>
          </a:prstGeom>
        </p:spPr>
      </p:pic>
      <p:sp>
        <p:nvSpPr>
          <p:cNvPr id="16" name="Rectangle 15">
            <a:extLst>
              <a:ext uri="{FF2B5EF4-FFF2-40B4-BE49-F238E27FC236}">
                <a16:creationId xmlns:a16="http://schemas.microsoft.com/office/drawing/2014/main" id="{FAA8E347-FAD0-4586-A031-24AF01AEFC77}"/>
              </a:ext>
            </a:extLst>
          </p:cNvPr>
          <p:cNvSpPr/>
          <p:nvPr/>
        </p:nvSpPr>
        <p:spPr>
          <a:xfrm>
            <a:off x="5779013" y="1330069"/>
            <a:ext cx="6050314" cy="1107645"/>
          </a:xfrm>
          <a:prstGeom prst="rect">
            <a:avLst/>
          </a:prstGeom>
        </p:spPr>
        <p:txBody>
          <a:bodyPr wrap="square">
            <a:spAutoFit/>
          </a:bodyPr>
          <a:lstStyle/>
          <a:p>
            <a:r>
              <a:rPr lang="en-US" sz="1600" b="1" i="1" dirty="0"/>
              <a:t>Section A – Why gender equality is essential to humanitarian action</a:t>
            </a:r>
          </a:p>
          <a:p>
            <a:r>
              <a:rPr lang="en-US" sz="1600" i="1" dirty="0"/>
              <a:t>S</a:t>
            </a:r>
            <a:r>
              <a:rPr lang="en-US" sz="1600" dirty="0"/>
              <a:t>ets out the impact that gender inequality has on humanitarian outcomes and how addressing gender inequality is the responsibility of all humanitarian stakeholders.</a:t>
            </a:r>
          </a:p>
        </p:txBody>
      </p:sp>
      <p:sp>
        <p:nvSpPr>
          <p:cNvPr id="17" name="Rectangle 16">
            <a:extLst>
              <a:ext uri="{FF2B5EF4-FFF2-40B4-BE49-F238E27FC236}">
                <a16:creationId xmlns:a16="http://schemas.microsoft.com/office/drawing/2014/main" id="{F7A932CA-EB94-4545-B4F7-FE73C8E1A858}"/>
              </a:ext>
            </a:extLst>
          </p:cNvPr>
          <p:cNvSpPr/>
          <p:nvPr/>
        </p:nvSpPr>
        <p:spPr>
          <a:xfrm>
            <a:off x="5779013" y="2958816"/>
            <a:ext cx="6228198" cy="1077218"/>
          </a:xfrm>
          <a:prstGeom prst="rect">
            <a:avLst/>
          </a:prstGeom>
        </p:spPr>
        <p:txBody>
          <a:bodyPr wrap="square">
            <a:spAutoFit/>
          </a:bodyPr>
          <a:lstStyle/>
          <a:p>
            <a:r>
              <a:rPr lang="en-US" sz="1600" b="1" i="1"/>
              <a:t>Section B – Integrating gender into the Humanitarian </a:t>
            </a:r>
            <a:r>
              <a:rPr lang="en-US" sz="1600" b="1" i="1" err="1"/>
              <a:t>Programme</a:t>
            </a:r>
            <a:r>
              <a:rPr lang="en-US" sz="1600" b="1" i="1"/>
              <a:t> Cycle</a:t>
            </a:r>
          </a:p>
          <a:p>
            <a:r>
              <a:rPr lang="en-US" sz="1600"/>
              <a:t>Outlines the entry points of how to integrate gender into the humanitarian </a:t>
            </a:r>
            <a:r>
              <a:rPr lang="en-US" sz="1600" err="1"/>
              <a:t>programme</a:t>
            </a:r>
            <a:r>
              <a:rPr lang="en-US" sz="1600"/>
              <a:t> cycle – assessment and analysis, strategic planning, resource mobilization, implementation and M&amp;E.</a:t>
            </a:r>
          </a:p>
        </p:txBody>
      </p:sp>
      <p:sp>
        <p:nvSpPr>
          <p:cNvPr id="18" name="Rectangle 17">
            <a:extLst>
              <a:ext uri="{FF2B5EF4-FFF2-40B4-BE49-F238E27FC236}">
                <a16:creationId xmlns:a16="http://schemas.microsoft.com/office/drawing/2014/main" id="{1611B92E-D00D-47AF-BB61-12BEB38F6838}"/>
              </a:ext>
            </a:extLst>
          </p:cNvPr>
          <p:cNvSpPr/>
          <p:nvPr/>
        </p:nvSpPr>
        <p:spPr>
          <a:xfrm>
            <a:off x="5779012" y="4645868"/>
            <a:ext cx="6235103" cy="830997"/>
          </a:xfrm>
          <a:prstGeom prst="rect">
            <a:avLst/>
          </a:prstGeom>
        </p:spPr>
        <p:txBody>
          <a:bodyPr wrap="square">
            <a:spAutoFit/>
          </a:bodyPr>
          <a:lstStyle/>
          <a:p>
            <a:r>
              <a:rPr lang="en-US" sz="1600" b="1" i="1"/>
              <a:t>Section C – Gender equality and specific sectors</a:t>
            </a:r>
          </a:p>
          <a:p>
            <a:r>
              <a:rPr lang="en-US" sz="1600"/>
              <a:t>Provides specific guidance on a sector-by-sector basis on how to develop and deliver gender integrated humanitarian </a:t>
            </a:r>
            <a:r>
              <a:rPr lang="en-US" sz="1600" err="1"/>
              <a:t>programmes</a:t>
            </a:r>
            <a:r>
              <a:rPr lang="en-US" sz="1600"/>
              <a:t>.</a:t>
            </a:r>
          </a:p>
        </p:txBody>
      </p:sp>
      <p:sp>
        <p:nvSpPr>
          <p:cNvPr id="20" name="TextBox 19">
            <a:extLst>
              <a:ext uri="{FF2B5EF4-FFF2-40B4-BE49-F238E27FC236}">
                <a16:creationId xmlns:a16="http://schemas.microsoft.com/office/drawing/2014/main" id="{83015762-2079-4071-8757-AC96EAEF5A1A}"/>
              </a:ext>
            </a:extLst>
          </p:cNvPr>
          <p:cNvSpPr txBox="1"/>
          <p:nvPr/>
        </p:nvSpPr>
        <p:spPr>
          <a:xfrm>
            <a:off x="444655" y="5115734"/>
            <a:ext cx="2671213" cy="338554"/>
          </a:xfrm>
          <a:prstGeom prst="rect">
            <a:avLst/>
          </a:prstGeom>
          <a:noFill/>
        </p:spPr>
        <p:txBody>
          <a:bodyPr wrap="square">
            <a:spAutoFit/>
          </a:bodyPr>
          <a:lstStyle/>
          <a:p>
            <a:r>
              <a:rPr lang="en-US" sz="1600"/>
              <a:t>Download the Handbook </a:t>
            </a:r>
            <a:r>
              <a:rPr lang="en-US" sz="1600">
                <a:hlinkClick r:id="rId8"/>
              </a:rPr>
              <a:t>here</a:t>
            </a:r>
            <a:endParaRPr lang="en-US" sz="1600"/>
          </a:p>
        </p:txBody>
      </p:sp>
    </p:spTree>
    <p:extLst>
      <p:ext uri="{BB962C8B-B14F-4D97-AF65-F5344CB8AC3E}">
        <p14:creationId xmlns:p14="http://schemas.microsoft.com/office/powerpoint/2010/main" val="39423895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ext&#10;&#10;Description automatically generated">
            <a:extLst>
              <a:ext uri="{FF2B5EF4-FFF2-40B4-BE49-F238E27FC236}">
                <a16:creationId xmlns:a16="http://schemas.microsoft.com/office/drawing/2014/main" id="{F95BA099-74A1-42B8-9C05-F9466D9067E3}"/>
              </a:ext>
            </a:extLst>
          </p:cNvPr>
          <p:cNvPicPr>
            <a:picLocks noChangeAspect="1"/>
          </p:cNvPicPr>
          <p:nvPr/>
        </p:nvPicPr>
        <p:blipFill>
          <a:blip r:embed="rId3"/>
          <a:stretch>
            <a:fillRect/>
          </a:stretch>
        </p:blipFill>
        <p:spPr>
          <a:xfrm>
            <a:off x="10307724" y="6273479"/>
            <a:ext cx="1706392" cy="405114"/>
          </a:xfrm>
          <a:prstGeom prst="rect">
            <a:avLst/>
          </a:prstGeom>
        </p:spPr>
      </p:pic>
      <p:sp>
        <p:nvSpPr>
          <p:cNvPr id="10" name="Title 1">
            <a:extLst>
              <a:ext uri="{FF2B5EF4-FFF2-40B4-BE49-F238E27FC236}">
                <a16:creationId xmlns:a16="http://schemas.microsoft.com/office/drawing/2014/main" id="{FD232BC6-B3A9-42ED-8BCA-FACBD10343A5}"/>
              </a:ext>
            </a:extLst>
          </p:cNvPr>
          <p:cNvSpPr txBox="1">
            <a:spLocks/>
          </p:cNvSpPr>
          <p:nvPr/>
        </p:nvSpPr>
        <p:spPr>
          <a:xfrm>
            <a:off x="444655" y="203200"/>
            <a:ext cx="11384672" cy="701676"/>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en-US" sz="3200">
                <a:solidFill>
                  <a:srgbClr val="FA591A"/>
                </a:solidFill>
              </a:rPr>
              <a:t>|</a:t>
            </a:r>
            <a:r>
              <a:rPr lang="en-US" sz="3200">
                <a:solidFill>
                  <a:schemeClr val="tx1"/>
                </a:solidFill>
                <a:latin typeface="Calibri" panose="020F0502020204030204" pitchFamily="34" charset="0"/>
                <a:cs typeface="Calibri" panose="020F0502020204030204" pitchFamily="34" charset="0"/>
              </a:rPr>
              <a:t>Integrating gender into the Humanitarian </a:t>
            </a:r>
            <a:r>
              <a:rPr lang="en-US" sz="3200" err="1">
                <a:solidFill>
                  <a:schemeClr val="tx1"/>
                </a:solidFill>
                <a:latin typeface="Calibri" panose="020F0502020204030204" pitchFamily="34" charset="0"/>
                <a:cs typeface="Calibri" panose="020F0502020204030204" pitchFamily="34" charset="0"/>
              </a:rPr>
              <a:t>Programme</a:t>
            </a:r>
            <a:r>
              <a:rPr lang="en-US" sz="3200">
                <a:solidFill>
                  <a:schemeClr val="tx1"/>
                </a:solidFill>
                <a:latin typeface="Calibri" panose="020F0502020204030204" pitchFamily="34" charset="0"/>
                <a:cs typeface="Calibri" panose="020F0502020204030204" pitchFamily="34" charset="0"/>
              </a:rPr>
              <a:t> Cycle </a:t>
            </a:r>
            <a:endParaRPr lang="en-US" sz="3200">
              <a:solidFill>
                <a:schemeClr val="tx1"/>
              </a:solidFill>
            </a:endParaRPr>
          </a:p>
        </p:txBody>
      </p:sp>
      <p:pic>
        <p:nvPicPr>
          <p:cNvPr id="19" name="Picture 18" descr="Diagram&#10;&#10;Description automatically generated">
            <a:extLst>
              <a:ext uri="{FF2B5EF4-FFF2-40B4-BE49-F238E27FC236}">
                <a16:creationId xmlns:a16="http://schemas.microsoft.com/office/drawing/2014/main" id="{B3BC3B4A-AF34-4F9C-8E0D-227F06ECE1F3}"/>
              </a:ext>
            </a:extLst>
          </p:cNvPr>
          <p:cNvPicPr>
            <a:picLocks noChangeAspect="1"/>
          </p:cNvPicPr>
          <p:nvPr/>
        </p:nvPicPr>
        <p:blipFill rotWithShape="1">
          <a:blip r:embed="rId4"/>
          <a:srcRect l="5009" t="2470" r="7067"/>
          <a:stretch/>
        </p:blipFill>
        <p:spPr>
          <a:xfrm>
            <a:off x="507961" y="811007"/>
            <a:ext cx="5076092" cy="5235986"/>
          </a:xfrm>
          <a:prstGeom prst="rect">
            <a:avLst/>
          </a:prstGeom>
        </p:spPr>
      </p:pic>
      <p:sp>
        <p:nvSpPr>
          <p:cNvPr id="21" name="TextBox 20">
            <a:extLst>
              <a:ext uri="{FF2B5EF4-FFF2-40B4-BE49-F238E27FC236}">
                <a16:creationId xmlns:a16="http://schemas.microsoft.com/office/drawing/2014/main" id="{5794A47D-FFE4-434E-BD26-35E2B49E62D0}"/>
              </a:ext>
            </a:extLst>
          </p:cNvPr>
          <p:cNvSpPr txBox="1"/>
          <p:nvPr/>
        </p:nvSpPr>
        <p:spPr>
          <a:xfrm>
            <a:off x="1070669" y="5935347"/>
            <a:ext cx="4513384" cy="738664"/>
          </a:xfrm>
          <a:prstGeom prst="rect">
            <a:avLst/>
          </a:prstGeom>
          <a:noFill/>
        </p:spPr>
        <p:txBody>
          <a:bodyPr wrap="square" rtlCol="0">
            <a:spAutoFit/>
          </a:bodyPr>
          <a:lstStyle/>
          <a:p>
            <a:r>
              <a:rPr lang="en-US" sz="1400">
                <a:hlinkClick r:id="rId5"/>
              </a:rPr>
              <a:t>Checklist for integrating gender into each stage of the Humanitarian Programme Cycle</a:t>
            </a:r>
            <a:r>
              <a:rPr lang="en-US" sz="1400"/>
              <a:t> (adapted from OCHA Gender in the HPC Checklist 2016 for Field Users) </a:t>
            </a:r>
          </a:p>
        </p:txBody>
      </p:sp>
      <p:pic>
        <p:nvPicPr>
          <p:cNvPr id="22" name="Graphic 21" descr="CheckList outline">
            <a:extLst>
              <a:ext uri="{FF2B5EF4-FFF2-40B4-BE49-F238E27FC236}">
                <a16:creationId xmlns:a16="http://schemas.microsoft.com/office/drawing/2014/main" id="{50C4B6F1-EA65-4064-B13A-2DDC0C29E1D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7961" y="5935347"/>
            <a:ext cx="540689" cy="540689"/>
          </a:xfrm>
          <a:prstGeom prst="rect">
            <a:avLst/>
          </a:prstGeom>
        </p:spPr>
      </p:pic>
      <p:sp>
        <p:nvSpPr>
          <p:cNvPr id="30" name="Text Placeholder 3">
            <a:extLst>
              <a:ext uri="{FF2B5EF4-FFF2-40B4-BE49-F238E27FC236}">
                <a16:creationId xmlns:a16="http://schemas.microsoft.com/office/drawing/2014/main" id="{31BE3A4F-6D47-4991-8146-F95B04B6D2E0}"/>
              </a:ext>
            </a:extLst>
          </p:cNvPr>
          <p:cNvSpPr txBox="1">
            <a:spLocks/>
          </p:cNvSpPr>
          <p:nvPr/>
        </p:nvSpPr>
        <p:spPr>
          <a:xfrm>
            <a:off x="5857927" y="998197"/>
            <a:ext cx="2555311" cy="450519"/>
          </a:xfrm>
          <a:prstGeom prst="rect">
            <a:avLst/>
          </a:prstGeom>
        </p:spPr>
        <p:txBody>
          <a:bodyPr vert="horz" lIns="91440" tIns="45720" rIns="91440" bIns="45720" rtlCol="0">
            <a:normAutofit/>
          </a:bodyPr>
          <a:lstStyle>
            <a:lvl1pPr marL="0" indent="0" algn="l" defTabSz="914400" rtl="0" eaLnBrk="1" latinLnBrk="0" hangingPunct="1">
              <a:lnSpc>
                <a:spcPct val="85000"/>
              </a:lnSpc>
              <a:spcBef>
                <a:spcPts val="1798"/>
              </a:spcBef>
              <a:buFontTx/>
              <a:buNone/>
              <a:defRPr sz="1998" b="1" i="0" kern="1200" baseline="0">
                <a:solidFill>
                  <a:srgbClr val="0397D6"/>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marL="0" marR="0" lvl="0" indent="0" algn="l" defTabSz="914400" rtl="0" eaLnBrk="1" fontAlgn="auto" latinLnBrk="0" hangingPunct="1">
              <a:lnSpc>
                <a:spcPct val="85000"/>
              </a:lnSpc>
              <a:spcBef>
                <a:spcPts val="1798"/>
              </a:spcBef>
              <a:spcAft>
                <a:spcPts val="0"/>
              </a:spcAft>
              <a:buClrTx/>
              <a:buSzTx/>
              <a:buFontTx/>
              <a:buNone/>
              <a:tabLst/>
              <a:defRPr/>
            </a:pPr>
            <a:r>
              <a:rPr kumimoji="0" lang="en-US" sz="1998" b="1" i="0" u="none" strike="noStrike" kern="1200" cap="none" spc="0" normalizeH="0" baseline="0" noProof="0">
                <a:ln>
                  <a:noFill/>
                </a:ln>
                <a:solidFill>
                  <a:srgbClr val="FA591A"/>
                </a:solidFill>
                <a:effectLst/>
                <a:uLnTx/>
                <a:uFillTx/>
                <a:latin typeface="Calibri Light" panose="020F0302020204030204"/>
                <a:ea typeface="+mn-ea"/>
                <a:cs typeface="+mn-cs"/>
              </a:rPr>
              <a:t>Coordination</a:t>
            </a:r>
          </a:p>
        </p:txBody>
      </p:sp>
      <p:sp>
        <p:nvSpPr>
          <p:cNvPr id="31" name="Text Placeholder 4">
            <a:extLst>
              <a:ext uri="{FF2B5EF4-FFF2-40B4-BE49-F238E27FC236}">
                <a16:creationId xmlns:a16="http://schemas.microsoft.com/office/drawing/2014/main" id="{4C5FD9E3-30BF-4074-9D7E-296C0EEC3873}"/>
              </a:ext>
            </a:extLst>
          </p:cNvPr>
          <p:cNvSpPr txBox="1">
            <a:spLocks/>
          </p:cNvSpPr>
          <p:nvPr/>
        </p:nvSpPr>
        <p:spPr>
          <a:xfrm>
            <a:off x="5858422" y="1235631"/>
            <a:ext cx="2554816" cy="1727717"/>
          </a:xfrm>
          <a:prstGeom prst="rect">
            <a:avLst/>
          </a:prstGeom>
        </p:spPr>
        <p:txBody>
          <a:bodyPr vert="horz" lIns="91440" tIns="45720" rIns="91440" bIns="45720" rtlCol="0">
            <a:normAutofit fontScale="85000" lnSpcReduction="10000"/>
          </a:bodyPr>
          <a:lstStyle>
            <a:lvl1pPr marL="0" indent="0" algn="l" defTabSz="914400" rtl="0" eaLnBrk="1" latinLnBrk="0" hangingPunct="1">
              <a:lnSpc>
                <a:spcPct val="120000"/>
              </a:lnSpc>
              <a:spcBef>
                <a:spcPts val="1300"/>
              </a:spcBef>
              <a:buFont typeface="Arial" pitchFamily="34" charset="0"/>
              <a:buNone/>
              <a:defRPr sz="1465" kern="1200" baseline="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marL="285750" marR="0" lvl="0" indent="-285750" algn="l" rtl="0">
              <a:spcBef>
                <a:spcPts val="0"/>
              </a:spcBef>
              <a:spcAft>
                <a:spcPts val="0"/>
              </a:spcAft>
              <a:buSzPts val="1800"/>
              <a:buFont typeface="Arial"/>
              <a:buChar char="•"/>
            </a:pPr>
            <a:r>
              <a:rPr lang="en-US" sz="1600">
                <a:solidFill>
                  <a:schemeClr val="tx1"/>
                </a:solidFill>
                <a:ea typeface="Arial"/>
                <a:cs typeface="Arial" panose="020B0604020202020204" pitchFamily="34" charset="0"/>
                <a:sym typeface="Arial"/>
              </a:rPr>
              <a:t>Assess the situation and needs together </a:t>
            </a:r>
          </a:p>
          <a:p>
            <a:pPr marL="285750" marR="0" lvl="0" indent="-285750" algn="l" rtl="0">
              <a:spcBef>
                <a:spcPts val="0"/>
              </a:spcBef>
              <a:spcAft>
                <a:spcPts val="0"/>
              </a:spcAft>
              <a:buSzPts val="1800"/>
              <a:buFont typeface="Arial"/>
              <a:buChar char="•"/>
            </a:pPr>
            <a:r>
              <a:rPr lang="en-US" sz="1600">
                <a:solidFill>
                  <a:schemeClr val="tx1"/>
                </a:solidFill>
                <a:ea typeface="Arial"/>
                <a:cs typeface="Arial" panose="020B0604020202020204" pitchFamily="34" charset="0"/>
                <a:sym typeface="Arial"/>
              </a:rPr>
              <a:t>Develop common strategies</a:t>
            </a:r>
            <a:endParaRPr lang="en-US" sz="1600">
              <a:solidFill>
                <a:schemeClr val="tx1"/>
              </a:solidFill>
              <a:cs typeface="Arial" panose="020B0604020202020204" pitchFamily="34" charset="0"/>
            </a:endParaRPr>
          </a:p>
          <a:p>
            <a:pPr marL="285750" marR="0" lvl="0" indent="-285750" algn="l" rtl="0">
              <a:spcBef>
                <a:spcPts val="0"/>
              </a:spcBef>
              <a:spcAft>
                <a:spcPts val="0"/>
              </a:spcAft>
              <a:buSzPts val="1800"/>
              <a:buFont typeface="Arial"/>
              <a:buChar char="•"/>
            </a:pPr>
            <a:r>
              <a:rPr lang="en-US" sz="1600">
                <a:solidFill>
                  <a:schemeClr val="tx1"/>
                </a:solidFill>
                <a:ea typeface="Arial"/>
                <a:cs typeface="Arial" panose="020B0604020202020204" pitchFamily="34" charset="0"/>
                <a:sym typeface="Arial"/>
              </a:rPr>
              <a:t>Convene coordinating forums</a:t>
            </a:r>
            <a:endParaRPr lang="en-US" sz="1600">
              <a:solidFill>
                <a:schemeClr val="tx1"/>
              </a:solidFill>
              <a:cs typeface="Arial" panose="020B0604020202020204" pitchFamily="34" charset="0"/>
            </a:endParaRPr>
          </a:p>
          <a:p>
            <a:pPr marL="285750" marR="0" lvl="0" indent="-285750" algn="l" rtl="0">
              <a:spcBef>
                <a:spcPts val="0"/>
              </a:spcBef>
              <a:spcAft>
                <a:spcPts val="0"/>
              </a:spcAft>
              <a:buSzPts val="1800"/>
              <a:buFont typeface="Arial"/>
              <a:buChar char="•"/>
            </a:pPr>
            <a:r>
              <a:rPr lang="en-US" sz="1600">
                <a:solidFill>
                  <a:schemeClr val="tx1"/>
                </a:solidFill>
                <a:ea typeface="Arial"/>
                <a:cs typeface="Arial" panose="020B0604020202020204" pitchFamily="34" charset="0"/>
                <a:sym typeface="Arial"/>
              </a:rPr>
              <a:t>Set aside adequate funds for coordination</a:t>
            </a:r>
            <a:endParaRPr lang="en-US" sz="1600">
              <a:solidFill>
                <a:schemeClr val="tx1"/>
              </a:solidFill>
              <a:cs typeface="Arial" panose="020B0604020202020204" pitchFamily="34" charset="0"/>
            </a:endParaRPr>
          </a:p>
        </p:txBody>
      </p:sp>
      <p:sp>
        <p:nvSpPr>
          <p:cNvPr id="37" name="Text Placeholder 3">
            <a:extLst>
              <a:ext uri="{FF2B5EF4-FFF2-40B4-BE49-F238E27FC236}">
                <a16:creationId xmlns:a16="http://schemas.microsoft.com/office/drawing/2014/main" id="{7A002786-84E3-4A4B-8849-27163D7C763B}"/>
              </a:ext>
            </a:extLst>
          </p:cNvPr>
          <p:cNvSpPr txBox="1">
            <a:spLocks/>
          </p:cNvSpPr>
          <p:nvPr/>
        </p:nvSpPr>
        <p:spPr>
          <a:xfrm>
            <a:off x="5858422" y="3710785"/>
            <a:ext cx="2555311" cy="450519"/>
          </a:xfrm>
          <a:prstGeom prst="rect">
            <a:avLst/>
          </a:prstGeom>
        </p:spPr>
        <p:txBody>
          <a:bodyPr vert="horz" lIns="91440" tIns="45720" rIns="91440" bIns="45720" rtlCol="0">
            <a:normAutofit/>
          </a:bodyPr>
          <a:lstStyle>
            <a:lvl1pPr marL="0" indent="0" algn="l" defTabSz="914400" rtl="0" eaLnBrk="1" latinLnBrk="0" hangingPunct="1">
              <a:lnSpc>
                <a:spcPct val="85000"/>
              </a:lnSpc>
              <a:spcBef>
                <a:spcPts val="1798"/>
              </a:spcBef>
              <a:buFontTx/>
              <a:buNone/>
              <a:defRPr sz="1998" b="1" i="0" kern="1200" baseline="0">
                <a:solidFill>
                  <a:srgbClr val="0397D6"/>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marL="0" marR="0" lvl="0" indent="0" algn="l" defTabSz="914400" rtl="0" eaLnBrk="1" fontAlgn="auto" latinLnBrk="0" hangingPunct="1">
              <a:lnSpc>
                <a:spcPct val="85000"/>
              </a:lnSpc>
              <a:spcBef>
                <a:spcPts val="1798"/>
              </a:spcBef>
              <a:spcAft>
                <a:spcPts val="0"/>
              </a:spcAft>
              <a:buClrTx/>
              <a:buSzTx/>
              <a:buFontTx/>
              <a:buNone/>
              <a:tabLst/>
              <a:defRPr/>
            </a:pPr>
            <a:r>
              <a:rPr kumimoji="0" lang="en-US" sz="1998" b="1" i="0" u="none" strike="noStrike" kern="1200" cap="none" spc="0" normalizeH="0" baseline="0" noProof="0">
                <a:ln>
                  <a:noFill/>
                </a:ln>
                <a:solidFill>
                  <a:srgbClr val="FA591A"/>
                </a:solidFill>
                <a:effectLst/>
                <a:uLnTx/>
                <a:uFillTx/>
                <a:latin typeface="Calibri Light" panose="020F0302020204030204"/>
                <a:ea typeface="+mn-ea"/>
                <a:cs typeface="+mn-cs"/>
              </a:rPr>
              <a:t>Participation</a:t>
            </a:r>
          </a:p>
        </p:txBody>
      </p:sp>
      <p:sp>
        <p:nvSpPr>
          <p:cNvPr id="38" name="TextBox 37">
            <a:extLst>
              <a:ext uri="{FF2B5EF4-FFF2-40B4-BE49-F238E27FC236}">
                <a16:creationId xmlns:a16="http://schemas.microsoft.com/office/drawing/2014/main" id="{69898EF9-9DA2-46C5-8396-627885688218}"/>
              </a:ext>
            </a:extLst>
          </p:cNvPr>
          <p:cNvSpPr txBox="1"/>
          <p:nvPr/>
        </p:nvSpPr>
        <p:spPr>
          <a:xfrm>
            <a:off x="5858422" y="4057652"/>
            <a:ext cx="2812005" cy="1815882"/>
          </a:xfrm>
          <a:prstGeom prst="rect">
            <a:avLst/>
          </a:prstGeom>
          <a:noFill/>
        </p:spPr>
        <p:txBody>
          <a:bodyPr wrap="square">
            <a:spAutoFit/>
          </a:bodyPr>
          <a:lstStyle/>
          <a:p>
            <a:pPr marL="285750" marR="0" lvl="0" indent="-285750" algn="l" rtl="0">
              <a:spcBef>
                <a:spcPts val="0"/>
              </a:spcBef>
              <a:spcAft>
                <a:spcPts val="0"/>
              </a:spcAft>
              <a:buSzPts val="1600"/>
              <a:buFont typeface="Arial"/>
              <a:buChar char="•"/>
            </a:pPr>
            <a:r>
              <a:rPr lang="en-US" sz="1400">
                <a:ea typeface="Arial"/>
                <a:cs typeface="Arial"/>
                <a:sym typeface="Arial"/>
              </a:rPr>
              <a:t>Participatory assessments</a:t>
            </a:r>
            <a:endParaRPr lang="en-US" sz="1400"/>
          </a:p>
          <a:p>
            <a:pPr marL="285750" marR="0" lvl="0" indent="-285750" algn="l" rtl="0">
              <a:spcBef>
                <a:spcPts val="0"/>
              </a:spcBef>
              <a:spcAft>
                <a:spcPts val="0"/>
              </a:spcAft>
              <a:buSzPts val="1600"/>
              <a:buFont typeface="Arial"/>
              <a:buChar char="•"/>
            </a:pPr>
            <a:r>
              <a:rPr lang="en-US" sz="1400">
                <a:ea typeface="Arial"/>
                <a:cs typeface="Arial"/>
                <a:sym typeface="Arial"/>
              </a:rPr>
              <a:t>Community-based approaches</a:t>
            </a:r>
            <a:endParaRPr lang="en-US" sz="1400"/>
          </a:p>
          <a:p>
            <a:pPr marL="285750" marR="0" lvl="0" indent="-285750" algn="l" rtl="0">
              <a:spcBef>
                <a:spcPts val="0"/>
              </a:spcBef>
              <a:spcAft>
                <a:spcPts val="0"/>
              </a:spcAft>
              <a:buSzPts val="1600"/>
              <a:buFont typeface="Arial"/>
              <a:buChar char="•"/>
            </a:pPr>
            <a:r>
              <a:rPr lang="en-US" sz="1400">
                <a:ea typeface="Arial"/>
                <a:cs typeface="Arial"/>
                <a:sym typeface="Arial"/>
              </a:rPr>
              <a:t>CSOs, women's organizations</a:t>
            </a:r>
            <a:endParaRPr lang="en-US" sz="1400"/>
          </a:p>
          <a:p>
            <a:pPr marL="285750" marR="0" lvl="0" indent="-285750" algn="l" rtl="0">
              <a:spcBef>
                <a:spcPts val="0"/>
              </a:spcBef>
              <a:spcAft>
                <a:spcPts val="0"/>
              </a:spcAft>
              <a:buSzPts val="1600"/>
              <a:buFont typeface="Arial"/>
              <a:buChar char="•"/>
            </a:pPr>
            <a:r>
              <a:rPr lang="en-US" sz="1400">
                <a:ea typeface="Arial"/>
                <a:cs typeface="Arial"/>
                <a:sym typeface="Arial"/>
              </a:rPr>
              <a:t>Training and info exchanges</a:t>
            </a:r>
            <a:endParaRPr lang="en-US" sz="1400"/>
          </a:p>
          <a:p>
            <a:pPr marL="285750" marR="0" lvl="0" indent="-285750" algn="l" rtl="0">
              <a:spcBef>
                <a:spcPts val="0"/>
              </a:spcBef>
              <a:spcAft>
                <a:spcPts val="0"/>
              </a:spcAft>
              <a:buSzPts val="1600"/>
              <a:buFont typeface="Arial"/>
              <a:buChar char="•"/>
            </a:pPr>
            <a:r>
              <a:rPr lang="en-US" sz="1400">
                <a:ea typeface="Arial"/>
                <a:cs typeface="Arial"/>
                <a:sym typeface="Arial"/>
              </a:rPr>
              <a:t>Representative and participatory design process</a:t>
            </a:r>
            <a:endParaRPr lang="en-US" sz="1400"/>
          </a:p>
          <a:p>
            <a:pPr marL="285750" marR="0" lvl="0" indent="-285750" algn="l" rtl="0">
              <a:spcBef>
                <a:spcPts val="0"/>
              </a:spcBef>
              <a:spcAft>
                <a:spcPts val="0"/>
              </a:spcAft>
              <a:buSzPts val="1600"/>
              <a:buFont typeface="Arial"/>
              <a:buChar char="•"/>
            </a:pPr>
            <a:r>
              <a:rPr lang="en-US" sz="1400">
                <a:ea typeface="Arial"/>
                <a:cs typeface="Arial"/>
                <a:sym typeface="Arial"/>
              </a:rPr>
              <a:t>Accountability: feedback and complaint mechanisms</a:t>
            </a:r>
            <a:endParaRPr lang="en-US" sz="1400"/>
          </a:p>
        </p:txBody>
      </p:sp>
      <p:sp>
        <p:nvSpPr>
          <p:cNvPr id="39" name="Text Placeholder 3">
            <a:extLst>
              <a:ext uri="{FF2B5EF4-FFF2-40B4-BE49-F238E27FC236}">
                <a16:creationId xmlns:a16="http://schemas.microsoft.com/office/drawing/2014/main" id="{1CC67AB5-98E6-4B55-85FA-87DCF33A8ABF}"/>
              </a:ext>
            </a:extLst>
          </p:cNvPr>
          <p:cNvSpPr txBox="1">
            <a:spLocks/>
          </p:cNvSpPr>
          <p:nvPr/>
        </p:nvSpPr>
        <p:spPr>
          <a:xfrm>
            <a:off x="8678277" y="998197"/>
            <a:ext cx="2555311" cy="564789"/>
          </a:xfrm>
          <a:prstGeom prst="rect">
            <a:avLst/>
          </a:prstGeom>
        </p:spPr>
        <p:txBody>
          <a:bodyPr vert="horz" lIns="91440" tIns="45720" rIns="91440" bIns="45720" rtlCol="0">
            <a:normAutofit lnSpcReduction="10000"/>
          </a:bodyPr>
          <a:lstStyle>
            <a:lvl1pPr marL="0" indent="0" algn="l" defTabSz="914400" rtl="0" eaLnBrk="1" latinLnBrk="0" hangingPunct="1">
              <a:lnSpc>
                <a:spcPct val="85000"/>
              </a:lnSpc>
              <a:spcBef>
                <a:spcPts val="1798"/>
              </a:spcBef>
              <a:buFontTx/>
              <a:buNone/>
              <a:defRPr sz="1998" b="1" i="0" kern="1200" baseline="0">
                <a:solidFill>
                  <a:srgbClr val="0397D6"/>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marL="0" marR="0" lvl="0" indent="0" algn="l" defTabSz="914400" rtl="0" eaLnBrk="1" fontAlgn="auto" latinLnBrk="0" hangingPunct="1">
              <a:lnSpc>
                <a:spcPct val="85000"/>
              </a:lnSpc>
              <a:spcBef>
                <a:spcPts val="1798"/>
              </a:spcBef>
              <a:spcAft>
                <a:spcPts val="0"/>
              </a:spcAft>
              <a:buClrTx/>
              <a:buSzTx/>
              <a:buFontTx/>
              <a:buNone/>
              <a:tabLst/>
              <a:defRPr/>
            </a:pPr>
            <a:r>
              <a:rPr kumimoji="0" lang="en-US" sz="2000" b="1" i="0" u="none" strike="noStrike" kern="1200" cap="none" spc="0" normalizeH="0" baseline="0" noProof="0">
                <a:ln>
                  <a:noFill/>
                </a:ln>
                <a:solidFill>
                  <a:srgbClr val="FA591A"/>
                </a:solidFill>
                <a:effectLst/>
                <a:uLnTx/>
                <a:uFillTx/>
                <a:latin typeface="Calibri Light" panose="020F0302020204030204"/>
                <a:ea typeface="+mn-ea"/>
                <a:cs typeface="+mn-cs"/>
              </a:rPr>
              <a:t>GBV mitigation and response</a:t>
            </a:r>
          </a:p>
        </p:txBody>
      </p:sp>
      <p:sp>
        <p:nvSpPr>
          <p:cNvPr id="40" name="Text Placeholder 4">
            <a:extLst>
              <a:ext uri="{FF2B5EF4-FFF2-40B4-BE49-F238E27FC236}">
                <a16:creationId xmlns:a16="http://schemas.microsoft.com/office/drawing/2014/main" id="{3AEA27A2-4F57-4152-86FC-C18D0E9CB698}"/>
              </a:ext>
            </a:extLst>
          </p:cNvPr>
          <p:cNvSpPr txBox="1">
            <a:spLocks/>
          </p:cNvSpPr>
          <p:nvPr/>
        </p:nvSpPr>
        <p:spPr>
          <a:xfrm>
            <a:off x="8678771" y="1532405"/>
            <a:ext cx="3005268" cy="2178380"/>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300"/>
              </a:spcBef>
              <a:buFont typeface="Arial" pitchFamily="34" charset="0"/>
              <a:buNone/>
              <a:defRPr sz="1465" kern="1200" baseline="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marL="285750" marR="0" lvl="0" indent="-285750" algn="l" rtl="0">
              <a:spcBef>
                <a:spcPts val="0"/>
              </a:spcBef>
              <a:spcAft>
                <a:spcPts val="0"/>
              </a:spcAft>
              <a:buSzPts val="1800"/>
              <a:buFont typeface="Arial"/>
              <a:buChar char="•"/>
            </a:pPr>
            <a:r>
              <a:rPr lang="en-US" sz="1400">
                <a:solidFill>
                  <a:schemeClr val="tx1"/>
                </a:solidFill>
                <a:ea typeface="Arial"/>
                <a:cs typeface="Arial" panose="020B0604020202020204" pitchFamily="34" charset="0"/>
                <a:sym typeface="Arial"/>
              </a:rPr>
              <a:t>Cross-cutting priority for all sectors</a:t>
            </a:r>
          </a:p>
          <a:p>
            <a:pPr marL="285750" marR="0" lvl="0" indent="-285750" algn="l" rtl="0">
              <a:spcBef>
                <a:spcPts val="0"/>
              </a:spcBef>
              <a:spcAft>
                <a:spcPts val="0"/>
              </a:spcAft>
              <a:buSzPts val="1800"/>
              <a:buFont typeface="Arial"/>
              <a:buChar char="•"/>
            </a:pPr>
            <a:r>
              <a:rPr lang="en-US" sz="1400">
                <a:solidFill>
                  <a:schemeClr val="tx1"/>
                </a:solidFill>
                <a:ea typeface="Arial"/>
                <a:cs typeface="Arial" panose="020B0604020202020204" pitchFamily="34" charset="0"/>
                <a:sym typeface="Arial"/>
              </a:rPr>
              <a:t>Training for every humanitarian actor</a:t>
            </a:r>
          </a:p>
          <a:p>
            <a:pPr marL="285750" marR="0" lvl="0" indent="-285750" algn="l" rtl="0">
              <a:spcBef>
                <a:spcPts val="0"/>
              </a:spcBef>
              <a:spcAft>
                <a:spcPts val="0"/>
              </a:spcAft>
              <a:buSzPts val="1800"/>
              <a:buFont typeface="Arial"/>
              <a:buChar char="•"/>
            </a:pPr>
            <a:r>
              <a:rPr lang="en-US" sz="1400">
                <a:solidFill>
                  <a:schemeClr val="tx1"/>
                </a:solidFill>
                <a:ea typeface="Arial"/>
                <a:cs typeface="Arial" panose="020B0604020202020204" pitchFamily="34" charset="0"/>
                <a:sym typeface="Arial"/>
              </a:rPr>
              <a:t>Ensuring access of survivors to care and support</a:t>
            </a:r>
          </a:p>
          <a:p>
            <a:pPr marL="285750" marR="0" lvl="0" indent="-285750" algn="l" rtl="0">
              <a:spcBef>
                <a:spcPts val="0"/>
              </a:spcBef>
              <a:spcAft>
                <a:spcPts val="0"/>
              </a:spcAft>
              <a:buSzPts val="1800"/>
              <a:buFont typeface="Arial"/>
              <a:buChar char="•"/>
            </a:pPr>
            <a:r>
              <a:rPr lang="en-US" sz="1400">
                <a:solidFill>
                  <a:schemeClr val="tx1"/>
                </a:solidFill>
                <a:ea typeface="Arial"/>
                <a:cs typeface="Arial" panose="020B0604020202020204" pitchFamily="34" charset="0"/>
                <a:sym typeface="Arial"/>
              </a:rPr>
              <a:t>Supporting local and national capacities </a:t>
            </a:r>
          </a:p>
        </p:txBody>
      </p:sp>
      <p:sp>
        <p:nvSpPr>
          <p:cNvPr id="42" name="Text Placeholder 3">
            <a:extLst>
              <a:ext uri="{FF2B5EF4-FFF2-40B4-BE49-F238E27FC236}">
                <a16:creationId xmlns:a16="http://schemas.microsoft.com/office/drawing/2014/main" id="{0EBF601A-CBA9-4708-A88B-4F93FCFB9AF7}"/>
              </a:ext>
            </a:extLst>
          </p:cNvPr>
          <p:cNvSpPr txBox="1">
            <a:spLocks/>
          </p:cNvSpPr>
          <p:nvPr/>
        </p:nvSpPr>
        <p:spPr>
          <a:xfrm>
            <a:off x="8863690" y="3711253"/>
            <a:ext cx="2555311" cy="450519"/>
          </a:xfrm>
          <a:prstGeom prst="rect">
            <a:avLst/>
          </a:prstGeom>
        </p:spPr>
        <p:txBody>
          <a:bodyPr vert="horz" lIns="91440" tIns="45720" rIns="91440" bIns="45720" rtlCol="0">
            <a:normAutofit/>
          </a:bodyPr>
          <a:lstStyle>
            <a:lvl1pPr marL="0" indent="0" algn="l" defTabSz="914400" rtl="0" eaLnBrk="1" latinLnBrk="0" hangingPunct="1">
              <a:lnSpc>
                <a:spcPct val="85000"/>
              </a:lnSpc>
              <a:spcBef>
                <a:spcPts val="1798"/>
              </a:spcBef>
              <a:buFontTx/>
              <a:buNone/>
              <a:defRPr sz="1998" b="1" i="0" kern="1200" baseline="0">
                <a:solidFill>
                  <a:srgbClr val="0397D6"/>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marL="0" marR="0" lvl="0" indent="0" algn="l" defTabSz="914400" rtl="0" eaLnBrk="1" fontAlgn="auto" latinLnBrk="0" hangingPunct="1">
              <a:lnSpc>
                <a:spcPct val="85000"/>
              </a:lnSpc>
              <a:spcBef>
                <a:spcPts val="1798"/>
              </a:spcBef>
              <a:spcAft>
                <a:spcPts val="0"/>
              </a:spcAft>
              <a:buClrTx/>
              <a:buSzTx/>
              <a:buFontTx/>
              <a:buNone/>
              <a:tabLst/>
              <a:defRPr/>
            </a:pPr>
            <a:r>
              <a:rPr kumimoji="0" lang="en-US" sz="1998" b="1" i="0" u="none" strike="noStrike" kern="1200" cap="none" spc="0" normalizeH="0" baseline="0" noProof="0">
                <a:ln>
                  <a:noFill/>
                </a:ln>
                <a:solidFill>
                  <a:srgbClr val="FA591A"/>
                </a:solidFill>
                <a:effectLst/>
                <a:uLnTx/>
                <a:uFillTx/>
                <a:latin typeface="Calibri Light" panose="020F0302020204030204"/>
                <a:ea typeface="+mn-ea"/>
                <a:cs typeface="+mn-cs"/>
              </a:rPr>
              <a:t>Transformative change</a:t>
            </a:r>
          </a:p>
        </p:txBody>
      </p:sp>
      <p:sp>
        <p:nvSpPr>
          <p:cNvPr id="43" name="TextBox 42">
            <a:extLst>
              <a:ext uri="{FF2B5EF4-FFF2-40B4-BE49-F238E27FC236}">
                <a16:creationId xmlns:a16="http://schemas.microsoft.com/office/drawing/2014/main" id="{050F0A98-0305-4AA4-9582-976CA23D0C08}"/>
              </a:ext>
            </a:extLst>
          </p:cNvPr>
          <p:cNvSpPr txBox="1"/>
          <p:nvPr/>
        </p:nvSpPr>
        <p:spPr>
          <a:xfrm>
            <a:off x="8863690" y="4058120"/>
            <a:ext cx="2812005" cy="1815882"/>
          </a:xfrm>
          <a:prstGeom prst="rect">
            <a:avLst/>
          </a:prstGeom>
          <a:noFill/>
        </p:spPr>
        <p:txBody>
          <a:bodyPr wrap="square">
            <a:spAutoFit/>
          </a:bodyPr>
          <a:lstStyle/>
          <a:p>
            <a:pPr marL="285750" marR="0" lvl="0" indent="-285750" algn="l" rtl="0">
              <a:spcBef>
                <a:spcPts val="0"/>
              </a:spcBef>
              <a:spcAft>
                <a:spcPts val="0"/>
              </a:spcAft>
              <a:buSzPts val="1600"/>
              <a:buFont typeface="Arial"/>
              <a:buChar char="•"/>
            </a:pPr>
            <a:r>
              <a:rPr lang="en-US" sz="1400">
                <a:ea typeface="Arial"/>
                <a:cs typeface="Arial"/>
                <a:sym typeface="Arial"/>
              </a:rPr>
              <a:t>Structural change that addresses root causes</a:t>
            </a:r>
          </a:p>
          <a:p>
            <a:pPr marL="285750" marR="0" lvl="0" indent="-285750" algn="l" rtl="0">
              <a:spcBef>
                <a:spcPts val="0"/>
              </a:spcBef>
              <a:spcAft>
                <a:spcPts val="0"/>
              </a:spcAft>
              <a:buSzPts val="1600"/>
              <a:buFont typeface="Arial"/>
              <a:buChar char="•"/>
            </a:pPr>
            <a:r>
              <a:rPr lang="en-US" sz="1400">
                <a:ea typeface="Arial"/>
                <a:cs typeface="Arial"/>
                <a:sym typeface="Arial"/>
              </a:rPr>
              <a:t>Enable inclusion and leadership of local women</a:t>
            </a:r>
          </a:p>
          <a:p>
            <a:pPr marL="285750" marR="0" lvl="0" indent="-285750" algn="l" rtl="0">
              <a:spcBef>
                <a:spcPts val="0"/>
              </a:spcBef>
              <a:spcAft>
                <a:spcPts val="0"/>
              </a:spcAft>
              <a:buSzPts val="1600"/>
              <a:buFont typeface="Arial"/>
              <a:buChar char="•"/>
            </a:pPr>
            <a:r>
              <a:rPr lang="en-US" sz="1400">
                <a:ea typeface="Arial"/>
                <a:cs typeface="Arial"/>
                <a:sym typeface="Arial"/>
              </a:rPr>
              <a:t>Develop women and girls' capacities</a:t>
            </a:r>
          </a:p>
          <a:p>
            <a:pPr marL="285750" marR="0" lvl="0" indent="-285750" algn="l" rtl="0">
              <a:spcBef>
                <a:spcPts val="0"/>
              </a:spcBef>
              <a:spcAft>
                <a:spcPts val="0"/>
              </a:spcAft>
              <a:buSzPts val="1600"/>
              <a:buFont typeface="Arial"/>
              <a:buChar char="•"/>
            </a:pPr>
            <a:r>
              <a:rPr lang="en-US" sz="1400">
                <a:ea typeface="Arial"/>
                <a:cs typeface="Arial"/>
                <a:sym typeface="Arial"/>
              </a:rPr>
              <a:t>Women and girls are agents of change in their communities</a:t>
            </a:r>
          </a:p>
        </p:txBody>
      </p:sp>
      <p:sp>
        <p:nvSpPr>
          <p:cNvPr id="6" name="Rectangle 5">
            <a:extLst>
              <a:ext uri="{FF2B5EF4-FFF2-40B4-BE49-F238E27FC236}">
                <a16:creationId xmlns:a16="http://schemas.microsoft.com/office/drawing/2014/main" id="{EB83A7B1-2E20-4DA4-BE59-D3256DB68C8D}"/>
              </a:ext>
            </a:extLst>
          </p:cNvPr>
          <p:cNvSpPr/>
          <p:nvPr/>
        </p:nvSpPr>
        <p:spPr>
          <a:xfrm>
            <a:off x="5752213" y="811007"/>
            <a:ext cx="5931825" cy="512434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86115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0BC56E66-927F-014A-9A11-176E3AD828AA}"/>
              </a:ext>
            </a:extLst>
          </p:cNvPr>
          <p:cNvPicPr>
            <a:picLocks noGrp="1" noChangeAspect="1"/>
          </p:cNvPicPr>
          <p:nvPr>
            <p:ph type="pic" sz="quarter" idx="13"/>
          </p:nvPr>
        </p:nvPicPr>
        <p:blipFill>
          <a:blip r:embed="rId3"/>
          <a:srcRect t="18336" b="18336"/>
          <a:stretch/>
        </p:blipFill>
        <p:spPr>
          <a:xfrm>
            <a:off x="0" y="0"/>
            <a:ext cx="12192000" cy="5153546"/>
          </a:xfrm>
        </p:spPr>
      </p:pic>
      <p:sp>
        <p:nvSpPr>
          <p:cNvPr id="9" name="Text Placeholder 1">
            <a:extLst>
              <a:ext uri="{FF2B5EF4-FFF2-40B4-BE49-F238E27FC236}">
                <a16:creationId xmlns:a16="http://schemas.microsoft.com/office/drawing/2014/main" id="{16326127-7AC5-417E-9126-222CD097C29E}"/>
              </a:ext>
            </a:extLst>
          </p:cNvPr>
          <p:cNvSpPr txBox="1">
            <a:spLocks/>
          </p:cNvSpPr>
          <p:nvPr/>
        </p:nvSpPr>
        <p:spPr>
          <a:xfrm>
            <a:off x="2724615" y="5589159"/>
            <a:ext cx="7300333" cy="867017"/>
          </a:xfrm>
          <a:prstGeom prst="rect">
            <a:avLst/>
          </a:prstGeom>
        </p:spPr>
        <p:txBody>
          <a:bodyPr vert="horz" lIns="91440" tIns="45720" rIns="91440" bIns="45720" rtlCol="0">
            <a:normAutofit/>
          </a:bodyPr>
          <a:lstStyle>
            <a:lvl1pPr marL="0" indent="0" algn="ctr" defTabSz="914400" rtl="0" eaLnBrk="1" latinLnBrk="0" hangingPunct="1">
              <a:lnSpc>
                <a:spcPct val="85000"/>
              </a:lnSpc>
              <a:spcBef>
                <a:spcPts val="1300"/>
              </a:spcBef>
              <a:buFont typeface="Arial" pitchFamily="34" charset="0"/>
              <a:buNone/>
              <a:defRPr sz="2398" kern="1200" baseline="0">
                <a:solidFill>
                  <a:schemeClr val="tx1"/>
                </a:solidFill>
                <a:latin typeface="+mn-lt"/>
                <a:ea typeface="+mn-ea"/>
                <a:cs typeface="+mn-cs"/>
              </a:defRPr>
            </a:lvl1pPr>
            <a:lvl2pPr marL="456777" indent="0" algn="l" defTabSz="914400" rtl="0" eaLnBrk="1" latinLnBrk="0" hangingPunct="1">
              <a:lnSpc>
                <a:spcPct val="85000"/>
              </a:lnSpc>
              <a:spcBef>
                <a:spcPts val="600"/>
              </a:spcBef>
              <a:buFont typeface="Arial" pitchFamily="34" charset="0"/>
              <a:buNone/>
              <a:defRPr sz="1998" kern="1200">
                <a:solidFill>
                  <a:schemeClr val="tx1">
                    <a:tint val="75000"/>
                  </a:schemeClr>
                </a:solidFill>
                <a:latin typeface="+mn-lt"/>
                <a:ea typeface="+mn-ea"/>
                <a:cs typeface="+mn-cs"/>
              </a:defRPr>
            </a:lvl2pPr>
            <a:lvl3pPr marL="913554" indent="0" algn="l" defTabSz="914400" rtl="0" eaLnBrk="1" latinLnBrk="0" hangingPunct="1">
              <a:lnSpc>
                <a:spcPct val="85000"/>
              </a:lnSpc>
              <a:spcBef>
                <a:spcPts val="600"/>
              </a:spcBef>
              <a:buFont typeface="Arial" pitchFamily="34" charset="0"/>
              <a:buNone/>
              <a:defRPr sz="1798" i="1" kern="1200">
                <a:solidFill>
                  <a:schemeClr val="tx1">
                    <a:tint val="75000"/>
                  </a:schemeClr>
                </a:solidFill>
                <a:latin typeface="+mn-lt"/>
                <a:ea typeface="+mn-ea"/>
                <a:cs typeface="+mn-cs"/>
              </a:defRPr>
            </a:lvl3pPr>
            <a:lvl4pPr marL="1370331" indent="0" algn="l" defTabSz="914400" rtl="0" eaLnBrk="1" latinLnBrk="0" hangingPunct="1">
              <a:lnSpc>
                <a:spcPct val="85000"/>
              </a:lnSpc>
              <a:spcBef>
                <a:spcPts val="600"/>
              </a:spcBef>
              <a:buFont typeface="Arial" pitchFamily="34" charset="0"/>
              <a:buNone/>
              <a:defRPr sz="1599" kern="1200">
                <a:solidFill>
                  <a:schemeClr val="tx1">
                    <a:tint val="75000"/>
                  </a:schemeClr>
                </a:solidFill>
                <a:latin typeface="+mn-lt"/>
                <a:ea typeface="+mn-ea"/>
                <a:cs typeface="+mn-cs"/>
              </a:defRPr>
            </a:lvl4pPr>
            <a:lvl5pPr marL="1827108" indent="0" algn="l" defTabSz="914400" rtl="0" eaLnBrk="1" latinLnBrk="0" hangingPunct="1">
              <a:lnSpc>
                <a:spcPct val="85000"/>
              </a:lnSpc>
              <a:spcBef>
                <a:spcPts val="600"/>
              </a:spcBef>
              <a:buFont typeface="Arial" pitchFamily="34" charset="0"/>
              <a:buNone/>
              <a:defRPr sz="1599" kern="1200">
                <a:solidFill>
                  <a:schemeClr val="tx1">
                    <a:tint val="75000"/>
                  </a:schemeClr>
                </a:solidFill>
                <a:latin typeface="+mn-lt"/>
                <a:ea typeface="+mn-ea"/>
                <a:cs typeface="+mn-cs"/>
              </a:defRPr>
            </a:lvl5pPr>
            <a:lvl6pPr marL="2283885" indent="0" algn="l" defTabSz="914400" rtl="0" eaLnBrk="1" latinLnBrk="0" hangingPunct="1">
              <a:lnSpc>
                <a:spcPct val="85000"/>
              </a:lnSpc>
              <a:spcBef>
                <a:spcPts val="600"/>
              </a:spcBef>
              <a:buFont typeface="Arial" pitchFamily="34" charset="0"/>
              <a:buNone/>
              <a:defRPr sz="1599" kern="1200">
                <a:solidFill>
                  <a:schemeClr val="tx1">
                    <a:tint val="75000"/>
                  </a:schemeClr>
                </a:solidFill>
                <a:latin typeface="+mn-lt"/>
                <a:ea typeface="+mn-ea"/>
                <a:cs typeface="+mn-cs"/>
              </a:defRPr>
            </a:lvl6pPr>
            <a:lvl7pPr marL="2740663" indent="0" algn="l" defTabSz="914400" rtl="0" eaLnBrk="1" latinLnBrk="0" hangingPunct="1">
              <a:lnSpc>
                <a:spcPct val="85000"/>
              </a:lnSpc>
              <a:spcBef>
                <a:spcPts val="600"/>
              </a:spcBef>
              <a:buFont typeface="Arial" pitchFamily="34" charset="0"/>
              <a:buNone/>
              <a:defRPr sz="1599" kern="1200">
                <a:solidFill>
                  <a:schemeClr val="tx1">
                    <a:tint val="75000"/>
                  </a:schemeClr>
                </a:solidFill>
                <a:latin typeface="+mn-lt"/>
                <a:ea typeface="+mn-ea"/>
                <a:cs typeface="+mn-cs"/>
              </a:defRPr>
            </a:lvl7pPr>
            <a:lvl8pPr marL="3197440" indent="0" algn="l" defTabSz="914400" rtl="0" eaLnBrk="1" latinLnBrk="0" hangingPunct="1">
              <a:lnSpc>
                <a:spcPct val="85000"/>
              </a:lnSpc>
              <a:spcBef>
                <a:spcPts val="600"/>
              </a:spcBef>
              <a:buFont typeface="Arial" pitchFamily="34" charset="0"/>
              <a:buNone/>
              <a:defRPr sz="1599" kern="1200">
                <a:solidFill>
                  <a:schemeClr val="tx1">
                    <a:tint val="75000"/>
                  </a:schemeClr>
                </a:solidFill>
                <a:latin typeface="+mn-lt"/>
                <a:ea typeface="+mn-ea"/>
                <a:cs typeface="+mn-cs"/>
              </a:defRPr>
            </a:lvl8pPr>
            <a:lvl9pPr marL="3654217" indent="0" algn="l" defTabSz="914400" rtl="0" eaLnBrk="1" latinLnBrk="0" hangingPunct="1">
              <a:lnSpc>
                <a:spcPct val="85000"/>
              </a:lnSpc>
              <a:spcBef>
                <a:spcPts val="600"/>
              </a:spcBef>
              <a:buFont typeface="Arial" pitchFamily="34" charset="0"/>
              <a:buNone/>
              <a:defRPr sz="1599" kern="1200">
                <a:solidFill>
                  <a:schemeClr val="tx1">
                    <a:tint val="75000"/>
                  </a:schemeClr>
                </a:solidFill>
                <a:latin typeface="+mn-lt"/>
                <a:ea typeface="+mn-ea"/>
                <a:cs typeface="+mn-cs"/>
              </a:defRPr>
            </a:lvl9pPr>
          </a:lstStyle>
          <a:p>
            <a:r>
              <a:rPr lang="en-US" b="1"/>
              <a:t>IASC Gender with Age Marker (GAM)</a:t>
            </a:r>
          </a:p>
        </p:txBody>
      </p:sp>
      <p:pic>
        <p:nvPicPr>
          <p:cNvPr id="10" name="Picture 9" descr="Text&#10;&#10;Description automatically generated">
            <a:extLst>
              <a:ext uri="{FF2B5EF4-FFF2-40B4-BE49-F238E27FC236}">
                <a16:creationId xmlns:a16="http://schemas.microsoft.com/office/drawing/2014/main" id="{E950A765-82E6-4B33-B39C-482FF56A18C9}"/>
              </a:ext>
            </a:extLst>
          </p:cNvPr>
          <p:cNvPicPr>
            <a:picLocks noChangeAspect="1"/>
          </p:cNvPicPr>
          <p:nvPr/>
        </p:nvPicPr>
        <p:blipFill>
          <a:blip r:embed="rId4"/>
          <a:stretch>
            <a:fillRect/>
          </a:stretch>
        </p:blipFill>
        <p:spPr>
          <a:xfrm>
            <a:off x="10307724" y="6273479"/>
            <a:ext cx="1706392" cy="405114"/>
          </a:xfrm>
          <a:prstGeom prst="rect">
            <a:avLst/>
          </a:prstGeom>
        </p:spPr>
      </p:pic>
    </p:spTree>
    <p:extLst>
      <p:ext uri="{BB962C8B-B14F-4D97-AF65-F5344CB8AC3E}">
        <p14:creationId xmlns:p14="http://schemas.microsoft.com/office/powerpoint/2010/main" val="9034302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E957439-FA53-A14A-B41F-ABC65E2A2E76}"/>
              </a:ext>
            </a:extLst>
          </p:cNvPr>
          <p:cNvSpPr>
            <a:spLocks noGrp="1"/>
          </p:cNvSpPr>
          <p:nvPr>
            <p:ph type="body" sz="quarter" idx="14"/>
          </p:nvPr>
        </p:nvSpPr>
        <p:spPr>
          <a:xfrm>
            <a:off x="616105" y="1639442"/>
            <a:ext cx="2367993" cy="701677"/>
          </a:xfrm>
        </p:spPr>
        <p:txBody>
          <a:bodyPr/>
          <a:lstStyle/>
          <a:p>
            <a:pPr algn="l"/>
            <a:r>
              <a:rPr lang="en-US" sz="2000">
                <a:latin typeface="Calibri" panose="020F0502020204030204" pitchFamily="34" charset="0"/>
                <a:cs typeface="Calibri" panose="020F0502020204030204" pitchFamily="34" charset="0"/>
              </a:rPr>
              <a:t>What is a gender marker?</a:t>
            </a:r>
          </a:p>
        </p:txBody>
      </p:sp>
      <p:pic>
        <p:nvPicPr>
          <p:cNvPr id="18" name="Picture 17" descr="Text&#10;&#10;Description automatically generated">
            <a:extLst>
              <a:ext uri="{FF2B5EF4-FFF2-40B4-BE49-F238E27FC236}">
                <a16:creationId xmlns:a16="http://schemas.microsoft.com/office/drawing/2014/main" id="{5D881A57-F16C-489E-B8D6-E000D9BC652D}"/>
              </a:ext>
            </a:extLst>
          </p:cNvPr>
          <p:cNvPicPr>
            <a:picLocks noChangeAspect="1"/>
          </p:cNvPicPr>
          <p:nvPr/>
        </p:nvPicPr>
        <p:blipFill>
          <a:blip r:embed="rId3"/>
          <a:stretch>
            <a:fillRect/>
          </a:stretch>
        </p:blipFill>
        <p:spPr>
          <a:xfrm>
            <a:off x="10307724" y="6273479"/>
            <a:ext cx="1706392" cy="405114"/>
          </a:xfrm>
          <a:prstGeom prst="rect">
            <a:avLst/>
          </a:prstGeom>
        </p:spPr>
      </p:pic>
      <p:sp>
        <p:nvSpPr>
          <p:cNvPr id="19" name="Title 1">
            <a:extLst>
              <a:ext uri="{FF2B5EF4-FFF2-40B4-BE49-F238E27FC236}">
                <a16:creationId xmlns:a16="http://schemas.microsoft.com/office/drawing/2014/main" id="{DC730EF7-A024-406B-B9A0-383BB2C1580F}"/>
              </a:ext>
            </a:extLst>
          </p:cNvPr>
          <p:cNvSpPr txBox="1">
            <a:spLocks/>
          </p:cNvSpPr>
          <p:nvPr/>
        </p:nvSpPr>
        <p:spPr>
          <a:xfrm>
            <a:off x="444655" y="203200"/>
            <a:ext cx="11384672" cy="701676"/>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en-US" sz="3200">
                <a:solidFill>
                  <a:srgbClr val="FA591A"/>
                </a:solidFill>
              </a:rPr>
              <a:t>|</a:t>
            </a:r>
            <a:r>
              <a:rPr lang="en-US" sz="3200">
                <a:solidFill>
                  <a:schemeClr val="tx1"/>
                </a:solidFill>
                <a:latin typeface="Calibri" panose="020F0502020204030204" pitchFamily="34" charset="0"/>
                <a:cs typeface="Calibri" panose="020F0502020204030204" pitchFamily="34" charset="0"/>
              </a:rPr>
              <a:t>Gender Markers</a:t>
            </a:r>
            <a:endParaRPr lang="en-US" sz="3200">
              <a:solidFill>
                <a:schemeClr val="tx1"/>
              </a:solidFill>
            </a:endParaRPr>
          </a:p>
        </p:txBody>
      </p:sp>
      <p:sp>
        <p:nvSpPr>
          <p:cNvPr id="20" name="Text Placeholder 3">
            <a:extLst>
              <a:ext uri="{FF2B5EF4-FFF2-40B4-BE49-F238E27FC236}">
                <a16:creationId xmlns:a16="http://schemas.microsoft.com/office/drawing/2014/main" id="{51723F57-BBB1-4A62-A418-1D6E8D3FBB62}"/>
              </a:ext>
            </a:extLst>
          </p:cNvPr>
          <p:cNvSpPr txBox="1">
            <a:spLocks/>
          </p:cNvSpPr>
          <p:nvPr/>
        </p:nvSpPr>
        <p:spPr>
          <a:xfrm>
            <a:off x="3401977" y="1639442"/>
            <a:ext cx="2367993" cy="701677"/>
          </a:xfrm>
          <a:prstGeom prst="rect">
            <a:avLst/>
          </a:prstGeom>
        </p:spPr>
        <p:txBody>
          <a:bodyPr vert="horz" lIns="91440" tIns="45720" rIns="91440" bIns="45720" rtlCol="0" anchor="b"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131" b="1" i="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000">
                <a:latin typeface="Calibri" panose="020F0502020204030204" pitchFamily="34" charset="0"/>
                <a:cs typeface="Calibri" panose="020F0502020204030204" pitchFamily="34" charset="0"/>
              </a:rPr>
              <a:t>Why use gender markers?</a:t>
            </a:r>
          </a:p>
        </p:txBody>
      </p:sp>
      <p:sp>
        <p:nvSpPr>
          <p:cNvPr id="21" name="Text Placeholder 3">
            <a:extLst>
              <a:ext uri="{FF2B5EF4-FFF2-40B4-BE49-F238E27FC236}">
                <a16:creationId xmlns:a16="http://schemas.microsoft.com/office/drawing/2014/main" id="{D991D888-E47D-475C-8796-2627EAC392C1}"/>
              </a:ext>
            </a:extLst>
          </p:cNvPr>
          <p:cNvSpPr txBox="1">
            <a:spLocks/>
          </p:cNvSpPr>
          <p:nvPr/>
        </p:nvSpPr>
        <p:spPr>
          <a:xfrm>
            <a:off x="6422032" y="1639441"/>
            <a:ext cx="2367993" cy="701677"/>
          </a:xfrm>
          <a:prstGeom prst="rect">
            <a:avLst/>
          </a:prstGeom>
        </p:spPr>
        <p:txBody>
          <a:bodyPr vert="horz" lIns="91440" tIns="45720" rIns="91440" bIns="45720" rtlCol="0" anchor="b"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131" b="1" i="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000">
                <a:latin typeface="Calibri" panose="020F0502020204030204" pitchFamily="34" charset="0"/>
                <a:cs typeface="Calibri" panose="020F0502020204030204" pitchFamily="34" charset="0"/>
              </a:rPr>
              <a:t>When do we use gender markers?</a:t>
            </a:r>
          </a:p>
        </p:txBody>
      </p:sp>
      <p:sp>
        <p:nvSpPr>
          <p:cNvPr id="22" name="Text Placeholder 3">
            <a:extLst>
              <a:ext uri="{FF2B5EF4-FFF2-40B4-BE49-F238E27FC236}">
                <a16:creationId xmlns:a16="http://schemas.microsoft.com/office/drawing/2014/main" id="{7507F19D-977B-49A6-8FCA-190261ABCB41}"/>
              </a:ext>
            </a:extLst>
          </p:cNvPr>
          <p:cNvSpPr txBox="1">
            <a:spLocks/>
          </p:cNvSpPr>
          <p:nvPr/>
        </p:nvSpPr>
        <p:spPr>
          <a:xfrm>
            <a:off x="9207904" y="1639440"/>
            <a:ext cx="2367993" cy="701677"/>
          </a:xfrm>
          <a:prstGeom prst="rect">
            <a:avLst/>
          </a:prstGeom>
        </p:spPr>
        <p:txBody>
          <a:bodyPr vert="horz" lIns="91440" tIns="45720" rIns="91440" bIns="45720" rtlCol="0" anchor="b"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131" b="1" i="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000">
                <a:latin typeface="Calibri" panose="020F0502020204030204" pitchFamily="34" charset="0"/>
                <a:cs typeface="Calibri" panose="020F0502020204030204" pitchFamily="34" charset="0"/>
              </a:rPr>
              <a:t>Benefits of gender markers</a:t>
            </a:r>
          </a:p>
        </p:txBody>
      </p:sp>
      <p:cxnSp>
        <p:nvCxnSpPr>
          <p:cNvPr id="3" name="Straight Connector 2">
            <a:extLst>
              <a:ext uri="{FF2B5EF4-FFF2-40B4-BE49-F238E27FC236}">
                <a16:creationId xmlns:a16="http://schemas.microsoft.com/office/drawing/2014/main" id="{DC654328-0D3A-4A78-BF02-A0FF530690C7}"/>
              </a:ext>
            </a:extLst>
          </p:cNvPr>
          <p:cNvCxnSpPr>
            <a:cxnSpLocks/>
          </p:cNvCxnSpPr>
          <p:nvPr/>
        </p:nvCxnSpPr>
        <p:spPr>
          <a:xfrm flipV="1">
            <a:off x="380804" y="1455420"/>
            <a:ext cx="11407336" cy="1524"/>
          </a:xfrm>
          <a:prstGeom prst="line">
            <a:avLst/>
          </a:prstGeom>
          <a:ln w="79375">
            <a:solidFill>
              <a:srgbClr val="FA591A"/>
            </a:solidFill>
          </a:ln>
        </p:spPr>
        <p:style>
          <a:lnRef idx="1">
            <a:schemeClr val="accent1"/>
          </a:lnRef>
          <a:fillRef idx="0">
            <a:schemeClr val="accent1"/>
          </a:fillRef>
          <a:effectRef idx="0">
            <a:schemeClr val="accent1"/>
          </a:effectRef>
          <a:fontRef idx="minor">
            <a:schemeClr val="tx1"/>
          </a:fontRef>
        </p:style>
      </p:cxnSp>
      <p:sp>
        <p:nvSpPr>
          <p:cNvPr id="25" name="Text Placeholder 3">
            <a:extLst>
              <a:ext uri="{FF2B5EF4-FFF2-40B4-BE49-F238E27FC236}">
                <a16:creationId xmlns:a16="http://schemas.microsoft.com/office/drawing/2014/main" id="{29353E4F-250D-477A-85A1-6ACCA1EEBE4F}"/>
              </a:ext>
            </a:extLst>
          </p:cNvPr>
          <p:cNvSpPr txBox="1">
            <a:spLocks/>
          </p:cNvSpPr>
          <p:nvPr/>
        </p:nvSpPr>
        <p:spPr>
          <a:xfrm>
            <a:off x="616104" y="2472890"/>
            <a:ext cx="2367993" cy="1756210"/>
          </a:xfrm>
          <a:prstGeom prst="rect">
            <a:avLst/>
          </a:prstGeom>
        </p:spPr>
        <p:txBody>
          <a:bodyPr vert="horz" lIns="91440" tIns="45720" rIns="91440" bIns="45720" rtlCol="0" anchor="b"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131" b="1" i="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000" b="0">
                <a:latin typeface="Calibri" panose="020F0502020204030204" pitchFamily="34" charset="0"/>
                <a:cs typeface="Calibri" panose="020F0502020204030204" pitchFamily="34" charset="0"/>
              </a:rPr>
              <a:t>Tool to assess the extent to which gender equality has been integrated into humanitarian </a:t>
            </a:r>
            <a:r>
              <a:rPr lang="en-US" sz="2000" b="0" err="1">
                <a:latin typeface="Calibri" panose="020F0502020204030204" pitchFamily="34" charset="0"/>
                <a:cs typeface="Calibri" panose="020F0502020204030204" pitchFamily="34" charset="0"/>
              </a:rPr>
              <a:t>programmes</a:t>
            </a:r>
            <a:endParaRPr lang="en-US" sz="2000" b="0">
              <a:latin typeface="Calibri" panose="020F0502020204030204" pitchFamily="34" charset="0"/>
              <a:cs typeface="Calibri" panose="020F0502020204030204" pitchFamily="34" charset="0"/>
            </a:endParaRPr>
          </a:p>
        </p:txBody>
      </p:sp>
      <p:sp>
        <p:nvSpPr>
          <p:cNvPr id="26" name="Text Placeholder 3">
            <a:extLst>
              <a:ext uri="{FF2B5EF4-FFF2-40B4-BE49-F238E27FC236}">
                <a16:creationId xmlns:a16="http://schemas.microsoft.com/office/drawing/2014/main" id="{858AB671-2ED0-498C-AB05-3E74C800AF10}"/>
              </a:ext>
            </a:extLst>
          </p:cNvPr>
          <p:cNvSpPr txBox="1">
            <a:spLocks/>
          </p:cNvSpPr>
          <p:nvPr/>
        </p:nvSpPr>
        <p:spPr>
          <a:xfrm>
            <a:off x="3401977" y="2472890"/>
            <a:ext cx="2602176" cy="3339909"/>
          </a:xfrm>
          <a:prstGeom prst="rect">
            <a:avLst/>
          </a:prstGeom>
        </p:spPr>
        <p:txBody>
          <a:bodyPr vert="horz" lIns="91440" tIns="45720" rIns="91440" bIns="45720" rtlCol="0" anchor="b"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131" b="1" i="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l">
              <a:buFont typeface="Arial" panose="020B0604020202020204" pitchFamily="34" charset="0"/>
              <a:buChar char="•"/>
            </a:pPr>
            <a:r>
              <a:rPr lang="en-US" sz="2000" b="0">
                <a:latin typeface="Calibri" panose="020F0502020204030204" pitchFamily="34" charset="0"/>
                <a:cs typeface="Calibri" panose="020F0502020204030204" pitchFamily="34" charset="0"/>
              </a:rPr>
              <a:t>Assess how well a </a:t>
            </a:r>
            <a:r>
              <a:rPr lang="en-US" sz="2000" b="0" err="1">
                <a:latin typeface="Calibri" panose="020F0502020204030204" pitchFamily="34" charset="0"/>
                <a:cs typeface="Calibri" panose="020F0502020204030204" pitchFamily="34" charset="0"/>
              </a:rPr>
              <a:t>programme</a:t>
            </a:r>
            <a:r>
              <a:rPr lang="en-US" sz="2000" b="0">
                <a:latin typeface="Calibri" panose="020F0502020204030204" pitchFamily="34" charset="0"/>
                <a:cs typeface="Calibri" panose="020F0502020204030204" pitchFamily="34" charset="0"/>
              </a:rPr>
              <a:t> integrates gender equality</a:t>
            </a:r>
          </a:p>
          <a:p>
            <a:pPr marL="342900" indent="-342900" algn="l">
              <a:buFont typeface="Arial" panose="020B0604020202020204" pitchFamily="34" charset="0"/>
              <a:buChar char="•"/>
            </a:pPr>
            <a:r>
              <a:rPr lang="en-US" sz="2000" b="0">
                <a:latin typeface="Calibri" panose="020F0502020204030204" pitchFamily="34" charset="0"/>
                <a:cs typeface="Calibri" panose="020F0502020204030204" pitchFamily="34" charset="0"/>
              </a:rPr>
              <a:t>Ensure persons of all genders and ages benefit equally </a:t>
            </a:r>
          </a:p>
          <a:p>
            <a:pPr marL="342900" indent="-342900" algn="l">
              <a:buFont typeface="Arial" panose="020B0604020202020204" pitchFamily="34" charset="0"/>
              <a:buChar char="•"/>
            </a:pPr>
            <a:r>
              <a:rPr lang="en-US" sz="2000" b="0">
                <a:latin typeface="Calibri" panose="020F0502020204030204" pitchFamily="34" charset="0"/>
                <a:cs typeface="Calibri" panose="020F0502020204030204" pitchFamily="34" charset="0"/>
              </a:rPr>
              <a:t>Help donors identify and fund gender-sensitized </a:t>
            </a:r>
            <a:r>
              <a:rPr lang="en-US" sz="2000" b="0" err="1">
                <a:latin typeface="Calibri" panose="020F0502020204030204" pitchFamily="34" charset="0"/>
                <a:cs typeface="Calibri" panose="020F0502020204030204" pitchFamily="34" charset="0"/>
              </a:rPr>
              <a:t>programmes</a:t>
            </a:r>
            <a:endParaRPr lang="en-US" sz="2000" b="0">
              <a:latin typeface="Calibri" panose="020F0502020204030204" pitchFamily="34" charset="0"/>
              <a:cs typeface="Calibri" panose="020F0502020204030204" pitchFamily="34" charset="0"/>
            </a:endParaRPr>
          </a:p>
        </p:txBody>
      </p:sp>
      <p:sp>
        <p:nvSpPr>
          <p:cNvPr id="32" name="Text Placeholder 3">
            <a:extLst>
              <a:ext uri="{FF2B5EF4-FFF2-40B4-BE49-F238E27FC236}">
                <a16:creationId xmlns:a16="http://schemas.microsoft.com/office/drawing/2014/main" id="{31C108C6-6848-4862-BA45-053A7B7337E2}"/>
              </a:ext>
            </a:extLst>
          </p:cNvPr>
          <p:cNvSpPr txBox="1">
            <a:spLocks/>
          </p:cNvSpPr>
          <p:nvPr/>
        </p:nvSpPr>
        <p:spPr>
          <a:xfrm>
            <a:off x="6304940" y="2472890"/>
            <a:ext cx="2602176" cy="3166046"/>
          </a:xfrm>
          <a:prstGeom prst="rect">
            <a:avLst/>
          </a:prstGeom>
        </p:spPr>
        <p:txBody>
          <a:bodyPr vert="horz" lIns="91440" tIns="45720" rIns="91440" bIns="45720" rtlCol="0" anchor="b"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131" b="1" i="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l">
              <a:buFont typeface="Arial" panose="020B0604020202020204" pitchFamily="34" charset="0"/>
              <a:buChar char="•"/>
            </a:pPr>
            <a:r>
              <a:rPr lang="en-US" sz="2000" b="0">
                <a:latin typeface="Calibri" panose="020F0502020204030204" pitchFamily="34" charset="0"/>
                <a:cs typeface="Calibri" panose="020F0502020204030204" pitchFamily="34" charset="0"/>
              </a:rPr>
              <a:t>Humanitarian response planning (HRP) </a:t>
            </a:r>
          </a:p>
          <a:p>
            <a:pPr marL="342900" indent="-342900" algn="l">
              <a:buFont typeface="Arial" panose="020B0604020202020204" pitchFamily="34" charset="0"/>
              <a:buChar char="•"/>
            </a:pPr>
            <a:r>
              <a:rPr lang="en-US" sz="2000" b="0">
                <a:latin typeface="Calibri" panose="020F0502020204030204" pitchFamily="34" charset="0"/>
                <a:cs typeface="Calibri" panose="020F0502020204030204" pitchFamily="34" charset="0"/>
              </a:rPr>
              <a:t>Resource mobilization </a:t>
            </a:r>
          </a:p>
          <a:p>
            <a:pPr marL="342900" indent="-342900" algn="l">
              <a:buFont typeface="Arial" panose="020B0604020202020204" pitchFamily="34" charset="0"/>
              <a:buChar char="•"/>
            </a:pPr>
            <a:r>
              <a:rPr lang="en-US" sz="2000" b="0">
                <a:latin typeface="Calibri" panose="020F0502020204030204" pitchFamily="34" charset="0"/>
                <a:cs typeface="Calibri" panose="020F0502020204030204" pitchFamily="34" charset="0"/>
              </a:rPr>
              <a:t>Implementation and monitoring</a:t>
            </a:r>
          </a:p>
          <a:p>
            <a:pPr marL="342900" indent="-342900" algn="l">
              <a:buFont typeface="Arial" panose="020B0604020202020204" pitchFamily="34" charset="0"/>
              <a:buChar char="•"/>
            </a:pPr>
            <a:r>
              <a:rPr lang="en-US" sz="2000" b="0">
                <a:latin typeface="Calibri" panose="020F0502020204030204" pitchFamily="34" charset="0"/>
                <a:cs typeface="Calibri" panose="020F0502020204030204" pitchFamily="34" charset="0"/>
              </a:rPr>
              <a:t>Operational peer review and evaluation</a:t>
            </a:r>
          </a:p>
        </p:txBody>
      </p:sp>
      <p:sp>
        <p:nvSpPr>
          <p:cNvPr id="33" name="Text Placeholder 3">
            <a:extLst>
              <a:ext uri="{FF2B5EF4-FFF2-40B4-BE49-F238E27FC236}">
                <a16:creationId xmlns:a16="http://schemas.microsoft.com/office/drawing/2014/main" id="{F1EAFDE3-D21F-4005-8746-C96147208375}"/>
              </a:ext>
            </a:extLst>
          </p:cNvPr>
          <p:cNvSpPr txBox="1">
            <a:spLocks/>
          </p:cNvSpPr>
          <p:nvPr/>
        </p:nvSpPr>
        <p:spPr>
          <a:xfrm>
            <a:off x="9090812" y="2472890"/>
            <a:ext cx="2602176" cy="3572808"/>
          </a:xfrm>
          <a:prstGeom prst="rect">
            <a:avLst/>
          </a:prstGeom>
        </p:spPr>
        <p:txBody>
          <a:bodyPr vert="horz" lIns="91440" tIns="45720" rIns="91440" bIns="45720" rtlCol="0" anchor="b"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131" b="1" i="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l">
              <a:buFont typeface="Arial" panose="020B0604020202020204" pitchFamily="34" charset="0"/>
              <a:buChar char="•"/>
            </a:pPr>
            <a:r>
              <a:rPr lang="en-US" sz="2000" b="0">
                <a:latin typeface="Calibri" panose="020F0502020204030204" pitchFamily="34" charset="0"/>
                <a:cs typeface="Calibri" panose="020F0502020204030204" pitchFamily="34" charset="0"/>
              </a:rPr>
              <a:t>Gender-responsive </a:t>
            </a:r>
            <a:r>
              <a:rPr lang="en-US" sz="2000" b="0" err="1">
                <a:latin typeface="Calibri" panose="020F0502020204030204" pitchFamily="34" charset="0"/>
                <a:cs typeface="Calibri" panose="020F0502020204030204" pitchFamily="34" charset="0"/>
              </a:rPr>
              <a:t>programmes</a:t>
            </a:r>
            <a:endParaRPr lang="en-US" sz="2000" b="0">
              <a:latin typeface="Calibri" panose="020F0502020204030204" pitchFamily="34" charset="0"/>
              <a:cs typeface="Calibri" panose="020F0502020204030204" pitchFamily="34" charset="0"/>
            </a:endParaRPr>
          </a:p>
          <a:p>
            <a:pPr marL="342900" indent="-342900" algn="l">
              <a:buFont typeface="Arial" panose="020B0604020202020204" pitchFamily="34" charset="0"/>
              <a:buChar char="•"/>
            </a:pPr>
            <a:r>
              <a:rPr lang="en-US" sz="2000" b="0">
                <a:latin typeface="Calibri" panose="020F0502020204030204" pitchFamily="34" charset="0"/>
                <a:cs typeface="Calibri" panose="020F0502020204030204" pitchFamily="34" charset="0"/>
              </a:rPr>
              <a:t>Visibility for good work on gender equality and empowerment</a:t>
            </a:r>
          </a:p>
          <a:p>
            <a:pPr marL="342900" indent="-342900" algn="l">
              <a:buFont typeface="Arial" panose="020B0604020202020204" pitchFamily="34" charset="0"/>
              <a:buChar char="•"/>
            </a:pPr>
            <a:r>
              <a:rPr lang="en-US" sz="2000" b="0">
                <a:latin typeface="Calibri" panose="020F0502020204030204" pitchFamily="34" charset="0"/>
                <a:cs typeface="Calibri" panose="020F0502020204030204" pitchFamily="34" charset="0"/>
              </a:rPr>
              <a:t>Aid effectiveness</a:t>
            </a:r>
          </a:p>
          <a:p>
            <a:pPr marL="342900" indent="-342900" algn="l">
              <a:buFont typeface="Arial" panose="020B0604020202020204" pitchFamily="34" charset="0"/>
              <a:buChar char="•"/>
            </a:pPr>
            <a:r>
              <a:rPr lang="en-US" sz="2000" b="0">
                <a:latin typeface="Calibri" panose="020F0502020204030204" pitchFamily="34" charset="0"/>
                <a:cs typeface="Calibri" panose="020F0502020204030204" pitchFamily="34" charset="0"/>
              </a:rPr>
              <a:t>Gender accountability </a:t>
            </a:r>
          </a:p>
          <a:p>
            <a:pPr marL="342900" indent="-342900" algn="l">
              <a:buFont typeface="Arial" panose="020B0604020202020204" pitchFamily="34" charset="0"/>
              <a:buChar char="•"/>
            </a:pPr>
            <a:r>
              <a:rPr lang="en-US" sz="2000" b="0">
                <a:latin typeface="Calibri" panose="020F0502020204030204" pitchFamily="34" charset="0"/>
                <a:cs typeface="Calibri" panose="020F0502020204030204" pitchFamily="34" charset="0"/>
              </a:rPr>
              <a:t>Gender links to development</a:t>
            </a:r>
          </a:p>
        </p:txBody>
      </p:sp>
    </p:spTree>
    <p:extLst>
      <p:ext uri="{BB962C8B-B14F-4D97-AF65-F5344CB8AC3E}">
        <p14:creationId xmlns:p14="http://schemas.microsoft.com/office/powerpoint/2010/main" val="39393523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E957439-FA53-A14A-B41F-ABC65E2A2E76}"/>
              </a:ext>
            </a:extLst>
          </p:cNvPr>
          <p:cNvSpPr>
            <a:spLocks noGrp="1"/>
          </p:cNvSpPr>
          <p:nvPr>
            <p:ph type="body" sz="quarter" idx="14"/>
          </p:nvPr>
        </p:nvSpPr>
        <p:spPr>
          <a:xfrm>
            <a:off x="616105" y="1639442"/>
            <a:ext cx="2367993" cy="701677"/>
          </a:xfrm>
        </p:spPr>
        <p:txBody>
          <a:bodyPr/>
          <a:lstStyle/>
          <a:p>
            <a:pPr algn="l"/>
            <a:r>
              <a:rPr lang="en-US" sz="2000">
                <a:latin typeface="Calibri" panose="020F0502020204030204" pitchFamily="34" charset="0"/>
                <a:cs typeface="Calibri" panose="020F0502020204030204" pitchFamily="34" charset="0"/>
              </a:rPr>
              <a:t>What is a gender marker?</a:t>
            </a:r>
          </a:p>
        </p:txBody>
      </p:sp>
      <p:pic>
        <p:nvPicPr>
          <p:cNvPr id="18" name="Picture 17" descr="Text&#10;&#10;Description automatically generated">
            <a:extLst>
              <a:ext uri="{FF2B5EF4-FFF2-40B4-BE49-F238E27FC236}">
                <a16:creationId xmlns:a16="http://schemas.microsoft.com/office/drawing/2014/main" id="{5D881A57-F16C-489E-B8D6-E000D9BC652D}"/>
              </a:ext>
            </a:extLst>
          </p:cNvPr>
          <p:cNvPicPr>
            <a:picLocks noChangeAspect="1"/>
          </p:cNvPicPr>
          <p:nvPr/>
        </p:nvPicPr>
        <p:blipFill>
          <a:blip r:embed="rId3"/>
          <a:stretch>
            <a:fillRect/>
          </a:stretch>
        </p:blipFill>
        <p:spPr>
          <a:xfrm>
            <a:off x="10307724" y="6273479"/>
            <a:ext cx="1706392" cy="405114"/>
          </a:xfrm>
          <a:prstGeom prst="rect">
            <a:avLst/>
          </a:prstGeom>
        </p:spPr>
      </p:pic>
      <p:sp>
        <p:nvSpPr>
          <p:cNvPr id="19" name="Title 1">
            <a:extLst>
              <a:ext uri="{FF2B5EF4-FFF2-40B4-BE49-F238E27FC236}">
                <a16:creationId xmlns:a16="http://schemas.microsoft.com/office/drawing/2014/main" id="{DC730EF7-A024-406B-B9A0-383BB2C1580F}"/>
              </a:ext>
            </a:extLst>
          </p:cNvPr>
          <p:cNvSpPr txBox="1">
            <a:spLocks/>
          </p:cNvSpPr>
          <p:nvPr/>
        </p:nvSpPr>
        <p:spPr>
          <a:xfrm>
            <a:off x="444655" y="203200"/>
            <a:ext cx="11384672" cy="701676"/>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en-US" sz="3200">
                <a:solidFill>
                  <a:srgbClr val="FA591A"/>
                </a:solidFill>
              </a:rPr>
              <a:t>|</a:t>
            </a:r>
            <a:r>
              <a:rPr lang="en-US" sz="3200">
                <a:solidFill>
                  <a:schemeClr val="tx1"/>
                </a:solidFill>
                <a:latin typeface="Calibri" panose="020F0502020204030204" pitchFamily="34" charset="0"/>
                <a:cs typeface="Calibri" panose="020F0502020204030204" pitchFamily="34" charset="0"/>
              </a:rPr>
              <a:t>Gender Markers</a:t>
            </a:r>
            <a:endParaRPr lang="en-US" sz="3200">
              <a:solidFill>
                <a:schemeClr val="tx1"/>
              </a:solidFill>
            </a:endParaRPr>
          </a:p>
        </p:txBody>
      </p:sp>
      <p:sp>
        <p:nvSpPr>
          <p:cNvPr id="20" name="Text Placeholder 3">
            <a:extLst>
              <a:ext uri="{FF2B5EF4-FFF2-40B4-BE49-F238E27FC236}">
                <a16:creationId xmlns:a16="http://schemas.microsoft.com/office/drawing/2014/main" id="{51723F57-BBB1-4A62-A418-1D6E8D3FBB62}"/>
              </a:ext>
            </a:extLst>
          </p:cNvPr>
          <p:cNvSpPr txBox="1">
            <a:spLocks/>
          </p:cNvSpPr>
          <p:nvPr/>
        </p:nvSpPr>
        <p:spPr>
          <a:xfrm>
            <a:off x="3401977" y="1639442"/>
            <a:ext cx="2367993" cy="701677"/>
          </a:xfrm>
          <a:prstGeom prst="rect">
            <a:avLst/>
          </a:prstGeom>
        </p:spPr>
        <p:txBody>
          <a:bodyPr vert="horz" lIns="91440" tIns="45720" rIns="91440" bIns="45720" rtlCol="0" anchor="b"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131" b="1" i="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000">
                <a:latin typeface="Calibri" panose="020F0502020204030204" pitchFamily="34" charset="0"/>
                <a:cs typeface="Calibri" panose="020F0502020204030204" pitchFamily="34" charset="0"/>
              </a:rPr>
              <a:t>Why use gender markers?</a:t>
            </a:r>
          </a:p>
        </p:txBody>
      </p:sp>
      <p:sp>
        <p:nvSpPr>
          <p:cNvPr id="21" name="Text Placeholder 3">
            <a:extLst>
              <a:ext uri="{FF2B5EF4-FFF2-40B4-BE49-F238E27FC236}">
                <a16:creationId xmlns:a16="http://schemas.microsoft.com/office/drawing/2014/main" id="{D991D888-E47D-475C-8796-2627EAC392C1}"/>
              </a:ext>
            </a:extLst>
          </p:cNvPr>
          <p:cNvSpPr txBox="1">
            <a:spLocks/>
          </p:cNvSpPr>
          <p:nvPr/>
        </p:nvSpPr>
        <p:spPr>
          <a:xfrm>
            <a:off x="6422032" y="1639441"/>
            <a:ext cx="2367993" cy="701677"/>
          </a:xfrm>
          <a:prstGeom prst="rect">
            <a:avLst/>
          </a:prstGeom>
        </p:spPr>
        <p:txBody>
          <a:bodyPr vert="horz" lIns="91440" tIns="45720" rIns="91440" bIns="45720" rtlCol="0" anchor="b"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131" b="1" i="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000">
                <a:latin typeface="Calibri" panose="020F0502020204030204" pitchFamily="34" charset="0"/>
                <a:cs typeface="Calibri" panose="020F0502020204030204" pitchFamily="34" charset="0"/>
              </a:rPr>
              <a:t>When do we use gender markers?</a:t>
            </a:r>
          </a:p>
        </p:txBody>
      </p:sp>
      <p:sp>
        <p:nvSpPr>
          <p:cNvPr id="22" name="Text Placeholder 3">
            <a:extLst>
              <a:ext uri="{FF2B5EF4-FFF2-40B4-BE49-F238E27FC236}">
                <a16:creationId xmlns:a16="http://schemas.microsoft.com/office/drawing/2014/main" id="{7507F19D-977B-49A6-8FCA-190261ABCB41}"/>
              </a:ext>
            </a:extLst>
          </p:cNvPr>
          <p:cNvSpPr txBox="1">
            <a:spLocks/>
          </p:cNvSpPr>
          <p:nvPr/>
        </p:nvSpPr>
        <p:spPr>
          <a:xfrm>
            <a:off x="9207904" y="1639440"/>
            <a:ext cx="2367993" cy="701677"/>
          </a:xfrm>
          <a:prstGeom prst="rect">
            <a:avLst/>
          </a:prstGeom>
        </p:spPr>
        <p:txBody>
          <a:bodyPr vert="horz" lIns="91440" tIns="45720" rIns="91440" bIns="45720" rtlCol="0" anchor="b"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131" b="1" i="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000">
                <a:latin typeface="Calibri" panose="020F0502020204030204" pitchFamily="34" charset="0"/>
                <a:cs typeface="Calibri" panose="020F0502020204030204" pitchFamily="34" charset="0"/>
              </a:rPr>
              <a:t>Benefits of gender markers</a:t>
            </a:r>
          </a:p>
        </p:txBody>
      </p:sp>
      <p:cxnSp>
        <p:nvCxnSpPr>
          <p:cNvPr id="3" name="Straight Connector 2">
            <a:extLst>
              <a:ext uri="{FF2B5EF4-FFF2-40B4-BE49-F238E27FC236}">
                <a16:creationId xmlns:a16="http://schemas.microsoft.com/office/drawing/2014/main" id="{DC654328-0D3A-4A78-BF02-A0FF530690C7}"/>
              </a:ext>
            </a:extLst>
          </p:cNvPr>
          <p:cNvCxnSpPr>
            <a:cxnSpLocks/>
          </p:cNvCxnSpPr>
          <p:nvPr/>
        </p:nvCxnSpPr>
        <p:spPr>
          <a:xfrm flipV="1">
            <a:off x="380804" y="1455420"/>
            <a:ext cx="11407336" cy="1524"/>
          </a:xfrm>
          <a:prstGeom prst="line">
            <a:avLst/>
          </a:prstGeom>
          <a:ln w="79375">
            <a:solidFill>
              <a:srgbClr val="FA591A"/>
            </a:solidFill>
          </a:ln>
        </p:spPr>
        <p:style>
          <a:lnRef idx="1">
            <a:schemeClr val="accent1"/>
          </a:lnRef>
          <a:fillRef idx="0">
            <a:schemeClr val="accent1"/>
          </a:fillRef>
          <a:effectRef idx="0">
            <a:schemeClr val="accent1"/>
          </a:effectRef>
          <a:fontRef idx="minor">
            <a:schemeClr val="tx1"/>
          </a:fontRef>
        </p:style>
      </p:cxnSp>
      <p:sp>
        <p:nvSpPr>
          <p:cNvPr id="25" name="Text Placeholder 3">
            <a:extLst>
              <a:ext uri="{FF2B5EF4-FFF2-40B4-BE49-F238E27FC236}">
                <a16:creationId xmlns:a16="http://schemas.microsoft.com/office/drawing/2014/main" id="{29353E4F-250D-477A-85A1-6ACCA1EEBE4F}"/>
              </a:ext>
            </a:extLst>
          </p:cNvPr>
          <p:cNvSpPr txBox="1">
            <a:spLocks/>
          </p:cNvSpPr>
          <p:nvPr/>
        </p:nvSpPr>
        <p:spPr>
          <a:xfrm>
            <a:off x="616104" y="2472890"/>
            <a:ext cx="2367993" cy="1756210"/>
          </a:xfrm>
          <a:prstGeom prst="rect">
            <a:avLst/>
          </a:prstGeom>
        </p:spPr>
        <p:txBody>
          <a:bodyPr vert="horz" lIns="91440" tIns="45720" rIns="91440" bIns="45720" rtlCol="0" anchor="b"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131" b="1" i="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000" b="0">
                <a:latin typeface="Calibri" panose="020F0502020204030204" pitchFamily="34" charset="0"/>
                <a:cs typeface="Calibri" panose="020F0502020204030204" pitchFamily="34" charset="0"/>
              </a:rPr>
              <a:t>Tool to assess the extent to which gender equality has been integrated into humanitarian </a:t>
            </a:r>
            <a:r>
              <a:rPr lang="en-US" sz="2000" b="0" err="1">
                <a:latin typeface="Calibri" panose="020F0502020204030204" pitchFamily="34" charset="0"/>
                <a:cs typeface="Calibri" panose="020F0502020204030204" pitchFamily="34" charset="0"/>
              </a:rPr>
              <a:t>programmes</a:t>
            </a:r>
            <a:endParaRPr lang="en-US" sz="2000" b="0">
              <a:latin typeface="Calibri" panose="020F0502020204030204" pitchFamily="34" charset="0"/>
              <a:cs typeface="Calibri" panose="020F0502020204030204" pitchFamily="34" charset="0"/>
            </a:endParaRPr>
          </a:p>
        </p:txBody>
      </p:sp>
      <p:sp>
        <p:nvSpPr>
          <p:cNvPr id="26" name="Text Placeholder 3">
            <a:extLst>
              <a:ext uri="{FF2B5EF4-FFF2-40B4-BE49-F238E27FC236}">
                <a16:creationId xmlns:a16="http://schemas.microsoft.com/office/drawing/2014/main" id="{858AB671-2ED0-498C-AB05-3E74C800AF10}"/>
              </a:ext>
            </a:extLst>
          </p:cNvPr>
          <p:cNvSpPr txBox="1">
            <a:spLocks/>
          </p:cNvSpPr>
          <p:nvPr/>
        </p:nvSpPr>
        <p:spPr>
          <a:xfrm>
            <a:off x="3401977" y="2472890"/>
            <a:ext cx="2602176" cy="3339909"/>
          </a:xfrm>
          <a:prstGeom prst="rect">
            <a:avLst/>
          </a:prstGeom>
        </p:spPr>
        <p:txBody>
          <a:bodyPr vert="horz" lIns="91440" tIns="45720" rIns="91440" bIns="45720" rtlCol="0" anchor="b"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131" b="1" i="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l">
              <a:buFont typeface="Arial" panose="020B0604020202020204" pitchFamily="34" charset="0"/>
              <a:buChar char="•"/>
            </a:pPr>
            <a:r>
              <a:rPr lang="en-US" sz="2000" b="0">
                <a:latin typeface="Calibri" panose="020F0502020204030204" pitchFamily="34" charset="0"/>
                <a:cs typeface="Calibri" panose="020F0502020204030204" pitchFamily="34" charset="0"/>
              </a:rPr>
              <a:t>Assess how well a </a:t>
            </a:r>
            <a:r>
              <a:rPr lang="en-US" sz="2000" b="0" err="1">
                <a:latin typeface="Calibri" panose="020F0502020204030204" pitchFamily="34" charset="0"/>
                <a:cs typeface="Calibri" panose="020F0502020204030204" pitchFamily="34" charset="0"/>
              </a:rPr>
              <a:t>programme</a:t>
            </a:r>
            <a:r>
              <a:rPr lang="en-US" sz="2000" b="0">
                <a:latin typeface="Calibri" panose="020F0502020204030204" pitchFamily="34" charset="0"/>
                <a:cs typeface="Calibri" panose="020F0502020204030204" pitchFamily="34" charset="0"/>
              </a:rPr>
              <a:t> integrates gender equality</a:t>
            </a:r>
          </a:p>
          <a:p>
            <a:pPr marL="342900" indent="-342900" algn="l">
              <a:buFont typeface="Arial" panose="020B0604020202020204" pitchFamily="34" charset="0"/>
              <a:buChar char="•"/>
            </a:pPr>
            <a:r>
              <a:rPr lang="en-US" sz="2000" b="0">
                <a:latin typeface="Calibri" panose="020F0502020204030204" pitchFamily="34" charset="0"/>
                <a:cs typeface="Calibri" panose="020F0502020204030204" pitchFamily="34" charset="0"/>
              </a:rPr>
              <a:t>Ensure persons of all genders and ages benefit equally </a:t>
            </a:r>
          </a:p>
          <a:p>
            <a:pPr marL="342900" indent="-342900" algn="l">
              <a:buFont typeface="Arial" panose="020B0604020202020204" pitchFamily="34" charset="0"/>
              <a:buChar char="•"/>
            </a:pPr>
            <a:r>
              <a:rPr lang="en-US" sz="2000" b="0">
                <a:latin typeface="Calibri" panose="020F0502020204030204" pitchFamily="34" charset="0"/>
                <a:cs typeface="Calibri" panose="020F0502020204030204" pitchFamily="34" charset="0"/>
              </a:rPr>
              <a:t>Help donors identify and fund gender-sensitized </a:t>
            </a:r>
            <a:r>
              <a:rPr lang="en-US" sz="2000" b="0" err="1">
                <a:latin typeface="Calibri" panose="020F0502020204030204" pitchFamily="34" charset="0"/>
                <a:cs typeface="Calibri" panose="020F0502020204030204" pitchFamily="34" charset="0"/>
              </a:rPr>
              <a:t>programmes</a:t>
            </a:r>
            <a:endParaRPr lang="en-US" sz="2000" b="0">
              <a:latin typeface="Calibri" panose="020F0502020204030204" pitchFamily="34" charset="0"/>
              <a:cs typeface="Calibri" panose="020F0502020204030204" pitchFamily="34" charset="0"/>
            </a:endParaRPr>
          </a:p>
        </p:txBody>
      </p:sp>
      <p:sp>
        <p:nvSpPr>
          <p:cNvPr id="32" name="Text Placeholder 3">
            <a:extLst>
              <a:ext uri="{FF2B5EF4-FFF2-40B4-BE49-F238E27FC236}">
                <a16:creationId xmlns:a16="http://schemas.microsoft.com/office/drawing/2014/main" id="{31C108C6-6848-4862-BA45-053A7B7337E2}"/>
              </a:ext>
            </a:extLst>
          </p:cNvPr>
          <p:cNvSpPr txBox="1">
            <a:spLocks/>
          </p:cNvSpPr>
          <p:nvPr/>
        </p:nvSpPr>
        <p:spPr>
          <a:xfrm>
            <a:off x="6304940" y="2472890"/>
            <a:ext cx="2602176" cy="3166046"/>
          </a:xfrm>
          <a:prstGeom prst="rect">
            <a:avLst/>
          </a:prstGeom>
        </p:spPr>
        <p:txBody>
          <a:bodyPr vert="horz" lIns="91440" tIns="45720" rIns="91440" bIns="45720" rtlCol="0" anchor="b"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131" b="1" i="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l">
              <a:buFont typeface="Arial" panose="020B0604020202020204" pitchFamily="34" charset="0"/>
              <a:buChar char="•"/>
            </a:pPr>
            <a:r>
              <a:rPr lang="en-US" sz="2000" b="0">
                <a:latin typeface="Calibri" panose="020F0502020204030204" pitchFamily="34" charset="0"/>
                <a:cs typeface="Calibri" panose="020F0502020204030204" pitchFamily="34" charset="0"/>
              </a:rPr>
              <a:t>Humanitarian response planning (HRP) </a:t>
            </a:r>
          </a:p>
          <a:p>
            <a:pPr marL="342900" indent="-342900" algn="l">
              <a:buFont typeface="Arial" panose="020B0604020202020204" pitchFamily="34" charset="0"/>
              <a:buChar char="•"/>
            </a:pPr>
            <a:r>
              <a:rPr lang="en-US" sz="2000" b="0">
                <a:latin typeface="Calibri" panose="020F0502020204030204" pitchFamily="34" charset="0"/>
                <a:cs typeface="Calibri" panose="020F0502020204030204" pitchFamily="34" charset="0"/>
              </a:rPr>
              <a:t>Resource mobilization </a:t>
            </a:r>
          </a:p>
          <a:p>
            <a:pPr marL="342900" indent="-342900" algn="l">
              <a:buFont typeface="Arial" panose="020B0604020202020204" pitchFamily="34" charset="0"/>
              <a:buChar char="•"/>
            </a:pPr>
            <a:r>
              <a:rPr lang="en-US" sz="2000" b="0">
                <a:latin typeface="Calibri" panose="020F0502020204030204" pitchFamily="34" charset="0"/>
                <a:cs typeface="Calibri" panose="020F0502020204030204" pitchFamily="34" charset="0"/>
              </a:rPr>
              <a:t>Implementation and monitoring</a:t>
            </a:r>
          </a:p>
          <a:p>
            <a:pPr marL="342900" indent="-342900" algn="l">
              <a:buFont typeface="Arial" panose="020B0604020202020204" pitchFamily="34" charset="0"/>
              <a:buChar char="•"/>
            </a:pPr>
            <a:r>
              <a:rPr lang="en-US" sz="2000" b="0">
                <a:latin typeface="Calibri" panose="020F0502020204030204" pitchFamily="34" charset="0"/>
                <a:cs typeface="Calibri" panose="020F0502020204030204" pitchFamily="34" charset="0"/>
              </a:rPr>
              <a:t>Operational peer review and evaluation</a:t>
            </a:r>
          </a:p>
        </p:txBody>
      </p:sp>
      <p:sp>
        <p:nvSpPr>
          <p:cNvPr id="33" name="Text Placeholder 3">
            <a:extLst>
              <a:ext uri="{FF2B5EF4-FFF2-40B4-BE49-F238E27FC236}">
                <a16:creationId xmlns:a16="http://schemas.microsoft.com/office/drawing/2014/main" id="{F1EAFDE3-D21F-4005-8746-C96147208375}"/>
              </a:ext>
            </a:extLst>
          </p:cNvPr>
          <p:cNvSpPr txBox="1">
            <a:spLocks/>
          </p:cNvSpPr>
          <p:nvPr/>
        </p:nvSpPr>
        <p:spPr>
          <a:xfrm>
            <a:off x="9090812" y="2472890"/>
            <a:ext cx="2602176" cy="3572808"/>
          </a:xfrm>
          <a:prstGeom prst="rect">
            <a:avLst/>
          </a:prstGeom>
        </p:spPr>
        <p:txBody>
          <a:bodyPr vert="horz" lIns="91440" tIns="45720" rIns="91440" bIns="45720" rtlCol="0" anchor="b"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131" b="1" i="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l">
              <a:buFont typeface="Arial" panose="020B0604020202020204" pitchFamily="34" charset="0"/>
              <a:buChar char="•"/>
            </a:pPr>
            <a:r>
              <a:rPr lang="en-US" sz="2000" b="0">
                <a:latin typeface="Calibri" panose="020F0502020204030204" pitchFamily="34" charset="0"/>
                <a:cs typeface="Calibri" panose="020F0502020204030204" pitchFamily="34" charset="0"/>
              </a:rPr>
              <a:t>Gender-responsive </a:t>
            </a:r>
            <a:r>
              <a:rPr lang="en-US" sz="2000" b="0" err="1">
                <a:latin typeface="Calibri" panose="020F0502020204030204" pitchFamily="34" charset="0"/>
                <a:cs typeface="Calibri" panose="020F0502020204030204" pitchFamily="34" charset="0"/>
              </a:rPr>
              <a:t>programmes</a:t>
            </a:r>
            <a:endParaRPr lang="en-US" sz="2000" b="0">
              <a:latin typeface="Calibri" panose="020F0502020204030204" pitchFamily="34" charset="0"/>
              <a:cs typeface="Calibri" panose="020F0502020204030204" pitchFamily="34" charset="0"/>
            </a:endParaRPr>
          </a:p>
          <a:p>
            <a:pPr marL="342900" indent="-342900" algn="l">
              <a:buFont typeface="Arial" panose="020B0604020202020204" pitchFamily="34" charset="0"/>
              <a:buChar char="•"/>
            </a:pPr>
            <a:r>
              <a:rPr lang="en-US" sz="2000" b="0">
                <a:latin typeface="Calibri" panose="020F0502020204030204" pitchFamily="34" charset="0"/>
                <a:cs typeface="Calibri" panose="020F0502020204030204" pitchFamily="34" charset="0"/>
              </a:rPr>
              <a:t>Visibility for good work on gender equality and empowerment</a:t>
            </a:r>
          </a:p>
          <a:p>
            <a:pPr marL="342900" indent="-342900" algn="l">
              <a:buFont typeface="Arial" panose="020B0604020202020204" pitchFamily="34" charset="0"/>
              <a:buChar char="•"/>
            </a:pPr>
            <a:r>
              <a:rPr lang="en-US" sz="2000" b="0">
                <a:latin typeface="Calibri" panose="020F0502020204030204" pitchFamily="34" charset="0"/>
                <a:cs typeface="Calibri" panose="020F0502020204030204" pitchFamily="34" charset="0"/>
              </a:rPr>
              <a:t>Aid effectiveness</a:t>
            </a:r>
          </a:p>
          <a:p>
            <a:pPr marL="342900" indent="-342900" algn="l">
              <a:buFont typeface="Arial" panose="020B0604020202020204" pitchFamily="34" charset="0"/>
              <a:buChar char="•"/>
            </a:pPr>
            <a:r>
              <a:rPr lang="en-US" sz="2000" b="0">
                <a:latin typeface="Calibri" panose="020F0502020204030204" pitchFamily="34" charset="0"/>
                <a:cs typeface="Calibri" panose="020F0502020204030204" pitchFamily="34" charset="0"/>
              </a:rPr>
              <a:t>Gender accountability </a:t>
            </a:r>
          </a:p>
          <a:p>
            <a:pPr marL="342900" indent="-342900" algn="l">
              <a:buFont typeface="Arial" panose="020B0604020202020204" pitchFamily="34" charset="0"/>
              <a:buChar char="•"/>
            </a:pPr>
            <a:r>
              <a:rPr lang="en-US" sz="2000" b="0">
                <a:latin typeface="Calibri" panose="020F0502020204030204" pitchFamily="34" charset="0"/>
                <a:cs typeface="Calibri" panose="020F0502020204030204" pitchFamily="34" charset="0"/>
              </a:rPr>
              <a:t>Gender links to development</a:t>
            </a:r>
          </a:p>
        </p:txBody>
      </p:sp>
    </p:spTree>
    <p:extLst>
      <p:ext uri="{BB962C8B-B14F-4D97-AF65-F5344CB8AC3E}">
        <p14:creationId xmlns:p14="http://schemas.microsoft.com/office/powerpoint/2010/main" val="14041806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0E469CD-5498-4A7C-8F41-2CA1116B4A3F}"/>
              </a:ext>
            </a:extLst>
          </p:cNvPr>
          <p:cNvSpPr txBox="1">
            <a:spLocks/>
          </p:cNvSpPr>
          <p:nvPr/>
        </p:nvSpPr>
        <p:spPr>
          <a:xfrm>
            <a:off x="4834467" y="156501"/>
            <a:ext cx="7110606" cy="701676"/>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en-US" sz="3200">
                <a:solidFill>
                  <a:srgbClr val="FA591A"/>
                </a:solidFill>
              </a:rPr>
              <a:t>|</a:t>
            </a:r>
            <a:r>
              <a:rPr lang="en-US" sz="3200">
                <a:solidFill>
                  <a:schemeClr val="tx1"/>
                </a:solidFill>
                <a:latin typeface="Calibri" panose="020F0502020204030204" pitchFamily="34" charset="0"/>
                <a:cs typeface="Calibri" panose="020F0502020204030204" pitchFamily="34" charset="0"/>
              </a:rPr>
              <a:t>IASC Gender with Age Marker (GAM)</a:t>
            </a:r>
            <a:endParaRPr lang="en-US" sz="3200">
              <a:solidFill>
                <a:schemeClr val="tx1"/>
              </a:solidFill>
            </a:endParaRPr>
          </a:p>
        </p:txBody>
      </p:sp>
      <p:sp>
        <p:nvSpPr>
          <p:cNvPr id="19" name="Picture Placeholder 18">
            <a:extLst>
              <a:ext uri="{FF2B5EF4-FFF2-40B4-BE49-F238E27FC236}">
                <a16:creationId xmlns:a16="http://schemas.microsoft.com/office/drawing/2014/main" id="{A7664579-D1DC-4EF8-83D8-471F2794CE5F}"/>
              </a:ext>
            </a:extLst>
          </p:cNvPr>
          <p:cNvSpPr>
            <a:spLocks noGrp="1"/>
          </p:cNvSpPr>
          <p:nvPr>
            <p:ph type="pic" sz="quarter" idx="13"/>
          </p:nvPr>
        </p:nvSpPr>
        <p:spPr/>
      </p:sp>
      <p:pic>
        <p:nvPicPr>
          <p:cNvPr id="20" name="Picture 19">
            <a:extLst>
              <a:ext uri="{FF2B5EF4-FFF2-40B4-BE49-F238E27FC236}">
                <a16:creationId xmlns:a16="http://schemas.microsoft.com/office/drawing/2014/main" id="{62037762-EB29-4F80-82E6-7CC310D9D1C0}"/>
              </a:ext>
            </a:extLst>
          </p:cNvPr>
          <p:cNvPicPr>
            <a:picLocks noChangeAspect="1"/>
          </p:cNvPicPr>
          <p:nvPr/>
        </p:nvPicPr>
        <p:blipFill>
          <a:blip r:embed="rId3"/>
          <a:srcRect l="27390" r="27390"/>
          <a:stretch/>
        </p:blipFill>
        <p:spPr>
          <a:xfrm>
            <a:off x="20" y="-12128"/>
            <a:ext cx="4654276" cy="6870127"/>
          </a:xfrm>
          <a:prstGeom prst="rect">
            <a:avLst/>
          </a:prstGeom>
        </p:spPr>
      </p:pic>
      <p:pic>
        <p:nvPicPr>
          <p:cNvPr id="18" name="Picture 17" descr="Text&#10;&#10;Description automatically generated">
            <a:extLst>
              <a:ext uri="{FF2B5EF4-FFF2-40B4-BE49-F238E27FC236}">
                <a16:creationId xmlns:a16="http://schemas.microsoft.com/office/drawing/2014/main" id="{9FD6C284-1D9B-44E0-917C-C7D77CFFCB96}"/>
              </a:ext>
            </a:extLst>
          </p:cNvPr>
          <p:cNvPicPr>
            <a:picLocks noChangeAspect="1"/>
          </p:cNvPicPr>
          <p:nvPr/>
        </p:nvPicPr>
        <p:blipFill>
          <a:blip r:embed="rId4"/>
          <a:stretch>
            <a:fillRect/>
          </a:stretch>
        </p:blipFill>
        <p:spPr>
          <a:xfrm>
            <a:off x="10307724" y="6273479"/>
            <a:ext cx="1706392" cy="405114"/>
          </a:xfrm>
          <a:prstGeom prst="rect">
            <a:avLst/>
          </a:prstGeom>
        </p:spPr>
      </p:pic>
      <p:sp>
        <p:nvSpPr>
          <p:cNvPr id="34" name="TextBox 33">
            <a:extLst>
              <a:ext uri="{FF2B5EF4-FFF2-40B4-BE49-F238E27FC236}">
                <a16:creationId xmlns:a16="http://schemas.microsoft.com/office/drawing/2014/main" id="{4F96463D-4C33-4208-B651-E05661332CDF}"/>
              </a:ext>
            </a:extLst>
          </p:cNvPr>
          <p:cNvSpPr txBox="1"/>
          <p:nvPr/>
        </p:nvSpPr>
        <p:spPr>
          <a:xfrm>
            <a:off x="5211265" y="3211718"/>
            <a:ext cx="6500325" cy="2031325"/>
          </a:xfrm>
          <a:prstGeom prst="rect">
            <a:avLst/>
          </a:prstGeom>
          <a:noFill/>
        </p:spPr>
        <p:txBody>
          <a:bodyPr wrap="square">
            <a:spAutoFit/>
          </a:bodyPr>
          <a:lstStyle/>
          <a:p>
            <a:pPr marL="285750" indent="-285750">
              <a:buFont typeface="Arial" panose="020B0604020202020204" pitchFamily="34" charset="0"/>
              <a:buChar char="•"/>
            </a:pPr>
            <a:r>
              <a:rPr lang="en-US">
                <a:solidFill>
                  <a:srgbClr val="000000"/>
                </a:solidFill>
              </a:rPr>
              <a:t>IASC GAM is a </a:t>
            </a:r>
            <a:r>
              <a:rPr lang="en-US" b="1">
                <a:solidFill>
                  <a:srgbClr val="000000"/>
                </a:solidFill>
              </a:rPr>
              <a:t>reflective tool</a:t>
            </a:r>
          </a:p>
          <a:p>
            <a:pPr marL="742950" lvl="1" indent="-285750">
              <a:buFont typeface="Arial" panose="020B0604020202020204" pitchFamily="34" charset="0"/>
              <a:buChar char="•"/>
            </a:pPr>
            <a:r>
              <a:rPr lang="en-US" b="0" i="0" u="none" strike="noStrike" baseline="0">
                <a:solidFill>
                  <a:srgbClr val="000000"/>
                </a:solidFill>
              </a:rPr>
              <a:t>Developed in response to requests from the field for a tool that would help them understand </a:t>
            </a:r>
            <a:r>
              <a:rPr lang="en-US" b="1" i="0" u="none" strike="noStrike" baseline="0">
                <a:solidFill>
                  <a:srgbClr val="000000"/>
                </a:solidFill>
              </a:rPr>
              <a:t>how to do better gender equality programming</a:t>
            </a:r>
          </a:p>
          <a:p>
            <a:pPr marL="742950" lvl="1" indent="-285750">
              <a:buFont typeface="Arial" panose="020B0604020202020204" pitchFamily="34" charset="0"/>
              <a:buChar char="•"/>
            </a:pPr>
            <a:r>
              <a:rPr lang="en-US" i="0" u="none" strike="noStrike" baseline="0">
                <a:solidFill>
                  <a:srgbClr val="000000"/>
                </a:solidFill>
              </a:rPr>
              <a:t>Provides topics and questions for project teams to </a:t>
            </a:r>
            <a:r>
              <a:rPr lang="en-US" b="1" i="0" u="none" strike="noStrike" baseline="0">
                <a:solidFill>
                  <a:srgbClr val="000000"/>
                </a:solidFill>
              </a:rPr>
              <a:t>discuss, reflect on, and decide </a:t>
            </a:r>
            <a:r>
              <a:rPr lang="en-US" i="0" u="none" strike="noStrike" baseline="0">
                <a:solidFill>
                  <a:srgbClr val="000000"/>
                </a:solidFill>
              </a:rPr>
              <a:t>if there are ways they can improve the project</a:t>
            </a:r>
          </a:p>
        </p:txBody>
      </p:sp>
      <p:sp>
        <p:nvSpPr>
          <p:cNvPr id="36" name="TextBox 35">
            <a:extLst>
              <a:ext uri="{FF2B5EF4-FFF2-40B4-BE49-F238E27FC236}">
                <a16:creationId xmlns:a16="http://schemas.microsoft.com/office/drawing/2014/main" id="{4824E2BF-6FCF-4F83-AF80-641F51140B17}"/>
              </a:ext>
            </a:extLst>
          </p:cNvPr>
          <p:cNvSpPr txBox="1"/>
          <p:nvPr/>
        </p:nvSpPr>
        <p:spPr>
          <a:xfrm>
            <a:off x="5211265" y="2270256"/>
            <a:ext cx="6357008" cy="646331"/>
          </a:xfrm>
          <a:prstGeom prst="rect">
            <a:avLst/>
          </a:prstGeom>
          <a:noFill/>
          <a:ln>
            <a:solidFill>
              <a:srgbClr val="FA591A"/>
            </a:solidFill>
          </a:ln>
        </p:spPr>
        <p:txBody>
          <a:bodyPr wrap="square">
            <a:spAutoFit/>
          </a:bodyPr>
          <a:lstStyle/>
          <a:p>
            <a:pPr lvl="0"/>
            <a:r>
              <a:rPr lang="en-US" sz="1800" b="0" i="0" u="none" strike="noStrike" baseline="0">
                <a:solidFill>
                  <a:srgbClr val="000000"/>
                </a:solidFill>
              </a:rPr>
              <a:t>Widely used gender marker to ensure gender equality is a priority in humanitarian programming </a:t>
            </a:r>
          </a:p>
        </p:txBody>
      </p:sp>
      <p:pic>
        <p:nvPicPr>
          <p:cNvPr id="3" name="Picture 2">
            <a:extLst>
              <a:ext uri="{FF2B5EF4-FFF2-40B4-BE49-F238E27FC236}">
                <a16:creationId xmlns:a16="http://schemas.microsoft.com/office/drawing/2014/main" id="{751399EC-E978-42A3-A361-A88B9643DF9C}"/>
              </a:ext>
            </a:extLst>
          </p:cNvPr>
          <p:cNvPicPr>
            <a:picLocks noChangeAspect="1"/>
          </p:cNvPicPr>
          <p:nvPr/>
        </p:nvPicPr>
        <p:blipFill>
          <a:blip r:embed="rId5"/>
          <a:stretch>
            <a:fillRect/>
          </a:stretch>
        </p:blipFill>
        <p:spPr>
          <a:xfrm>
            <a:off x="5713244" y="760919"/>
            <a:ext cx="5353050" cy="1000125"/>
          </a:xfrm>
          <a:prstGeom prst="rect">
            <a:avLst/>
          </a:prstGeom>
        </p:spPr>
      </p:pic>
    </p:spTree>
    <p:extLst>
      <p:ext uri="{BB962C8B-B14F-4D97-AF65-F5344CB8AC3E}">
        <p14:creationId xmlns:p14="http://schemas.microsoft.com/office/powerpoint/2010/main" val="27603787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Diagram 16">
            <a:extLst>
              <a:ext uri="{FF2B5EF4-FFF2-40B4-BE49-F238E27FC236}">
                <a16:creationId xmlns:a16="http://schemas.microsoft.com/office/drawing/2014/main" id="{628932F3-3176-2D4F-A112-AE798469674B}"/>
              </a:ext>
            </a:extLst>
          </p:cNvPr>
          <p:cNvGraphicFramePr/>
          <p:nvPr>
            <p:extLst>
              <p:ext uri="{D42A27DB-BD31-4B8C-83A1-F6EECF244321}">
                <p14:modId xmlns:p14="http://schemas.microsoft.com/office/powerpoint/2010/main" val="2002704899"/>
              </p:ext>
            </p:extLst>
          </p:nvPr>
        </p:nvGraphicFramePr>
        <p:xfrm>
          <a:off x="550464" y="928322"/>
          <a:ext cx="10187874" cy="51014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descr="Text&#10;&#10;Description automatically generated">
            <a:extLst>
              <a:ext uri="{FF2B5EF4-FFF2-40B4-BE49-F238E27FC236}">
                <a16:creationId xmlns:a16="http://schemas.microsoft.com/office/drawing/2014/main" id="{6A00031D-5583-4CE7-B173-369AA58443A3}"/>
              </a:ext>
            </a:extLst>
          </p:cNvPr>
          <p:cNvPicPr>
            <a:picLocks noChangeAspect="1"/>
          </p:cNvPicPr>
          <p:nvPr/>
        </p:nvPicPr>
        <p:blipFill>
          <a:blip r:embed="rId8"/>
          <a:stretch>
            <a:fillRect/>
          </a:stretch>
        </p:blipFill>
        <p:spPr>
          <a:xfrm>
            <a:off x="10307724" y="6273479"/>
            <a:ext cx="1706392" cy="405114"/>
          </a:xfrm>
          <a:prstGeom prst="rect">
            <a:avLst/>
          </a:prstGeom>
        </p:spPr>
      </p:pic>
      <p:sp>
        <p:nvSpPr>
          <p:cNvPr id="10" name="Title 1">
            <a:extLst>
              <a:ext uri="{FF2B5EF4-FFF2-40B4-BE49-F238E27FC236}">
                <a16:creationId xmlns:a16="http://schemas.microsoft.com/office/drawing/2014/main" id="{74F224DB-5C2B-4DA4-9DB3-487374DFE60B}"/>
              </a:ext>
            </a:extLst>
          </p:cNvPr>
          <p:cNvSpPr txBox="1">
            <a:spLocks/>
          </p:cNvSpPr>
          <p:nvPr/>
        </p:nvSpPr>
        <p:spPr>
          <a:xfrm>
            <a:off x="444655" y="203200"/>
            <a:ext cx="11384672" cy="701676"/>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en-US" sz="3200">
                <a:solidFill>
                  <a:srgbClr val="FA591A"/>
                </a:solidFill>
              </a:rPr>
              <a:t>|</a:t>
            </a:r>
            <a:r>
              <a:rPr lang="en-US" sz="3200">
                <a:solidFill>
                  <a:schemeClr val="tx1"/>
                </a:solidFill>
                <a:latin typeface="Calibri" panose="020F0502020204030204" pitchFamily="34" charset="0"/>
                <a:cs typeface="Calibri" panose="020F0502020204030204" pitchFamily="34" charset="0"/>
              </a:rPr>
              <a:t>The new IASC Gender with Age Marker (GAM)</a:t>
            </a:r>
            <a:endParaRPr lang="en-US" sz="3200">
              <a:solidFill>
                <a:schemeClr val="tx1"/>
              </a:solidFill>
            </a:endParaRPr>
          </a:p>
        </p:txBody>
      </p:sp>
    </p:spTree>
    <p:extLst>
      <p:ext uri="{BB962C8B-B14F-4D97-AF65-F5344CB8AC3E}">
        <p14:creationId xmlns:p14="http://schemas.microsoft.com/office/powerpoint/2010/main" val="15899084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A9E98-30AE-9A46-9540-4CE9BC084DB7}"/>
              </a:ext>
            </a:extLst>
          </p:cNvPr>
          <p:cNvSpPr>
            <a:spLocks noGrp="1"/>
          </p:cNvSpPr>
          <p:nvPr>
            <p:ph type="title"/>
          </p:nvPr>
        </p:nvSpPr>
        <p:spPr>
          <a:xfrm>
            <a:off x="1166514" y="2422436"/>
            <a:ext cx="9571423" cy="2392492"/>
          </a:xfrm>
        </p:spPr>
        <p:txBody>
          <a:bodyPr>
            <a:noAutofit/>
          </a:bodyPr>
          <a:lstStyle/>
          <a:p>
            <a:r>
              <a:rPr lang="en-US" sz="3200" dirty="0">
                <a:solidFill>
                  <a:srgbClr val="FA591A"/>
                </a:solidFill>
              </a:rPr>
              <a:t>The IASC commits to the goals of gender equality and the empowerment of women and girls in humanitarian action. This entails making provision to meet the specific needs of women, girls, men and boys in all their diversity, promote and protect their human rights, and redress gender inequalities.</a:t>
            </a:r>
            <a:br>
              <a:rPr lang="en-US" sz="3200" dirty="0">
                <a:solidFill>
                  <a:srgbClr val="FA591A"/>
                </a:solidFill>
              </a:rPr>
            </a:br>
            <a:endParaRPr lang="en-US" dirty="0">
              <a:solidFill>
                <a:srgbClr val="FA591A"/>
              </a:solidFill>
            </a:endParaRPr>
          </a:p>
        </p:txBody>
      </p:sp>
      <p:pic>
        <p:nvPicPr>
          <p:cNvPr id="13" name="Picture 12" descr="Text&#10;&#10;Description automatically generated">
            <a:extLst>
              <a:ext uri="{FF2B5EF4-FFF2-40B4-BE49-F238E27FC236}">
                <a16:creationId xmlns:a16="http://schemas.microsoft.com/office/drawing/2014/main" id="{F95BA099-74A1-42B8-9C05-F9466D9067E3}"/>
              </a:ext>
            </a:extLst>
          </p:cNvPr>
          <p:cNvPicPr>
            <a:picLocks noChangeAspect="1"/>
          </p:cNvPicPr>
          <p:nvPr/>
        </p:nvPicPr>
        <p:blipFill>
          <a:blip r:embed="rId3"/>
          <a:stretch>
            <a:fillRect/>
          </a:stretch>
        </p:blipFill>
        <p:spPr>
          <a:xfrm>
            <a:off x="10307724" y="6273479"/>
            <a:ext cx="1706392" cy="405114"/>
          </a:xfrm>
          <a:prstGeom prst="rect">
            <a:avLst/>
          </a:prstGeom>
        </p:spPr>
      </p:pic>
      <p:sp>
        <p:nvSpPr>
          <p:cNvPr id="10" name="Title 1">
            <a:extLst>
              <a:ext uri="{FF2B5EF4-FFF2-40B4-BE49-F238E27FC236}">
                <a16:creationId xmlns:a16="http://schemas.microsoft.com/office/drawing/2014/main" id="{FD232BC6-B3A9-42ED-8BCA-FACBD10343A5}"/>
              </a:ext>
            </a:extLst>
          </p:cNvPr>
          <p:cNvSpPr txBox="1">
            <a:spLocks/>
          </p:cNvSpPr>
          <p:nvPr/>
        </p:nvSpPr>
        <p:spPr>
          <a:xfrm>
            <a:off x="444655" y="203200"/>
            <a:ext cx="11384672" cy="701676"/>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en-US" sz="3200" dirty="0">
                <a:solidFill>
                  <a:srgbClr val="FA591A"/>
                </a:solidFill>
              </a:rPr>
              <a:t>|</a:t>
            </a:r>
            <a:r>
              <a:rPr lang="en-US" sz="3200" dirty="0">
                <a:solidFill>
                  <a:schemeClr val="tx1"/>
                </a:solidFill>
                <a:latin typeface="Calibri" panose="020F0502020204030204" pitchFamily="34" charset="0"/>
                <a:cs typeface="Calibri" panose="020F0502020204030204" pitchFamily="34" charset="0"/>
              </a:rPr>
              <a:t>IASC Gender Policy Statement</a:t>
            </a:r>
            <a:endParaRPr lang="en-US" sz="3200" dirty="0">
              <a:solidFill>
                <a:schemeClr val="tx1"/>
              </a:solidFill>
            </a:endParaRPr>
          </a:p>
        </p:txBody>
      </p:sp>
      <p:pic>
        <p:nvPicPr>
          <p:cNvPr id="15" name="Picture 14" descr="Shape&#10;&#10;Description automatically generated with low confidence">
            <a:extLst>
              <a:ext uri="{FF2B5EF4-FFF2-40B4-BE49-F238E27FC236}">
                <a16:creationId xmlns:a16="http://schemas.microsoft.com/office/drawing/2014/main" id="{1E41BD1F-20D1-4E8E-9F0A-8123E9510B25}"/>
              </a:ext>
            </a:extLst>
          </p:cNvPr>
          <p:cNvPicPr>
            <a:picLocks noChangeAspect="1"/>
          </p:cNvPicPr>
          <p:nvPr/>
        </p:nvPicPr>
        <p:blipFill rotWithShape="1">
          <a:blip r:embed="rId4">
            <a:duotone>
              <a:srgbClr val="657689">
                <a:shade val="45000"/>
                <a:satMod val="135000"/>
              </a:srgbClr>
              <a:prstClr val="white"/>
            </a:duotone>
            <a:extLst>
              <a:ext uri="{28A0092B-C50C-407E-A947-70E740481C1C}">
                <a14:useLocalDpi xmlns:a14="http://schemas.microsoft.com/office/drawing/2010/main" val="0"/>
              </a:ext>
            </a:extLst>
          </a:blip>
          <a:srcRect l="18181" t="3864" r="27986" b="58332"/>
          <a:stretch/>
        </p:blipFill>
        <p:spPr>
          <a:xfrm>
            <a:off x="694052" y="1562293"/>
            <a:ext cx="616236" cy="432764"/>
          </a:xfrm>
          <a:prstGeom prst="rect">
            <a:avLst/>
          </a:prstGeom>
        </p:spPr>
      </p:pic>
      <p:pic>
        <p:nvPicPr>
          <p:cNvPr id="16" name="Picture 15" descr="Shape&#10;&#10;Description automatically generated with low confidence">
            <a:extLst>
              <a:ext uri="{FF2B5EF4-FFF2-40B4-BE49-F238E27FC236}">
                <a16:creationId xmlns:a16="http://schemas.microsoft.com/office/drawing/2014/main" id="{FAB5135A-F731-46BA-B31D-96A56F98333A}"/>
              </a:ext>
            </a:extLst>
          </p:cNvPr>
          <p:cNvPicPr>
            <a:picLocks noChangeAspect="1"/>
          </p:cNvPicPr>
          <p:nvPr/>
        </p:nvPicPr>
        <p:blipFill rotWithShape="1">
          <a:blip r:embed="rId4">
            <a:duotone>
              <a:srgbClr val="657689">
                <a:shade val="45000"/>
                <a:satMod val="135000"/>
              </a:srgbClr>
              <a:prstClr val="white"/>
            </a:duotone>
            <a:extLst>
              <a:ext uri="{28A0092B-C50C-407E-A947-70E740481C1C}">
                <a14:useLocalDpi xmlns:a14="http://schemas.microsoft.com/office/drawing/2010/main" val="0"/>
              </a:ext>
            </a:extLst>
          </a:blip>
          <a:srcRect l="24759" t="41453" r="21408" b="20743"/>
          <a:stretch/>
        </p:blipFill>
        <p:spPr>
          <a:xfrm>
            <a:off x="10736326" y="4612202"/>
            <a:ext cx="616236" cy="432764"/>
          </a:xfrm>
          <a:prstGeom prst="rect">
            <a:avLst/>
          </a:prstGeom>
        </p:spPr>
      </p:pic>
    </p:spTree>
    <p:extLst>
      <p:ext uri="{BB962C8B-B14F-4D97-AF65-F5344CB8AC3E}">
        <p14:creationId xmlns:p14="http://schemas.microsoft.com/office/powerpoint/2010/main" val="7219595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1384;p148">
            <a:extLst>
              <a:ext uri="{FF2B5EF4-FFF2-40B4-BE49-F238E27FC236}">
                <a16:creationId xmlns:a16="http://schemas.microsoft.com/office/drawing/2014/main" id="{6FE8697D-FE8F-5E49-B4E7-9BE15E0BEED9}"/>
              </a:ext>
            </a:extLst>
          </p:cNvPr>
          <p:cNvSpPr txBox="1">
            <a:spLocks/>
          </p:cNvSpPr>
          <p:nvPr/>
        </p:nvSpPr>
        <p:spPr>
          <a:xfrm>
            <a:off x="570904" y="1168933"/>
            <a:ext cx="9298133" cy="697592"/>
          </a:xfrm>
          <a:prstGeom prst="rect">
            <a:avLst/>
          </a:prstGeom>
          <a:solidFill>
            <a:schemeClr val="bg1"/>
          </a:solidFill>
          <a:ln>
            <a:noFill/>
          </a:ln>
        </p:spPr>
        <p:txBody>
          <a:bodyPr spcFirstLastPara="1" wrap="square" lIns="0" tIns="0" rIns="0" bIns="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
                <a:srgbClr val="B3A799"/>
              </a:buClr>
              <a:buSzPts val="2100"/>
              <a:buFont typeface="Arial" panose="020B0604020202020204" pitchFamily="34" charset="0"/>
              <a:buNone/>
            </a:pPr>
            <a:r>
              <a:rPr lang="en-US" sz="2400"/>
              <a:t>Responding to humanitarians &amp; donors who wanted to know </a:t>
            </a:r>
          </a:p>
        </p:txBody>
      </p:sp>
      <p:graphicFrame>
        <p:nvGraphicFramePr>
          <p:cNvPr id="4" name="Diagram 3">
            <a:extLst>
              <a:ext uri="{FF2B5EF4-FFF2-40B4-BE49-F238E27FC236}">
                <a16:creationId xmlns:a16="http://schemas.microsoft.com/office/drawing/2014/main" id="{B7B4B81B-89CB-0041-AE75-2B140E6AC3BC}"/>
              </a:ext>
            </a:extLst>
          </p:cNvPr>
          <p:cNvGraphicFramePr/>
          <p:nvPr>
            <p:extLst>
              <p:ext uri="{D42A27DB-BD31-4B8C-83A1-F6EECF244321}">
                <p14:modId xmlns:p14="http://schemas.microsoft.com/office/powerpoint/2010/main" val="2153727594"/>
              </p:ext>
            </p:extLst>
          </p:nvPr>
        </p:nvGraphicFramePr>
        <p:xfrm>
          <a:off x="373735" y="1656987"/>
          <a:ext cx="11444530" cy="37963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5" name="Picture 14" descr="Diagram&#10;&#10;Description automatically generated">
            <a:extLst>
              <a:ext uri="{FF2B5EF4-FFF2-40B4-BE49-F238E27FC236}">
                <a16:creationId xmlns:a16="http://schemas.microsoft.com/office/drawing/2014/main" id="{53A60861-EDD7-8044-A4D1-BBF818B30BED}"/>
              </a:ext>
            </a:extLst>
          </p:cNvPr>
          <p:cNvPicPr>
            <a:picLocks noChangeAspect="1"/>
          </p:cNvPicPr>
          <p:nvPr/>
        </p:nvPicPr>
        <p:blipFill>
          <a:blip r:embed="rId8"/>
          <a:stretch>
            <a:fillRect/>
          </a:stretch>
        </p:blipFill>
        <p:spPr>
          <a:xfrm>
            <a:off x="3462435" y="3549729"/>
            <a:ext cx="8496300" cy="2032000"/>
          </a:xfrm>
          <a:prstGeom prst="rect">
            <a:avLst/>
          </a:prstGeom>
        </p:spPr>
      </p:pic>
      <p:pic>
        <p:nvPicPr>
          <p:cNvPr id="12" name="Picture 11" descr="Text&#10;&#10;Description automatically generated">
            <a:extLst>
              <a:ext uri="{FF2B5EF4-FFF2-40B4-BE49-F238E27FC236}">
                <a16:creationId xmlns:a16="http://schemas.microsoft.com/office/drawing/2014/main" id="{A7909B32-B2D5-407B-BABF-BD85A64124A6}"/>
              </a:ext>
            </a:extLst>
          </p:cNvPr>
          <p:cNvPicPr>
            <a:picLocks noChangeAspect="1"/>
          </p:cNvPicPr>
          <p:nvPr/>
        </p:nvPicPr>
        <p:blipFill>
          <a:blip r:embed="rId9"/>
          <a:stretch>
            <a:fillRect/>
          </a:stretch>
        </p:blipFill>
        <p:spPr>
          <a:xfrm>
            <a:off x="10307724" y="6273479"/>
            <a:ext cx="1706392" cy="405114"/>
          </a:xfrm>
          <a:prstGeom prst="rect">
            <a:avLst/>
          </a:prstGeom>
        </p:spPr>
      </p:pic>
      <p:sp>
        <p:nvSpPr>
          <p:cNvPr id="14" name="Title 1">
            <a:extLst>
              <a:ext uri="{FF2B5EF4-FFF2-40B4-BE49-F238E27FC236}">
                <a16:creationId xmlns:a16="http://schemas.microsoft.com/office/drawing/2014/main" id="{7C53F1C3-1239-4D01-AE34-7C6BFF033E75}"/>
              </a:ext>
            </a:extLst>
          </p:cNvPr>
          <p:cNvSpPr txBox="1">
            <a:spLocks/>
          </p:cNvSpPr>
          <p:nvPr/>
        </p:nvSpPr>
        <p:spPr>
          <a:xfrm>
            <a:off x="444655" y="203200"/>
            <a:ext cx="11384672" cy="701676"/>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en-US" sz="3200">
                <a:solidFill>
                  <a:srgbClr val="FA591A"/>
                </a:solidFill>
              </a:rPr>
              <a:t>|</a:t>
            </a:r>
            <a:r>
              <a:rPr lang="en-US" sz="3200">
                <a:solidFill>
                  <a:schemeClr val="tx1"/>
                </a:solidFill>
                <a:latin typeface="Calibri" panose="020F0502020204030204" pitchFamily="34" charset="0"/>
                <a:cs typeface="Calibri" panose="020F0502020204030204" pitchFamily="34" charset="0"/>
              </a:rPr>
              <a:t>Why was the IASC Gender with Age Marker (GAM) developed?</a:t>
            </a:r>
            <a:endParaRPr lang="en-US" sz="3200">
              <a:solidFill>
                <a:schemeClr val="tx1"/>
              </a:solidFill>
            </a:endParaRPr>
          </a:p>
        </p:txBody>
      </p:sp>
    </p:spTree>
    <p:extLst>
      <p:ext uri="{BB962C8B-B14F-4D97-AF65-F5344CB8AC3E}">
        <p14:creationId xmlns:p14="http://schemas.microsoft.com/office/powerpoint/2010/main" val="15644348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95819" y="1382286"/>
            <a:ext cx="10990756" cy="3693319"/>
          </a:xfrm>
          <a:prstGeom prst="rect">
            <a:avLst/>
          </a:prstGeom>
          <a:ln>
            <a:solidFill>
              <a:srgbClr val="FA591A"/>
            </a:solidFill>
          </a:ln>
        </p:spPr>
        <p:txBody>
          <a:bodyPr wrap="square">
            <a:spAutoFit/>
          </a:bodyPr>
          <a:lstStyle/>
          <a:p>
            <a:pPr marL="0" indent="0" algn="just">
              <a:buNone/>
            </a:pPr>
            <a:r>
              <a:rPr lang="en-US" sz="2600" b="0">
                <a:ea typeface="Roboto" panose="020B0604020202020204" charset="0"/>
              </a:rPr>
              <a:t>Mine risk is higher for those who spend more time outside, for example farmers and </a:t>
            </a:r>
            <a:r>
              <a:rPr lang="en-US" sz="2600" b="0" err="1">
                <a:ea typeface="Roboto" panose="020B0604020202020204" charset="0"/>
              </a:rPr>
              <a:t>labourers</a:t>
            </a:r>
            <a:r>
              <a:rPr lang="en-US" sz="2600" b="0">
                <a:ea typeface="Roboto" panose="020B0604020202020204" charset="0"/>
              </a:rPr>
              <a:t>, who are predominantly men in eastern Ukraine, and 65% of mine casualties are adult men. Women are also at risk, e.g. when walking in forests or picking wild fruits and mushrooms to sell or for sustenance; 111 women have been affected so far.  At least 124 children, 90% boys, have been killed or injured in mine accidents since the conflict began, as a result of playing with unexploded ordnance, running in contaminated fields and forests, or travelling with their families.  MRE in schools, universities, businesses and community groups will provide at-risk populations with the information they need to be safer.</a:t>
            </a:r>
          </a:p>
        </p:txBody>
      </p:sp>
      <p:pic>
        <p:nvPicPr>
          <p:cNvPr id="10" name="Picture 9" descr="Text&#10;&#10;Description automatically generated">
            <a:extLst>
              <a:ext uri="{FF2B5EF4-FFF2-40B4-BE49-F238E27FC236}">
                <a16:creationId xmlns:a16="http://schemas.microsoft.com/office/drawing/2014/main" id="{58BA4EF0-9B84-4358-B6EB-F19EC06A4901}"/>
              </a:ext>
            </a:extLst>
          </p:cNvPr>
          <p:cNvPicPr>
            <a:picLocks noChangeAspect="1"/>
          </p:cNvPicPr>
          <p:nvPr/>
        </p:nvPicPr>
        <p:blipFill>
          <a:blip r:embed="rId3"/>
          <a:stretch>
            <a:fillRect/>
          </a:stretch>
        </p:blipFill>
        <p:spPr>
          <a:xfrm>
            <a:off x="10307724" y="6273479"/>
            <a:ext cx="1706392" cy="405114"/>
          </a:xfrm>
          <a:prstGeom prst="rect">
            <a:avLst/>
          </a:prstGeom>
        </p:spPr>
      </p:pic>
      <p:sp>
        <p:nvSpPr>
          <p:cNvPr id="12" name="Title 1">
            <a:extLst>
              <a:ext uri="{FF2B5EF4-FFF2-40B4-BE49-F238E27FC236}">
                <a16:creationId xmlns:a16="http://schemas.microsoft.com/office/drawing/2014/main" id="{2B37026B-2B13-4712-8AD7-461ACCB1790D}"/>
              </a:ext>
            </a:extLst>
          </p:cNvPr>
          <p:cNvSpPr txBox="1">
            <a:spLocks/>
          </p:cNvSpPr>
          <p:nvPr/>
        </p:nvSpPr>
        <p:spPr>
          <a:xfrm>
            <a:off x="444655" y="203200"/>
            <a:ext cx="11384672" cy="701676"/>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en-US" sz="3200">
                <a:solidFill>
                  <a:srgbClr val="FA591A"/>
                </a:solidFill>
              </a:rPr>
              <a:t>|</a:t>
            </a:r>
            <a:r>
              <a:rPr lang="en-US" sz="3200">
                <a:solidFill>
                  <a:schemeClr val="tx1"/>
                </a:solidFill>
                <a:latin typeface="Calibri"/>
                <a:cs typeface="Calibri"/>
              </a:rPr>
              <a:t>Gender and age analysis</a:t>
            </a:r>
          </a:p>
        </p:txBody>
      </p:sp>
    </p:spTree>
    <p:extLst>
      <p:ext uri="{BB962C8B-B14F-4D97-AF65-F5344CB8AC3E}">
        <p14:creationId xmlns:p14="http://schemas.microsoft.com/office/powerpoint/2010/main" val="26312411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96255" y="1846657"/>
            <a:ext cx="10464665" cy="3416320"/>
          </a:xfrm>
          <a:prstGeom prst="rect">
            <a:avLst/>
          </a:prstGeom>
        </p:spPr>
        <p:txBody>
          <a:bodyPr wrap="square">
            <a:spAutoFit/>
          </a:bodyPr>
          <a:lstStyle/>
          <a:p>
            <a:pPr marL="457200" indent="-457200">
              <a:buFont typeface="Arial" panose="020B0604020202020204" pitchFamily="34" charset="0"/>
              <a:buChar char="•"/>
            </a:pPr>
            <a:r>
              <a:rPr lang="en-US" sz="2400"/>
              <a:t>“For women main risks are limited employment opportunities, resulting in food insecurity for their children. Elderly people with chronic diseases are exposed to risks of limited motion due to their help limitations. “</a:t>
            </a:r>
          </a:p>
          <a:p>
            <a:pPr marL="457200" indent="-457200">
              <a:buFont typeface="Arial" panose="020B0604020202020204" pitchFamily="34" charset="0"/>
              <a:buChar char="•"/>
            </a:pPr>
            <a:endParaRPr lang="en-US" sz="2400"/>
          </a:p>
          <a:p>
            <a:pPr marL="457200" indent="-457200">
              <a:buFont typeface="Arial" panose="020B0604020202020204" pitchFamily="34" charset="0"/>
              <a:buChar char="•"/>
            </a:pPr>
            <a:r>
              <a:rPr lang="en-US" sz="2400"/>
              <a:t>“Internally displaced women are  often more financially dependent on other family members than men, more likely to be taking care of children (a 14.5 per cent gender gap), less active on the </a:t>
            </a:r>
            <a:r>
              <a:rPr lang="en-US" sz="2400" err="1"/>
              <a:t>labour</a:t>
            </a:r>
            <a:r>
              <a:rPr lang="en-US" sz="2400"/>
              <a:t> market and in starting their own businesses, and much more frequently faced with insufficient funds and forced to economize than internally displaced men.” </a:t>
            </a:r>
          </a:p>
        </p:txBody>
      </p:sp>
      <p:pic>
        <p:nvPicPr>
          <p:cNvPr id="10" name="Picture 9" descr="Text&#10;&#10;Description automatically generated">
            <a:extLst>
              <a:ext uri="{FF2B5EF4-FFF2-40B4-BE49-F238E27FC236}">
                <a16:creationId xmlns:a16="http://schemas.microsoft.com/office/drawing/2014/main" id="{599D0F62-784C-4187-B540-8C461DB6E06A}"/>
              </a:ext>
            </a:extLst>
          </p:cNvPr>
          <p:cNvPicPr>
            <a:picLocks noChangeAspect="1"/>
          </p:cNvPicPr>
          <p:nvPr/>
        </p:nvPicPr>
        <p:blipFill>
          <a:blip r:embed="rId3"/>
          <a:stretch>
            <a:fillRect/>
          </a:stretch>
        </p:blipFill>
        <p:spPr>
          <a:xfrm>
            <a:off x="10307724" y="6273479"/>
            <a:ext cx="1706392" cy="405114"/>
          </a:xfrm>
          <a:prstGeom prst="rect">
            <a:avLst/>
          </a:prstGeom>
        </p:spPr>
      </p:pic>
      <p:sp>
        <p:nvSpPr>
          <p:cNvPr id="11" name="Title 1">
            <a:extLst>
              <a:ext uri="{FF2B5EF4-FFF2-40B4-BE49-F238E27FC236}">
                <a16:creationId xmlns:a16="http://schemas.microsoft.com/office/drawing/2014/main" id="{8346957A-E3B3-49E9-AE89-A4FB3790DD75}"/>
              </a:ext>
            </a:extLst>
          </p:cNvPr>
          <p:cNvSpPr txBox="1">
            <a:spLocks/>
          </p:cNvSpPr>
          <p:nvPr/>
        </p:nvSpPr>
        <p:spPr>
          <a:xfrm>
            <a:off x="444655" y="570497"/>
            <a:ext cx="11384672" cy="701676"/>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en-US" sz="3200">
                <a:solidFill>
                  <a:srgbClr val="FA591A"/>
                </a:solidFill>
              </a:rPr>
              <a:t>|</a:t>
            </a:r>
            <a:r>
              <a:rPr lang="en-US" sz="3200">
                <a:solidFill>
                  <a:schemeClr val="tx1"/>
                </a:solidFill>
                <a:latin typeface="+mn-lt"/>
                <a:cs typeface="Calibri" panose="020F0502020204030204" pitchFamily="34" charset="0"/>
              </a:rPr>
              <a:t>Even a simple paragraph can demonstrate that the project understand these differences</a:t>
            </a:r>
            <a:r>
              <a:rPr lang="en-US" sz="3200" b="1">
                <a:solidFill>
                  <a:schemeClr val="bg1"/>
                </a:solidFill>
                <a:latin typeface=""/>
                <a:cs typeface="Calibri" panose="020F0502020204030204" pitchFamily="34" charset="0"/>
              </a:rPr>
              <a:t>:</a:t>
            </a:r>
          </a:p>
        </p:txBody>
      </p:sp>
    </p:spTree>
    <p:extLst>
      <p:ext uri="{BB962C8B-B14F-4D97-AF65-F5344CB8AC3E}">
        <p14:creationId xmlns:p14="http://schemas.microsoft.com/office/powerpoint/2010/main" val="40066167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B83A7B1-2E20-4DA4-BE59-D3256DB68C8D}"/>
              </a:ext>
            </a:extLst>
          </p:cNvPr>
          <p:cNvSpPr/>
          <p:nvPr/>
        </p:nvSpPr>
        <p:spPr>
          <a:xfrm>
            <a:off x="5752213" y="811007"/>
            <a:ext cx="5931825" cy="512434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10;&#10;Description automatically generated">
            <a:extLst>
              <a:ext uri="{FF2B5EF4-FFF2-40B4-BE49-F238E27FC236}">
                <a16:creationId xmlns:a16="http://schemas.microsoft.com/office/drawing/2014/main" id="{F95BA099-74A1-42B8-9C05-F9466D9067E3}"/>
              </a:ext>
            </a:extLst>
          </p:cNvPr>
          <p:cNvPicPr>
            <a:picLocks noChangeAspect="1"/>
          </p:cNvPicPr>
          <p:nvPr/>
        </p:nvPicPr>
        <p:blipFill>
          <a:blip r:embed="rId3"/>
          <a:stretch>
            <a:fillRect/>
          </a:stretch>
        </p:blipFill>
        <p:spPr>
          <a:xfrm>
            <a:off x="10307724" y="6273479"/>
            <a:ext cx="1706392" cy="405114"/>
          </a:xfrm>
          <a:prstGeom prst="rect">
            <a:avLst/>
          </a:prstGeom>
        </p:spPr>
      </p:pic>
      <p:sp>
        <p:nvSpPr>
          <p:cNvPr id="30" name="Text Placeholder 3">
            <a:extLst>
              <a:ext uri="{FF2B5EF4-FFF2-40B4-BE49-F238E27FC236}">
                <a16:creationId xmlns:a16="http://schemas.microsoft.com/office/drawing/2014/main" id="{31BE3A4F-6D47-4991-8146-F95B04B6D2E0}"/>
              </a:ext>
            </a:extLst>
          </p:cNvPr>
          <p:cNvSpPr txBox="1">
            <a:spLocks/>
          </p:cNvSpPr>
          <p:nvPr/>
        </p:nvSpPr>
        <p:spPr>
          <a:xfrm>
            <a:off x="5857927" y="998197"/>
            <a:ext cx="2555311" cy="450519"/>
          </a:xfrm>
          <a:prstGeom prst="rect">
            <a:avLst/>
          </a:prstGeom>
        </p:spPr>
        <p:txBody>
          <a:bodyPr vert="horz" lIns="91440" tIns="45720" rIns="91440" bIns="45720" rtlCol="0">
            <a:normAutofit/>
          </a:bodyPr>
          <a:lstStyle>
            <a:lvl1pPr marL="0" indent="0" algn="l" defTabSz="914400" rtl="0" eaLnBrk="1" latinLnBrk="0" hangingPunct="1">
              <a:lnSpc>
                <a:spcPct val="85000"/>
              </a:lnSpc>
              <a:spcBef>
                <a:spcPts val="1798"/>
              </a:spcBef>
              <a:buFontTx/>
              <a:buNone/>
              <a:defRPr sz="1998" b="1" i="0" kern="1200" baseline="0">
                <a:solidFill>
                  <a:srgbClr val="0397D6"/>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marL="0" marR="0" lvl="0" indent="0" algn="l" defTabSz="914400" rtl="0" eaLnBrk="1" fontAlgn="auto" latinLnBrk="0" hangingPunct="1">
              <a:lnSpc>
                <a:spcPct val="85000"/>
              </a:lnSpc>
              <a:spcBef>
                <a:spcPts val="1798"/>
              </a:spcBef>
              <a:spcAft>
                <a:spcPts val="0"/>
              </a:spcAft>
              <a:buClrTx/>
              <a:buSzTx/>
              <a:buFontTx/>
              <a:buNone/>
              <a:tabLst/>
              <a:defRPr/>
            </a:pPr>
            <a:r>
              <a:rPr kumimoji="0" lang="en-US" sz="1998" b="1" i="0" u="none" strike="noStrike" kern="1200" cap="none" spc="0" normalizeH="0" baseline="0" noProof="0">
                <a:ln>
                  <a:noFill/>
                </a:ln>
                <a:solidFill>
                  <a:srgbClr val="FA591A"/>
                </a:solidFill>
                <a:effectLst/>
                <a:uLnTx/>
                <a:uFillTx/>
                <a:latin typeface="Calibri Light" panose="020F0302020204030204"/>
                <a:ea typeface="+mn-ea"/>
                <a:cs typeface="+mn-cs"/>
              </a:rPr>
              <a:t>Making promises:</a:t>
            </a:r>
          </a:p>
        </p:txBody>
      </p:sp>
      <p:sp>
        <p:nvSpPr>
          <p:cNvPr id="31" name="Text Placeholder 4">
            <a:extLst>
              <a:ext uri="{FF2B5EF4-FFF2-40B4-BE49-F238E27FC236}">
                <a16:creationId xmlns:a16="http://schemas.microsoft.com/office/drawing/2014/main" id="{4C5FD9E3-30BF-4074-9D7E-296C0EEC3873}"/>
              </a:ext>
            </a:extLst>
          </p:cNvPr>
          <p:cNvSpPr txBox="1">
            <a:spLocks/>
          </p:cNvSpPr>
          <p:nvPr/>
        </p:nvSpPr>
        <p:spPr>
          <a:xfrm>
            <a:off x="5856828" y="1343610"/>
            <a:ext cx="2554816" cy="1727717"/>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120000"/>
              </a:lnSpc>
              <a:spcBef>
                <a:spcPts val="1300"/>
              </a:spcBef>
              <a:buFont typeface="Arial" pitchFamily="34" charset="0"/>
              <a:buNone/>
              <a:defRPr sz="1465" kern="1200" baseline="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marL="285750" marR="0" lvl="0" indent="-285750" algn="l" rtl="0">
              <a:spcBef>
                <a:spcPts val="0"/>
              </a:spcBef>
              <a:spcAft>
                <a:spcPts val="0"/>
              </a:spcAft>
              <a:buSzPts val="1800"/>
              <a:buFont typeface="Arial"/>
              <a:buChar char="•"/>
            </a:pPr>
            <a:r>
              <a:rPr lang="en-US" sz="1800">
                <a:solidFill>
                  <a:schemeClr val="tx1"/>
                </a:solidFill>
                <a:ea typeface="Arial"/>
                <a:cs typeface="Arial" panose="020B0604020202020204" pitchFamily="34" charset="0"/>
                <a:sym typeface="Arial"/>
              </a:rPr>
              <a:t>“We will ensure that 50% of beneficiaries are women”</a:t>
            </a:r>
          </a:p>
          <a:p>
            <a:pPr marL="285750" marR="0" lvl="0" indent="-285750" algn="l" rtl="0">
              <a:spcBef>
                <a:spcPts val="0"/>
              </a:spcBef>
              <a:spcAft>
                <a:spcPts val="0"/>
              </a:spcAft>
              <a:buSzPts val="1800"/>
              <a:buFont typeface="Arial"/>
              <a:buChar char="•"/>
            </a:pPr>
            <a:r>
              <a:rPr lang="en-US" sz="1800">
                <a:solidFill>
                  <a:schemeClr val="tx1"/>
                </a:solidFill>
                <a:ea typeface="Arial"/>
                <a:cs typeface="Arial" panose="020B0604020202020204" pitchFamily="34" charset="0"/>
                <a:sym typeface="Arial"/>
              </a:rPr>
              <a:t>“Services will be provided to everyone without discrimination”</a:t>
            </a:r>
          </a:p>
        </p:txBody>
      </p:sp>
      <p:sp>
        <p:nvSpPr>
          <p:cNvPr id="37" name="Text Placeholder 3">
            <a:extLst>
              <a:ext uri="{FF2B5EF4-FFF2-40B4-BE49-F238E27FC236}">
                <a16:creationId xmlns:a16="http://schemas.microsoft.com/office/drawing/2014/main" id="{7A002786-84E3-4A4B-8849-27163D7C763B}"/>
              </a:ext>
            </a:extLst>
          </p:cNvPr>
          <p:cNvSpPr txBox="1">
            <a:spLocks/>
          </p:cNvSpPr>
          <p:nvPr/>
        </p:nvSpPr>
        <p:spPr>
          <a:xfrm>
            <a:off x="5881636" y="3211516"/>
            <a:ext cx="2555311" cy="450519"/>
          </a:xfrm>
          <a:prstGeom prst="rect">
            <a:avLst/>
          </a:prstGeom>
        </p:spPr>
        <p:txBody>
          <a:bodyPr vert="horz" lIns="91440" tIns="45720" rIns="91440" bIns="45720" rtlCol="0">
            <a:normAutofit/>
          </a:bodyPr>
          <a:lstStyle>
            <a:lvl1pPr marL="0" indent="0" algn="l" defTabSz="914400" rtl="0" eaLnBrk="1" latinLnBrk="0" hangingPunct="1">
              <a:lnSpc>
                <a:spcPct val="85000"/>
              </a:lnSpc>
              <a:spcBef>
                <a:spcPts val="1798"/>
              </a:spcBef>
              <a:buFontTx/>
              <a:buNone/>
              <a:defRPr sz="1998" b="1" i="0" kern="1200" baseline="0">
                <a:solidFill>
                  <a:srgbClr val="0397D6"/>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marL="0" marR="0" lvl="0" indent="0" algn="l" defTabSz="914400" rtl="0" eaLnBrk="1" fontAlgn="auto" latinLnBrk="0" hangingPunct="1">
              <a:lnSpc>
                <a:spcPct val="85000"/>
              </a:lnSpc>
              <a:spcBef>
                <a:spcPts val="1798"/>
              </a:spcBef>
              <a:spcAft>
                <a:spcPts val="0"/>
              </a:spcAft>
              <a:buClrTx/>
              <a:buSzTx/>
              <a:buFontTx/>
              <a:buNone/>
              <a:tabLst/>
              <a:defRPr/>
            </a:pPr>
            <a:r>
              <a:rPr kumimoji="0" lang="en-US" sz="1998" b="1" i="0" u="none" strike="noStrike" kern="1200" cap="none" spc="0" normalizeH="0" baseline="0" noProof="0">
                <a:ln>
                  <a:noFill/>
                </a:ln>
                <a:solidFill>
                  <a:srgbClr val="FA591A"/>
                </a:solidFill>
                <a:effectLst/>
                <a:uLnTx/>
                <a:uFillTx/>
                <a:latin typeface="Calibri Light" panose="020F0302020204030204"/>
                <a:ea typeface="+mn-ea"/>
                <a:cs typeface="+mn-cs"/>
              </a:rPr>
              <a:t>Reciting policy:</a:t>
            </a:r>
          </a:p>
        </p:txBody>
      </p:sp>
      <p:sp>
        <p:nvSpPr>
          <p:cNvPr id="38" name="TextBox 37">
            <a:extLst>
              <a:ext uri="{FF2B5EF4-FFF2-40B4-BE49-F238E27FC236}">
                <a16:creationId xmlns:a16="http://schemas.microsoft.com/office/drawing/2014/main" id="{69898EF9-9DA2-46C5-8396-627885688218}"/>
              </a:ext>
            </a:extLst>
          </p:cNvPr>
          <p:cNvSpPr txBox="1"/>
          <p:nvPr/>
        </p:nvSpPr>
        <p:spPr>
          <a:xfrm>
            <a:off x="5881636" y="3558383"/>
            <a:ext cx="2812005" cy="1138773"/>
          </a:xfrm>
          <a:prstGeom prst="rect">
            <a:avLst/>
          </a:prstGeom>
          <a:noFill/>
        </p:spPr>
        <p:txBody>
          <a:bodyPr wrap="square">
            <a:spAutoFit/>
          </a:bodyPr>
          <a:lstStyle/>
          <a:p>
            <a:pPr marL="285750" marR="0" lvl="0" indent="-285750" algn="l" rtl="0">
              <a:spcBef>
                <a:spcPts val="0"/>
              </a:spcBef>
              <a:spcAft>
                <a:spcPts val="0"/>
              </a:spcAft>
              <a:buSzPts val="1600"/>
              <a:buFont typeface="Arial"/>
              <a:buChar char="•"/>
            </a:pPr>
            <a:r>
              <a:rPr lang="en-US" sz="1700">
                <a:ea typeface="Arial"/>
                <a:cs typeface="Arial"/>
                <a:sym typeface="Arial"/>
              </a:rPr>
              <a:t>“Our organization is committed to…” or “The AGD policy guarantees that we will…”</a:t>
            </a:r>
          </a:p>
        </p:txBody>
      </p:sp>
      <p:sp>
        <p:nvSpPr>
          <p:cNvPr id="39" name="Text Placeholder 3">
            <a:extLst>
              <a:ext uri="{FF2B5EF4-FFF2-40B4-BE49-F238E27FC236}">
                <a16:creationId xmlns:a16="http://schemas.microsoft.com/office/drawing/2014/main" id="{1CC67AB5-98E6-4B55-85FA-87DCF33A8ABF}"/>
              </a:ext>
            </a:extLst>
          </p:cNvPr>
          <p:cNvSpPr txBox="1">
            <a:spLocks/>
          </p:cNvSpPr>
          <p:nvPr/>
        </p:nvSpPr>
        <p:spPr>
          <a:xfrm>
            <a:off x="8677177" y="998197"/>
            <a:ext cx="2812005" cy="564789"/>
          </a:xfrm>
          <a:prstGeom prst="rect">
            <a:avLst/>
          </a:prstGeom>
        </p:spPr>
        <p:txBody>
          <a:bodyPr vert="horz" lIns="91440" tIns="45720" rIns="91440" bIns="45720" rtlCol="0">
            <a:normAutofit/>
          </a:bodyPr>
          <a:lstStyle>
            <a:lvl1pPr marL="0" indent="0" algn="l" defTabSz="914400" rtl="0" eaLnBrk="1" latinLnBrk="0" hangingPunct="1">
              <a:lnSpc>
                <a:spcPct val="85000"/>
              </a:lnSpc>
              <a:spcBef>
                <a:spcPts val="1798"/>
              </a:spcBef>
              <a:buFontTx/>
              <a:buNone/>
              <a:defRPr sz="1998" b="1" i="0" kern="1200" baseline="0">
                <a:solidFill>
                  <a:srgbClr val="0397D6"/>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marL="0" marR="0" lvl="0" indent="0" algn="l" defTabSz="914400" rtl="0" eaLnBrk="1" fontAlgn="auto" latinLnBrk="0" hangingPunct="1">
              <a:lnSpc>
                <a:spcPct val="85000"/>
              </a:lnSpc>
              <a:spcBef>
                <a:spcPts val="1798"/>
              </a:spcBef>
              <a:spcAft>
                <a:spcPts val="0"/>
              </a:spcAft>
              <a:buClrTx/>
              <a:buSzTx/>
              <a:buFontTx/>
              <a:buNone/>
              <a:tabLst/>
              <a:defRPr/>
            </a:pPr>
            <a:r>
              <a:rPr kumimoji="0" lang="en-US" sz="2000" b="1" i="0" u="none" strike="noStrike" kern="1200" cap="none" spc="0" normalizeH="0" baseline="0" noProof="0">
                <a:ln>
                  <a:noFill/>
                </a:ln>
                <a:solidFill>
                  <a:srgbClr val="FA591A"/>
                </a:solidFill>
                <a:effectLst/>
                <a:uLnTx/>
                <a:uFillTx/>
                <a:latin typeface="Calibri Light" panose="020F0302020204030204"/>
                <a:ea typeface="+mn-ea"/>
                <a:cs typeface="+mn-cs"/>
              </a:rPr>
              <a:t>Defining gender analysis:</a:t>
            </a:r>
          </a:p>
        </p:txBody>
      </p:sp>
      <p:sp>
        <p:nvSpPr>
          <p:cNvPr id="40" name="Text Placeholder 4">
            <a:extLst>
              <a:ext uri="{FF2B5EF4-FFF2-40B4-BE49-F238E27FC236}">
                <a16:creationId xmlns:a16="http://schemas.microsoft.com/office/drawing/2014/main" id="{3AEA27A2-4F57-4152-86FC-C18D0E9CB698}"/>
              </a:ext>
            </a:extLst>
          </p:cNvPr>
          <p:cNvSpPr txBox="1">
            <a:spLocks/>
          </p:cNvSpPr>
          <p:nvPr/>
        </p:nvSpPr>
        <p:spPr>
          <a:xfrm>
            <a:off x="8678771" y="1331238"/>
            <a:ext cx="3005268" cy="2178380"/>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300"/>
              </a:spcBef>
              <a:buFont typeface="Arial" pitchFamily="34" charset="0"/>
              <a:buNone/>
              <a:defRPr sz="1465" kern="1200" baseline="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marL="285750" marR="0" lvl="0" indent="-285750" algn="l" rtl="0">
              <a:spcBef>
                <a:spcPts val="0"/>
              </a:spcBef>
              <a:spcAft>
                <a:spcPts val="0"/>
              </a:spcAft>
              <a:buSzPts val="1800"/>
              <a:buFont typeface="Arial"/>
              <a:buChar char="•"/>
            </a:pPr>
            <a:r>
              <a:rPr lang="en-US" sz="1700">
                <a:solidFill>
                  <a:schemeClr val="tx1"/>
                </a:solidFill>
                <a:ea typeface="Arial"/>
                <a:cs typeface="Arial" panose="020B0604020202020204" pitchFamily="34" charset="0"/>
                <a:sym typeface="Arial"/>
              </a:rPr>
              <a:t>“Gender analysis is the process of assessing the different impacts of the activities on women and men.”</a:t>
            </a:r>
          </a:p>
        </p:txBody>
      </p:sp>
      <p:sp>
        <p:nvSpPr>
          <p:cNvPr id="42" name="Text Placeholder 3">
            <a:extLst>
              <a:ext uri="{FF2B5EF4-FFF2-40B4-BE49-F238E27FC236}">
                <a16:creationId xmlns:a16="http://schemas.microsoft.com/office/drawing/2014/main" id="{0EBF601A-CBA9-4708-A88B-4F93FCFB9AF7}"/>
              </a:ext>
            </a:extLst>
          </p:cNvPr>
          <p:cNvSpPr txBox="1">
            <a:spLocks/>
          </p:cNvSpPr>
          <p:nvPr/>
        </p:nvSpPr>
        <p:spPr>
          <a:xfrm>
            <a:off x="8723148" y="3211984"/>
            <a:ext cx="2603378" cy="450519"/>
          </a:xfrm>
          <a:prstGeom prst="rect">
            <a:avLst/>
          </a:prstGeom>
        </p:spPr>
        <p:txBody>
          <a:bodyPr vert="horz" lIns="91440" tIns="45720" rIns="91440" bIns="45720" rtlCol="0">
            <a:noAutofit/>
          </a:bodyPr>
          <a:lstStyle>
            <a:lvl1pPr marL="0" indent="0" algn="l" defTabSz="914400" rtl="0" eaLnBrk="1" latinLnBrk="0" hangingPunct="1">
              <a:lnSpc>
                <a:spcPct val="85000"/>
              </a:lnSpc>
              <a:spcBef>
                <a:spcPts val="1798"/>
              </a:spcBef>
              <a:buFontTx/>
              <a:buNone/>
              <a:defRPr sz="1998" b="1" i="0" kern="1200" baseline="0">
                <a:solidFill>
                  <a:srgbClr val="0397D6"/>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marL="0" marR="0" lvl="0" indent="0" algn="l" defTabSz="914400" rtl="0" eaLnBrk="1" fontAlgn="auto" latinLnBrk="0" hangingPunct="1">
              <a:lnSpc>
                <a:spcPct val="85000"/>
              </a:lnSpc>
              <a:spcBef>
                <a:spcPts val="1798"/>
              </a:spcBef>
              <a:spcAft>
                <a:spcPts val="0"/>
              </a:spcAft>
              <a:buClrTx/>
              <a:buSzTx/>
              <a:buFontTx/>
              <a:buNone/>
              <a:tabLst/>
              <a:defRPr/>
            </a:pPr>
            <a:r>
              <a:rPr kumimoji="0" lang="en-US" sz="2000" b="1" i="0" u="none" strike="noStrike" kern="1200" cap="none" spc="0" normalizeH="0" baseline="0" noProof="0">
                <a:ln>
                  <a:noFill/>
                </a:ln>
                <a:solidFill>
                  <a:srgbClr val="FA591A"/>
                </a:solidFill>
                <a:effectLst/>
                <a:uLnTx/>
                <a:uFillTx/>
                <a:latin typeface="Calibri Light" panose="020F0302020204030204"/>
                <a:ea typeface="+mn-ea"/>
                <a:cs typeface="+mn-cs"/>
              </a:rPr>
              <a:t>Providing only statistics:</a:t>
            </a:r>
          </a:p>
        </p:txBody>
      </p:sp>
      <p:sp>
        <p:nvSpPr>
          <p:cNvPr id="43" name="TextBox 42">
            <a:extLst>
              <a:ext uri="{FF2B5EF4-FFF2-40B4-BE49-F238E27FC236}">
                <a16:creationId xmlns:a16="http://schemas.microsoft.com/office/drawing/2014/main" id="{050F0A98-0305-4AA4-9582-976CA23D0C08}"/>
              </a:ext>
            </a:extLst>
          </p:cNvPr>
          <p:cNvSpPr txBox="1"/>
          <p:nvPr/>
        </p:nvSpPr>
        <p:spPr>
          <a:xfrm>
            <a:off x="8693641" y="3731493"/>
            <a:ext cx="2812005" cy="1138773"/>
          </a:xfrm>
          <a:prstGeom prst="rect">
            <a:avLst/>
          </a:prstGeom>
          <a:noFill/>
        </p:spPr>
        <p:txBody>
          <a:bodyPr wrap="square">
            <a:spAutoFit/>
          </a:bodyPr>
          <a:lstStyle/>
          <a:p>
            <a:pPr marL="285750" marR="0" lvl="0" indent="-285750" algn="l" rtl="0">
              <a:spcBef>
                <a:spcPts val="0"/>
              </a:spcBef>
              <a:spcAft>
                <a:spcPts val="0"/>
              </a:spcAft>
              <a:buSzPts val="1600"/>
              <a:buFont typeface="Arial"/>
              <a:buChar char="•"/>
            </a:pPr>
            <a:r>
              <a:rPr lang="en-US" sz="1700" dirty="0">
                <a:ea typeface="Arial"/>
                <a:cs typeface="Arial"/>
                <a:sym typeface="Arial"/>
              </a:rPr>
              <a:t>Children &lt;18 – 1500; Adults (18-59) – 3000</a:t>
            </a:r>
          </a:p>
          <a:p>
            <a:pPr marL="285750" marR="0" lvl="0" indent="-285750" algn="l" rtl="0">
              <a:spcBef>
                <a:spcPts val="0"/>
              </a:spcBef>
              <a:spcAft>
                <a:spcPts val="0"/>
              </a:spcAft>
              <a:buSzPts val="1600"/>
              <a:buFont typeface="Arial"/>
              <a:buChar char="•"/>
            </a:pPr>
            <a:r>
              <a:rPr lang="en-US" sz="1700" dirty="0">
                <a:ea typeface="Arial"/>
                <a:cs typeface="Arial"/>
                <a:sym typeface="Arial"/>
              </a:rPr>
              <a:t>Male – 30%   Female – 70%</a:t>
            </a:r>
          </a:p>
        </p:txBody>
      </p:sp>
      <p:sp>
        <p:nvSpPr>
          <p:cNvPr id="16" name="Title 1">
            <a:extLst>
              <a:ext uri="{FF2B5EF4-FFF2-40B4-BE49-F238E27FC236}">
                <a16:creationId xmlns:a16="http://schemas.microsoft.com/office/drawing/2014/main" id="{DD5511A3-DF15-465B-8093-C809313F903B}"/>
              </a:ext>
            </a:extLst>
          </p:cNvPr>
          <p:cNvSpPr txBox="1">
            <a:spLocks/>
          </p:cNvSpPr>
          <p:nvPr/>
        </p:nvSpPr>
        <p:spPr>
          <a:xfrm>
            <a:off x="4834467" y="156501"/>
            <a:ext cx="7110606" cy="701676"/>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en-US" sz="3200">
                <a:solidFill>
                  <a:srgbClr val="FA591A"/>
                </a:solidFill>
              </a:rPr>
              <a:t>|</a:t>
            </a:r>
            <a:r>
              <a:rPr lang="en-US" sz="3200">
                <a:solidFill>
                  <a:schemeClr val="tx1"/>
                </a:solidFill>
                <a:latin typeface="Calibri" panose="020F0502020204030204" pitchFamily="34" charset="0"/>
                <a:cs typeface="Calibri" panose="020F0502020204030204" pitchFamily="34" charset="0"/>
              </a:rPr>
              <a:t>Common errors</a:t>
            </a:r>
            <a:endParaRPr lang="en-US" sz="3200">
              <a:solidFill>
                <a:schemeClr val="tx1"/>
              </a:solidFill>
            </a:endParaRPr>
          </a:p>
        </p:txBody>
      </p:sp>
      <p:pic>
        <p:nvPicPr>
          <p:cNvPr id="20" name="Picture 19">
            <a:extLst>
              <a:ext uri="{FF2B5EF4-FFF2-40B4-BE49-F238E27FC236}">
                <a16:creationId xmlns:a16="http://schemas.microsoft.com/office/drawing/2014/main" id="{527EFAEA-AF25-45DA-8C38-C62910BC2B45}"/>
              </a:ext>
            </a:extLst>
          </p:cNvPr>
          <p:cNvPicPr>
            <a:picLocks noChangeAspect="1"/>
          </p:cNvPicPr>
          <p:nvPr/>
        </p:nvPicPr>
        <p:blipFill rotWithShape="1">
          <a:blip r:embed="rId4"/>
          <a:srcRect l="12178" r="42602"/>
          <a:stretch/>
        </p:blipFill>
        <p:spPr>
          <a:xfrm>
            <a:off x="20" y="-12128"/>
            <a:ext cx="4654276" cy="6870127"/>
          </a:xfrm>
          <a:prstGeom prst="rect">
            <a:avLst/>
          </a:prstGeom>
        </p:spPr>
      </p:pic>
      <p:sp>
        <p:nvSpPr>
          <p:cNvPr id="23" name="TextBox 22">
            <a:extLst>
              <a:ext uri="{FF2B5EF4-FFF2-40B4-BE49-F238E27FC236}">
                <a16:creationId xmlns:a16="http://schemas.microsoft.com/office/drawing/2014/main" id="{B831F929-FA8A-4CA7-A21B-26F5C32C7677}"/>
              </a:ext>
            </a:extLst>
          </p:cNvPr>
          <p:cNvSpPr txBox="1"/>
          <p:nvPr/>
        </p:nvSpPr>
        <p:spPr>
          <a:xfrm>
            <a:off x="6165298" y="4998766"/>
            <a:ext cx="5105654" cy="830997"/>
          </a:xfrm>
          <a:prstGeom prst="rect">
            <a:avLst/>
          </a:prstGeom>
          <a:noFill/>
          <a:ln>
            <a:solidFill>
              <a:srgbClr val="FF0000"/>
            </a:solidFill>
          </a:ln>
        </p:spPr>
        <p:txBody>
          <a:bodyPr wrap="square" lIns="0" tIns="0" rIns="0" bIns="0" rtlCol="0">
            <a:spAutoFit/>
          </a:bodyPr>
          <a:lstStyle/>
          <a:p>
            <a:pPr algn="ctr"/>
            <a:r>
              <a:rPr lang="en-US" b="1">
                <a:ea typeface="Roboto" panose="020B0604020202020204" charset="0"/>
              </a:rPr>
              <a:t>These statements do not demonstrate that the project or sector understands important differences between different groups in the affected population.</a:t>
            </a:r>
          </a:p>
        </p:txBody>
      </p:sp>
    </p:spTree>
    <p:extLst>
      <p:ext uri="{BB962C8B-B14F-4D97-AF65-F5344CB8AC3E}">
        <p14:creationId xmlns:p14="http://schemas.microsoft.com/office/powerpoint/2010/main" val="16949318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meline&#10;&#10;Description automatically generated">
            <a:extLst>
              <a:ext uri="{FF2B5EF4-FFF2-40B4-BE49-F238E27FC236}">
                <a16:creationId xmlns:a16="http://schemas.microsoft.com/office/drawing/2014/main" id="{FD2DD0EB-66C4-D540-84EF-944F95040C20}"/>
              </a:ext>
            </a:extLst>
          </p:cNvPr>
          <p:cNvPicPr>
            <a:picLocks noChangeAspect="1"/>
          </p:cNvPicPr>
          <p:nvPr/>
        </p:nvPicPr>
        <p:blipFill>
          <a:blip r:embed="rId3">
            <a:duotone>
              <a:schemeClr val="accent2">
                <a:shade val="45000"/>
                <a:satMod val="135000"/>
              </a:schemeClr>
              <a:prstClr val="white"/>
            </a:duotone>
          </a:blip>
          <a:stretch>
            <a:fillRect/>
          </a:stretch>
        </p:blipFill>
        <p:spPr>
          <a:xfrm>
            <a:off x="539319" y="783023"/>
            <a:ext cx="5169819" cy="5842681"/>
          </a:xfrm>
          <a:prstGeom prst="rect">
            <a:avLst/>
          </a:prstGeom>
        </p:spPr>
      </p:pic>
      <p:sp>
        <p:nvSpPr>
          <p:cNvPr id="8" name="TextBox 7">
            <a:extLst>
              <a:ext uri="{FF2B5EF4-FFF2-40B4-BE49-F238E27FC236}">
                <a16:creationId xmlns:a16="http://schemas.microsoft.com/office/drawing/2014/main" id="{39993493-E879-9343-905D-45A492876588}"/>
              </a:ext>
            </a:extLst>
          </p:cNvPr>
          <p:cNvSpPr txBox="1"/>
          <p:nvPr/>
        </p:nvSpPr>
        <p:spPr>
          <a:xfrm>
            <a:off x="6224932" y="1475194"/>
            <a:ext cx="5791302" cy="3416320"/>
          </a:xfrm>
          <a:prstGeom prst="rect">
            <a:avLst/>
          </a:prstGeom>
          <a:solidFill>
            <a:schemeClr val="accent2">
              <a:alpha val="50176"/>
            </a:schemeClr>
          </a:solidFill>
        </p:spPr>
        <p:txBody>
          <a:bodyPr wrap="square" rtlCol="0">
            <a:spAutoFit/>
          </a:bodyPr>
          <a:lstStyle/>
          <a:p>
            <a:pPr marL="285750" indent="-285750">
              <a:buFont typeface="Arial" panose="020B0604020202020204" pitchFamily="34" charset="0"/>
              <a:buChar char="•"/>
            </a:pPr>
            <a:r>
              <a:rPr lang="en-US" b="1">
                <a:solidFill>
                  <a:schemeClr val="accent2">
                    <a:lumMod val="50000"/>
                  </a:schemeClr>
                </a:solidFill>
              </a:rPr>
              <a:t>Four key GEMs </a:t>
            </a:r>
            <a:r>
              <a:rPr lang="en-US">
                <a:solidFill>
                  <a:schemeClr val="accent2">
                    <a:lumMod val="50000"/>
                  </a:schemeClr>
                </a:solidFill>
              </a:rPr>
              <a:t>are considered in the project </a:t>
            </a:r>
            <a:r>
              <a:rPr lang="en-US" u="sng">
                <a:solidFill>
                  <a:schemeClr val="accent2">
                    <a:lumMod val="50000"/>
                  </a:schemeClr>
                </a:solidFill>
              </a:rPr>
              <a:t>design</a:t>
            </a:r>
            <a:r>
              <a:rPr lang="en-US">
                <a:solidFill>
                  <a:schemeClr val="accent2">
                    <a:lumMod val="50000"/>
                  </a:schemeClr>
                </a:solidFill>
              </a:rPr>
              <a:t> phase.</a:t>
            </a:r>
          </a:p>
          <a:p>
            <a:pPr marL="285750" indent="-285750">
              <a:buFont typeface="Arial" panose="020B0604020202020204" pitchFamily="34" charset="0"/>
              <a:buChar char="•"/>
            </a:pPr>
            <a:endParaRPr lang="en-US">
              <a:solidFill>
                <a:schemeClr val="accent2">
                  <a:lumMod val="50000"/>
                </a:schemeClr>
              </a:solidFill>
            </a:endParaRPr>
          </a:p>
          <a:p>
            <a:pPr marL="285750" indent="-285750">
              <a:buFont typeface="Arial" panose="020B0604020202020204" pitchFamily="34" charset="0"/>
              <a:buChar char="•"/>
            </a:pPr>
            <a:r>
              <a:rPr lang="en-US">
                <a:solidFill>
                  <a:schemeClr val="accent2">
                    <a:lumMod val="50000"/>
                  </a:schemeClr>
                </a:solidFill>
              </a:rPr>
              <a:t>Each of the four key GEMs have </a:t>
            </a:r>
            <a:r>
              <a:rPr lang="en-US" b="1">
                <a:solidFill>
                  <a:schemeClr val="accent2">
                    <a:lumMod val="50000"/>
                  </a:schemeClr>
                </a:solidFill>
              </a:rPr>
              <a:t>two supporting GEMs </a:t>
            </a:r>
            <a:r>
              <a:rPr lang="en-US">
                <a:solidFill>
                  <a:schemeClr val="accent2">
                    <a:lumMod val="50000"/>
                  </a:schemeClr>
                </a:solidFill>
              </a:rPr>
              <a:t>that are considered during project </a:t>
            </a:r>
            <a:r>
              <a:rPr lang="en-US" u="sng">
                <a:solidFill>
                  <a:schemeClr val="accent2">
                    <a:lumMod val="50000"/>
                  </a:schemeClr>
                </a:solidFill>
              </a:rPr>
              <a:t>monitoring</a:t>
            </a:r>
            <a:r>
              <a:rPr lang="en-US">
                <a:solidFill>
                  <a:schemeClr val="accent2">
                    <a:lumMod val="50000"/>
                  </a:schemeClr>
                </a:solidFill>
              </a:rPr>
              <a:t>. This enables reflection of what is working well in the project and what can be improved.</a:t>
            </a:r>
          </a:p>
          <a:p>
            <a:pPr marL="285750" indent="-285750">
              <a:buFont typeface="Arial" panose="020B0604020202020204" pitchFamily="34" charset="0"/>
              <a:buChar char="•"/>
            </a:pPr>
            <a:endParaRPr lang="en-US">
              <a:solidFill>
                <a:schemeClr val="accent2">
                  <a:lumMod val="50000"/>
                </a:schemeClr>
              </a:solidFill>
            </a:endParaRPr>
          </a:p>
          <a:p>
            <a:pPr marL="285750" indent="-285750">
              <a:buFont typeface="Arial" panose="020B0604020202020204" pitchFamily="34" charset="0"/>
              <a:buChar char="•"/>
            </a:pPr>
            <a:r>
              <a:rPr lang="en-US">
                <a:solidFill>
                  <a:schemeClr val="accent2">
                    <a:lumMod val="50000"/>
                  </a:schemeClr>
                </a:solidFill>
              </a:rPr>
              <a:t>Good programming requires that affected people participate in and influence </a:t>
            </a:r>
            <a:r>
              <a:rPr lang="en-US" b="1">
                <a:solidFill>
                  <a:schemeClr val="accent2">
                    <a:lumMod val="50000"/>
                  </a:schemeClr>
                </a:solidFill>
              </a:rPr>
              <a:t>all</a:t>
            </a:r>
            <a:r>
              <a:rPr lang="en-US">
                <a:solidFill>
                  <a:schemeClr val="accent2">
                    <a:lumMod val="50000"/>
                  </a:schemeClr>
                </a:solidFill>
              </a:rPr>
              <a:t> </a:t>
            </a:r>
            <a:r>
              <a:rPr lang="en-US" b="1">
                <a:solidFill>
                  <a:schemeClr val="accent2">
                    <a:lumMod val="50000"/>
                  </a:schemeClr>
                </a:solidFill>
              </a:rPr>
              <a:t>stages</a:t>
            </a:r>
            <a:r>
              <a:rPr lang="en-US">
                <a:solidFill>
                  <a:schemeClr val="accent2">
                    <a:lumMod val="50000"/>
                  </a:schemeClr>
                </a:solidFill>
              </a:rPr>
              <a:t> of a project.</a:t>
            </a:r>
          </a:p>
          <a:p>
            <a:endParaRPr lang="en-US">
              <a:solidFill>
                <a:schemeClr val="accent2">
                  <a:lumMod val="50000"/>
                </a:schemeClr>
              </a:solidFill>
            </a:endParaRPr>
          </a:p>
          <a:p>
            <a:pPr marL="285750" indent="-285750">
              <a:buFont typeface="Arial" panose="020B0604020202020204" pitchFamily="34" charset="0"/>
              <a:buChar char="•"/>
            </a:pPr>
            <a:r>
              <a:rPr lang="en-US">
                <a:solidFill>
                  <a:schemeClr val="accent2">
                    <a:lumMod val="50000"/>
                  </a:schemeClr>
                </a:solidFill>
                <a:hlinkClick r:id="rId4"/>
              </a:rPr>
              <a:t>GEMS Summary</a:t>
            </a:r>
            <a:endParaRPr lang="en-US">
              <a:solidFill>
                <a:schemeClr val="accent2">
                  <a:lumMod val="50000"/>
                </a:schemeClr>
              </a:solidFill>
            </a:endParaRPr>
          </a:p>
        </p:txBody>
      </p:sp>
      <p:pic>
        <p:nvPicPr>
          <p:cNvPr id="9" name="Picture 8" descr="Text&#10;&#10;Description automatically generated">
            <a:extLst>
              <a:ext uri="{FF2B5EF4-FFF2-40B4-BE49-F238E27FC236}">
                <a16:creationId xmlns:a16="http://schemas.microsoft.com/office/drawing/2014/main" id="{97C56619-39DE-4382-94EA-DF1883F8A563}"/>
              </a:ext>
            </a:extLst>
          </p:cNvPr>
          <p:cNvPicPr>
            <a:picLocks noChangeAspect="1"/>
          </p:cNvPicPr>
          <p:nvPr/>
        </p:nvPicPr>
        <p:blipFill>
          <a:blip r:embed="rId5"/>
          <a:stretch>
            <a:fillRect/>
          </a:stretch>
        </p:blipFill>
        <p:spPr>
          <a:xfrm>
            <a:off x="10307724" y="6273479"/>
            <a:ext cx="1706392" cy="405114"/>
          </a:xfrm>
          <a:prstGeom prst="rect">
            <a:avLst/>
          </a:prstGeom>
        </p:spPr>
      </p:pic>
      <p:sp>
        <p:nvSpPr>
          <p:cNvPr id="10" name="Title 1">
            <a:extLst>
              <a:ext uri="{FF2B5EF4-FFF2-40B4-BE49-F238E27FC236}">
                <a16:creationId xmlns:a16="http://schemas.microsoft.com/office/drawing/2014/main" id="{803382AA-55C5-47DD-B223-08EAEC7F9D6B}"/>
              </a:ext>
            </a:extLst>
          </p:cNvPr>
          <p:cNvSpPr txBox="1">
            <a:spLocks/>
          </p:cNvSpPr>
          <p:nvPr/>
        </p:nvSpPr>
        <p:spPr>
          <a:xfrm>
            <a:off x="444655" y="232295"/>
            <a:ext cx="11384672" cy="701676"/>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en-US" sz="3200">
                <a:solidFill>
                  <a:srgbClr val="FA591A"/>
                </a:solidFill>
              </a:rPr>
              <a:t>|</a:t>
            </a:r>
            <a:r>
              <a:rPr lang="en-US" sz="3200">
                <a:solidFill>
                  <a:schemeClr val="tx1"/>
                </a:solidFill>
                <a:latin typeface="+mn-lt"/>
                <a:cs typeface="Calibri" panose="020F0502020204030204" pitchFamily="34" charset="0"/>
              </a:rPr>
              <a:t>12 Indicators of Gender Equality Measures (GEMS)</a:t>
            </a:r>
            <a:endParaRPr lang="en-US" sz="3200">
              <a:solidFill>
                <a:schemeClr val="tx1"/>
              </a:solidFill>
              <a:latin typeface="+mn-lt"/>
              <a:ea typeface="Brush Script MT" panose="03060802040406070304" pitchFamily="66" charset="-122"/>
              <a:cs typeface="Arial" panose="020B0604020202020204" pitchFamily="34" charset="0"/>
            </a:endParaRPr>
          </a:p>
        </p:txBody>
      </p:sp>
    </p:spTree>
    <p:extLst>
      <p:ext uri="{BB962C8B-B14F-4D97-AF65-F5344CB8AC3E}">
        <p14:creationId xmlns:p14="http://schemas.microsoft.com/office/powerpoint/2010/main" val="31439447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CD3775A-F56F-6D48-85DD-AF650EC0F5DB}"/>
              </a:ext>
            </a:extLst>
          </p:cNvPr>
          <p:cNvSpPr/>
          <p:nvPr/>
        </p:nvSpPr>
        <p:spPr>
          <a:xfrm>
            <a:off x="5301653" y="2444279"/>
            <a:ext cx="821534" cy="1016816"/>
          </a:xfrm>
          <a:prstGeom prst="rect">
            <a:avLst/>
          </a:prstGeom>
          <a:solidFill>
            <a:srgbClr val="F2EC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2"/>
          </a:p>
        </p:txBody>
      </p:sp>
      <p:sp>
        <p:nvSpPr>
          <p:cNvPr id="13" name="Rectangle 12">
            <a:extLst>
              <a:ext uri="{FF2B5EF4-FFF2-40B4-BE49-F238E27FC236}">
                <a16:creationId xmlns:a16="http://schemas.microsoft.com/office/drawing/2014/main" id="{047D94E0-EEDF-B14B-919F-41B0083CDDC2}"/>
              </a:ext>
            </a:extLst>
          </p:cNvPr>
          <p:cNvSpPr/>
          <p:nvPr/>
        </p:nvSpPr>
        <p:spPr>
          <a:xfrm>
            <a:off x="1663217" y="1103180"/>
            <a:ext cx="4206295" cy="5001090"/>
          </a:xfrm>
          <a:prstGeom prst="rect">
            <a:avLst/>
          </a:prstGeom>
          <a:solidFill>
            <a:srgbClr val="E2E7D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2"/>
          </a:p>
        </p:txBody>
      </p:sp>
      <p:sp>
        <p:nvSpPr>
          <p:cNvPr id="14" name="Rectangle 13">
            <a:extLst>
              <a:ext uri="{FF2B5EF4-FFF2-40B4-BE49-F238E27FC236}">
                <a16:creationId xmlns:a16="http://schemas.microsoft.com/office/drawing/2014/main" id="{B9CC6657-433A-F042-A8A0-768422C208F4}"/>
              </a:ext>
            </a:extLst>
          </p:cNvPr>
          <p:cNvSpPr/>
          <p:nvPr/>
        </p:nvSpPr>
        <p:spPr>
          <a:xfrm>
            <a:off x="5931990" y="1103180"/>
            <a:ext cx="4777848" cy="5001090"/>
          </a:xfrm>
          <a:prstGeom prst="rect">
            <a:avLst/>
          </a:prstGeom>
          <a:solidFill>
            <a:srgbClr val="F2EC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2"/>
          </a:p>
        </p:txBody>
      </p:sp>
      <p:sp>
        <p:nvSpPr>
          <p:cNvPr id="16" name="TextBox 15">
            <a:extLst>
              <a:ext uri="{FF2B5EF4-FFF2-40B4-BE49-F238E27FC236}">
                <a16:creationId xmlns:a16="http://schemas.microsoft.com/office/drawing/2014/main" id="{02FCE13F-835C-234A-90CC-42F290DFB084}"/>
              </a:ext>
            </a:extLst>
          </p:cNvPr>
          <p:cNvSpPr txBox="1"/>
          <p:nvPr/>
        </p:nvSpPr>
        <p:spPr>
          <a:xfrm>
            <a:off x="1843201" y="1229421"/>
            <a:ext cx="810714" cy="214674"/>
          </a:xfrm>
          <a:prstGeom prst="rect">
            <a:avLst/>
          </a:prstGeom>
          <a:noFill/>
        </p:spPr>
        <p:txBody>
          <a:bodyPr wrap="square" rtlCol="0">
            <a:spAutoFit/>
          </a:bodyPr>
          <a:lstStyle/>
          <a:p>
            <a:r>
              <a:rPr lang="en-US" sz="795" i="1">
                <a:solidFill>
                  <a:schemeClr val="tx1">
                    <a:lumMod val="75000"/>
                    <a:lumOff val="25000"/>
                  </a:schemeClr>
                </a:solidFill>
                <a:latin typeface="Arial" panose="020B0604020202020204" pitchFamily="34" charset="0"/>
                <a:cs typeface="Arial" panose="020B0604020202020204" pitchFamily="34" charset="0"/>
              </a:rPr>
              <a:t>Design Phase</a:t>
            </a:r>
          </a:p>
        </p:txBody>
      </p:sp>
      <p:sp>
        <p:nvSpPr>
          <p:cNvPr id="17" name="TextBox 16">
            <a:extLst>
              <a:ext uri="{FF2B5EF4-FFF2-40B4-BE49-F238E27FC236}">
                <a16:creationId xmlns:a16="http://schemas.microsoft.com/office/drawing/2014/main" id="{DD32DD84-7AF4-3044-A6A6-F67180D7CA81}"/>
              </a:ext>
            </a:extLst>
          </p:cNvPr>
          <p:cNvSpPr txBox="1"/>
          <p:nvPr/>
        </p:nvSpPr>
        <p:spPr>
          <a:xfrm>
            <a:off x="6066667" y="1258858"/>
            <a:ext cx="999263" cy="214674"/>
          </a:xfrm>
          <a:prstGeom prst="rect">
            <a:avLst/>
          </a:prstGeom>
          <a:noFill/>
        </p:spPr>
        <p:txBody>
          <a:bodyPr wrap="square" rtlCol="0">
            <a:spAutoFit/>
          </a:bodyPr>
          <a:lstStyle/>
          <a:p>
            <a:r>
              <a:rPr lang="en-US" sz="795" i="1">
                <a:solidFill>
                  <a:schemeClr val="tx1">
                    <a:lumMod val="75000"/>
                    <a:lumOff val="25000"/>
                  </a:schemeClr>
                </a:solidFill>
                <a:latin typeface="Arial" panose="020B0604020202020204" pitchFamily="34" charset="0"/>
                <a:cs typeface="Arial" panose="020B0604020202020204" pitchFamily="34" charset="0"/>
              </a:rPr>
              <a:t>Monitoring Phase</a:t>
            </a:r>
          </a:p>
        </p:txBody>
      </p:sp>
      <p:sp>
        <p:nvSpPr>
          <p:cNvPr id="18" name="TextBox 17">
            <a:extLst>
              <a:ext uri="{FF2B5EF4-FFF2-40B4-BE49-F238E27FC236}">
                <a16:creationId xmlns:a16="http://schemas.microsoft.com/office/drawing/2014/main" id="{9A02BE9C-4F8C-B84B-B3F3-82ECBAC7A69C}"/>
              </a:ext>
            </a:extLst>
          </p:cNvPr>
          <p:cNvSpPr txBox="1"/>
          <p:nvPr/>
        </p:nvSpPr>
        <p:spPr>
          <a:xfrm>
            <a:off x="2396708" y="1644312"/>
            <a:ext cx="1746724" cy="263790"/>
          </a:xfrm>
          <a:prstGeom prst="rect">
            <a:avLst/>
          </a:prstGeom>
          <a:noFill/>
        </p:spPr>
        <p:txBody>
          <a:bodyPr wrap="square" rtlCol="0">
            <a:spAutoFit/>
          </a:bodyPr>
          <a:lstStyle/>
          <a:p>
            <a:r>
              <a:rPr lang="en-US" sz="1114" b="1">
                <a:solidFill>
                  <a:srgbClr val="659941"/>
                </a:solidFill>
                <a:latin typeface="Arial" panose="020B0604020202020204" pitchFamily="34" charset="0"/>
                <a:cs typeface="Arial" panose="020B0604020202020204" pitchFamily="34" charset="0"/>
              </a:rPr>
              <a:t>Gender Analysis</a:t>
            </a:r>
          </a:p>
        </p:txBody>
      </p:sp>
      <p:sp>
        <p:nvSpPr>
          <p:cNvPr id="19" name="TextBox 18">
            <a:extLst>
              <a:ext uri="{FF2B5EF4-FFF2-40B4-BE49-F238E27FC236}">
                <a16:creationId xmlns:a16="http://schemas.microsoft.com/office/drawing/2014/main" id="{E6F22525-A507-2944-9AA6-B1068C042ABB}"/>
              </a:ext>
            </a:extLst>
          </p:cNvPr>
          <p:cNvSpPr txBox="1"/>
          <p:nvPr/>
        </p:nvSpPr>
        <p:spPr>
          <a:xfrm>
            <a:off x="2396708" y="1821757"/>
            <a:ext cx="3066565" cy="533223"/>
          </a:xfrm>
          <a:prstGeom prst="rect">
            <a:avLst/>
          </a:prstGeom>
          <a:noFill/>
        </p:spPr>
        <p:txBody>
          <a:bodyPr wrap="square" rtlCol="0">
            <a:spAutoFit/>
          </a:bodyPr>
          <a:lstStyle/>
          <a:p>
            <a:r>
              <a:rPr lang="en-US" sz="955">
                <a:solidFill>
                  <a:schemeClr val="tx1">
                    <a:lumMod val="75000"/>
                    <a:lumOff val="25000"/>
                  </a:schemeClr>
                </a:solidFill>
                <a:latin typeface="Arial" panose="020B0604020202020204" pitchFamily="34" charset="0"/>
                <a:cs typeface="Arial" panose="020B0604020202020204" pitchFamily="34" charset="0"/>
              </a:rPr>
              <a:t>The issues facing females, males and LGBTI in different age and/or disability groups are understood and described</a:t>
            </a:r>
          </a:p>
        </p:txBody>
      </p:sp>
      <p:sp>
        <p:nvSpPr>
          <p:cNvPr id="20" name="Hexagon 19">
            <a:extLst>
              <a:ext uri="{FF2B5EF4-FFF2-40B4-BE49-F238E27FC236}">
                <a16:creationId xmlns:a16="http://schemas.microsoft.com/office/drawing/2014/main" id="{26EB042A-B92E-7A4F-B190-182CC8EA58A1}"/>
              </a:ext>
            </a:extLst>
          </p:cNvPr>
          <p:cNvSpPr/>
          <p:nvPr/>
        </p:nvSpPr>
        <p:spPr>
          <a:xfrm>
            <a:off x="1935937" y="1618836"/>
            <a:ext cx="396797" cy="342066"/>
          </a:xfrm>
          <a:prstGeom prst="hexagon">
            <a:avLst/>
          </a:prstGeom>
          <a:solidFill>
            <a:schemeClr val="bg1"/>
          </a:solidFill>
          <a:ln w="38100">
            <a:solidFill>
              <a:srgbClr val="6599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2"/>
          </a:p>
        </p:txBody>
      </p:sp>
      <p:sp>
        <p:nvSpPr>
          <p:cNvPr id="21" name="TextBox 20">
            <a:extLst>
              <a:ext uri="{FF2B5EF4-FFF2-40B4-BE49-F238E27FC236}">
                <a16:creationId xmlns:a16="http://schemas.microsoft.com/office/drawing/2014/main" id="{41F4B3A8-26A5-4D40-B067-BC39E22051D1}"/>
              </a:ext>
            </a:extLst>
          </p:cNvPr>
          <p:cNvSpPr txBox="1"/>
          <p:nvPr/>
        </p:nvSpPr>
        <p:spPr>
          <a:xfrm>
            <a:off x="1944160" y="1605110"/>
            <a:ext cx="380350" cy="386131"/>
          </a:xfrm>
          <a:prstGeom prst="rect">
            <a:avLst/>
          </a:prstGeom>
          <a:noFill/>
        </p:spPr>
        <p:txBody>
          <a:bodyPr wrap="square" rtlCol="0">
            <a:spAutoFit/>
          </a:bodyPr>
          <a:lstStyle/>
          <a:p>
            <a:pPr algn="ctr"/>
            <a:r>
              <a:rPr lang="en-US" sz="1909" b="1">
                <a:solidFill>
                  <a:srgbClr val="659941"/>
                </a:solidFill>
                <a:latin typeface="Times New Roman" panose="02020603050405020304" pitchFamily="18" charset="0"/>
                <a:cs typeface="Times New Roman" panose="02020603050405020304" pitchFamily="18" charset="0"/>
              </a:rPr>
              <a:t>A</a:t>
            </a:r>
          </a:p>
        </p:txBody>
      </p:sp>
      <p:sp>
        <p:nvSpPr>
          <p:cNvPr id="22" name="TextBox 21">
            <a:extLst>
              <a:ext uri="{FF2B5EF4-FFF2-40B4-BE49-F238E27FC236}">
                <a16:creationId xmlns:a16="http://schemas.microsoft.com/office/drawing/2014/main" id="{F46B8FED-2045-6A49-846E-E4C70BA88DDF}"/>
              </a:ext>
            </a:extLst>
          </p:cNvPr>
          <p:cNvSpPr txBox="1"/>
          <p:nvPr/>
        </p:nvSpPr>
        <p:spPr>
          <a:xfrm>
            <a:off x="2404932" y="2599311"/>
            <a:ext cx="1746724" cy="263790"/>
          </a:xfrm>
          <a:prstGeom prst="rect">
            <a:avLst/>
          </a:prstGeom>
          <a:noFill/>
        </p:spPr>
        <p:txBody>
          <a:bodyPr wrap="square" rtlCol="0">
            <a:spAutoFit/>
          </a:bodyPr>
          <a:lstStyle/>
          <a:p>
            <a:r>
              <a:rPr lang="en-US" sz="1114" b="1">
                <a:solidFill>
                  <a:srgbClr val="659941"/>
                </a:solidFill>
                <a:latin typeface="Arial" panose="020B0604020202020204" pitchFamily="34" charset="0"/>
                <a:cs typeface="Arial" panose="020B0604020202020204" pitchFamily="34" charset="0"/>
              </a:rPr>
              <a:t>Tailored Activities</a:t>
            </a:r>
          </a:p>
        </p:txBody>
      </p:sp>
      <p:sp>
        <p:nvSpPr>
          <p:cNvPr id="23" name="TextBox 22">
            <a:extLst>
              <a:ext uri="{FF2B5EF4-FFF2-40B4-BE49-F238E27FC236}">
                <a16:creationId xmlns:a16="http://schemas.microsoft.com/office/drawing/2014/main" id="{1B341286-ACCE-C344-8B7A-7D118D47BE16}"/>
              </a:ext>
            </a:extLst>
          </p:cNvPr>
          <p:cNvSpPr txBox="1"/>
          <p:nvPr/>
        </p:nvSpPr>
        <p:spPr>
          <a:xfrm>
            <a:off x="2404932" y="2776757"/>
            <a:ext cx="3066565" cy="386260"/>
          </a:xfrm>
          <a:prstGeom prst="rect">
            <a:avLst/>
          </a:prstGeom>
          <a:noFill/>
        </p:spPr>
        <p:txBody>
          <a:bodyPr wrap="square" rtlCol="0">
            <a:spAutoFit/>
          </a:bodyPr>
          <a:lstStyle/>
          <a:p>
            <a:r>
              <a:rPr lang="en-US" sz="955">
                <a:solidFill>
                  <a:schemeClr val="tx1">
                    <a:lumMod val="75000"/>
                    <a:lumOff val="25000"/>
                  </a:schemeClr>
                </a:solidFill>
                <a:latin typeface="Arial" panose="020B0604020202020204" pitchFamily="34" charset="0"/>
                <a:cs typeface="Arial" panose="020B0604020202020204" pitchFamily="34" charset="0"/>
              </a:rPr>
              <a:t>Females, males, all gender groups of different ages and/or disabilities get the assistance they need</a:t>
            </a:r>
          </a:p>
        </p:txBody>
      </p:sp>
      <p:sp>
        <p:nvSpPr>
          <p:cNvPr id="24" name="Hexagon 23">
            <a:extLst>
              <a:ext uri="{FF2B5EF4-FFF2-40B4-BE49-F238E27FC236}">
                <a16:creationId xmlns:a16="http://schemas.microsoft.com/office/drawing/2014/main" id="{473B9CF1-396E-344B-895F-ABED7D51B8C6}"/>
              </a:ext>
            </a:extLst>
          </p:cNvPr>
          <p:cNvSpPr/>
          <p:nvPr/>
        </p:nvSpPr>
        <p:spPr>
          <a:xfrm>
            <a:off x="1944160" y="2573835"/>
            <a:ext cx="396797" cy="342066"/>
          </a:xfrm>
          <a:prstGeom prst="hexagon">
            <a:avLst/>
          </a:prstGeom>
          <a:solidFill>
            <a:schemeClr val="bg1"/>
          </a:solidFill>
          <a:ln w="38100">
            <a:solidFill>
              <a:srgbClr val="6599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2"/>
          </a:p>
        </p:txBody>
      </p:sp>
      <p:sp>
        <p:nvSpPr>
          <p:cNvPr id="25" name="TextBox 24">
            <a:extLst>
              <a:ext uri="{FF2B5EF4-FFF2-40B4-BE49-F238E27FC236}">
                <a16:creationId xmlns:a16="http://schemas.microsoft.com/office/drawing/2014/main" id="{D53BA42E-8F47-4E48-A2B4-E90BA9E2C6FF}"/>
              </a:ext>
            </a:extLst>
          </p:cNvPr>
          <p:cNvSpPr txBox="1"/>
          <p:nvPr/>
        </p:nvSpPr>
        <p:spPr>
          <a:xfrm>
            <a:off x="1952383" y="2560109"/>
            <a:ext cx="380350" cy="386131"/>
          </a:xfrm>
          <a:prstGeom prst="rect">
            <a:avLst/>
          </a:prstGeom>
          <a:noFill/>
        </p:spPr>
        <p:txBody>
          <a:bodyPr wrap="square" rtlCol="0">
            <a:spAutoFit/>
          </a:bodyPr>
          <a:lstStyle/>
          <a:p>
            <a:pPr algn="ctr"/>
            <a:r>
              <a:rPr lang="en-US" sz="1909" b="1">
                <a:solidFill>
                  <a:srgbClr val="659941"/>
                </a:solidFill>
                <a:latin typeface="Times New Roman" panose="02020603050405020304" pitchFamily="18" charset="0"/>
                <a:cs typeface="Times New Roman" panose="02020603050405020304" pitchFamily="18" charset="0"/>
              </a:rPr>
              <a:t>D</a:t>
            </a:r>
          </a:p>
        </p:txBody>
      </p:sp>
      <p:sp>
        <p:nvSpPr>
          <p:cNvPr id="26" name="TextBox 25">
            <a:extLst>
              <a:ext uri="{FF2B5EF4-FFF2-40B4-BE49-F238E27FC236}">
                <a16:creationId xmlns:a16="http://schemas.microsoft.com/office/drawing/2014/main" id="{117F81F3-7097-404E-908D-D251F7A29699}"/>
              </a:ext>
            </a:extLst>
          </p:cNvPr>
          <p:cNvSpPr txBox="1"/>
          <p:nvPr/>
        </p:nvSpPr>
        <p:spPr>
          <a:xfrm>
            <a:off x="2413154" y="3495269"/>
            <a:ext cx="1746724" cy="263790"/>
          </a:xfrm>
          <a:prstGeom prst="rect">
            <a:avLst/>
          </a:prstGeom>
          <a:noFill/>
        </p:spPr>
        <p:txBody>
          <a:bodyPr wrap="square" rtlCol="0">
            <a:spAutoFit/>
          </a:bodyPr>
          <a:lstStyle/>
          <a:p>
            <a:r>
              <a:rPr lang="en-US" sz="1114" b="1">
                <a:solidFill>
                  <a:srgbClr val="659941"/>
                </a:solidFill>
                <a:latin typeface="Arial" panose="020B0604020202020204" pitchFamily="34" charset="0"/>
                <a:cs typeface="Arial" panose="020B0604020202020204" pitchFamily="34" charset="0"/>
              </a:rPr>
              <a:t>Influence</a:t>
            </a:r>
          </a:p>
        </p:txBody>
      </p:sp>
      <p:sp>
        <p:nvSpPr>
          <p:cNvPr id="27" name="TextBox 26">
            <a:extLst>
              <a:ext uri="{FF2B5EF4-FFF2-40B4-BE49-F238E27FC236}">
                <a16:creationId xmlns:a16="http://schemas.microsoft.com/office/drawing/2014/main" id="{B09CC4E2-ECD9-C84B-8280-436530DBEE2B}"/>
              </a:ext>
            </a:extLst>
          </p:cNvPr>
          <p:cNvSpPr txBox="1"/>
          <p:nvPr/>
        </p:nvSpPr>
        <p:spPr>
          <a:xfrm>
            <a:off x="2413155" y="3672714"/>
            <a:ext cx="3066565" cy="533223"/>
          </a:xfrm>
          <a:prstGeom prst="rect">
            <a:avLst/>
          </a:prstGeom>
          <a:noFill/>
        </p:spPr>
        <p:txBody>
          <a:bodyPr wrap="square" rtlCol="0">
            <a:spAutoFit/>
          </a:bodyPr>
          <a:lstStyle/>
          <a:p>
            <a:r>
              <a:rPr lang="en-US" sz="955">
                <a:solidFill>
                  <a:schemeClr val="tx1">
                    <a:lumMod val="75000"/>
                    <a:lumOff val="25000"/>
                  </a:schemeClr>
                </a:solidFill>
                <a:latin typeface="Arial" panose="020B0604020202020204" pitchFamily="34" charset="0"/>
                <a:cs typeface="Arial" panose="020B0604020202020204" pitchFamily="34" charset="0"/>
              </a:rPr>
              <a:t>Females and males in appropriate age and/or disability groups influence decisions throughout the project</a:t>
            </a:r>
          </a:p>
        </p:txBody>
      </p:sp>
      <p:sp>
        <p:nvSpPr>
          <p:cNvPr id="28" name="Hexagon 27">
            <a:extLst>
              <a:ext uri="{FF2B5EF4-FFF2-40B4-BE49-F238E27FC236}">
                <a16:creationId xmlns:a16="http://schemas.microsoft.com/office/drawing/2014/main" id="{9C1D27F7-4314-844C-8711-BDD54CE9BC1A}"/>
              </a:ext>
            </a:extLst>
          </p:cNvPr>
          <p:cNvSpPr/>
          <p:nvPr/>
        </p:nvSpPr>
        <p:spPr>
          <a:xfrm>
            <a:off x="1952383" y="3469793"/>
            <a:ext cx="396797" cy="342066"/>
          </a:xfrm>
          <a:prstGeom prst="hexagon">
            <a:avLst/>
          </a:prstGeom>
          <a:solidFill>
            <a:schemeClr val="bg1"/>
          </a:solidFill>
          <a:ln w="38100">
            <a:solidFill>
              <a:srgbClr val="6599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2"/>
          </a:p>
        </p:txBody>
      </p:sp>
      <p:sp>
        <p:nvSpPr>
          <p:cNvPr id="29" name="TextBox 28">
            <a:extLst>
              <a:ext uri="{FF2B5EF4-FFF2-40B4-BE49-F238E27FC236}">
                <a16:creationId xmlns:a16="http://schemas.microsoft.com/office/drawing/2014/main" id="{AF924B37-8DF7-A74F-8D4F-1E0026032715}"/>
              </a:ext>
            </a:extLst>
          </p:cNvPr>
          <p:cNvSpPr txBox="1"/>
          <p:nvPr/>
        </p:nvSpPr>
        <p:spPr>
          <a:xfrm>
            <a:off x="1960606" y="3456066"/>
            <a:ext cx="380350" cy="386131"/>
          </a:xfrm>
          <a:prstGeom prst="rect">
            <a:avLst/>
          </a:prstGeom>
          <a:noFill/>
        </p:spPr>
        <p:txBody>
          <a:bodyPr wrap="square" rtlCol="0">
            <a:spAutoFit/>
          </a:bodyPr>
          <a:lstStyle/>
          <a:p>
            <a:pPr algn="ctr"/>
            <a:r>
              <a:rPr lang="en-US" sz="1909" b="1">
                <a:solidFill>
                  <a:srgbClr val="659941"/>
                </a:solidFill>
                <a:latin typeface="Times New Roman" panose="02020603050405020304" pitchFamily="18" charset="0"/>
                <a:cs typeface="Times New Roman" panose="02020603050405020304" pitchFamily="18" charset="0"/>
              </a:rPr>
              <a:t>G</a:t>
            </a:r>
          </a:p>
        </p:txBody>
      </p:sp>
      <p:sp>
        <p:nvSpPr>
          <p:cNvPr id="30" name="TextBox 29">
            <a:extLst>
              <a:ext uri="{FF2B5EF4-FFF2-40B4-BE49-F238E27FC236}">
                <a16:creationId xmlns:a16="http://schemas.microsoft.com/office/drawing/2014/main" id="{166947EA-B7EB-A74F-A045-62500B9CBB8C}"/>
              </a:ext>
            </a:extLst>
          </p:cNvPr>
          <p:cNvSpPr txBox="1"/>
          <p:nvPr/>
        </p:nvSpPr>
        <p:spPr>
          <a:xfrm>
            <a:off x="2421377" y="4538099"/>
            <a:ext cx="1746724" cy="263790"/>
          </a:xfrm>
          <a:prstGeom prst="rect">
            <a:avLst/>
          </a:prstGeom>
          <a:noFill/>
        </p:spPr>
        <p:txBody>
          <a:bodyPr wrap="square" rtlCol="0">
            <a:spAutoFit/>
          </a:bodyPr>
          <a:lstStyle/>
          <a:p>
            <a:r>
              <a:rPr lang="en-US" sz="1114" b="1">
                <a:solidFill>
                  <a:srgbClr val="659941"/>
                </a:solidFill>
                <a:latin typeface="Arial" panose="020B0604020202020204" pitchFamily="34" charset="0"/>
                <a:cs typeface="Arial" panose="020B0604020202020204" pitchFamily="34" charset="0"/>
              </a:rPr>
              <a:t>Benefits</a:t>
            </a:r>
          </a:p>
        </p:txBody>
      </p:sp>
      <p:sp>
        <p:nvSpPr>
          <p:cNvPr id="31" name="TextBox 30">
            <a:extLst>
              <a:ext uri="{FF2B5EF4-FFF2-40B4-BE49-F238E27FC236}">
                <a16:creationId xmlns:a16="http://schemas.microsoft.com/office/drawing/2014/main" id="{CE91F49D-2609-1E4C-B83E-6266FB62D1DD}"/>
              </a:ext>
            </a:extLst>
          </p:cNvPr>
          <p:cNvSpPr txBox="1"/>
          <p:nvPr/>
        </p:nvSpPr>
        <p:spPr>
          <a:xfrm>
            <a:off x="2421378" y="4715544"/>
            <a:ext cx="3066565" cy="386260"/>
          </a:xfrm>
          <a:prstGeom prst="rect">
            <a:avLst/>
          </a:prstGeom>
          <a:noFill/>
        </p:spPr>
        <p:txBody>
          <a:bodyPr wrap="square" rtlCol="0">
            <a:spAutoFit/>
          </a:bodyPr>
          <a:lstStyle/>
          <a:p>
            <a:r>
              <a:rPr lang="en-US" sz="955">
                <a:solidFill>
                  <a:schemeClr val="tx1">
                    <a:lumMod val="75000"/>
                    <a:lumOff val="25000"/>
                  </a:schemeClr>
                </a:solidFill>
                <a:latin typeface="Arial" panose="020B0604020202020204" pitchFamily="34" charset="0"/>
                <a:cs typeface="Arial" panose="020B0604020202020204" pitchFamily="34" charset="0"/>
              </a:rPr>
              <a:t>Different groups of concern (gender, age, disability) get different benefits; no one will be left behind</a:t>
            </a:r>
          </a:p>
        </p:txBody>
      </p:sp>
      <p:sp>
        <p:nvSpPr>
          <p:cNvPr id="32" name="Hexagon 31">
            <a:extLst>
              <a:ext uri="{FF2B5EF4-FFF2-40B4-BE49-F238E27FC236}">
                <a16:creationId xmlns:a16="http://schemas.microsoft.com/office/drawing/2014/main" id="{7AF306D1-29CC-D341-84D6-C2E889A8A065}"/>
              </a:ext>
            </a:extLst>
          </p:cNvPr>
          <p:cNvSpPr/>
          <p:nvPr/>
        </p:nvSpPr>
        <p:spPr>
          <a:xfrm>
            <a:off x="1960606" y="4512623"/>
            <a:ext cx="396797" cy="342066"/>
          </a:xfrm>
          <a:prstGeom prst="hexagon">
            <a:avLst/>
          </a:prstGeom>
          <a:solidFill>
            <a:schemeClr val="bg1"/>
          </a:solidFill>
          <a:ln w="38100">
            <a:solidFill>
              <a:srgbClr val="6599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2"/>
          </a:p>
        </p:txBody>
      </p:sp>
      <p:sp>
        <p:nvSpPr>
          <p:cNvPr id="33" name="TextBox 32">
            <a:extLst>
              <a:ext uri="{FF2B5EF4-FFF2-40B4-BE49-F238E27FC236}">
                <a16:creationId xmlns:a16="http://schemas.microsoft.com/office/drawing/2014/main" id="{E150A1D2-596B-F349-A1F8-1DA82ECB40CA}"/>
              </a:ext>
            </a:extLst>
          </p:cNvPr>
          <p:cNvSpPr txBox="1"/>
          <p:nvPr/>
        </p:nvSpPr>
        <p:spPr>
          <a:xfrm>
            <a:off x="1968829" y="4498897"/>
            <a:ext cx="380350" cy="386131"/>
          </a:xfrm>
          <a:prstGeom prst="rect">
            <a:avLst/>
          </a:prstGeom>
          <a:noFill/>
        </p:spPr>
        <p:txBody>
          <a:bodyPr wrap="square" rtlCol="0">
            <a:spAutoFit/>
          </a:bodyPr>
          <a:lstStyle/>
          <a:p>
            <a:pPr algn="ctr"/>
            <a:r>
              <a:rPr lang="en-US" sz="1909" b="1">
                <a:solidFill>
                  <a:srgbClr val="659941"/>
                </a:solidFill>
                <a:latin typeface="Times New Roman" panose="02020603050405020304" pitchFamily="18" charset="0"/>
                <a:cs typeface="Times New Roman" panose="02020603050405020304" pitchFamily="18" charset="0"/>
              </a:rPr>
              <a:t>J</a:t>
            </a:r>
          </a:p>
        </p:txBody>
      </p:sp>
      <p:sp>
        <p:nvSpPr>
          <p:cNvPr id="34" name="TextBox 33">
            <a:extLst>
              <a:ext uri="{FF2B5EF4-FFF2-40B4-BE49-F238E27FC236}">
                <a16:creationId xmlns:a16="http://schemas.microsoft.com/office/drawing/2014/main" id="{BDFDC307-1F05-1B42-9C20-FCDF6420CDE0}"/>
              </a:ext>
            </a:extLst>
          </p:cNvPr>
          <p:cNvSpPr txBox="1"/>
          <p:nvPr/>
        </p:nvSpPr>
        <p:spPr>
          <a:xfrm>
            <a:off x="6613272" y="1644312"/>
            <a:ext cx="2365224" cy="263790"/>
          </a:xfrm>
          <a:prstGeom prst="rect">
            <a:avLst/>
          </a:prstGeom>
          <a:noFill/>
        </p:spPr>
        <p:txBody>
          <a:bodyPr wrap="square" rtlCol="0">
            <a:spAutoFit/>
          </a:bodyPr>
          <a:lstStyle/>
          <a:p>
            <a:r>
              <a:rPr lang="en-US" sz="1114">
                <a:solidFill>
                  <a:srgbClr val="659941"/>
                </a:solidFill>
                <a:latin typeface="Arial" panose="020B0604020202020204" pitchFamily="34" charset="0"/>
                <a:cs typeface="Arial" panose="020B0604020202020204" pitchFamily="34" charset="0"/>
              </a:rPr>
              <a:t>Disaggregated Access Data</a:t>
            </a:r>
          </a:p>
        </p:txBody>
      </p:sp>
      <p:sp>
        <p:nvSpPr>
          <p:cNvPr id="35" name="TextBox 34">
            <a:extLst>
              <a:ext uri="{FF2B5EF4-FFF2-40B4-BE49-F238E27FC236}">
                <a16:creationId xmlns:a16="http://schemas.microsoft.com/office/drawing/2014/main" id="{A8A718F4-4291-CA47-A736-BB25D7B94AC8}"/>
              </a:ext>
            </a:extLst>
          </p:cNvPr>
          <p:cNvSpPr txBox="1"/>
          <p:nvPr/>
        </p:nvSpPr>
        <p:spPr>
          <a:xfrm>
            <a:off x="6613273" y="1821757"/>
            <a:ext cx="1817235" cy="386260"/>
          </a:xfrm>
          <a:prstGeom prst="rect">
            <a:avLst/>
          </a:prstGeom>
          <a:noFill/>
        </p:spPr>
        <p:txBody>
          <a:bodyPr wrap="square" rtlCol="0">
            <a:spAutoFit/>
          </a:bodyPr>
          <a:lstStyle/>
          <a:p>
            <a:r>
              <a:rPr lang="en-US" sz="955">
                <a:solidFill>
                  <a:schemeClr val="tx1">
                    <a:lumMod val="75000"/>
                    <a:lumOff val="25000"/>
                  </a:schemeClr>
                </a:solidFill>
                <a:latin typeface="Arial" panose="020B0604020202020204" pitchFamily="34" charset="0"/>
                <a:cs typeface="Arial" panose="020B0604020202020204" pitchFamily="34" charset="0"/>
              </a:rPr>
              <a:t>Different groups of people are able to access assistance</a:t>
            </a:r>
          </a:p>
        </p:txBody>
      </p:sp>
      <p:sp>
        <p:nvSpPr>
          <p:cNvPr id="36" name="Hexagon 35">
            <a:extLst>
              <a:ext uri="{FF2B5EF4-FFF2-40B4-BE49-F238E27FC236}">
                <a16:creationId xmlns:a16="http://schemas.microsoft.com/office/drawing/2014/main" id="{B0567075-9ACA-964A-90AF-50A0F02858DF}"/>
              </a:ext>
            </a:extLst>
          </p:cNvPr>
          <p:cNvSpPr/>
          <p:nvPr/>
        </p:nvSpPr>
        <p:spPr>
          <a:xfrm>
            <a:off x="6152501" y="1618836"/>
            <a:ext cx="396797" cy="342066"/>
          </a:xfrm>
          <a:prstGeom prst="hexagon">
            <a:avLst/>
          </a:prstGeom>
          <a:solidFill>
            <a:schemeClr val="bg1"/>
          </a:solidFill>
          <a:ln w="12700">
            <a:solidFill>
              <a:srgbClr val="6599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2"/>
          </a:p>
        </p:txBody>
      </p:sp>
      <p:sp>
        <p:nvSpPr>
          <p:cNvPr id="37" name="TextBox 36">
            <a:extLst>
              <a:ext uri="{FF2B5EF4-FFF2-40B4-BE49-F238E27FC236}">
                <a16:creationId xmlns:a16="http://schemas.microsoft.com/office/drawing/2014/main" id="{0AB1C5C1-E521-A949-AA55-F3BD6E36F7BB}"/>
              </a:ext>
            </a:extLst>
          </p:cNvPr>
          <p:cNvSpPr txBox="1"/>
          <p:nvPr/>
        </p:nvSpPr>
        <p:spPr>
          <a:xfrm>
            <a:off x="6160724" y="1605110"/>
            <a:ext cx="380350" cy="386131"/>
          </a:xfrm>
          <a:prstGeom prst="rect">
            <a:avLst/>
          </a:prstGeom>
          <a:noFill/>
        </p:spPr>
        <p:txBody>
          <a:bodyPr wrap="square" rtlCol="0">
            <a:spAutoFit/>
          </a:bodyPr>
          <a:lstStyle/>
          <a:p>
            <a:pPr algn="ctr"/>
            <a:r>
              <a:rPr lang="en-US" sz="1909">
                <a:solidFill>
                  <a:srgbClr val="659941"/>
                </a:solidFill>
                <a:latin typeface="Times New Roman" panose="02020603050405020304" pitchFamily="18" charset="0"/>
                <a:cs typeface="Times New Roman" panose="02020603050405020304" pitchFamily="18" charset="0"/>
              </a:rPr>
              <a:t>B</a:t>
            </a:r>
          </a:p>
        </p:txBody>
      </p:sp>
      <p:sp>
        <p:nvSpPr>
          <p:cNvPr id="38" name="TextBox 37">
            <a:extLst>
              <a:ext uri="{FF2B5EF4-FFF2-40B4-BE49-F238E27FC236}">
                <a16:creationId xmlns:a16="http://schemas.microsoft.com/office/drawing/2014/main" id="{D25DF189-8326-5842-AC35-A8CC19DD8DBF}"/>
              </a:ext>
            </a:extLst>
          </p:cNvPr>
          <p:cNvSpPr txBox="1"/>
          <p:nvPr/>
        </p:nvSpPr>
        <p:spPr>
          <a:xfrm>
            <a:off x="6621495" y="2599311"/>
            <a:ext cx="1746724" cy="263790"/>
          </a:xfrm>
          <a:prstGeom prst="rect">
            <a:avLst/>
          </a:prstGeom>
          <a:noFill/>
        </p:spPr>
        <p:txBody>
          <a:bodyPr wrap="square" rtlCol="0">
            <a:spAutoFit/>
          </a:bodyPr>
          <a:lstStyle/>
          <a:p>
            <a:r>
              <a:rPr lang="en-US" sz="1114">
                <a:solidFill>
                  <a:srgbClr val="659941"/>
                </a:solidFill>
                <a:latin typeface="Arial" panose="020B0604020202020204" pitchFamily="34" charset="0"/>
                <a:cs typeface="Arial" panose="020B0604020202020204" pitchFamily="34" charset="0"/>
              </a:rPr>
              <a:t>GBV Protection</a:t>
            </a:r>
          </a:p>
        </p:txBody>
      </p:sp>
      <p:sp>
        <p:nvSpPr>
          <p:cNvPr id="39" name="TextBox 38">
            <a:extLst>
              <a:ext uri="{FF2B5EF4-FFF2-40B4-BE49-F238E27FC236}">
                <a16:creationId xmlns:a16="http://schemas.microsoft.com/office/drawing/2014/main" id="{8321A031-D193-AB4A-A32F-73F4973EC0E1}"/>
              </a:ext>
            </a:extLst>
          </p:cNvPr>
          <p:cNvSpPr txBox="1"/>
          <p:nvPr/>
        </p:nvSpPr>
        <p:spPr>
          <a:xfrm>
            <a:off x="6621495" y="2776757"/>
            <a:ext cx="3066565" cy="239296"/>
          </a:xfrm>
          <a:prstGeom prst="rect">
            <a:avLst/>
          </a:prstGeom>
          <a:noFill/>
        </p:spPr>
        <p:txBody>
          <a:bodyPr wrap="square" rtlCol="0">
            <a:spAutoFit/>
          </a:bodyPr>
          <a:lstStyle/>
          <a:p>
            <a:r>
              <a:rPr lang="en-US" sz="955">
                <a:solidFill>
                  <a:schemeClr val="tx1">
                    <a:lumMod val="75000"/>
                    <a:lumOff val="25000"/>
                  </a:schemeClr>
                </a:solidFill>
                <a:latin typeface="Arial" panose="020B0604020202020204" pitchFamily="34" charset="0"/>
                <a:cs typeface="Arial" panose="020B0604020202020204" pitchFamily="34" charset="0"/>
              </a:rPr>
              <a:t>People are safer</a:t>
            </a:r>
          </a:p>
        </p:txBody>
      </p:sp>
      <p:sp>
        <p:nvSpPr>
          <p:cNvPr id="40" name="Hexagon 39">
            <a:extLst>
              <a:ext uri="{FF2B5EF4-FFF2-40B4-BE49-F238E27FC236}">
                <a16:creationId xmlns:a16="http://schemas.microsoft.com/office/drawing/2014/main" id="{AF287917-750A-C849-96EB-8BA339476D3F}"/>
              </a:ext>
            </a:extLst>
          </p:cNvPr>
          <p:cNvSpPr/>
          <p:nvPr/>
        </p:nvSpPr>
        <p:spPr>
          <a:xfrm>
            <a:off x="6160723" y="2573835"/>
            <a:ext cx="396797" cy="342066"/>
          </a:xfrm>
          <a:prstGeom prst="hexagon">
            <a:avLst/>
          </a:prstGeom>
          <a:solidFill>
            <a:schemeClr val="bg1"/>
          </a:solidFill>
          <a:ln w="12700">
            <a:solidFill>
              <a:srgbClr val="6599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2"/>
          </a:p>
        </p:txBody>
      </p:sp>
      <p:sp>
        <p:nvSpPr>
          <p:cNvPr id="41" name="TextBox 40">
            <a:extLst>
              <a:ext uri="{FF2B5EF4-FFF2-40B4-BE49-F238E27FC236}">
                <a16:creationId xmlns:a16="http://schemas.microsoft.com/office/drawing/2014/main" id="{1C87E611-92FF-8A46-895D-260F49E3D9D6}"/>
              </a:ext>
            </a:extLst>
          </p:cNvPr>
          <p:cNvSpPr txBox="1"/>
          <p:nvPr/>
        </p:nvSpPr>
        <p:spPr>
          <a:xfrm>
            <a:off x="6168947" y="2560109"/>
            <a:ext cx="380350" cy="386131"/>
          </a:xfrm>
          <a:prstGeom prst="rect">
            <a:avLst/>
          </a:prstGeom>
          <a:noFill/>
        </p:spPr>
        <p:txBody>
          <a:bodyPr wrap="square" rtlCol="0">
            <a:spAutoFit/>
          </a:bodyPr>
          <a:lstStyle/>
          <a:p>
            <a:pPr algn="ctr"/>
            <a:r>
              <a:rPr lang="en-US" sz="1909">
                <a:solidFill>
                  <a:srgbClr val="659941"/>
                </a:solidFill>
                <a:latin typeface="Times New Roman" panose="02020603050405020304" pitchFamily="18" charset="0"/>
                <a:cs typeface="Times New Roman" panose="02020603050405020304" pitchFamily="18" charset="0"/>
              </a:rPr>
              <a:t>E</a:t>
            </a:r>
          </a:p>
        </p:txBody>
      </p:sp>
      <p:sp>
        <p:nvSpPr>
          <p:cNvPr id="42" name="TextBox 41">
            <a:extLst>
              <a:ext uri="{FF2B5EF4-FFF2-40B4-BE49-F238E27FC236}">
                <a16:creationId xmlns:a16="http://schemas.microsoft.com/office/drawing/2014/main" id="{05B15537-646E-1A4D-B086-C8A02F220307}"/>
              </a:ext>
            </a:extLst>
          </p:cNvPr>
          <p:cNvSpPr txBox="1"/>
          <p:nvPr/>
        </p:nvSpPr>
        <p:spPr>
          <a:xfrm>
            <a:off x="6629718" y="3495269"/>
            <a:ext cx="1648897" cy="435247"/>
          </a:xfrm>
          <a:prstGeom prst="rect">
            <a:avLst/>
          </a:prstGeom>
          <a:noFill/>
        </p:spPr>
        <p:txBody>
          <a:bodyPr wrap="square" rtlCol="0">
            <a:spAutoFit/>
          </a:bodyPr>
          <a:lstStyle/>
          <a:p>
            <a:r>
              <a:rPr lang="en-US" sz="1114">
                <a:solidFill>
                  <a:srgbClr val="659941"/>
                </a:solidFill>
                <a:latin typeface="Arial" panose="020B0604020202020204" pitchFamily="34" charset="0"/>
                <a:cs typeface="Arial" panose="020B0604020202020204" pitchFamily="34" charset="0"/>
              </a:rPr>
              <a:t>Feedback &amp; Complaints</a:t>
            </a:r>
          </a:p>
        </p:txBody>
      </p:sp>
      <p:sp>
        <p:nvSpPr>
          <p:cNvPr id="43" name="TextBox 42">
            <a:extLst>
              <a:ext uri="{FF2B5EF4-FFF2-40B4-BE49-F238E27FC236}">
                <a16:creationId xmlns:a16="http://schemas.microsoft.com/office/drawing/2014/main" id="{EBFA03D7-FA2C-9447-B257-02613DA7B5D2}"/>
              </a:ext>
            </a:extLst>
          </p:cNvPr>
          <p:cNvSpPr txBox="1"/>
          <p:nvPr/>
        </p:nvSpPr>
        <p:spPr>
          <a:xfrm>
            <a:off x="6637941" y="3905087"/>
            <a:ext cx="1269572" cy="533223"/>
          </a:xfrm>
          <a:prstGeom prst="rect">
            <a:avLst/>
          </a:prstGeom>
          <a:noFill/>
        </p:spPr>
        <p:txBody>
          <a:bodyPr wrap="square" rtlCol="0">
            <a:spAutoFit/>
          </a:bodyPr>
          <a:lstStyle/>
          <a:p>
            <a:r>
              <a:rPr lang="en-US" sz="955">
                <a:solidFill>
                  <a:schemeClr val="tx1">
                    <a:lumMod val="75000"/>
                    <a:lumOff val="25000"/>
                  </a:schemeClr>
                </a:solidFill>
                <a:latin typeface="Arial" panose="020B0604020202020204" pitchFamily="34" charset="0"/>
                <a:cs typeface="Arial" panose="020B0604020202020204" pitchFamily="34" charset="0"/>
              </a:rPr>
              <a:t>People can complain and be heard</a:t>
            </a:r>
          </a:p>
        </p:txBody>
      </p:sp>
      <p:sp>
        <p:nvSpPr>
          <p:cNvPr id="44" name="Hexagon 43">
            <a:extLst>
              <a:ext uri="{FF2B5EF4-FFF2-40B4-BE49-F238E27FC236}">
                <a16:creationId xmlns:a16="http://schemas.microsoft.com/office/drawing/2014/main" id="{2C087127-3A25-6A46-99E5-E7B7FC47E99C}"/>
              </a:ext>
            </a:extLst>
          </p:cNvPr>
          <p:cNvSpPr/>
          <p:nvPr/>
        </p:nvSpPr>
        <p:spPr>
          <a:xfrm>
            <a:off x="6168946" y="3469793"/>
            <a:ext cx="396797" cy="342066"/>
          </a:xfrm>
          <a:prstGeom prst="hexagon">
            <a:avLst/>
          </a:prstGeom>
          <a:solidFill>
            <a:schemeClr val="bg1"/>
          </a:solidFill>
          <a:ln w="12700">
            <a:solidFill>
              <a:srgbClr val="6599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2"/>
          </a:p>
        </p:txBody>
      </p:sp>
      <p:sp>
        <p:nvSpPr>
          <p:cNvPr id="45" name="TextBox 44">
            <a:extLst>
              <a:ext uri="{FF2B5EF4-FFF2-40B4-BE49-F238E27FC236}">
                <a16:creationId xmlns:a16="http://schemas.microsoft.com/office/drawing/2014/main" id="{2A35C164-1C69-5F4F-AAA7-39CD8E58391D}"/>
              </a:ext>
            </a:extLst>
          </p:cNvPr>
          <p:cNvSpPr txBox="1"/>
          <p:nvPr/>
        </p:nvSpPr>
        <p:spPr>
          <a:xfrm>
            <a:off x="6177170" y="3456066"/>
            <a:ext cx="380350" cy="386131"/>
          </a:xfrm>
          <a:prstGeom prst="rect">
            <a:avLst/>
          </a:prstGeom>
          <a:noFill/>
        </p:spPr>
        <p:txBody>
          <a:bodyPr wrap="square" rtlCol="0">
            <a:spAutoFit/>
          </a:bodyPr>
          <a:lstStyle/>
          <a:p>
            <a:pPr algn="ctr"/>
            <a:r>
              <a:rPr lang="en-US" sz="1909">
                <a:solidFill>
                  <a:srgbClr val="659941"/>
                </a:solidFill>
                <a:latin typeface="Times New Roman" panose="02020603050405020304" pitchFamily="18" charset="0"/>
                <a:cs typeface="Times New Roman" panose="02020603050405020304" pitchFamily="18" charset="0"/>
              </a:rPr>
              <a:t>H</a:t>
            </a:r>
          </a:p>
        </p:txBody>
      </p:sp>
      <p:sp>
        <p:nvSpPr>
          <p:cNvPr id="46" name="TextBox 45">
            <a:extLst>
              <a:ext uri="{FF2B5EF4-FFF2-40B4-BE49-F238E27FC236}">
                <a16:creationId xmlns:a16="http://schemas.microsoft.com/office/drawing/2014/main" id="{ED8A733B-1E90-574C-BE67-D871F715B245}"/>
              </a:ext>
            </a:extLst>
          </p:cNvPr>
          <p:cNvSpPr txBox="1"/>
          <p:nvPr/>
        </p:nvSpPr>
        <p:spPr>
          <a:xfrm>
            <a:off x="6637941" y="4538099"/>
            <a:ext cx="1746724" cy="263790"/>
          </a:xfrm>
          <a:prstGeom prst="rect">
            <a:avLst/>
          </a:prstGeom>
          <a:noFill/>
        </p:spPr>
        <p:txBody>
          <a:bodyPr wrap="square" rtlCol="0">
            <a:spAutoFit/>
          </a:bodyPr>
          <a:lstStyle/>
          <a:p>
            <a:r>
              <a:rPr lang="en-US" sz="1114">
                <a:solidFill>
                  <a:srgbClr val="659941"/>
                </a:solidFill>
                <a:latin typeface="Arial" panose="020B0604020202020204" pitchFamily="34" charset="0"/>
                <a:cs typeface="Arial" panose="020B0604020202020204" pitchFamily="34" charset="0"/>
              </a:rPr>
              <a:t>Satisfaction</a:t>
            </a:r>
          </a:p>
        </p:txBody>
      </p:sp>
      <p:sp>
        <p:nvSpPr>
          <p:cNvPr id="47" name="TextBox 46">
            <a:extLst>
              <a:ext uri="{FF2B5EF4-FFF2-40B4-BE49-F238E27FC236}">
                <a16:creationId xmlns:a16="http://schemas.microsoft.com/office/drawing/2014/main" id="{64032D9E-B95E-824C-92D4-60D8B624CDCD}"/>
              </a:ext>
            </a:extLst>
          </p:cNvPr>
          <p:cNvSpPr txBox="1"/>
          <p:nvPr/>
        </p:nvSpPr>
        <p:spPr>
          <a:xfrm>
            <a:off x="6637942" y="4715544"/>
            <a:ext cx="1261350" cy="386260"/>
          </a:xfrm>
          <a:prstGeom prst="rect">
            <a:avLst/>
          </a:prstGeom>
          <a:noFill/>
        </p:spPr>
        <p:txBody>
          <a:bodyPr wrap="square" rtlCol="0">
            <a:spAutoFit/>
          </a:bodyPr>
          <a:lstStyle/>
          <a:p>
            <a:r>
              <a:rPr lang="en-US" sz="955">
                <a:solidFill>
                  <a:schemeClr val="tx1">
                    <a:lumMod val="75000"/>
                    <a:lumOff val="25000"/>
                  </a:schemeClr>
                </a:solidFill>
                <a:latin typeface="Arial" panose="020B0604020202020204" pitchFamily="34" charset="0"/>
                <a:cs typeface="Arial" panose="020B0604020202020204" pitchFamily="34" charset="0"/>
              </a:rPr>
              <a:t>Different people are satisfied</a:t>
            </a:r>
          </a:p>
        </p:txBody>
      </p:sp>
      <p:sp>
        <p:nvSpPr>
          <p:cNvPr id="48" name="Hexagon 47">
            <a:extLst>
              <a:ext uri="{FF2B5EF4-FFF2-40B4-BE49-F238E27FC236}">
                <a16:creationId xmlns:a16="http://schemas.microsoft.com/office/drawing/2014/main" id="{DEA33B1C-91B4-DD4A-8AF1-31A5B95228D4}"/>
              </a:ext>
            </a:extLst>
          </p:cNvPr>
          <p:cNvSpPr/>
          <p:nvPr/>
        </p:nvSpPr>
        <p:spPr>
          <a:xfrm>
            <a:off x="6177170" y="4512623"/>
            <a:ext cx="396797" cy="342066"/>
          </a:xfrm>
          <a:prstGeom prst="hexagon">
            <a:avLst/>
          </a:prstGeom>
          <a:solidFill>
            <a:schemeClr val="bg1"/>
          </a:solidFill>
          <a:ln w="12700">
            <a:solidFill>
              <a:srgbClr val="6599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2"/>
          </a:p>
        </p:txBody>
      </p:sp>
      <p:sp>
        <p:nvSpPr>
          <p:cNvPr id="49" name="TextBox 48">
            <a:extLst>
              <a:ext uri="{FF2B5EF4-FFF2-40B4-BE49-F238E27FC236}">
                <a16:creationId xmlns:a16="http://schemas.microsoft.com/office/drawing/2014/main" id="{28C5A777-4792-0942-8818-D56C4E05A5AF}"/>
              </a:ext>
            </a:extLst>
          </p:cNvPr>
          <p:cNvSpPr txBox="1"/>
          <p:nvPr/>
        </p:nvSpPr>
        <p:spPr>
          <a:xfrm>
            <a:off x="6185393" y="4498897"/>
            <a:ext cx="380350" cy="386131"/>
          </a:xfrm>
          <a:prstGeom prst="rect">
            <a:avLst/>
          </a:prstGeom>
          <a:noFill/>
        </p:spPr>
        <p:txBody>
          <a:bodyPr wrap="square" rtlCol="0">
            <a:spAutoFit/>
          </a:bodyPr>
          <a:lstStyle/>
          <a:p>
            <a:pPr algn="ctr"/>
            <a:r>
              <a:rPr lang="en-US" sz="1909">
                <a:solidFill>
                  <a:srgbClr val="659941"/>
                </a:solidFill>
                <a:latin typeface="Times New Roman" panose="02020603050405020304" pitchFamily="18" charset="0"/>
                <a:cs typeface="Times New Roman" panose="02020603050405020304" pitchFamily="18" charset="0"/>
              </a:rPr>
              <a:t>K</a:t>
            </a:r>
          </a:p>
        </p:txBody>
      </p:sp>
      <p:sp>
        <p:nvSpPr>
          <p:cNvPr id="50" name="TextBox 49">
            <a:extLst>
              <a:ext uri="{FF2B5EF4-FFF2-40B4-BE49-F238E27FC236}">
                <a16:creationId xmlns:a16="http://schemas.microsoft.com/office/drawing/2014/main" id="{3E929D6B-38C1-1846-BFA2-41AB6AF3CFC1}"/>
              </a:ext>
            </a:extLst>
          </p:cNvPr>
          <p:cNvSpPr txBox="1"/>
          <p:nvPr/>
        </p:nvSpPr>
        <p:spPr>
          <a:xfrm>
            <a:off x="8950708" y="3495269"/>
            <a:ext cx="1451025" cy="435247"/>
          </a:xfrm>
          <a:prstGeom prst="rect">
            <a:avLst/>
          </a:prstGeom>
          <a:noFill/>
        </p:spPr>
        <p:txBody>
          <a:bodyPr wrap="square" rtlCol="0">
            <a:spAutoFit/>
          </a:bodyPr>
          <a:lstStyle/>
          <a:p>
            <a:r>
              <a:rPr lang="en-US" sz="1114">
                <a:solidFill>
                  <a:srgbClr val="659941"/>
                </a:solidFill>
                <a:latin typeface="Arial" panose="020B0604020202020204" pitchFamily="34" charset="0"/>
                <a:cs typeface="Arial" panose="020B0604020202020204" pitchFamily="34" charset="0"/>
              </a:rPr>
              <a:t>Communication with Communities</a:t>
            </a:r>
          </a:p>
        </p:txBody>
      </p:sp>
      <p:sp>
        <p:nvSpPr>
          <p:cNvPr id="51" name="TextBox 50">
            <a:extLst>
              <a:ext uri="{FF2B5EF4-FFF2-40B4-BE49-F238E27FC236}">
                <a16:creationId xmlns:a16="http://schemas.microsoft.com/office/drawing/2014/main" id="{F94EBC1D-D87D-4640-B7C3-7D188881E0CF}"/>
              </a:ext>
            </a:extLst>
          </p:cNvPr>
          <p:cNvSpPr txBox="1"/>
          <p:nvPr/>
        </p:nvSpPr>
        <p:spPr>
          <a:xfrm>
            <a:off x="8950709" y="3868761"/>
            <a:ext cx="1358149" cy="386260"/>
          </a:xfrm>
          <a:prstGeom prst="rect">
            <a:avLst/>
          </a:prstGeom>
          <a:noFill/>
        </p:spPr>
        <p:txBody>
          <a:bodyPr wrap="square" rtlCol="0">
            <a:spAutoFit/>
          </a:bodyPr>
          <a:lstStyle/>
          <a:p>
            <a:r>
              <a:rPr lang="en-US" sz="955">
                <a:solidFill>
                  <a:schemeClr val="tx1">
                    <a:lumMod val="75000"/>
                    <a:lumOff val="25000"/>
                  </a:schemeClr>
                </a:solidFill>
                <a:latin typeface="Arial" panose="020B0604020202020204" pitchFamily="34" charset="0"/>
                <a:cs typeface="Arial" panose="020B0604020202020204" pitchFamily="34" charset="0"/>
              </a:rPr>
              <a:t>People get the information they need</a:t>
            </a:r>
          </a:p>
        </p:txBody>
      </p:sp>
      <p:sp>
        <p:nvSpPr>
          <p:cNvPr id="52" name="Hexagon 51">
            <a:extLst>
              <a:ext uri="{FF2B5EF4-FFF2-40B4-BE49-F238E27FC236}">
                <a16:creationId xmlns:a16="http://schemas.microsoft.com/office/drawing/2014/main" id="{41085D0E-19C4-FA47-873F-B22044CFFB26}"/>
              </a:ext>
            </a:extLst>
          </p:cNvPr>
          <p:cNvSpPr/>
          <p:nvPr/>
        </p:nvSpPr>
        <p:spPr>
          <a:xfrm>
            <a:off x="8489937" y="3469793"/>
            <a:ext cx="396797" cy="342066"/>
          </a:xfrm>
          <a:prstGeom prst="hexagon">
            <a:avLst/>
          </a:prstGeom>
          <a:solidFill>
            <a:schemeClr val="bg1"/>
          </a:solidFill>
          <a:ln w="12700">
            <a:solidFill>
              <a:srgbClr val="6599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2"/>
          </a:p>
        </p:txBody>
      </p:sp>
      <p:sp>
        <p:nvSpPr>
          <p:cNvPr id="53" name="TextBox 52">
            <a:extLst>
              <a:ext uri="{FF2B5EF4-FFF2-40B4-BE49-F238E27FC236}">
                <a16:creationId xmlns:a16="http://schemas.microsoft.com/office/drawing/2014/main" id="{D3908B9C-62BB-3C4B-AB47-4D2BEA5BC69E}"/>
              </a:ext>
            </a:extLst>
          </p:cNvPr>
          <p:cNvSpPr txBox="1"/>
          <p:nvPr/>
        </p:nvSpPr>
        <p:spPr>
          <a:xfrm>
            <a:off x="8498160" y="3456066"/>
            <a:ext cx="380350" cy="386131"/>
          </a:xfrm>
          <a:prstGeom prst="rect">
            <a:avLst/>
          </a:prstGeom>
          <a:noFill/>
        </p:spPr>
        <p:txBody>
          <a:bodyPr wrap="square" rtlCol="0">
            <a:spAutoFit/>
          </a:bodyPr>
          <a:lstStyle/>
          <a:p>
            <a:pPr algn="ctr"/>
            <a:r>
              <a:rPr lang="en-US" sz="1909">
                <a:solidFill>
                  <a:srgbClr val="659941"/>
                </a:solidFill>
                <a:latin typeface="Times New Roman" panose="02020603050405020304" pitchFamily="18" charset="0"/>
                <a:cs typeface="Times New Roman" panose="02020603050405020304" pitchFamily="18" charset="0"/>
              </a:rPr>
              <a:t>I</a:t>
            </a:r>
          </a:p>
        </p:txBody>
      </p:sp>
      <p:sp>
        <p:nvSpPr>
          <p:cNvPr id="54" name="TextBox 53">
            <a:extLst>
              <a:ext uri="{FF2B5EF4-FFF2-40B4-BE49-F238E27FC236}">
                <a16:creationId xmlns:a16="http://schemas.microsoft.com/office/drawing/2014/main" id="{AB357F87-BB5E-C941-AB86-463494775630}"/>
              </a:ext>
            </a:extLst>
          </p:cNvPr>
          <p:cNvSpPr txBox="1"/>
          <p:nvPr/>
        </p:nvSpPr>
        <p:spPr>
          <a:xfrm>
            <a:off x="8958931" y="4538099"/>
            <a:ext cx="1349927" cy="263790"/>
          </a:xfrm>
          <a:prstGeom prst="rect">
            <a:avLst/>
          </a:prstGeom>
          <a:noFill/>
        </p:spPr>
        <p:txBody>
          <a:bodyPr wrap="square" rtlCol="0">
            <a:spAutoFit/>
          </a:bodyPr>
          <a:lstStyle/>
          <a:p>
            <a:r>
              <a:rPr lang="en-US" sz="1114">
                <a:solidFill>
                  <a:srgbClr val="659941"/>
                </a:solidFill>
                <a:latin typeface="Arial" panose="020B0604020202020204" pitchFamily="34" charset="0"/>
                <a:cs typeface="Arial" panose="020B0604020202020204" pitchFamily="34" charset="0"/>
              </a:rPr>
              <a:t>Project Problems</a:t>
            </a:r>
          </a:p>
        </p:txBody>
      </p:sp>
      <p:sp>
        <p:nvSpPr>
          <p:cNvPr id="55" name="TextBox 54">
            <a:extLst>
              <a:ext uri="{FF2B5EF4-FFF2-40B4-BE49-F238E27FC236}">
                <a16:creationId xmlns:a16="http://schemas.microsoft.com/office/drawing/2014/main" id="{CDC4B50E-8074-684A-B2C7-7D0433D7CF0D}"/>
              </a:ext>
            </a:extLst>
          </p:cNvPr>
          <p:cNvSpPr txBox="1"/>
          <p:nvPr/>
        </p:nvSpPr>
        <p:spPr>
          <a:xfrm>
            <a:off x="8958933" y="4715544"/>
            <a:ext cx="1261350" cy="533223"/>
          </a:xfrm>
          <a:prstGeom prst="rect">
            <a:avLst/>
          </a:prstGeom>
          <a:noFill/>
        </p:spPr>
        <p:txBody>
          <a:bodyPr wrap="square" rtlCol="0">
            <a:spAutoFit/>
          </a:bodyPr>
          <a:lstStyle/>
          <a:p>
            <a:r>
              <a:rPr lang="en-US" sz="955">
                <a:solidFill>
                  <a:schemeClr val="tx1">
                    <a:lumMod val="75000"/>
                    <a:lumOff val="25000"/>
                  </a:schemeClr>
                </a:solidFill>
                <a:latin typeface="Arial" panose="020B0604020202020204" pitchFamily="34" charset="0"/>
                <a:cs typeface="Arial" panose="020B0604020202020204" pitchFamily="34" charset="0"/>
              </a:rPr>
              <a:t>Problems are known and addressed</a:t>
            </a:r>
          </a:p>
        </p:txBody>
      </p:sp>
      <p:sp>
        <p:nvSpPr>
          <p:cNvPr id="56" name="Hexagon 55">
            <a:extLst>
              <a:ext uri="{FF2B5EF4-FFF2-40B4-BE49-F238E27FC236}">
                <a16:creationId xmlns:a16="http://schemas.microsoft.com/office/drawing/2014/main" id="{B2B13B6D-22D5-F54C-A5C3-18F52F1C5080}"/>
              </a:ext>
            </a:extLst>
          </p:cNvPr>
          <p:cNvSpPr/>
          <p:nvPr/>
        </p:nvSpPr>
        <p:spPr>
          <a:xfrm>
            <a:off x="8498160" y="4512623"/>
            <a:ext cx="396797" cy="342066"/>
          </a:xfrm>
          <a:prstGeom prst="hexagon">
            <a:avLst/>
          </a:prstGeom>
          <a:solidFill>
            <a:schemeClr val="bg1"/>
          </a:solidFill>
          <a:ln w="12700">
            <a:solidFill>
              <a:srgbClr val="6599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2"/>
          </a:p>
        </p:txBody>
      </p:sp>
      <p:sp>
        <p:nvSpPr>
          <p:cNvPr id="57" name="TextBox 56">
            <a:extLst>
              <a:ext uri="{FF2B5EF4-FFF2-40B4-BE49-F238E27FC236}">
                <a16:creationId xmlns:a16="http://schemas.microsoft.com/office/drawing/2014/main" id="{C3F78FCD-A2B7-A74C-83C8-C3E081BAE6FC}"/>
              </a:ext>
            </a:extLst>
          </p:cNvPr>
          <p:cNvSpPr txBox="1"/>
          <p:nvPr/>
        </p:nvSpPr>
        <p:spPr>
          <a:xfrm>
            <a:off x="8506382" y="4498897"/>
            <a:ext cx="380350" cy="386131"/>
          </a:xfrm>
          <a:prstGeom prst="rect">
            <a:avLst/>
          </a:prstGeom>
          <a:noFill/>
        </p:spPr>
        <p:txBody>
          <a:bodyPr wrap="square" rtlCol="0">
            <a:spAutoFit/>
          </a:bodyPr>
          <a:lstStyle/>
          <a:p>
            <a:pPr algn="ctr"/>
            <a:r>
              <a:rPr lang="en-US" sz="1909">
                <a:solidFill>
                  <a:srgbClr val="659941"/>
                </a:solidFill>
                <a:latin typeface="Times New Roman" panose="02020603050405020304" pitchFamily="18" charset="0"/>
                <a:cs typeface="Times New Roman" panose="02020603050405020304" pitchFamily="18" charset="0"/>
              </a:rPr>
              <a:t>L</a:t>
            </a:r>
          </a:p>
        </p:txBody>
      </p:sp>
      <p:cxnSp>
        <p:nvCxnSpPr>
          <p:cNvPr id="58" name="Straight Connector 57">
            <a:extLst>
              <a:ext uri="{FF2B5EF4-FFF2-40B4-BE49-F238E27FC236}">
                <a16:creationId xmlns:a16="http://schemas.microsoft.com/office/drawing/2014/main" id="{610763BD-4CE4-F147-80DF-F9EDBE8EA48A}"/>
              </a:ext>
            </a:extLst>
          </p:cNvPr>
          <p:cNvCxnSpPr>
            <a:cxnSpLocks/>
            <a:stCxn id="36" idx="3"/>
          </p:cNvCxnSpPr>
          <p:nvPr/>
        </p:nvCxnSpPr>
        <p:spPr>
          <a:xfrm flipH="1" flipV="1">
            <a:off x="3667365" y="1788700"/>
            <a:ext cx="2485136" cy="1169"/>
          </a:xfrm>
          <a:prstGeom prst="line">
            <a:avLst/>
          </a:prstGeom>
          <a:ln w="12700">
            <a:solidFill>
              <a:srgbClr val="65994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6D5B9387-707D-5444-A415-21DAE35090EB}"/>
              </a:ext>
            </a:extLst>
          </p:cNvPr>
          <p:cNvCxnSpPr>
            <a:cxnSpLocks/>
          </p:cNvCxnSpPr>
          <p:nvPr/>
        </p:nvCxnSpPr>
        <p:spPr>
          <a:xfrm flipH="1">
            <a:off x="3744429" y="2744867"/>
            <a:ext cx="2408072" cy="0"/>
          </a:xfrm>
          <a:prstGeom prst="line">
            <a:avLst/>
          </a:prstGeom>
          <a:ln w="12700">
            <a:solidFill>
              <a:srgbClr val="65994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AF8C2C3E-9D42-EF47-A9B2-B565A8EFFF08}"/>
              </a:ext>
            </a:extLst>
          </p:cNvPr>
          <p:cNvCxnSpPr>
            <a:cxnSpLocks/>
          </p:cNvCxnSpPr>
          <p:nvPr/>
        </p:nvCxnSpPr>
        <p:spPr>
          <a:xfrm flipH="1">
            <a:off x="3182867" y="3639656"/>
            <a:ext cx="2986079" cy="0"/>
          </a:xfrm>
          <a:prstGeom prst="line">
            <a:avLst/>
          </a:prstGeom>
          <a:ln w="12700">
            <a:solidFill>
              <a:srgbClr val="65994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85982F04-E4DF-694F-BFE3-CCCB581F2585}"/>
              </a:ext>
            </a:extLst>
          </p:cNvPr>
          <p:cNvCxnSpPr>
            <a:cxnSpLocks/>
          </p:cNvCxnSpPr>
          <p:nvPr/>
        </p:nvCxnSpPr>
        <p:spPr>
          <a:xfrm flipH="1">
            <a:off x="3190979" y="4682486"/>
            <a:ext cx="2986079" cy="0"/>
          </a:xfrm>
          <a:prstGeom prst="line">
            <a:avLst/>
          </a:prstGeom>
          <a:ln w="12700">
            <a:solidFill>
              <a:srgbClr val="659941"/>
            </a:solidFill>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57438EA5-6992-E343-8931-93B3B5EF7371}"/>
              </a:ext>
            </a:extLst>
          </p:cNvPr>
          <p:cNvCxnSpPr>
            <a:cxnSpLocks/>
          </p:cNvCxnSpPr>
          <p:nvPr/>
        </p:nvCxnSpPr>
        <p:spPr>
          <a:xfrm>
            <a:off x="2142558" y="2078784"/>
            <a:ext cx="0" cy="399335"/>
          </a:xfrm>
          <a:prstGeom prst="straightConnector1">
            <a:avLst/>
          </a:prstGeom>
          <a:ln w="38100">
            <a:solidFill>
              <a:srgbClr val="D2DCC2"/>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BE3CD5B2-0AD6-8E48-BEAE-2C5B65ED6C95}"/>
              </a:ext>
            </a:extLst>
          </p:cNvPr>
          <p:cNvCxnSpPr>
            <a:cxnSpLocks/>
          </p:cNvCxnSpPr>
          <p:nvPr/>
        </p:nvCxnSpPr>
        <p:spPr>
          <a:xfrm>
            <a:off x="2142558" y="2997065"/>
            <a:ext cx="0" cy="399335"/>
          </a:xfrm>
          <a:prstGeom prst="straightConnector1">
            <a:avLst/>
          </a:prstGeom>
          <a:ln w="38100">
            <a:solidFill>
              <a:srgbClr val="D2DCC2"/>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8024FB28-B89B-6343-94B8-7EBC3F542436}"/>
              </a:ext>
            </a:extLst>
          </p:cNvPr>
          <p:cNvCxnSpPr>
            <a:cxnSpLocks/>
          </p:cNvCxnSpPr>
          <p:nvPr/>
        </p:nvCxnSpPr>
        <p:spPr>
          <a:xfrm>
            <a:off x="2142558" y="3987100"/>
            <a:ext cx="0" cy="399335"/>
          </a:xfrm>
          <a:prstGeom prst="straightConnector1">
            <a:avLst/>
          </a:prstGeom>
          <a:ln w="38100">
            <a:solidFill>
              <a:srgbClr val="D2DCC2"/>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E4B8E58-D0A7-554E-9229-1045D17BB5BE}"/>
              </a:ext>
            </a:extLst>
          </p:cNvPr>
          <p:cNvCxnSpPr>
            <a:cxnSpLocks/>
          </p:cNvCxnSpPr>
          <p:nvPr/>
        </p:nvCxnSpPr>
        <p:spPr>
          <a:xfrm flipH="1">
            <a:off x="8278615" y="3639656"/>
            <a:ext cx="211323" cy="0"/>
          </a:xfrm>
          <a:prstGeom prst="line">
            <a:avLst/>
          </a:prstGeom>
          <a:ln w="12700">
            <a:solidFill>
              <a:srgbClr val="65994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094532CA-1907-5A41-9400-2C27359D5C08}"/>
              </a:ext>
            </a:extLst>
          </p:cNvPr>
          <p:cNvCxnSpPr>
            <a:cxnSpLocks/>
          </p:cNvCxnSpPr>
          <p:nvPr/>
        </p:nvCxnSpPr>
        <p:spPr>
          <a:xfrm flipH="1">
            <a:off x="7511303" y="4682486"/>
            <a:ext cx="986858" cy="0"/>
          </a:xfrm>
          <a:prstGeom prst="line">
            <a:avLst/>
          </a:prstGeom>
          <a:ln w="12700">
            <a:solidFill>
              <a:srgbClr val="659941"/>
            </a:solidFill>
          </a:ln>
        </p:spPr>
        <p:style>
          <a:lnRef idx="1">
            <a:schemeClr val="accent1"/>
          </a:lnRef>
          <a:fillRef idx="0">
            <a:schemeClr val="accent1"/>
          </a:fillRef>
          <a:effectRef idx="0">
            <a:schemeClr val="accent1"/>
          </a:effectRef>
          <a:fontRef idx="minor">
            <a:schemeClr val="tx1"/>
          </a:fontRef>
        </p:style>
      </p:cxnSp>
      <p:pic>
        <p:nvPicPr>
          <p:cNvPr id="67" name="Picture 66" descr="Text&#10;&#10;Description automatically generated">
            <a:extLst>
              <a:ext uri="{FF2B5EF4-FFF2-40B4-BE49-F238E27FC236}">
                <a16:creationId xmlns:a16="http://schemas.microsoft.com/office/drawing/2014/main" id="{425C97CD-EE7A-441A-B6EC-8264E061EABB}"/>
              </a:ext>
            </a:extLst>
          </p:cNvPr>
          <p:cNvPicPr>
            <a:picLocks noChangeAspect="1"/>
          </p:cNvPicPr>
          <p:nvPr/>
        </p:nvPicPr>
        <p:blipFill>
          <a:blip r:embed="rId3"/>
          <a:stretch>
            <a:fillRect/>
          </a:stretch>
        </p:blipFill>
        <p:spPr>
          <a:xfrm>
            <a:off x="10307724" y="6273479"/>
            <a:ext cx="1706392" cy="405114"/>
          </a:xfrm>
          <a:prstGeom prst="rect">
            <a:avLst/>
          </a:prstGeom>
        </p:spPr>
      </p:pic>
      <p:sp>
        <p:nvSpPr>
          <p:cNvPr id="68" name="Title 1">
            <a:extLst>
              <a:ext uri="{FF2B5EF4-FFF2-40B4-BE49-F238E27FC236}">
                <a16:creationId xmlns:a16="http://schemas.microsoft.com/office/drawing/2014/main" id="{04F54ACB-EFB5-4CF8-8C9D-461D19447D47}"/>
              </a:ext>
            </a:extLst>
          </p:cNvPr>
          <p:cNvSpPr txBox="1">
            <a:spLocks/>
          </p:cNvSpPr>
          <p:nvPr/>
        </p:nvSpPr>
        <p:spPr>
          <a:xfrm>
            <a:off x="444655" y="232295"/>
            <a:ext cx="11384672" cy="701676"/>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en-US" sz="3200">
                <a:solidFill>
                  <a:srgbClr val="FA591A"/>
                </a:solidFill>
              </a:rPr>
              <a:t>|</a:t>
            </a:r>
            <a:r>
              <a:rPr lang="en-US" sz="3200">
                <a:solidFill>
                  <a:schemeClr val="tx1"/>
                </a:solidFill>
                <a:latin typeface="+mn-lt"/>
                <a:cs typeface="Calibri" panose="020F0502020204030204" pitchFamily="34" charset="0"/>
              </a:rPr>
              <a:t>10 Indicators of Good Programming: Gender Equality Measures (GEMs)</a:t>
            </a:r>
          </a:p>
        </p:txBody>
      </p:sp>
    </p:spTree>
    <p:extLst>
      <p:ext uri="{BB962C8B-B14F-4D97-AF65-F5344CB8AC3E}">
        <p14:creationId xmlns:p14="http://schemas.microsoft.com/office/powerpoint/2010/main" val="29538795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591E573C-145C-554F-B47B-C291A5D6A416}"/>
              </a:ext>
            </a:extLst>
          </p:cNvPr>
          <p:cNvGraphicFramePr/>
          <p:nvPr>
            <p:extLst>
              <p:ext uri="{D42A27DB-BD31-4B8C-83A1-F6EECF244321}">
                <p14:modId xmlns:p14="http://schemas.microsoft.com/office/powerpoint/2010/main" val="2483479708"/>
              </p:ext>
            </p:extLst>
          </p:nvPr>
        </p:nvGraphicFramePr>
        <p:xfrm>
          <a:off x="808135" y="2120839"/>
          <a:ext cx="10575730" cy="33974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6A706FAE-9A6F-0149-A71E-1429904F6E23}"/>
              </a:ext>
            </a:extLst>
          </p:cNvPr>
          <p:cNvSpPr txBox="1"/>
          <p:nvPr/>
        </p:nvSpPr>
        <p:spPr>
          <a:xfrm>
            <a:off x="1755484" y="1481085"/>
            <a:ext cx="1757815" cy="523220"/>
          </a:xfrm>
          <a:prstGeom prst="rect">
            <a:avLst/>
          </a:prstGeom>
          <a:noFill/>
        </p:spPr>
        <p:txBody>
          <a:bodyPr wrap="square" rtlCol="0">
            <a:spAutoFit/>
          </a:bodyPr>
          <a:lstStyle/>
          <a:p>
            <a:r>
              <a:rPr lang="en-US" sz="2800" u="sng"/>
              <a:t>Examples:</a:t>
            </a:r>
          </a:p>
        </p:txBody>
      </p:sp>
      <p:pic>
        <p:nvPicPr>
          <p:cNvPr id="10" name="Picture 9" descr="Text&#10;&#10;Description automatically generated">
            <a:extLst>
              <a:ext uri="{FF2B5EF4-FFF2-40B4-BE49-F238E27FC236}">
                <a16:creationId xmlns:a16="http://schemas.microsoft.com/office/drawing/2014/main" id="{2A8AC921-48AF-4BAD-A7EB-2061CB39BAA3}"/>
              </a:ext>
            </a:extLst>
          </p:cNvPr>
          <p:cNvPicPr>
            <a:picLocks noChangeAspect="1"/>
          </p:cNvPicPr>
          <p:nvPr/>
        </p:nvPicPr>
        <p:blipFill>
          <a:blip r:embed="rId8"/>
          <a:stretch>
            <a:fillRect/>
          </a:stretch>
        </p:blipFill>
        <p:spPr>
          <a:xfrm>
            <a:off x="10307724" y="6273479"/>
            <a:ext cx="1706392" cy="405114"/>
          </a:xfrm>
          <a:prstGeom prst="rect">
            <a:avLst/>
          </a:prstGeom>
        </p:spPr>
      </p:pic>
      <p:sp>
        <p:nvSpPr>
          <p:cNvPr id="11" name="Title 1">
            <a:extLst>
              <a:ext uri="{FF2B5EF4-FFF2-40B4-BE49-F238E27FC236}">
                <a16:creationId xmlns:a16="http://schemas.microsoft.com/office/drawing/2014/main" id="{096C7135-61EA-49CA-BDB7-2845CD2B2040}"/>
              </a:ext>
            </a:extLst>
          </p:cNvPr>
          <p:cNvSpPr txBox="1">
            <a:spLocks/>
          </p:cNvSpPr>
          <p:nvPr/>
        </p:nvSpPr>
        <p:spPr>
          <a:xfrm>
            <a:off x="444654" y="232295"/>
            <a:ext cx="11747345" cy="701676"/>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en-US" sz="3200">
                <a:solidFill>
                  <a:srgbClr val="FA591A"/>
                </a:solidFill>
              </a:rPr>
              <a:t>|</a:t>
            </a:r>
            <a:r>
              <a:rPr lang="en-US" sz="3200">
                <a:solidFill>
                  <a:schemeClr val="tx1"/>
                </a:solidFill>
                <a:latin typeface="+mn-lt"/>
              </a:rPr>
              <a:t>Can choose and prioritize Gender Equality Measures (GEMs) most relevant </a:t>
            </a:r>
          </a:p>
        </p:txBody>
      </p:sp>
    </p:spTree>
    <p:extLst>
      <p:ext uri="{BB962C8B-B14F-4D97-AF65-F5344CB8AC3E}">
        <p14:creationId xmlns:p14="http://schemas.microsoft.com/office/powerpoint/2010/main" val="35358080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FD3194C9-10CB-8540-8484-A165D21305D6}"/>
              </a:ext>
            </a:extLst>
          </p:cNvPr>
          <p:cNvGraphicFramePr>
            <a:graphicFrameLocks noGrp="1"/>
          </p:cNvGraphicFramePr>
          <p:nvPr>
            <p:extLst>
              <p:ext uri="{D42A27DB-BD31-4B8C-83A1-F6EECF244321}">
                <p14:modId xmlns:p14="http://schemas.microsoft.com/office/powerpoint/2010/main" val="3295184427"/>
              </p:ext>
            </p:extLst>
          </p:nvPr>
        </p:nvGraphicFramePr>
        <p:xfrm>
          <a:off x="1013980" y="1506600"/>
          <a:ext cx="10164039" cy="3923030"/>
        </p:xfrm>
        <a:graphic>
          <a:graphicData uri="http://schemas.openxmlformats.org/drawingml/2006/table">
            <a:tbl>
              <a:tblPr firstRow="1" bandRow="1">
                <a:tableStyleId>{5C22544A-7EE6-4342-B048-85BDC9FD1C3A}</a:tableStyleId>
              </a:tblPr>
              <a:tblGrid>
                <a:gridCol w="1661429">
                  <a:extLst>
                    <a:ext uri="{9D8B030D-6E8A-4147-A177-3AD203B41FA5}">
                      <a16:colId xmlns:a16="http://schemas.microsoft.com/office/drawing/2014/main" val="20000"/>
                    </a:ext>
                  </a:extLst>
                </a:gridCol>
                <a:gridCol w="8502610">
                  <a:extLst>
                    <a:ext uri="{9D8B030D-6E8A-4147-A177-3AD203B41FA5}">
                      <a16:colId xmlns:a16="http://schemas.microsoft.com/office/drawing/2014/main" val="20001"/>
                    </a:ext>
                  </a:extLst>
                </a:gridCol>
              </a:tblGrid>
              <a:tr h="797764">
                <a:tc>
                  <a:txBody>
                    <a:bodyPr/>
                    <a:lstStyle/>
                    <a:p>
                      <a:pPr marL="36000" algn="ctr">
                        <a:spcBef>
                          <a:spcPts val="1200"/>
                        </a:spcBef>
                      </a:pPr>
                      <a:r>
                        <a:rPr lang="en-US" sz="2300">
                          <a:latin typeface="+mn-lt"/>
                          <a:cs typeface="Calibri"/>
                        </a:rPr>
                        <a:t>4</a:t>
                      </a:r>
                    </a:p>
                  </a:txBody>
                  <a:tcPr marL="82918" marR="82918" marT="41460" marB="41460" anchor="ctr">
                    <a:solidFill>
                      <a:schemeClr val="accent2">
                        <a:lumMod val="75000"/>
                      </a:schemeClr>
                    </a:solidFill>
                  </a:tcPr>
                </a:tc>
                <a:tc>
                  <a:txBody>
                    <a:bodyPr/>
                    <a:lstStyle/>
                    <a:p>
                      <a:pPr marL="36000" algn="l">
                        <a:spcBef>
                          <a:spcPts val="1200"/>
                        </a:spcBef>
                      </a:pPr>
                      <a:r>
                        <a:rPr lang="en-US" sz="2300">
                          <a:latin typeface="+mn-lt"/>
                          <a:cs typeface="Calibri"/>
                        </a:rPr>
                        <a:t>Addresses </a:t>
                      </a:r>
                      <a:r>
                        <a:rPr lang="en-US" sz="2300" u="sng">
                          <a:latin typeface="+mn-lt"/>
                          <a:cs typeface="Calibri"/>
                        </a:rPr>
                        <a:t>GENDER &amp; AGE differences</a:t>
                      </a:r>
                      <a:r>
                        <a:rPr lang="en-US" sz="2300">
                          <a:latin typeface="+mn-lt"/>
                          <a:cs typeface="Calibri"/>
                        </a:rPr>
                        <a:t> in key </a:t>
                      </a:r>
                      <a:r>
                        <a:rPr lang="en-US" sz="2300" err="1">
                          <a:latin typeface="+mn-lt"/>
                          <a:cs typeface="Calibri"/>
                        </a:rPr>
                        <a:t>programme</a:t>
                      </a:r>
                      <a:r>
                        <a:rPr lang="en-US" sz="2300">
                          <a:latin typeface="+mn-lt"/>
                          <a:cs typeface="Calibri"/>
                        </a:rPr>
                        <a:t> actions</a:t>
                      </a:r>
                    </a:p>
                  </a:txBody>
                  <a:tcPr marL="82918" marR="82918" marT="41460" marB="41460" anchor="ctr">
                    <a:solidFill>
                      <a:schemeClr val="accent2">
                        <a:lumMod val="75000"/>
                      </a:schemeClr>
                    </a:solidFill>
                  </a:tcPr>
                </a:tc>
                <a:extLst>
                  <a:ext uri="{0D108BD9-81ED-4DB2-BD59-A6C34878D82A}">
                    <a16:rowId xmlns:a16="http://schemas.microsoft.com/office/drawing/2014/main" val="10000"/>
                  </a:ext>
                </a:extLst>
              </a:tr>
              <a:tr h="797764">
                <a:tc>
                  <a:txBody>
                    <a:bodyPr/>
                    <a:lstStyle/>
                    <a:p>
                      <a:pPr marL="36000" algn="ctr">
                        <a:spcBef>
                          <a:spcPts val="1200"/>
                        </a:spcBef>
                      </a:pPr>
                      <a:r>
                        <a:rPr lang="en-US" sz="2300">
                          <a:solidFill>
                            <a:schemeClr val="accent2">
                              <a:lumMod val="50000"/>
                            </a:schemeClr>
                          </a:solidFill>
                          <a:latin typeface="+mn-lt"/>
                          <a:cs typeface="Calibri"/>
                        </a:rPr>
                        <a:t>3</a:t>
                      </a:r>
                    </a:p>
                  </a:txBody>
                  <a:tcPr marL="82918" marR="82918" marT="41460" marB="41460" anchor="ctr">
                    <a:solidFill>
                      <a:schemeClr val="accent2">
                        <a:lumMod val="60000"/>
                        <a:lumOff val="40000"/>
                      </a:schemeClr>
                    </a:solidFill>
                  </a:tcPr>
                </a:tc>
                <a:tc>
                  <a:txBody>
                    <a:bodyPr/>
                    <a:lstStyle/>
                    <a:p>
                      <a:pPr marL="36000" marR="0" lvl="0" indent="0" algn="l" defTabSz="914400" rtl="0" eaLnBrk="1" fontAlgn="auto" latinLnBrk="0" hangingPunct="1">
                        <a:lnSpc>
                          <a:spcPct val="100000"/>
                        </a:lnSpc>
                        <a:spcBef>
                          <a:spcPts val="1200"/>
                        </a:spcBef>
                        <a:spcAft>
                          <a:spcPts val="0"/>
                        </a:spcAft>
                        <a:buClrTx/>
                        <a:buSzTx/>
                        <a:buFontTx/>
                        <a:buNone/>
                        <a:tabLst/>
                        <a:defRPr/>
                      </a:pPr>
                      <a:r>
                        <a:rPr lang="en-US" sz="2300">
                          <a:solidFill>
                            <a:schemeClr val="accent2">
                              <a:lumMod val="50000"/>
                            </a:schemeClr>
                          </a:solidFill>
                          <a:latin typeface="+mn-lt"/>
                          <a:cs typeface="Calibri"/>
                        </a:rPr>
                        <a:t>Addresses </a:t>
                      </a:r>
                      <a:r>
                        <a:rPr lang="en-US" sz="2300" u="sng">
                          <a:solidFill>
                            <a:schemeClr val="accent2">
                              <a:lumMod val="50000"/>
                            </a:schemeClr>
                          </a:solidFill>
                          <a:latin typeface="+mn-lt"/>
                          <a:cs typeface="Calibri"/>
                        </a:rPr>
                        <a:t>only GENDER differences </a:t>
                      </a:r>
                      <a:r>
                        <a:rPr lang="en-US" sz="2300">
                          <a:solidFill>
                            <a:schemeClr val="accent2">
                              <a:lumMod val="50000"/>
                            </a:schemeClr>
                          </a:solidFill>
                          <a:latin typeface="+mn-lt"/>
                          <a:cs typeface="Calibri"/>
                        </a:rPr>
                        <a:t>in key </a:t>
                      </a:r>
                      <a:r>
                        <a:rPr lang="en-US" sz="2300" err="1">
                          <a:solidFill>
                            <a:schemeClr val="accent2">
                              <a:lumMod val="50000"/>
                            </a:schemeClr>
                          </a:solidFill>
                          <a:latin typeface="+mn-lt"/>
                          <a:cs typeface="Calibri"/>
                        </a:rPr>
                        <a:t>programme</a:t>
                      </a:r>
                      <a:r>
                        <a:rPr lang="en-US" sz="2300">
                          <a:solidFill>
                            <a:schemeClr val="accent2">
                              <a:lumMod val="50000"/>
                            </a:schemeClr>
                          </a:solidFill>
                          <a:latin typeface="+mn-lt"/>
                          <a:cs typeface="Calibri"/>
                        </a:rPr>
                        <a:t> actions </a:t>
                      </a:r>
                    </a:p>
                  </a:txBody>
                  <a:tcPr marL="82918" marR="82918" marT="41460" marB="41460" anchor="ctr">
                    <a:solidFill>
                      <a:schemeClr val="accent2">
                        <a:lumMod val="60000"/>
                        <a:lumOff val="40000"/>
                      </a:schemeClr>
                    </a:solidFill>
                  </a:tcPr>
                </a:tc>
                <a:extLst>
                  <a:ext uri="{0D108BD9-81ED-4DB2-BD59-A6C34878D82A}">
                    <a16:rowId xmlns:a16="http://schemas.microsoft.com/office/drawing/2014/main" val="10001"/>
                  </a:ext>
                </a:extLst>
              </a:tr>
              <a:tr h="797764">
                <a:tc>
                  <a:txBody>
                    <a:bodyPr/>
                    <a:lstStyle/>
                    <a:p>
                      <a:pPr marL="36000" algn="ctr">
                        <a:spcBef>
                          <a:spcPts val="1200"/>
                        </a:spcBef>
                      </a:pPr>
                      <a:r>
                        <a:rPr lang="en-US" sz="2300">
                          <a:solidFill>
                            <a:schemeClr val="accent2">
                              <a:lumMod val="50000"/>
                            </a:schemeClr>
                          </a:solidFill>
                          <a:latin typeface="+mn-lt"/>
                          <a:cs typeface="Calibri"/>
                        </a:rPr>
                        <a:t>2</a:t>
                      </a:r>
                    </a:p>
                  </a:txBody>
                  <a:tcPr marL="82918" marR="82918" marT="41460" marB="41460" anchor="ctr">
                    <a:solidFill>
                      <a:schemeClr val="accent2">
                        <a:lumMod val="20000"/>
                        <a:lumOff val="80000"/>
                      </a:schemeClr>
                    </a:solidFill>
                  </a:tcPr>
                </a:tc>
                <a:tc>
                  <a:txBody>
                    <a:bodyPr/>
                    <a:lstStyle/>
                    <a:p>
                      <a:pPr marL="36000" algn="l">
                        <a:spcBef>
                          <a:spcPts val="1200"/>
                        </a:spcBef>
                      </a:pPr>
                      <a:r>
                        <a:rPr lang="en-US" sz="2300">
                          <a:solidFill>
                            <a:schemeClr val="accent2">
                              <a:lumMod val="50000"/>
                            </a:schemeClr>
                          </a:solidFill>
                          <a:latin typeface="+mn-lt"/>
                          <a:cs typeface="Calibri"/>
                        </a:rPr>
                        <a:t>Addresses </a:t>
                      </a:r>
                      <a:r>
                        <a:rPr lang="en-US" sz="2300" u="sng">
                          <a:solidFill>
                            <a:schemeClr val="accent2">
                              <a:lumMod val="50000"/>
                            </a:schemeClr>
                          </a:solidFill>
                          <a:latin typeface="+mn-lt"/>
                          <a:cs typeface="Calibri"/>
                        </a:rPr>
                        <a:t>only AGE differences</a:t>
                      </a:r>
                      <a:r>
                        <a:rPr lang="en-US" sz="2300" u="none">
                          <a:solidFill>
                            <a:schemeClr val="accent2">
                              <a:lumMod val="50000"/>
                            </a:schemeClr>
                          </a:solidFill>
                          <a:latin typeface="+mn-lt"/>
                          <a:cs typeface="Calibri"/>
                        </a:rPr>
                        <a:t> in</a:t>
                      </a:r>
                      <a:r>
                        <a:rPr lang="en-US" sz="2300">
                          <a:solidFill>
                            <a:schemeClr val="accent2">
                              <a:lumMod val="50000"/>
                            </a:schemeClr>
                          </a:solidFill>
                          <a:latin typeface="+mn-lt"/>
                          <a:cs typeface="Calibri"/>
                        </a:rPr>
                        <a:t> key areas</a:t>
                      </a:r>
                    </a:p>
                  </a:txBody>
                  <a:tcPr marL="82918" marR="82918" marT="41460" marB="41460" anchor="ctr">
                    <a:solidFill>
                      <a:schemeClr val="accent2">
                        <a:lumMod val="20000"/>
                        <a:lumOff val="80000"/>
                      </a:schemeClr>
                    </a:solidFill>
                  </a:tcPr>
                </a:tc>
                <a:extLst>
                  <a:ext uri="{0D108BD9-81ED-4DB2-BD59-A6C34878D82A}">
                    <a16:rowId xmlns:a16="http://schemas.microsoft.com/office/drawing/2014/main" val="10002"/>
                  </a:ext>
                </a:extLst>
              </a:tr>
              <a:tr h="797764">
                <a:tc>
                  <a:txBody>
                    <a:bodyPr/>
                    <a:lstStyle/>
                    <a:p>
                      <a:pPr marL="36000" algn="ctr">
                        <a:spcBef>
                          <a:spcPts val="1200"/>
                        </a:spcBef>
                      </a:pPr>
                      <a:r>
                        <a:rPr lang="en-US" sz="2300">
                          <a:solidFill>
                            <a:schemeClr val="accent2">
                              <a:lumMod val="50000"/>
                            </a:schemeClr>
                          </a:solidFill>
                          <a:latin typeface="+mn-lt"/>
                          <a:cs typeface="Calibri"/>
                        </a:rPr>
                        <a:t>1</a:t>
                      </a:r>
                    </a:p>
                  </a:txBody>
                  <a:tcPr marL="82918" marR="82918" marT="41460" marB="41460" anchor="ctr">
                    <a:solidFill>
                      <a:schemeClr val="accent2">
                        <a:lumMod val="60000"/>
                        <a:lumOff val="40000"/>
                      </a:schemeClr>
                    </a:solidFill>
                  </a:tcPr>
                </a:tc>
                <a:tc>
                  <a:txBody>
                    <a:bodyPr/>
                    <a:lstStyle/>
                    <a:p>
                      <a:pPr marL="36000" marR="0" lvl="0" indent="0" algn="l" defTabSz="914400" rtl="0" eaLnBrk="1" fontAlgn="auto" latinLnBrk="0" hangingPunct="1">
                        <a:lnSpc>
                          <a:spcPct val="100000"/>
                        </a:lnSpc>
                        <a:spcBef>
                          <a:spcPts val="1200"/>
                        </a:spcBef>
                        <a:spcAft>
                          <a:spcPts val="0"/>
                        </a:spcAft>
                        <a:buClrTx/>
                        <a:buSzTx/>
                        <a:buFontTx/>
                        <a:buNone/>
                        <a:tabLst/>
                        <a:defRPr/>
                      </a:pPr>
                      <a:r>
                        <a:rPr lang="en-US" sz="2300">
                          <a:solidFill>
                            <a:schemeClr val="accent2">
                              <a:lumMod val="50000"/>
                            </a:schemeClr>
                          </a:solidFill>
                          <a:latin typeface="+mn-lt"/>
                          <a:cs typeface="Calibri"/>
                        </a:rPr>
                        <a:t>Key </a:t>
                      </a:r>
                      <a:r>
                        <a:rPr lang="en-US" sz="2300" err="1">
                          <a:solidFill>
                            <a:schemeClr val="accent2">
                              <a:lumMod val="50000"/>
                            </a:schemeClr>
                          </a:solidFill>
                          <a:latin typeface="+mn-lt"/>
                          <a:cs typeface="Calibri"/>
                        </a:rPr>
                        <a:t>programme</a:t>
                      </a:r>
                      <a:r>
                        <a:rPr lang="en-US" sz="2300">
                          <a:solidFill>
                            <a:schemeClr val="accent2">
                              <a:lumMod val="50000"/>
                            </a:schemeClr>
                          </a:solidFill>
                          <a:latin typeface="+mn-lt"/>
                          <a:cs typeface="Calibri"/>
                        </a:rPr>
                        <a:t> actions </a:t>
                      </a:r>
                      <a:r>
                        <a:rPr lang="en-US" sz="2300" u="sng">
                          <a:solidFill>
                            <a:schemeClr val="accent2">
                              <a:lumMod val="50000"/>
                            </a:schemeClr>
                          </a:solidFill>
                          <a:latin typeface="+mn-lt"/>
                          <a:cs typeface="Calibri"/>
                        </a:rPr>
                        <a:t>do not address gender or age differences</a:t>
                      </a:r>
                    </a:p>
                  </a:txBody>
                  <a:tcPr marL="82918" marR="82918" marT="41460" marB="41460" anchor="ctr">
                    <a:solidFill>
                      <a:schemeClr val="accent2">
                        <a:lumMod val="60000"/>
                        <a:lumOff val="40000"/>
                      </a:schemeClr>
                    </a:solidFill>
                  </a:tcPr>
                </a:tc>
                <a:extLst>
                  <a:ext uri="{0D108BD9-81ED-4DB2-BD59-A6C34878D82A}">
                    <a16:rowId xmlns:a16="http://schemas.microsoft.com/office/drawing/2014/main" val="10003"/>
                  </a:ext>
                </a:extLst>
              </a:tr>
              <a:tr h="731974">
                <a:tc>
                  <a:txBody>
                    <a:bodyPr/>
                    <a:lstStyle/>
                    <a:p>
                      <a:pPr marL="36000" algn="ctr">
                        <a:spcBef>
                          <a:spcPts val="1200"/>
                        </a:spcBef>
                      </a:pPr>
                      <a:r>
                        <a:rPr lang="en-US" sz="2300">
                          <a:solidFill>
                            <a:schemeClr val="accent2">
                              <a:lumMod val="50000"/>
                            </a:schemeClr>
                          </a:solidFill>
                          <a:latin typeface="+mn-lt"/>
                          <a:cs typeface="Calibri"/>
                        </a:rPr>
                        <a:t>0</a:t>
                      </a:r>
                    </a:p>
                  </a:txBody>
                  <a:tcPr marL="82918" marR="82918" marT="41460" marB="41460" anchor="ctr">
                    <a:solidFill>
                      <a:schemeClr val="accent2">
                        <a:lumMod val="20000"/>
                        <a:lumOff val="80000"/>
                      </a:schemeClr>
                    </a:solidFill>
                  </a:tcPr>
                </a:tc>
                <a:tc>
                  <a:txBody>
                    <a:bodyPr/>
                    <a:lstStyle/>
                    <a:p>
                      <a:pPr marL="36000" algn="l">
                        <a:spcBef>
                          <a:spcPts val="1200"/>
                        </a:spcBef>
                      </a:pPr>
                      <a:r>
                        <a:rPr lang="en-US" sz="2300">
                          <a:solidFill>
                            <a:schemeClr val="accent2">
                              <a:lumMod val="50000"/>
                            </a:schemeClr>
                          </a:solidFill>
                          <a:latin typeface="+mn-lt"/>
                          <a:cs typeface="Calibri"/>
                        </a:rPr>
                        <a:t>Key </a:t>
                      </a:r>
                      <a:r>
                        <a:rPr lang="en-US" sz="2300" err="1">
                          <a:solidFill>
                            <a:schemeClr val="accent2">
                              <a:lumMod val="50000"/>
                            </a:schemeClr>
                          </a:solidFill>
                          <a:latin typeface="+mn-lt"/>
                          <a:cs typeface="Calibri"/>
                        </a:rPr>
                        <a:t>programme</a:t>
                      </a:r>
                      <a:r>
                        <a:rPr lang="en-US" sz="2300">
                          <a:solidFill>
                            <a:schemeClr val="accent2">
                              <a:lumMod val="50000"/>
                            </a:schemeClr>
                          </a:solidFill>
                          <a:latin typeface="+mn-lt"/>
                          <a:cs typeface="Calibri"/>
                        </a:rPr>
                        <a:t> actions are </a:t>
                      </a:r>
                      <a:r>
                        <a:rPr lang="en-US" sz="2300" u="sng">
                          <a:solidFill>
                            <a:schemeClr val="accent2">
                              <a:lumMod val="50000"/>
                            </a:schemeClr>
                          </a:solidFill>
                          <a:latin typeface="+mn-lt"/>
                          <a:cs typeface="Calibri"/>
                        </a:rPr>
                        <a:t>not present</a:t>
                      </a:r>
                    </a:p>
                  </a:txBody>
                  <a:tcPr marL="82918" marR="82918" marT="41460" marB="41460" anchor="ctr">
                    <a:solidFill>
                      <a:schemeClr val="accent2">
                        <a:lumMod val="20000"/>
                        <a:lumOff val="80000"/>
                      </a:schemeClr>
                    </a:solidFill>
                  </a:tcPr>
                </a:tc>
                <a:extLst>
                  <a:ext uri="{0D108BD9-81ED-4DB2-BD59-A6C34878D82A}">
                    <a16:rowId xmlns:a16="http://schemas.microsoft.com/office/drawing/2014/main" val="10004"/>
                  </a:ext>
                </a:extLst>
              </a:tr>
            </a:tbl>
          </a:graphicData>
        </a:graphic>
      </p:graphicFrame>
      <p:pic>
        <p:nvPicPr>
          <p:cNvPr id="11" name="Picture 10" descr="Text&#10;&#10;Description automatically generated">
            <a:extLst>
              <a:ext uri="{FF2B5EF4-FFF2-40B4-BE49-F238E27FC236}">
                <a16:creationId xmlns:a16="http://schemas.microsoft.com/office/drawing/2014/main" id="{CBA6D3B0-B1DA-48D0-BC63-59D0C8DF50F6}"/>
              </a:ext>
            </a:extLst>
          </p:cNvPr>
          <p:cNvPicPr>
            <a:picLocks noChangeAspect="1"/>
          </p:cNvPicPr>
          <p:nvPr/>
        </p:nvPicPr>
        <p:blipFill>
          <a:blip r:embed="rId3"/>
          <a:stretch>
            <a:fillRect/>
          </a:stretch>
        </p:blipFill>
        <p:spPr>
          <a:xfrm>
            <a:off x="10307724" y="6273479"/>
            <a:ext cx="1706392" cy="405114"/>
          </a:xfrm>
          <a:prstGeom prst="rect">
            <a:avLst/>
          </a:prstGeom>
        </p:spPr>
      </p:pic>
      <p:sp>
        <p:nvSpPr>
          <p:cNvPr id="12" name="Title 1">
            <a:extLst>
              <a:ext uri="{FF2B5EF4-FFF2-40B4-BE49-F238E27FC236}">
                <a16:creationId xmlns:a16="http://schemas.microsoft.com/office/drawing/2014/main" id="{B7DB9873-F575-4647-8F40-8754083EBEED}"/>
              </a:ext>
            </a:extLst>
          </p:cNvPr>
          <p:cNvSpPr txBox="1">
            <a:spLocks/>
          </p:cNvSpPr>
          <p:nvPr/>
        </p:nvSpPr>
        <p:spPr>
          <a:xfrm>
            <a:off x="444655" y="232295"/>
            <a:ext cx="11384672" cy="701676"/>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en-US" sz="3200">
                <a:solidFill>
                  <a:srgbClr val="FA591A"/>
                </a:solidFill>
              </a:rPr>
              <a:t>|</a:t>
            </a:r>
            <a:r>
              <a:rPr lang="en-US" sz="3200">
                <a:solidFill>
                  <a:schemeClr val="tx1"/>
                </a:solidFill>
                <a:latin typeface="+mn-lt"/>
                <a:cs typeface="Calibri" panose="020F0502020204030204" pitchFamily="34" charset="0"/>
              </a:rPr>
              <a:t>GAM Coding</a:t>
            </a:r>
          </a:p>
        </p:txBody>
      </p:sp>
    </p:spTree>
    <p:extLst>
      <p:ext uri="{BB962C8B-B14F-4D97-AF65-F5344CB8AC3E}">
        <p14:creationId xmlns:p14="http://schemas.microsoft.com/office/powerpoint/2010/main" val="22622713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0576BDD-CDC4-3F4D-AC18-09D0179EC92D}"/>
              </a:ext>
            </a:extLst>
          </p:cNvPr>
          <p:cNvSpPr txBox="1"/>
          <p:nvPr/>
        </p:nvSpPr>
        <p:spPr>
          <a:xfrm>
            <a:off x="247774" y="2399375"/>
            <a:ext cx="3655106" cy="1938992"/>
          </a:xfrm>
          <a:prstGeom prst="rect">
            <a:avLst/>
          </a:prstGeom>
          <a:noFill/>
        </p:spPr>
        <p:txBody>
          <a:bodyPr wrap="square" rtlCol="0">
            <a:spAutoFit/>
          </a:bodyPr>
          <a:lstStyle/>
          <a:p>
            <a:r>
              <a:rPr lang="en-US" sz="4000" b="1">
                <a:solidFill>
                  <a:schemeClr val="bg1"/>
                </a:solidFill>
                <a:latin typeface=""/>
                <a:ea typeface="Brush Script MT" panose="03060802040406070304" pitchFamily="66" charset="-122"/>
                <a:cs typeface="Calibri" panose="020F0502020204030204" pitchFamily="34" charset="0"/>
              </a:rPr>
              <a:t>New </a:t>
            </a:r>
            <a:br>
              <a:rPr lang="en-US" sz="4000" b="1">
                <a:solidFill>
                  <a:schemeClr val="bg1"/>
                </a:solidFill>
                <a:latin typeface=""/>
                <a:ea typeface="Brush Script MT" panose="03060802040406070304" pitchFamily="66" charset="-122"/>
                <a:cs typeface="Calibri" panose="020F0502020204030204" pitchFamily="34" charset="0"/>
              </a:rPr>
            </a:br>
            <a:r>
              <a:rPr lang="en-US" sz="4000" b="1">
                <a:solidFill>
                  <a:schemeClr val="bg1"/>
                </a:solidFill>
                <a:latin typeface=""/>
                <a:ea typeface="Brush Script MT" panose="03060802040406070304" pitchFamily="66" charset="-122"/>
                <a:cs typeface="Calibri" panose="020F0502020204030204" pitchFamily="34" charset="0"/>
              </a:rPr>
              <a:t>GAM Coding Definitions</a:t>
            </a:r>
            <a:endParaRPr lang="en-US" sz="4000" b="1">
              <a:solidFill>
                <a:schemeClr val="bg1"/>
              </a:solidFill>
              <a:latin typeface=""/>
              <a:ea typeface="Brush Script MT" panose="03060802040406070304" pitchFamily="66" charset="-122"/>
              <a:cs typeface="Arial" panose="020B0604020202020204" pitchFamily="34" charset="0"/>
            </a:endParaRPr>
          </a:p>
        </p:txBody>
      </p:sp>
      <p:pic>
        <p:nvPicPr>
          <p:cNvPr id="3" name="Picture 2" descr="Text, email&#10;&#10;Description automatically generated">
            <a:extLst>
              <a:ext uri="{FF2B5EF4-FFF2-40B4-BE49-F238E27FC236}">
                <a16:creationId xmlns:a16="http://schemas.microsoft.com/office/drawing/2014/main" id="{02B2983E-E584-F341-BCE2-C5B3CC83BF80}"/>
              </a:ext>
            </a:extLst>
          </p:cNvPr>
          <p:cNvPicPr>
            <a:picLocks noChangeAspect="1"/>
          </p:cNvPicPr>
          <p:nvPr/>
        </p:nvPicPr>
        <p:blipFill>
          <a:blip r:embed="rId3">
            <a:duotone>
              <a:schemeClr val="accent2">
                <a:shade val="45000"/>
                <a:satMod val="135000"/>
              </a:schemeClr>
              <a:prstClr val="white"/>
            </a:duotone>
          </a:blip>
          <a:stretch>
            <a:fillRect/>
          </a:stretch>
        </p:blipFill>
        <p:spPr>
          <a:xfrm>
            <a:off x="1623391" y="958557"/>
            <a:ext cx="8945217" cy="5290335"/>
          </a:xfrm>
          <a:prstGeom prst="rect">
            <a:avLst/>
          </a:prstGeom>
        </p:spPr>
      </p:pic>
      <p:pic>
        <p:nvPicPr>
          <p:cNvPr id="8" name="Picture 7" descr="Text&#10;&#10;Description automatically generated">
            <a:extLst>
              <a:ext uri="{FF2B5EF4-FFF2-40B4-BE49-F238E27FC236}">
                <a16:creationId xmlns:a16="http://schemas.microsoft.com/office/drawing/2014/main" id="{267E131D-D62A-4615-A705-2A92EDBDECE8}"/>
              </a:ext>
            </a:extLst>
          </p:cNvPr>
          <p:cNvPicPr>
            <a:picLocks noChangeAspect="1"/>
          </p:cNvPicPr>
          <p:nvPr/>
        </p:nvPicPr>
        <p:blipFill>
          <a:blip r:embed="rId4"/>
          <a:stretch>
            <a:fillRect/>
          </a:stretch>
        </p:blipFill>
        <p:spPr>
          <a:xfrm>
            <a:off x="10307724" y="6273479"/>
            <a:ext cx="1706392" cy="405114"/>
          </a:xfrm>
          <a:prstGeom prst="rect">
            <a:avLst/>
          </a:prstGeom>
        </p:spPr>
      </p:pic>
      <p:sp>
        <p:nvSpPr>
          <p:cNvPr id="10" name="Title 1">
            <a:extLst>
              <a:ext uri="{FF2B5EF4-FFF2-40B4-BE49-F238E27FC236}">
                <a16:creationId xmlns:a16="http://schemas.microsoft.com/office/drawing/2014/main" id="{E0A30F65-2494-43CC-861C-3DE25FBDA913}"/>
              </a:ext>
            </a:extLst>
          </p:cNvPr>
          <p:cNvSpPr txBox="1">
            <a:spLocks/>
          </p:cNvSpPr>
          <p:nvPr/>
        </p:nvSpPr>
        <p:spPr>
          <a:xfrm>
            <a:off x="444655" y="232295"/>
            <a:ext cx="11384672" cy="701676"/>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en-US" sz="3200">
                <a:solidFill>
                  <a:srgbClr val="FA591A"/>
                </a:solidFill>
              </a:rPr>
              <a:t>|</a:t>
            </a:r>
            <a:r>
              <a:rPr lang="en-US" sz="3200">
                <a:solidFill>
                  <a:schemeClr val="tx1"/>
                </a:solidFill>
                <a:latin typeface="+mn-lt"/>
                <a:cs typeface="Calibri" panose="020F0502020204030204" pitchFamily="34" charset="0"/>
              </a:rPr>
              <a:t>New GAM coding definitions</a:t>
            </a:r>
          </a:p>
        </p:txBody>
      </p:sp>
    </p:spTree>
    <p:extLst>
      <p:ext uri="{BB962C8B-B14F-4D97-AF65-F5344CB8AC3E}">
        <p14:creationId xmlns:p14="http://schemas.microsoft.com/office/powerpoint/2010/main" val="39418653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 10">
            <a:extLst>
              <a:ext uri="{FF2B5EF4-FFF2-40B4-BE49-F238E27FC236}">
                <a16:creationId xmlns:a16="http://schemas.microsoft.com/office/drawing/2014/main" id="{FD96C5A3-D7CE-0345-B09A-F4AB70219453}"/>
              </a:ext>
            </a:extLst>
          </p:cNvPr>
          <p:cNvGraphicFramePr/>
          <p:nvPr>
            <p:extLst>
              <p:ext uri="{D42A27DB-BD31-4B8C-83A1-F6EECF244321}">
                <p14:modId xmlns:p14="http://schemas.microsoft.com/office/powerpoint/2010/main" val="296529330"/>
              </p:ext>
            </p:extLst>
          </p:nvPr>
        </p:nvGraphicFramePr>
        <p:xfrm>
          <a:off x="444655" y="1281329"/>
          <a:ext cx="5800807" cy="32768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a:extLst>
              <a:ext uri="{FF2B5EF4-FFF2-40B4-BE49-F238E27FC236}">
                <a16:creationId xmlns:a16="http://schemas.microsoft.com/office/drawing/2014/main" id="{1C529F8F-42AF-A743-B4B2-3511FF9636D1}"/>
              </a:ext>
            </a:extLst>
          </p:cNvPr>
          <p:cNvSpPr txBox="1"/>
          <p:nvPr/>
        </p:nvSpPr>
        <p:spPr>
          <a:xfrm>
            <a:off x="3345058" y="1902836"/>
            <a:ext cx="2994504" cy="2677656"/>
          </a:xfrm>
          <a:prstGeom prst="rect">
            <a:avLst/>
          </a:prstGeom>
          <a:noFill/>
        </p:spPr>
        <p:txBody>
          <a:bodyPr wrap="square" rtlCol="0">
            <a:spAutoFit/>
          </a:bodyPr>
          <a:lstStyle/>
          <a:p>
            <a:pPr marL="285750" lvl="0" indent="-285750">
              <a:buFont typeface="Arial" panose="020B0604020202020204" pitchFamily="34" charset="0"/>
              <a:buChar char="•"/>
            </a:pPr>
            <a:r>
              <a:rPr lang="en-US" sz="2400">
                <a:solidFill>
                  <a:schemeClr val="accent2">
                    <a:lumMod val="50000"/>
                  </a:schemeClr>
                </a:solidFill>
              </a:rPr>
              <a:t>Health</a:t>
            </a:r>
          </a:p>
          <a:p>
            <a:pPr marL="285750" lvl="0" indent="-285750">
              <a:buFont typeface="Arial" panose="020B0604020202020204" pitchFamily="34" charset="0"/>
              <a:buChar char="•"/>
            </a:pPr>
            <a:r>
              <a:rPr lang="en-US" sz="2400">
                <a:solidFill>
                  <a:schemeClr val="accent2">
                    <a:lumMod val="50000"/>
                  </a:schemeClr>
                </a:solidFill>
              </a:rPr>
              <a:t>Livelihoods</a:t>
            </a:r>
          </a:p>
          <a:p>
            <a:pPr marL="285750" lvl="0" indent="-285750">
              <a:buFont typeface="Arial" panose="020B0604020202020204" pitchFamily="34" charset="0"/>
              <a:buChar char="•"/>
            </a:pPr>
            <a:r>
              <a:rPr lang="en-US" sz="2400">
                <a:solidFill>
                  <a:schemeClr val="accent2">
                    <a:lumMod val="50000"/>
                  </a:schemeClr>
                </a:solidFill>
              </a:rPr>
              <a:t>Nutrition</a:t>
            </a:r>
          </a:p>
          <a:p>
            <a:pPr marL="285750" lvl="0" indent="-285750">
              <a:buFont typeface="Arial" panose="020B0604020202020204" pitchFamily="34" charset="0"/>
              <a:buChar char="•"/>
            </a:pPr>
            <a:r>
              <a:rPr lang="en-US" sz="2400">
                <a:solidFill>
                  <a:schemeClr val="accent2">
                    <a:lumMod val="50000"/>
                  </a:schemeClr>
                </a:solidFill>
              </a:rPr>
              <a:t>Protection</a:t>
            </a:r>
          </a:p>
          <a:p>
            <a:pPr marL="285750" lvl="0" indent="-285750">
              <a:buFont typeface="Arial" panose="020B0604020202020204" pitchFamily="34" charset="0"/>
              <a:buChar char="•"/>
            </a:pPr>
            <a:r>
              <a:rPr lang="en-US" sz="2400">
                <a:solidFill>
                  <a:schemeClr val="accent2">
                    <a:lumMod val="50000"/>
                  </a:schemeClr>
                </a:solidFill>
              </a:rPr>
              <a:t>Shelter</a:t>
            </a:r>
          </a:p>
          <a:p>
            <a:pPr marL="285750" lvl="0" indent="-285750">
              <a:buFont typeface="Arial" panose="020B0604020202020204" pitchFamily="34" charset="0"/>
              <a:buChar char="•"/>
            </a:pPr>
            <a:r>
              <a:rPr lang="en-US" sz="2400">
                <a:solidFill>
                  <a:schemeClr val="accent2">
                    <a:lumMod val="50000"/>
                  </a:schemeClr>
                </a:solidFill>
              </a:rPr>
              <a:t>WASH</a:t>
            </a:r>
          </a:p>
          <a:p>
            <a:endParaRPr lang="en-US" sz="2400"/>
          </a:p>
        </p:txBody>
      </p:sp>
      <p:pic>
        <p:nvPicPr>
          <p:cNvPr id="14" name="Picture 13" descr="A picture containing person, outdoor, ground&#10;&#10;Description automatically generated">
            <a:extLst>
              <a:ext uri="{FF2B5EF4-FFF2-40B4-BE49-F238E27FC236}">
                <a16:creationId xmlns:a16="http://schemas.microsoft.com/office/drawing/2014/main" id="{0593BA5A-2377-C442-8B7B-9D998B292A7C}"/>
              </a:ext>
            </a:extLst>
          </p:cNvPr>
          <p:cNvPicPr>
            <a:picLocks noChangeAspect="1"/>
          </p:cNvPicPr>
          <p:nvPr/>
        </p:nvPicPr>
        <p:blipFill>
          <a:blip r:embed="rId8"/>
          <a:stretch>
            <a:fillRect/>
          </a:stretch>
        </p:blipFill>
        <p:spPr>
          <a:xfrm>
            <a:off x="6532801" y="1359879"/>
            <a:ext cx="5148528" cy="3429000"/>
          </a:xfrm>
          <a:prstGeom prst="rect">
            <a:avLst/>
          </a:prstGeom>
        </p:spPr>
      </p:pic>
      <p:sp>
        <p:nvSpPr>
          <p:cNvPr id="15" name="TextBox 14">
            <a:extLst>
              <a:ext uri="{FF2B5EF4-FFF2-40B4-BE49-F238E27FC236}">
                <a16:creationId xmlns:a16="http://schemas.microsoft.com/office/drawing/2014/main" id="{60E886C6-C0FB-7D4A-AF47-1542B037B9FB}"/>
              </a:ext>
            </a:extLst>
          </p:cNvPr>
          <p:cNvSpPr txBox="1"/>
          <p:nvPr/>
        </p:nvSpPr>
        <p:spPr>
          <a:xfrm>
            <a:off x="444654" y="4656432"/>
            <a:ext cx="5800807" cy="523220"/>
          </a:xfrm>
          <a:prstGeom prst="rect">
            <a:avLst/>
          </a:prstGeom>
          <a:solidFill>
            <a:schemeClr val="accent2">
              <a:lumMod val="60000"/>
              <a:lumOff val="40000"/>
            </a:schemeClr>
          </a:solidFill>
        </p:spPr>
        <p:txBody>
          <a:bodyPr wrap="square" rtlCol="0">
            <a:spAutoFit/>
          </a:bodyPr>
          <a:lstStyle/>
          <a:p>
            <a:pPr algn="ctr"/>
            <a:r>
              <a:rPr lang="en-US" sz="2800">
                <a:hlinkClick r:id="rId9"/>
              </a:rPr>
              <a:t>Supporting Documents</a:t>
            </a:r>
            <a:endParaRPr lang="en-US" sz="2800"/>
          </a:p>
        </p:txBody>
      </p:sp>
      <p:sp>
        <p:nvSpPr>
          <p:cNvPr id="17" name="TextBox 16">
            <a:extLst>
              <a:ext uri="{FF2B5EF4-FFF2-40B4-BE49-F238E27FC236}">
                <a16:creationId xmlns:a16="http://schemas.microsoft.com/office/drawing/2014/main" id="{EF28D895-18B7-8644-8C74-8E3E0F66FC4F}"/>
              </a:ext>
            </a:extLst>
          </p:cNvPr>
          <p:cNvSpPr txBox="1"/>
          <p:nvPr/>
        </p:nvSpPr>
        <p:spPr>
          <a:xfrm>
            <a:off x="444654" y="5315061"/>
            <a:ext cx="5800808" cy="523220"/>
          </a:xfrm>
          <a:prstGeom prst="rect">
            <a:avLst/>
          </a:prstGeom>
          <a:solidFill>
            <a:schemeClr val="accent2">
              <a:lumMod val="60000"/>
              <a:lumOff val="40000"/>
            </a:schemeClr>
          </a:solidFill>
        </p:spPr>
        <p:txBody>
          <a:bodyPr wrap="square" rtlCol="0">
            <a:spAutoFit/>
          </a:bodyPr>
          <a:lstStyle/>
          <a:p>
            <a:pPr algn="ctr"/>
            <a:r>
              <a:rPr lang="en-US" sz="2800">
                <a:hlinkClick r:id="rId10"/>
              </a:rPr>
              <a:t>GAM Dashboard</a:t>
            </a:r>
            <a:endParaRPr lang="en-US" sz="2800"/>
          </a:p>
        </p:txBody>
      </p:sp>
      <p:pic>
        <p:nvPicPr>
          <p:cNvPr id="13" name="Picture 12" descr="Text&#10;&#10;Description automatically generated">
            <a:extLst>
              <a:ext uri="{FF2B5EF4-FFF2-40B4-BE49-F238E27FC236}">
                <a16:creationId xmlns:a16="http://schemas.microsoft.com/office/drawing/2014/main" id="{F1184403-4B50-4C36-A872-3278F25FFD40}"/>
              </a:ext>
            </a:extLst>
          </p:cNvPr>
          <p:cNvPicPr>
            <a:picLocks noChangeAspect="1"/>
          </p:cNvPicPr>
          <p:nvPr/>
        </p:nvPicPr>
        <p:blipFill>
          <a:blip r:embed="rId11"/>
          <a:stretch>
            <a:fillRect/>
          </a:stretch>
        </p:blipFill>
        <p:spPr>
          <a:xfrm>
            <a:off x="10307724" y="6273479"/>
            <a:ext cx="1706392" cy="405114"/>
          </a:xfrm>
          <a:prstGeom prst="rect">
            <a:avLst/>
          </a:prstGeom>
        </p:spPr>
      </p:pic>
      <p:sp>
        <p:nvSpPr>
          <p:cNvPr id="16" name="Title 1">
            <a:extLst>
              <a:ext uri="{FF2B5EF4-FFF2-40B4-BE49-F238E27FC236}">
                <a16:creationId xmlns:a16="http://schemas.microsoft.com/office/drawing/2014/main" id="{F5FEBF12-C0C7-41BB-B5F4-33C216EB67A6}"/>
              </a:ext>
            </a:extLst>
          </p:cNvPr>
          <p:cNvSpPr txBox="1">
            <a:spLocks/>
          </p:cNvSpPr>
          <p:nvPr/>
        </p:nvSpPr>
        <p:spPr>
          <a:xfrm>
            <a:off x="444655" y="232295"/>
            <a:ext cx="11384672" cy="701676"/>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en-US" sz="3200">
                <a:solidFill>
                  <a:srgbClr val="FA591A"/>
                </a:solidFill>
              </a:rPr>
              <a:t>|</a:t>
            </a:r>
            <a:r>
              <a:rPr lang="en-US" sz="3200">
                <a:solidFill>
                  <a:schemeClr val="tx1"/>
                </a:solidFill>
                <a:latin typeface="+mn-lt"/>
                <a:cs typeface="Calibri" panose="020F0502020204030204" pitchFamily="34" charset="0"/>
              </a:rPr>
              <a:t>Available resources to improve GAM application</a:t>
            </a:r>
          </a:p>
        </p:txBody>
      </p:sp>
      <p:sp>
        <p:nvSpPr>
          <p:cNvPr id="9" name="TextBox 8">
            <a:extLst>
              <a:ext uri="{FF2B5EF4-FFF2-40B4-BE49-F238E27FC236}">
                <a16:creationId xmlns:a16="http://schemas.microsoft.com/office/drawing/2014/main" id="{AB3474AA-ED14-45C9-A67A-3C8B0CADABAD}"/>
              </a:ext>
            </a:extLst>
          </p:cNvPr>
          <p:cNvSpPr txBox="1"/>
          <p:nvPr/>
        </p:nvSpPr>
        <p:spPr>
          <a:xfrm>
            <a:off x="6532802" y="4918042"/>
            <a:ext cx="5148528" cy="1015663"/>
          </a:xfrm>
          <a:prstGeom prst="rect">
            <a:avLst/>
          </a:prstGeom>
          <a:solidFill>
            <a:schemeClr val="accent2">
              <a:lumMod val="60000"/>
              <a:lumOff val="40000"/>
            </a:schemeClr>
          </a:solidFill>
        </p:spPr>
        <p:txBody>
          <a:bodyPr wrap="square" rtlCol="0">
            <a:spAutoFit/>
          </a:bodyPr>
          <a:lstStyle/>
          <a:p>
            <a:pPr algn="ctr"/>
            <a:r>
              <a:rPr lang="en-US" sz="2000" b="0" i="0">
                <a:solidFill>
                  <a:srgbClr val="5E5A55"/>
                </a:solidFill>
                <a:effectLst/>
                <a:latin typeface="Bitter"/>
                <a:hlinkClick r:id="rId12"/>
              </a:rPr>
              <a:t>Guidance Note: Diverse SOGIESC Rapid Assessment Tool to Assess Diverse SOGIESC Inclusion Results in Humanitarian Contexts</a:t>
            </a:r>
            <a:endParaRPr lang="en-US" sz="2000" b="0" i="0">
              <a:solidFill>
                <a:srgbClr val="5E5A55"/>
              </a:solidFill>
              <a:effectLst/>
              <a:latin typeface="Bitter"/>
            </a:endParaRPr>
          </a:p>
        </p:txBody>
      </p:sp>
    </p:spTree>
    <p:extLst>
      <p:ext uri="{BB962C8B-B14F-4D97-AF65-F5344CB8AC3E}">
        <p14:creationId xmlns:p14="http://schemas.microsoft.com/office/powerpoint/2010/main" val="35740270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1993F24A-3079-4B41-8682-EFAFAC95AC11}"/>
              </a:ext>
            </a:extLst>
          </p:cNvPr>
          <p:cNvSpPr txBox="1"/>
          <p:nvPr/>
        </p:nvSpPr>
        <p:spPr>
          <a:xfrm>
            <a:off x="298633" y="5655722"/>
            <a:ext cx="2370689" cy="523220"/>
          </a:xfrm>
          <a:prstGeom prst="rect">
            <a:avLst/>
          </a:prstGeom>
          <a:noFill/>
        </p:spPr>
        <p:txBody>
          <a:bodyPr wrap="square" rtlCol="0">
            <a:spAutoFit/>
          </a:bodyPr>
          <a:lstStyle/>
          <a:p>
            <a:r>
              <a:rPr lang="en-US" sz="1400" b="1">
                <a:hlinkClick r:id="rId3"/>
              </a:rPr>
              <a:t>IASC Gender in Humanitarian Action Handbook</a:t>
            </a:r>
            <a:r>
              <a:rPr lang="en-US" sz="1400" b="1"/>
              <a:t>, 2018</a:t>
            </a:r>
          </a:p>
        </p:txBody>
      </p:sp>
      <p:sp>
        <p:nvSpPr>
          <p:cNvPr id="14" name="TextBox 13">
            <a:extLst>
              <a:ext uri="{FF2B5EF4-FFF2-40B4-BE49-F238E27FC236}">
                <a16:creationId xmlns:a16="http://schemas.microsoft.com/office/drawing/2014/main" id="{2C7360A5-C680-4868-8A4F-44BCC75207ED}"/>
              </a:ext>
            </a:extLst>
          </p:cNvPr>
          <p:cNvSpPr txBox="1"/>
          <p:nvPr/>
        </p:nvSpPr>
        <p:spPr>
          <a:xfrm>
            <a:off x="6196292" y="2896358"/>
            <a:ext cx="1739592" cy="1569660"/>
          </a:xfrm>
          <a:prstGeom prst="rect">
            <a:avLst/>
          </a:prstGeom>
          <a:noFill/>
        </p:spPr>
        <p:txBody>
          <a:bodyPr wrap="square" rtlCol="0">
            <a:spAutoFit/>
          </a:bodyPr>
          <a:lstStyle/>
          <a:p>
            <a:r>
              <a:rPr lang="en-US" sz="1200" b="1">
                <a:hlinkClick r:id="rId4"/>
              </a:rPr>
              <a:t>IASC Policy (and Accountability Framework) on Gender Equality and the Empowerment of Women and Girls in Humanitarian Action</a:t>
            </a:r>
            <a:r>
              <a:rPr lang="en-US" sz="1200" b="1"/>
              <a:t>, 2017</a:t>
            </a:r>
          </a:p>
        </p:txBody>
      </p:sp>
      <p:sp>
        <p:nvSpPr>
          <p:cNvPr id="15" name="TextBox 14">
            <a:extLst>
              <a:ext uri="{FF2B5EF4-FFF2-40B4-BE49-F238E27FC236}">
                <a16:creationId xmlns:a16="http://schemas.microsoft.com/office/drawing/2014/main" id="{1FDD5B18-B04C-4260-B478-7E79FF17B9CE}"/>
              </a:ext>
            </a:extLst>
          </p:cNvPr>
          <p:cNvSpPr txBox="1"/>
          <p:nvPr/>
        </p:nvSpPr>
        <p:spPr>
          <a:xfrm>
            <a:off x="9934620" y="2895038"/>
            <a:ext cx="1593947" cy="830997"/>
          </a:xfrm>
          <a:prstGeom prst="rect">
            <a:avLst/>
          </a:prstGeom>
          <a:noFill/>
        </p:spPr>
        <p:txBody>
          <a:bodyPr wrap="square" rtlCol="0">
            <a:spAutoFit/>
          </a:bodyPr>
          <a:lstStyle/>
          <a:p>
            <a:r>
              <a:rPr lang="en-US" sz="1200" b="1">
                <a:hlinkClick r:id="rId5"/>
              </a:rPr>
              <a:t>IASC Interim Guidance: Gender Alert for COVID-19 Outbreak</a:t>
            </a:r>
            <a:r>
              <a:rPr lang="en-US" sz="1200" b="1"/>
              <a:t>, 2020</a:t>
            </a:r>
          </a:p>
        </p:txBody>
      </p:sp>
      <p:sp>
        <p:nvSpPr>
          <p:cNvPr id="17" name="Title 1">
            <a:extLst>
              <a:ext uri="{FF2B5EF4-FFF2-40B4-BE49-F238E27FC236}">
                <a16:creationId xmlns:a16="http://schemas.microsoft.com/office/drawing/2014/main" id="{7827BDA5-079D-864B-99E6-F1D6CA4BB711}"/>
              </a:ext>
            </a:extLst>
          </p:cNvPr>
          <p:cNvSpPr txBox="1">
            <a:spLocks/>
          </p:cNvSpPr>
          <p:nvPr/>
        </p:nvSpPr>
        <p:spPr>
          <a:xfrm>
            <a:off x="6689775" y="949817"/>
            <a:ext cx="5262740" cy="5635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en-US" sz="1400">
              <a:solidFill>
                <a:srgbClr val="0080C6"/>
              </a:solidFill>
            </a:endParaRPr>
          </a:p>
        </p:txBody>
      </p:sp>
      <p:pic>
        <p:nvPicPr>
          <p:cNvPr id="9" name="Picture 8" descr="Shape, arrow&#10;&#10;Description automatically generated with medium confidence">
            <a:extLst>
              <a:ext uri="{FF2B5EF4-FFF2-40B4-BE49-F238E27FC236}">
                <a16:creationId xmlns:a16="http://schemas.microsoft.com/office/drawing/2014/main" id="{6DE3408B-5B2E-234C-A027-770F44996135}"/>
              </a:ext>
            </a:extLst>
          </p:cNvPr>
          <p:cNvPicPr>
            <a:picLocks noChangeAspect="1"/>
          </p:cNvPicPr>
          <p:nvPr/>
        </p:nvPicPr>
        <p:blipFill rotWithShape="1">
          <a:blip r:embed="rId6"/>
          <a:srcRect l="2235" t="1288" b="2145"/>
          <a:stretch/>
        </p:blipFill>
        <p:spPr>
          <a:xfrm>
            <a:off x="380756" y="896714"/>
            <a:ext cx="3886318" cy="4610071"/>
          </a:xfrm>
          <a:prstGeom prst="rect">
            <a:avLst/>
          </a:prstGeom>
          <a:ln w="15875">
            <a:solidFill>
              <a:srgbClr val="3F1459"/>
            </a:solidFill>
          </a:ln>
        </p:spPr>
      </p:pic>
      <p:pic>
        <p:nvPicPr>
          <p:cNvPr id="20" name="Picture 19" descr="Diagram&#10;&#10;Description automatically generated">
            <a:extLst>
              <a:ext uri="{FF2B5EF4-FFF2-40B4-BE49-F238E27FC236}">
                <a16:creationId xmlns:a16="http://schemas.microsoft.com/office/drawing/2014/main" id="{39242C05-D99B-3842-A236-5E1D508A1975}"/>
              </a:ext>
            </a:extLst>
          </p:cNvPr>
          <p:cNvPicPr>
            <a:picLocks noChangeAspect="1"/>
          </p:cNvPicPr>
          <p:nvPr/>
        </p:nvPicPr>
        <p:blipFill rotWithShape="1">
          <a:blip r:embed="rId7"/>
          <a:srcRect l="471" t="1193" r="3843" b="2075"/>
          <a:stretch/>
        </p:blipFill>
        <p:spPr>
          <a:xfrm>
            <a:off x="6266692" y="885168"/>
            <a:ext cx="1554970" cy="1966162"/>
          </a:xfrm>
          <a:prstGeom prst="rect">
            <a:avLst/>
          </a:prstGeom>
          <a:ln w="15875">
            <a:solidFill>
              <a:schemeClr val="tx1"/>
            </a:solidFill>
          </a:ln>
        </p:spPr>
      </p:pic>
      <p:pic>
        <p:nvPicPr>
          <p:cNvPr id="23" name="Picture 22" descr="Diagram&#10;&#10;Description automatically generated">
            <a:extLst>
              <a:ext uri="{FF2B5EF4-FFF2-40B4-BE49-F238E27FC236}">
                <a16:creationId xmlns:a16="http://schemas.microsoft.com/office/drawing/2014/main" id="{5E0CA25F-93E5-3F48-ACF9-7C0896ADF14E}"/>
              </a:ext>
            </a:extLst>
          </p:cNvPr>
          <p:cNvPicPr>
            <a:picLocks noChangeAspect="1"/>
          </p:cNvPicPr>
          <p:nvPr/>
        </p:nvPicPr>
        <p:blipFill rotWithShape="1">
          <a:blip r:embed="rId8"/>
          <a:srcRect l="2411" t="1630" r="3885" b="-107"/>
          <a:stretch/>
        </p:blipFill>
        <p:spPr>
          <a:xfrm>
            <a:off x="10060354" y="881770"/>
            <a:ext cx="1412223" cy="1954616"/>
          </a:xfrm>
          <a:prstGeom prst="rect">
            <a:avLst/>
          </a:prstGeom>
          <a:ln w="15875">
            <a:solidFill>
              <a:schemeClr val="tx1"/>
            </a:solidFill>
          </a:ln>
        </p:spPr>
      </p:pic>
      <p:pic>
        <p:nvPicPr>
          <p:cNvPr id="4" name="Picture 3">
            <a:extLst>
              <a:ext uri="{FF2B5EF4-FFF2-40B4-BE49-F238E27FC236}">
                <a16:creationId xmlns:a16="http://schemas.microsoft.com/office/drawing/2014/main" id="{ECD912AA-FA96-4338-9348-707CCE45E624}"/>
              </a:ext>
            </a:extLst>
          </p:cNvPr>
          <p:cNvPicPr>
            <a:picLocks noChangeAspect="1"/>
          </p:cNvPicPr>
          <p:nvPr/>
        </p:nvPicPr>
        <p:blipFill rotWithShape="1">
          <a:blip r:embed="rId9"/>
          <a:srcRect l="2261" r="2872" b="581"/>
          <a:stretch/>
        </p:blipFill>
        <p:spPr>
          <a:xfrm>
            <a:off x="8154918" y="886399"/>
            <a:ext cx="1544550" cy="1963698"/>
          </a:xfrm>
          <a:prstGeom prst="rect">
            <a:avLst/>
          </a:prstGeom>
          <a:ln w="15875">
            <a:solidFill>
              <a:schemeClr val="tx1"/>
            </a:solidFill>
          </a:ln>
        </p:spPr>
      </p:pic>
      <p:sp>
        <p:nvSpPr>
          <p:cNvPr id="21" name="TextBox 20">
            <a:extLst>
              <a:ext uri="{FF2B5EF4-FFF2-40B4-BE49-F238E27FC236}">
                <a16:creationId xmlns:a16="http://schemas.microsoft.com/office/drawing/2014/main" id="{C1E69674-2B5B-478F-BE83-AAF8558F9833}"/>
              </a:ext>
            </a:extLst>
          </p:cNvPr>
          <p:cNvSpPr txBox="1"/>
          <p:nvPr/>
        </p:nvSpPr>
        <p:spPr>
          <a:xfrm>
            <a:off x="8051007" y="2947948"/>
            <a:ext cx="1729278" cy="1015663"/>
          </a:xfrm>
          <a:prstGeom prst="rect">
            <a:avLst/>
          </a:prstGeom>
          <a:noFill/>
        </p:spPr>
        <p:txBody>
          <a:bodyPr wrap="square">
            <a:spAutoFit/>
          </a:bodyPr>
          <a:lstStyle/>
          <a:p>
            <a:r>
              <a:rPr lang="en-US" sz="1200" b="1">
                <a:hlinkClick r:id="rId10"/>
              </a:rPr>
              <a:t>IASC Guidelines, Inclusion of Persons with Disabilities in Humanitarian Action, </a:t>
            </a:r>
            <a:r>
              <a:rPr lang="en-US" sz="1200" b="1"/>
              <a:t>2019</a:t>
            </a:r>
          </a:p>
        </p:txBody>
      </p:sp>
      <p:sp>
        <p:nvSpPr>
          <p:cNvPr id="31" name="Title 1">
            <a:extLst>
              <a:ext uri="{FF2B5EF4-FFF2-40B4-BE49-F238E27FC236}">
                <a16:creationId xmlns:a16="http://schemas.microsoft.com/office/drawing/2014/main" id="{4AC49915-5F40-4745-9B86-683DEB4404EC}"/>
              </a:ext>
            </a:extLst>
          </p:cNvPr>
          <p:cNvSpPr txBox="1">
            <a:spLocks/>
          </p:cNvSpPr>
          <p:nvPr/>
        </p:nvSpPr>
        <p:spPr>
          <a:xfrm>
            <a:off x="444655" y="203200"/>
            <a:ext cx="11384672" cy="701676"/>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en-US" sz="3200">
                <a:solidFill>
                  <a:srgbClr val="FA591A"/>
                </a:solidFill>
              </a:rPr>
              <a:t>|</a:t>
            </a:r>
            <a:r>
              <a:rPr lang="en-US" sz="3200">
                <a:solidFill>
                  <a:schemeClr val="tx1"/>
                </a:solidFill>
                <a:latin typeface="Calibri" panose="020F0502020204030204" pitchFamily="34" charset="0"/>
                <a:cs typeface="Calibri" panose="020F0502020204030204" pitchFamily="34" charset="0"/>
              </a:rPr>
              <a:t>Guiding Frameworks: IASC Resources for Gender in Humanitarian Action</a:t>
            </a:r>
            <a:endParaRPr lang="en-US" sz="3200">
              <a:solidFill>
                <a:schemeClr val="tx1"/>
              </a:solidFill>
            </a:endParaRPr>
          </a:p>
        </p:txBody>
      </p:sp>
      <p:pic>
        <p:nvPicPr>
          <p:cNvPr id="2" name="Picture 2" descr="Diagram&#10;&#10;Description automatically generated">
            <a:extLst>
              <a:ext uri="{FF2B5EF4-FFF2-40B4-BE49-F238E27FC236}">
                <a16:creationId xmlns:a16="http://schemas.microsoft.com/office/drawing/2014/main" id="{11AB8D9E-FC5A-F35B-1EA6-F50A8DA9F836}"/>
              </a:ext>
            </a:extLst>
          </p:cNvPr>
          <p:cNvPicPr>
            <a:picLocks noChangeAspect="1"/>
          </p:cNvPicPr>
          <p:nvPr/>
        </p:nvPicPr>
        <p:blipFill>
          <a:blip r:embed="rId11"/>
          <a:stretch>
            <a:fillRect/>
          </a:stretch>
        </p:blipFill>
        <p:spPr>
          <a:xfrm>
            <a:off x="4505036" y="4517261"/>
            <a:ext cx="1461655" cy="1956752"/>
          </a:xfrm>
          <a:prstGeom prst="rect">
            <a:avLst/>
          </a:prstGeom>
        </p:spPr>
      </p:pic>
      <p:sp>
        <p:nvSpPr>
          <p:cNvPr id="3" name="TextBox 2">
            <a:extLst>
              <a:ext uri="{FF2B5EF4-FFF2-40B4-BE49-F238E27FC236}">
                <a16:creationId xmlns:a16="http://schemas.microsoft.com/office/drawing/2014/main" id="{F1992D27-B1AF-A020-70DE-2F41DAAE903C}"/>
              </a:ext>
            </a:extLst>
          </p:cNvPr>
          <p:cNvSpPr txBox="1"/>
          <p:nvPr/>
        </p:nvSpPr>
        <p:spPr>
          <a:xfrm>
            <a:off x="5936673" y="4897584"/>
            <a:ext cx="123074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hlinkClick r:id="rId12"/>
              </a:rPr>
              <a:t>IASC Operational Guidance: Data Responsibility in Humanitarian Action</a:t>
            </a:r>
            <a:r>
              <a:rPr lang="en-US" sz="1200" b="1"/>
              <a:t>, 2021</a:t>
            </a:r>
            <a:endParaRPr lang="en-US" sz="1200" b="1">
              <a:cs typeface="Calibri"/>
            </a:endParaRPr>
          </a:p>
        </p:txBody>
      </p:sp>
      <p:pic>
        <p:nvPicPr>
          <p:cNvPr id="5" name="Picture 5">
            <a:extLst>
              <a:ext uri="{FF2B5EF4-FFF2-40B4-BE49-F238E27FC236}">
                <a16:creationId xmlns:a16="http://schemas.microsoft.com/office/drawing/2014/main" id="{6BE3D166-5D7C-E3E5-911C-F3B44209650E}"/>
              </a:ext>
            </a:extLst>
          </p:cNvPr>
          <p:cNvPicPr>
            <a:picLocks noChangeAspect="1"/>
          </p:cNvPicPr>
          <p:nvPr/>
        </p:nvPicPr>
        <p:blipFill>
          <a:blip r:embed="rId13"/>
          <a:stretch>
            <a:fillRect/>
          </a:stretch>
        </p:blipFill>
        <p:spPr>
          <a:xfrm>
            <a:off x="7114311" y="4519851"/>
            <a:ext cx="1461656" cy="1951569"/>
          </a:xfrm>
          <a:prstGeom prst="rect">
            <a:avLst/>
          </a:prstGeom>
        </p:spPr>
      </p:pic>
      <p:sp>
        <p:nvSpPr>
          <p:cNvPr id="6" name="TextBox 5">
            <a:extLst>
              <a:ext uri="{FF2B5EF4-FFF2-40B4-BE49-F238E27FC236}">
                <a16:creationId xmlns:a16="http://schemas.microsoft.com/office/drawing/2014/main" id="{634F5919-CA46-2278-CE44-6E46DCF98D2B}"/>
              </a:ext>
            </a:extLst>
          </p:cNvPr>
          <p:cNvSpPr txBox="1"/>
          <p:nvPr/>
        </p:nvSpPr>
        <p:spPr>
          <a:xfrm>
            <a:off x="8538730" y="4809547"/>
            <a:ext cx="1046019"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hlinkClick r:id="rId14"/>
              </a:rPr>
              <a:t>Gender Mainstreaming Checklists For Humanitarian Action,</a:t>
            </a:r>
            <a:r>
              <a:rPr lang="en-US" sz="1200" b="1"/>
              <a:t> 2020</a:t>
            </a:r>
            <a:endParaRPr lang="en-US" sz="1200" b="1">
              <a:cs typeface="Calibri"/>
            </a:endParaRPr>
          </a:p>
        </p:txBody>
      </p:sp>
      <p:pic>
        <p:nvPicPr>
          <p:cNvPr id="7" name="Picture 7" descr="Diagram&#10;&#10;Description automatically generated">
            <a:extLst>
              <a:ext uri="{FF2B5EF4-FFF2-40B4-BE49-F238E27FC236}">
                <a16:creationId xmlns:a16="http://schemas.microsoft.com/office/drawing/2014/main" id="{01A97DFA-A11A-9D2D-8974-1116BD070D3D}"/>
              </a:ext>
            </a:extLst>
          </p:cNvPr>
          <p:cNvPicPr>
            <a:picLocks noChangeAspect="1"/>
          </p:cNvPicPr>
          <p:nvPr/>
        </p:nvPicPr>
        <p:blipFill>
          <a:blip r:embed="rId15"/>
          <a:stretch>
            <a:fillRect/>
          </a:stretch>
        </p:blipFill>
        <p:spPr>
          <a:xfrm>
            <a:off x="4502639" y="891032"/>
            <a:ext cx="1478430" cy="1964109"/>
          </a:xfrm>
          <a:prstGeom prst="rect">
            <a:avLst/>
          </a:prstGeom>
        </p:spPr>
      </p:pic>
      <p:sp>
        <p:nvSpPr>
          <p:cNvPr id="8" name="TextBox 7">
            <a:extLst>
              <a:ext uri="{FF2B5EF4-FFF2-40B4-BE49-F238E27FC236}">
                <a16:creationId xmlns:a16="http://schemas.microsoft.com/office/drawing/2014/main" id="{DDACC791-D264-A55D-39E8-2A4DEEBB554E}"/>
              </a:ext>
            </a:extLst>
          </p:cNvPr>
          <p:cNvSpPr txBox="1"/>
          <p:nvPr/>
        </p:nvSpPr>
        <p:spPr>
          <a:xfrm>
            <a:off x="4457929" y="2952880"/>
            <a:ext cx="147799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hlinkClick r:id="rId16"/>
              </a:rPr>
              <a:t>IASC Intergrating Gender-Based Violence Intervantions in Humanitarian Action</a:t>
            </a:r>
            <a:r>
              <a:rPr lang="en-US" sz="1200" b="1"/>
              <a:t>, 2015</a:t>
            </a:r>
            <a:endParaRPr lang="en-US" sz="1200" b="1">
              <a:cs typeface="Calibri"/>
            </a:endParaRPr>
          </a:p>
        </p:txBody>
      </p:sp>
      <p:pic>
        <p:nvPicPr>
          <p:cNvPr id="10" name="Picture 10" descr="A picture containing graphical user interface&#10;&#10;Description automatically generated">
            <a:extLst>
              <a:ext uri="{FF2B5EF4-FFF2-40B4-BE49-F238E27FC236}">
                <a16:creationId xmlns:a16="http://schemas.microsoft.com/office/drawing/2014/main" id="{8DD1DF38-7FF8-A162-2EF0-7582A6088956}"/>
              </a:ext>
            </a:extLst>
          </p:cNvPr>
          <p:cNvPicPr>
            <a:picLocks noChangeAspect="1"/>
          </p:cNvPicPr>
          <p:nvPr/>
        </p:nvPicPr>
        <p:blipFill>
          <a:blip r:embed="rId17"/>
          <a:stretch>
            <a:fillRect/>
          </a:stretch>
        </p:blipFill>
        <p:spPr>
          <a:xfrm>
            <a:off x="9492673" y="4514928"/>
            <a:ext cx="1542473" cy="1961418"/>
          </a:xfrm>
          <a:prstGeom prst="rect">
            <a:avLst/>
          </a:prstGeom>
        </p:spPr>
      </p:pic>
      <p:sp>
        <p:nvSpPr>
          <p:cNvPr id="11" name="TextBox 10">
            <a:extLst>
              <a:ext uri="{FF2B5EF4-FFF2-40B4-BE49-F238E27FC236}">
                <a16:creationId xmlns:a16="http://schemas.microsoft.com/office/drawing/2014/main" id="{40F1DDE7-C956-E3AE-19B2-C2595283A934}"/>
              </a:ext>
            </a:extLst>
          </p:cNvPr>
          <p:cNvSpPr txBox="1"/>
          <p:nvPr/>
        </p:nvSpPr>
        <p:spPr>
          <a:xfrm>
            <a:off x="11041208" y="4899024"/>
            <a:ext cx="113838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hlinkClick r:id="rId18"/>
              </a:rPr>
              <a:t>Essential Services Package for women and girls subject to violence</a:t>
            </a:r>
            <a:r>
              <a:rPr lang="en-US" sz="1200" b="1"/>
              <a:t>, 2015</a:t>
            </a:r>
            <a:endParaRPr lang="en-US" sz="1200" b="1">
              <a:cs typeface="Calibri"/>
            </a:endParaRPr>
          </a:p>
        </p:txBody>
      </p:sp>
    </p:spTree>
    <p:extLst>
      <p:ext uri="{BB962C8B-B14F-4D97-AF65-F5344CB8AC3E}">
        <p14:creationId xmlns:p14="http://schemas.microsoft.com/office/powerpoint/2010/main" val="3941045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0BC56E66-927F-014A-9A11-176E3AD828AA}"/>
              </a:ext>
            </a:extLst>
          </p:cNvPr>
          <p:cNvPicPr>
            <a:picLocks noGrp="1" noChangeAspect="1"/>
          </p:cNvPicPr>
          <p:nvPr>
            <p:ph type="pic" sz="quarter" idx="13"/>
          </p:nvPr>
        </p:nvPicPr>
        <p:blipFill rotWithShape="1">
          <a:blip r:embed="rId3"/>
          <a:srcRect b="36486"/>
          <a:stretch/>
        </p:blipFill>
        <p:spPr>
          <a:xfrm>
            <a:off x="0" y="0"/>
            <a:ext cx="12192000" cy="5153546"/>
          </a:xfrm>
        </p:spPr>
      </p:pic>
      <p:sp>
        <p:nvSpPr>
          <p:cNvPr id="9" name="Text Placeholder 1">
            <a:extLst>
              <a:ext uri="{FF2B5EF4-FFF2-40B4-BE49-F238E27FC236}">
                <a16:creationId xmlns:a16="http://schemas.microsoft.com/office/drawing/2014/main" id="{16326127-7AC5-417E-9126-222CD097C29E}"/>
              </a:ext>
            </a:extLst>
          </p:cNvPr>
          <p:cNvSpPr txBox="1">
            <a:spLocks/>
          </p:cNvSpPr>
          <p:nvPr/>
        </p:nvSpPr>
        <p:spPr>
          <a:xfrm>
            <a:off x="2724615" y="5589159"/>
            <a:ext cx="7300333" cy="867017"/>
          </a:xfrm>
          <a:prstGeom prst="rect">
            <a:avLst/>
          </a:prstGeom>
        </p:spPr>
        <p:txBody>
          <a:bodyPr vert="horz" lIns="91440" tIns="45720" rIns="91440" bIns="45720" rtlCol="0">
            <a:normAutofit/>
          </a:bodyPr>
          <a:lstStyle>
            <a:lvl1pPr marL="0" indent="0" algn="ctr" defTabSz="914400" rtl="0" eaLnBrk="1" latinLnBrk="0" hangingPunct="1">
              <a:lnSpc>
                <a:spcPct val="85000"/>
              </a:lnSpc>
              <a:spcBef>
                <a:spcPts val="1300"/>
              </a:spcBef>
              <a:buFont typeface="Arial" pitchFamily="34" charset="0"/>
              <a:buNone/>
              <a:defRPr sz="2398" kern="1200" baseline="0">
                <a:solidFill>
                  <a:schemeClr val="tx1"/>
                </a:solidFill>
                <a:latin typeface="+mn-lt"/>
                <a:ea typeface="+mn-ea"/>
                <a:cs typeface="+mn-cs"/>
              </a:defRPr>
            </a:lvl1pPr>
            <a:lvl2pPr marL="456777" indent="0" algn="l" defTabSz="914400" rtl="0" eaLnBrk="1" latinLnBrk="0" hangingPunct="1">
              <a:lnSpc>
                <a:spcPct val="85000"/>
              </a:lnSpc>
              <a:spcBef>
                <a:spcPts val="600"/>
              </a:spcBef>
              <a:buFont typeface="Arial" pitchFamily="34" charset="0"/>
              <a:buNone/>
              <a:defRPr sz="1998" kern="1200">
                <a:solidFill>
                  <a:schemeClr val="tx1">
                    <a:tint val="75000"/>
                  </a:schemeClr>
                </a:solidFill>
                <a:latin typeface="+mn-lt"/>
                <a:ea typeface="+mn-ea"/>
                <a:cs typeface="+mn-cs"/>
              </a:defRPr>
            </a:lvl2pPr>
            <a:lvl3pPr marL="913554" indent="0" algn="l" defTabSz="914400" rtl="0" eaLnBrk="1" latinLnBrk="0" hangingPunct="1">
              <a:lnSpc>
                <a:spcPct val="85000"/>
              </a:lnSpc>
              <a:spcBef>
                <a:spcPts val="600"/>
              </a:spcBef>
              <a:buFont typeface="Arial" pitchFamily="34" charset="0"/>
              <a:buNone/>
              <a:defRPr sz="1798" i="1" kern="1200">
                <a:solidFill>
                  <a:schemeClr val="tx1">
                    <a:tint val="75000"/>
                  </a:schemeClr>
                </a:solidFill>
                <a:latin typeface="+mn-lt"/>
                <a:ea typeface="+mn-ea"/>
                <a:cs typeface="+mn-cs"/>
              </a:defRPr>
            </a:lvl3pPr>
            <a:lvl4pPr marL="1370331" indent="0" algn="l" defTabSz="914400" rtl="0" eaLnBrk="1" latinLnBrk="0" hangingPunct="1">
              <a:lnSpc>
                <a:spcPct val="85000"/>
              </a:lnSpc>
              <a:spcBef>
                <a:spcPts val="600"/>
              </a:spcBef>
              <a:buFont typeface="Arial" pitchFamily="34" charset="0"/>
              <a:buNone/>
              <a:defRPr sz="1599" kern="1200">
                <a:solidFill>
                  <a:schemeClr val="tx1">
                    <a:tint val="75000"/>
                  </a:schemeClr>
                </a:solidFill>
                <a:latin typeface="+mn-lt"/>
                <a:ea typeface="+mn-ea"/>
                <a:cs typeface="+mn-cs"/>
              </a:defRPr>
            </a:lvl4pPr>
            <a:lvl5pPr marL="1827108" indent="0" algn="l" defTabSz="914400" rtl="0" eaLnBrk="1" latinLnBrk="0" hangingPunct="1">
              <a:lnSpc>
                <a:spcPct val="85000"/>
              </a:lnSpc>
              <a:spcBef>
                <a:spcPts val="600"/>
              </a:spcBef>
              <a:buFont typeface="Arial" pitchFamily="34" charset="0"/>
              <a:buNone/>
              <a:defRPr sz="1599" kern="1200">
                <a:solidFill>
                  <a:schemeClr val="tx1">
                    <a:tint val="75000"/>
                  </a:schemeClr>
                </a:solidFill>
                <a:latin typeface="+mn-lt"/>
                <a:ea typeface="+mn-ea"/>
                <a:cs typeface="+mn-cs"/>
              </a:defRPr>
            </a:lvl5pPr>
            <a:lvl6pPr marL="2283885" indent="0" algn="l" defTabSz="914400" rtl="0" eaLnBrk="1" latinLnBrk="0" hangingPunct="1">
              <a:lnSpc>
                <a:spcPct val="85000"/>
              </a:lnSpc>
              <a:spcBef>
                <a:spcPts val="600"/>
              </a:spcBef>
              <a:buFont typeface="Arial" pitchFamily="34" charset="0"/>
              <a:buNone/>
              <a:defRPr sz="1599" kern="1200">
                <a:solidFill>
                  <a:schemeClr val="tx1">
                    <a:tint val="75000"/>
                  </a:schemeClr>
                </a:solidFill>
                <a:latin typeface="+mn-lt"/>
                <a:ea typeface="+mn-ea"/>
                <a:cs typeface="+mn-cs"/>
              </a:defRPr>
            </a:lvl6pPr>
            <a:lvl7pPr marL="2740663" indent="0" algn="l" defTabSz="914400" rtl="0" eaLnBrk="1" latinLnBrk="0" hangingPunct="1">
              <a:lnSpc>
                <a:spcPct val="85000"/>
              </a:lnSpc>
              <a:spcBef>
                <a:spcPts val="600"/>
              </a:spcBef>
              <a:buFont typeface="Arial" pitchFamily="34" charset="0"/>
              <a:buNone/>
              <a:defRPr sz="1599" kern="1200">
                <a:solidFill>
                  <a:schemeClr val="tx1">
                    <a:tint val="75000"/>
                  </a:schemeClr>
                </a:solidFill>
                <a:latin typeface="+mn-lt"/>
                <a:ea typeface="+mn-ea"/>
                <a:cs typeface="+mn-cs"/>
              </a:defRPr>
            </a:lvl7pPr>
            <a:lvl8pPr marL="3197440" indent="0" algn="l" defTabSz="914400" rtl="0" eaLnBrk="1" latinLnBrk="0" hangingPunct="1">
              <a:lnSpc>
                <a:spcPct val="85000"/>
              </a:lnSpc>
              <a:spcBef>
                <a:spcPts val="600"/>
              </a:spcBef>
              <a:buFont typeface="Arial" pitchFamily="34" charset="0"/>
              <a:buNone/>
              <a:defRPr sz="1599" kern="1200">
                <a:solidFill>
                  <a:schemeClr val="tx1">
                    <a:tint val="75000"/>
                  </a:schemeClr>
                </a:solidFill>
                <a:latin typeface="+mn-lt"/>
                <a:ea typeface="+mn-ea"/>
                <a:cs typeface="+mn-cs"/>
              </a:defRPr>
            </a:lvl8pPr>
            <a:lvl9pPr marL="3654217" indent="0" algn="l" defTabSz="914400" rtl="0" eaLnBrk="1" latinLnBrk="0" hangingPunct="1">
              <a:lnSpc>
                <a:spcPct val="85000"/>
              </a:lnSpc>
              <a:spcBef>
                <a:spcPts val="600"/>
              </a:spcBef>
              <a:buFont typeface="Arial" pitchFamily="34" charset="0"/>
              <a:buNone/>
              <a:defRPr sz="1599" kern="1200">
                <a:solidFill>
                  <a:schemeClr val="tx1">
                    <a:tint val="75000"/>
                  </a:schemeClr>
                </a:solidFill>
                <a:latin typeface="+mn-lt"/>
                <a:ea typeface="+mn-ea"/>
                <a:cs typeface="+mn-cs"/>
              </a:defRPr>
            </a:lvl9pPr>
          </a:lstStyle>
          <a:p>
            <a:r>
              <a:rPr lang="en-US" b="1"/>
              <a:t>How to use the IASC Gender with Age Marker (GAM)</a:t>
            </a:r>
          </a:p>
        </p:txBody>
      </p:sp>
      <p:pic>
        <p:nvPicPr>
          <p:cNvPr id="10" name="Picture 9" descr="Text&#10;&#10;Description automatically generated">
            <a:extLst>
              <a:ext uri="{FF2B5EF4-FFF2-40B4-BE49-F238E27FC236}">
                <a16:creationId xmlns:a16="http://schemas.microsoft.com/office/drawing/2014/main" id="{E950A765-82E6-4B33-B39C-482FF56A18C9}"/>
              </a:ext>
            </a:extLst>
          </p:cNvPr>
          <p:cNvPicPr>
            <a:picLocks noChangeAspect="1"/>
          </p:cNvPicPr>
          <p:nvPr/>
        </p:nvPicPr>
        <p:blipFill>
          <a:blip r:embed="rId4"/>
          <a:stretch>
            <a:fillRect/>
          </a:stretch>
        </p:blipFill>
        <p:spPr>
          <a:xfrm>
            <a:off x="10307724" y="6273479"/>
            <a:ext cx="1706392" cy="405114"/>
          </a:xfrm>
          <a:prstGeom prst="rect">
            <a:avLst/>
          </a:prstGeom>
        </p:spPr>
      </p:pic>
    </p:spTree>
    <p:extLst>
      <p:ext uri="{BB962C8B-B14F-4D97-AF65-F5344CB8AC3E}">
        <p14:creationId xmlns:p14="http://schemas.microsoft.com/office/powerpoint/2010/main" val="29875604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chat or text message&#10;&#10;Description automatically generated">
            <a:extLst>
              <a:ext uri="{FF2B5EF4-FFF2-40B4-BE49-F238E27FC236}">
                <a16:creationId xmlns:a16="http://schemas.microsoft.com/office/drawing/2014/main" id="{9EF76752-2927-F741-9934-CC5E12B7405C}"/>
              </a:ext>
            </a:extLst>
          </p:cNvPr>
          <p:cNvPicPr>
            <a:picLocks noChangeAspect="1"/>
          </p:cNvPicPr>
          <p:nvPr/>
        </p:nvPicPr>
        <p:blipFill>
          <a:blip r:embed="rId3"/>
          <a:stretch>
            <a:fillRect/>
          </a:stretch>
        </p:blipFill>
        <p:spPr>
          <a:xfrm>
            <a:off x="4659134" y="391494"/>
            <a:ext cx="6275124" cy="5756591"/>
          </a:xfrm>
          <a:prstGeom prst="rect">
            <a:avLst/>
          </a:prstGeom>
        </p:spPr>
      </p:pic>
      <p:pic>
        <p:nvPicPr>
          <p:cNvPr id="8" name="Picture 7" descr="Text&#10;&#10;Description automatically generated">
            <a:extLst>
              <a:ext uri="{FF2B5EF4-FFF2-40B4-BE49-F238E27FC236}">
                <a16:creationId xmlns:a16="http://schemas.microsoft.com/office/drawing/2014/main" id="{3F3761DC-7754-49D2-8247-0EB0C09A8832}"/>
              </a:ext>
            </a:extLst>
          </p:cNvPr>
          <p:cNvPicPr>
            <a:picLocks noChangeAspect="1"/>
          </p:cNvPicPr>
          <p:nvPr/>
        </p:nvPicPr>
        <p:blipFill>
          <a:blip r:embed="rId4"/>
          <a:stretch>
            <a:fillRect/>
          </a:stretch>
        </p:blipFill>
        <p:spPr>
          <a:xfrm>
            <a:off x="10307724" y="6273479"/>
            <a:ext cx="1706392" cy="405114"/>
          </a:xfrm>
          <a:prstGeom prst="rect">
            <a:avLst/>
          </a:prstGeom>
        </p:spPr>
      </p:pic>
      <p:sp>
        <p:nvSpPr>
          <p:cNvPr id="9" name="Title 1">
            <a:extLst>
              <a:ext uri="{FF2B5EF4-FFF2-40B4-BE49-F238E27FC236}">
                <a16:creationId xmlns:a16="http://schemas.microsoft.com/office/drawing/2014/main" id="{50D850CB-59FF-4A18-8E5F-6BEA58AE73A6}"/>
              </a:ext>
            </a:extLst>
          </p:cNvPr>
          <p:cNvSpPr txBox="1">
            <a:spLocks/>
          </p:cNvSpPr>
          <p:nvPr/>
        </p:nvSpPr>
        <p:spPr>
          <a:xfrm>
            <a:off x="444655" y="232295"/>
            <a:ext cx="11384672" cy="701676"/>
          </a:xfrm>
          <a:prstGeom prst="rect">
            <a:avLst/>
          </a:prstGeom>
        </p:spPr>
        <p:txBody>
          <a:bodyPr vert="horz" lIns="91440" tIns="45720" rIns="91440" bIns="45720" rtlCol="0" anchor="ctr">
            <a:no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en-US" sz="3200">
                <a:solidFill>
                  <a:srgbClr val="FA591A"/>
                </a:solidFill>
              </a:rPr>
              <a:t>|</a:t>
            </a:r>
            <a:r>
              <a:rPr lang="en-US" sz="3200">
                <a:solidFill>
                  <a:schemeClr val="tx1"/>
                </a:solidFill>
                <a:latin typeface="+mn-lt"/>
                <a:cs typeface="Calibri" panose="020F0502020204030204" pitchFamily="34" charset="0"/>
              </a:rPr>
              <a:t>Accessing </a:t>
            </a:r>
            <a:r>
              <a:rPr lang="en-US" sz="3200">
                <a:solidFill>
                  <a:schemeClr val="tx1"/>
                </a:solidFill>
                <a:latin typeface="+mn-lt"/>
                <a:cs typeface="Calibri" panose="020F0502020204030204" pitchFamily="34" charset="0"/>
                <a:hlinkClick r:id="rId5">
                  <a:extLst>
                    <a:ext uri="{A12FA001-AC4F-418D-AE19-62706E023703}">
                      <ahyp:hlinkClr xmlns:ahyp="http://schemas.microsoft.com/office/drawing/2018/hyperlinkcolor" val="tx"/>
                    </a:ext>
                  </a:extLst>
                </a:hlinkClick>
              </a:rPr>
              <a:t>the GAM</a:t>
            </a:r>
            <a:endParaRPr lang="en-US" sz="3200">
              <a:solidFill>
                <a:schemeClr val="tx1"/>
              </a:solidFill>
              <a:latin typeface="+mn-lt"/>
              <a:ea typeface="Brush Script MT" panose="03060802040406070304" pitchFamily="66" charset="-122"/>
              <a:cs typeface="Arial" panose="020B0604020202020204" pitchFamily="34" charset="0"/>
            </a:endParaRPr>
          </a:p>
        </p:txBody>
      </p:sp>
    </p:spTree>
    <p:extLst>
      <p:ext uri="{BB962C8B-B14F-4D97-AF65-F5344CB8AC3E}">
        <p14:creationId xmlns:p14="http://schemas.microsoft.com/office/powerpoint/2010/main" val="3355947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A9E98-30AE-9A46-9540-4CE9BC084DB7}"/>
              </a:ext>
            </a:extLst>
          </p:cNvPr>
          <p:cNvSpPr>
            <a:spLocks noGrp="1"/>
          </p:cNvSpPr>
          <p:nvPr>
            <p:ph type="title"/>
          </p:nvPr>
        </p:nvSpPr>
        <p:spPr>
          <a:xfrm>
            <a:off x="609497" y="1415184"/>
            <a:ext cx="11022494" cy="4027631"/>
          </a:xfrm>
          <a:ln>
            <a:solidFill>
              <a:srgbClr val="FA591A"/>
            </a:solidFill>
          </a:ln>
        </p:spPr>
        <p:txBody>
          <a:bodyPr>
            <a:normAutofit/>
          </a:bodyPr>
          <a:lstStyle/>
          <a:p>
            <a:pPr algn="just"/>
            <a:r>
              <a:rPr kumimoji="0" lang="en-US" sz="2900" b="1" i="0" u="none" strike="noStrike" kern="1200" cap="none" spc="0" normalizeH="0" baseline="0" noProof="0">
                <a:ln>
                  <a:noFill/>
                </a:ln>
                <a:effectLst/>
                <a:uLnTx/>
                <a:uFillTx/>
                <a:latin typeface="Calibri Light" panose="020F0302020204030204"/>
                <a:ea typeface="+mj-ea"/>
                <a:cs typeface="+mj-cs"/>
              </a:rPr>
              <a:t>On 30 January 2020, the World Health Organization (WHO) declared Public Health Emergency of International Concern (PHEIC) for novel coronavirus. As of 1 April 2020, 106,330 cases of COVID-19 have been confirmed in the Myanmar with 2,104 deaths. According to WHO, among the confirmed cases, 59,487 are male (56%) and 46,843 are female (44%). The most affected age group is 20-29 (25.1%) followed by 30-39 (23.9%). More than 53% of the cases continue to be reported from Yangon.</a:t>
            </a:r>
            <a:endParaRPr lang="en-US" b="1" dirty="0">
              <a:cs typeface="Calibri Light" panose="020F0302020204030204"/>
            </a:endParaRPr>
          </a:p>
        </p:txBody>
      </p:sp>
      <p:pic>
        <p:nvPicPr>
          <p:cNvPr id="11" name="Picture 10" descr="Text&#10;&#10;Description automatically generated">
            <a:extLst>
              <a:ext uri="{FF2B5EF4-FFF2-40B4-BE49-F238E27FC236}">
                <a16:creationId xmlns:a16="http://schemas.microsoft.com/office/drawing/2014/main" id="{7455137C-AFF0-4FC4-B330-963F162B518A}"/>
              </a:ext>
            </a:extLst>
          </p:cNvPr>
          <p:cNvPicPr>
            <a:picLocks noChangeAspect="1"/>
          </p:cNvPicPr>
          <p:nvPr/>
        </p:nvPicPr>
        <p:blipFill>
          <a:blip r:embed="rId3"/>
          <a:stretch>
            <a:fillRect/>
          </a:stretch>
        </p:blipFill>
        <p:spPr>
          <a:xfrm>
            <a:off x="10307724" y="6273479"/>
            <a:ext cx="1706392" cy="405114"/>
          </a:xfrm>
          <a:prstGeom prst="rect">
            <a:avLst/>
          </a:prstGeom>
        </p:spPr>
      </p:pic>
      <p:sp>
        <p:nvSpPr>
          <p:cNvPr id="6" name="Title 1">
            <a:extLst>
              <a:ext uri="{FF2B5EF4-FFF2-40B4-BE49-F238E27FC236}">
                <a16:creationId xmlns:a16="http://schemas.microsoft.com/office/drawing/2014/main" id="{CE3421D1-F56D-4C23-A9C6-784F69E62AB9}"/>
              </a:ext>
            </a:extLst>
          </p:cNvPr>
          <p:cNvSpPr txBox="1">
            <a:spLocks/>
          </p:cNvSpPr>
          <p:nvPr/>
        </p:nvSpPr>
        <p:spPr>
          <a:xfrm>
            <a:off x="444655" y="203200"/>
            <a:ext cx="11384672" cy="701676"/>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en-US" sz="3200">
                <a:solidFill>
                  <a:srgbClr val="FA591A"/>
                </a:solidFill>
              </a:rPr>
              <a:t>|</a:t>
            </a:r>
            <a:r>
              <a:rPr lang="en-US" sz="3200">
                <a:solidFill>
                  <a:schemeClr val="tx1"/>
                </a:solidFill>
                <a:latin typeface="Calibri" panose="020F0502020204030204" pitchFamily="34" charset="0"/>
                <a:cs typeface="Calibri" panose="020F0502020204030204" pitchFamily="34" charset="0"/>
              </a:rPr>
              <a:t>Case Study</a:t>
            </a:r>
            <a:endParaRPr lang="en-US" sz="3200">
              <a:solidFill>
                <a:schemeClr val="tx1"/>
              </a:solidFill>
            </a:endParaRPr>
          </a:p>
        </p:txBody>
      </p:sp>
    </p:spTree>
    <p:extLst>
      <p:ext uri="{BB962C8B-B14F-4D97-AF65-F5344CB8AC3E}">
        <p14:creationId xmlns:p14="http://schemas.microsoft.com/office/powerpoint/2010/main" val="6767841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A9E98-30AE-9A46-9540-4CE9BC084DB7}"/>
              </a:ext>
            </a:extLst>
          </p:cNvPr>
          <p:cNvSpPr>
            <a:spLocks noGrp="1"/>
          </p:cNvSpPr>
          <p:nvPr>
            <p:ph type="title"/>
          </p:nvPr>
        </p:nvSpPr>
        <p:spPr>
          <a:xfrm>
            <a:off x="575630" y="1559083"/>
            <a:ext cx="11090227" cy="3739833"/>
          </a:xfrm>
          <a:ln>
            <a:solidFill>
              <a:srgbClr val="FF0000"/>
            </a:solidFill>
          </a:ln>
        </p:spPr>
        <p:txBody>
          <a:bodyPr>
            <a:normAutofit/>
          </a:bodyPr>
          <a:lstStyle/>
          <a:p>
            <a:pPr algn="just"/>
            <a:r>
              <a:rPr kumimoji="0" lang="en-US" sz="2900" b="1" i="0" u="sng" strike="noStrike" kern="1200" cap="none" spc="0" normalizeH="0" baseline="0" noProof="0">
                <a:ln>
                  <a:noFill/>
                </a:ln>
                <a:effectLst/>
                <a:uLnTx/>
                <a:uFillTx/>
                <a:latin typeface="Calibri Light" panose="020F0302020204030204"/>
                <a:ea typeface="+mj-ea"/>
                <a:cs typeface="+mj-cs"/>
              </a:rPr>
              <a:t>Needs Analysis – done on 1 April 2020</a:t>
            </a:r>
            <a:br>
              <a:rPr lang="en-US" sz="2900" b="1" i="0" u="none" strike="noStrike" kern="1200" cap="none" spc="0" normalizeH="0" baseline="0" noProof="0" dirty="0">
                <a:ln>
                  <a:noFill/>
                </a:ln>
                <a:effectLst/>
                <a:uLnTx/>
                <a:uFillTx/>
                <a:latin typeface="Calibri Light" panose="020F0302020204030204"/>
              </a:rPr>
            </a:br>
            <a:br>
              <a:rPr lang="en-US" sz="2900" b="1" i="0" u="none" strike="noStrike" kern="1200" cap="none" spc="0" normalizeH="0" baseline="0" noProof="0" dirty="0">
                <a:ln>
                  <a:noFill/>
                </a:ln>
                <a:effectLst/>
                <a:uLnTx/>
                <a:uFillTx/>
                <a:latin typeface="Calibri Light" panose="020F0302020204030204"/>
              </a:rPr>
            </a:br>
            <a:r>
              <a:rPr kumimoji="0" lang="en-US" sz="2900" b="1" i="0" u="none" strike="noStrike" kern="1200" cap="none" spc="0" normalizeH="0" baseline="0" noProof="0">
                <a:ln>
                  <a:noFill/>
                </a:ln>
                <a:effectLst/>
                <a:uLnTx/>
                <a:uFillTx/>
                <a:latin typeface="Calibri Light" panose="020F0302020204030204"/>
                <a:ea typeface="+mj-ea"/>
                <a:cs typeface="+mj-cs"/>
              </a:rPr>
              <a:t>A total of 1,450 individuals participated in the needs analysis in Rakhine state, Myanmar. This includes 920 female (64% of total), 380 male (26%) , and 150 (10%) other non-binary individuals. The breakdown per sector are: 200 individuals are homeless, 190 are urban poor (women and men), 210 solo/young /parents, 150 LGBTQI, 170 youth, 210 persons with disabilities, 140 elderly, 180 community health workers (CHW).</a:t>
            </a:r>
            <a:r>
              <a:rPr lang="en-US" sz="2900" b="1" dirty="0">
                <a:latin typeface="Calibri Light" panose="020F0302020204030204"/>
              </a:rPr>
              <a:t> </a:t>
            </a:r>
            <a:endParaRPr lang="en-US" b="1">
              <a:cs typeface="Calibri Light" panose="020F0302020204030204"/>
            </a:endParaRPr>
          </a:p>
        </p:txBody>
      </p:sp>
      <p:pic>
        <p:nvPicPr>
          <p:cNvPr id="11" name="Picture 10" descr="Text&#10;&#10;Description automatically generated">
            <a:extLst>
              <a:ext uri="{FF2B5EF4-FFF2-40B4-BE49-F238E27FC236}">
                <a16:creationId xmlns:a16="http://schemas.microsoft.com/office/drawing/2014/main" id="{2095F0A2-2FF1-4AC0-B2A7-E71206E27058}"/>
              </a:ext>
            </a:extLst>
          </p:cNvPr>
          <p:cNvPicPr>
            <a:picLocks noChangeAspect="1"/>
          </p:cNvPicPr>
          <p:nvPr/>
        </p:nvPicPr>
        <p:blipFill>
          <a:blip r:embed="rId3"/>
          <a:stretch>
            <a:fillRect/>
          </a:stretch>
        </p:blipFill>
        <p:spPr>
          <a:xfrm>
            <a:off x="10307724" y="6273479"/>
            <a:ext cx="1706392" cy="405114"/>
          </a:xfrm>
          <a:prstGeom prst="rect">
            <a:avLst/>
          </a:prstGeom>
        </p:spPr>
      </p:pic>
      <p:sp>
        <p:nvSpPr>
          <p:cNvPr id="6" name="Title 1">
            <a:extLst>
              <a:ext uri="{FF2B5EF4-FFF2-40B4-BE49-F238E27FC236}">
                <a16:creationId xmlns:a16="http://schemas.microsoft.com/office/drawing/2014/main" id="{561238F5-AEFE-4D29-8AF3-76A01E7257A7}"/>
              </a:ext>
            </a:extLst>
          </p:cNvPr>
          <p:cNvSpPr txBox="1">
            <a:spLocks/>
          </p:cNvSpPr>
          <p:nvPr/>
        </p:nvSpPr>
        <p:spPr>
          <a:xfrm>
            <a:off x="444655" y="203200"/>
            <a:ext cx="11384672" cy="701676"/>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en-US" sz="3200">
                <a:solidFill>
                  <a:srgbClr val="FA591A"/>
                </a:solidFill>
              </a:rPr>
              <a:t>|</a:t>
            </a:r>
            <a:r>
              <a:rPr lang="en-US" sz="3200">
                <a:solidFill>
                  <a:schemeClr val="tx1"/>
                </a:solidFill>
                <a:latin typeface="Calibri" panose="020F0502020204030204" pitchFamily="34" charset="0"/>
                <a:cs typeface="Calibri" panose="020F0502020204030204" pitchFamily="34" charset="0"/>
              </a:rPr>
              <a:t>Case Study</a:t>
            </a:r>
            <a:endParaRPr lang="en-US" sz="3200">
              <a:solidFill>
                <a:schemeClr val="tx1"/>
              </a:solidFill>
            </a:endParaRPr>
          </a:p>
        </p:txBody>
      </p:sp>
    </p:spTree>
    <p:extLst>
      <p:ext uri="{BB962C8B-B14F-4D97-AF65-F5344CB8AC3E}">
        <p14:creationId xmlns:p14="http://schemas.microsoft.com/office/powerpoint/2010/main" val="20239507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A9E98-30AE-9A46-9540-4CE9BC084DB7}"/>
              </a:ext>
            </a:extLst>
          </p:cNvPr>
          <p:cNvSpPr>
            <a:spLocks noGrp="1"/>
          </p:cNvSpPr>
          <p:nvPr>
            <p:ph type="title"/>
          </p:nvPr>
        </p:nvSpPr>
        <p:spPr>
          <a:xfrm>
            <a:off x="652486" y="898718"/>
            <a:ext cx="10760027" cy="5583686"/>
          </a:xfrm>
          <a:ln>
            <a:solidFill>
              <a:srgbClr val="FF0000"/>
            </a:solidFill>
          </a:ln>
        </p:spPr>
        <p:txBody>
          <a:bodyPr>
            <a:normAutofit fontScale="90000"/>
          </a:bodyPr>
          <a:lstStyle/>
          <a:p>
            <a:pPr algn="just"/>
            <a:r>
              <a:rPr kumimoji="0" lang="en-US" sz="3200" b="1" i="0" u="sng" strike="noStrike" kern="1200" cap="none" spc="0" normalizeH="0" baseline="0" noProof="0">
                <a:ln>
                  <a:noFill/>
                </a:ln>
                <a:effectLst/>
                <a:uLnTx/>
                <a:uFillTx/>
                <a:latin typeface="Calibri Light" panose="020F0302020204030204"/>
                <a:ea typeface="+mj-ea"/>
                <a:cs typeface="+mj-cs"/>
              </a:rPr>
              <a:t>Health: </a:t>
            </a:r>
            <a:br>
              <a:rPr lang="en-US" sz="3200" b="1" i="0" u="sng" strike="noStrike" kern="1200" cap="none" spc="0" normalizeH="0" baseline="0" noProof="0" dirty="0">
                <a:ln>
                  <a:noFill/>
                </a:ln>
                <a:effectLst/>
                <a:uLnTx/>
                <a:uFillTx/>
                <a:latin typeface="Calibri Light" panose="020F0302020204030204"/>
              </a:rPr>
            </a:br>
            <a:r>
              <a:rPr kumimoji="0" lang="en-US" sz="3000" b="1" i="0" u="none" strike="noStrike" kern="1200" cap="none" spc="0" normalizeH="0" baseline="0" noProof="0">
                <a:ln>
                  <a:noFill/>
                </a:ln>
                <a:effectLst/>
                <a:uLnTx/>
                <a:uFillTx/>
                <a:latin typeface="Calibri Light" panose="020F0302020204030204"/>
                <a:ea typeface="+mj-ea"/>
                <a:cs typeface="+mj-cs"/>
              </a:rPr>
              <a:t>•	Women and girls have limited access to health care services in Rakhine. Only 19% of women give birth in professional health facilities compared to 37% nationally, and unsafe abortions are a key cause of maternal mortality, responsible for 15% of all maternal deaths in Rakhine state compared to the national average of 10%. Only 20-25% of the new generation of parents use contraceptives. Women have little decision-making power over sexual matters or the number of spacing children and rely on other women in their household to share knowledge.</a:t>
            </a:r>
            <a:br>
              <a:rPr lang="en-US" sz="3000" b="1" i="0" u="none" strike="noStrike" kern="1200" cap="none" spc="0" normalizeH="0" baseline="0" noProof="0" dirty="0">
                <a:ln>
                  <a:noFill/>
                </a:ln>
                <a:effectLst/>
                <a:uLnTx/>
                <a:uFillTx/>
                <a:latin typeface="Calibri Light" panose="020F0302020204030204"/>
              </a:rPr>
            </a:br>
            <a:br>
              <a:rPr lang="en-US" sz="3000" b="1" i="0" u="none" strike="noStrike" kern="1200" cap="none" spc="0" normalizeH="0" baseline="0" noProof="0" dirty="0">
                <a:ln>
                  <a:noFill/>
                </a:ln>
                <a:effectLst/>
                <a:uLnTx/>
                <a:uFillTx/>
                <a:latin typeface="Calibri Light" panose="020F0302020204030204"/>
              </a:rPr>
            </a:br>
            <a:r>
              <a:rPr kumimoji="0" lang="en-US" sz="3000" b="1" i="0" u="none" strike="noStrike" kern="1200" cap="none" spc="0" normalizeH="0" baseline="0" noProof="0">
                <a:ln>
                  <a:noFill/>
                </a:ln>
                <a:effectLst/>
                <a:uLnTx/>
                <a:uFillTx/>
                <a:latin typeface="Calibri Light" panose="020F0302020204030204"/>
                <a:ea typeface="+mj-ea"/>
                <a:cs typeface="+mj-cs"/>
              </a:rPr>
              <a:t>•	A relatively small share of children under 5 have visited a health facility since the start of the crisis. While 71 per cent of children under 1 had visited a health facility since lockdown, only 13 per cent of 4-year </a:t>
            </a:r>
            <a:r>
              <a:rPr kumimoji="0" lang="en-US" sz="3000" b="1" i="0" u="none" strike="noStrike" kern="1200" cap="none" spc="0" normalizeH="0" baseline="0" noProof="0" err="1">
                <a:ln>
                  <a:noFill/>
                </a:ln>
                <a:effectLst/>
                <a:uLnTx/>
                <a:uFillTx/>
                <a:latin typeface="Calibri Light" panose="020F0302020204030204"/>
                <a:ea typeface="+mj-ea"/>
                <a:cs typeface="+mj-cs"/>
              </a:rPr>
              <a:t>olds</a:t>
            </a:r>
            <a:r>
              <a:rPr kumimoji="0" lang="en-US" sz="3000" b="1" i="0" u="none" strike="noStrike" kern="1200" cap="none" spc="0" normalizeH="0" baseline="0" noProof="0">
                <a:ln>
                  <a:noFill/>
                </a:ln>
                <a:effectLst/>
                <a:uLnTx/>
                <a:uFillTx/>
                <a:latin typeface="Calibri Light" panose="020F0302020204030204"/>
                <a:ea typeface="+mj-ea"/>
                <a:cs typeface="+mj-cs"/>
              </a:rPr>
              <a:t> had visited a health facility.</a:t>
            </a:r>
            <a:endParaRPr lang="en-US" b="1" dirty="0">
              <a:cs typeface="Calibri Light" panose="020F0302020204030204"/>
            </a:endParaRPr>
          </a:p>
        </p:txBody>
      </p:sp>
      <p:pic>
        <p:nvPicPr>
          <p:cNvPr id="11" name="Picture 10" descr="Text&#10;&#10;Description automatically generated">
            <a:extLst>
              <a:ext uri="{FF2B5EF4-FFF2-40B4-BE49-F238E27FC236}">
                <a16:creationId xmlns:a16="http://schemas.microsoft.com/office/drawing/2014/main" id="{5A8117D1-FECF-4661-88BF-27FB27DB5C8E}"/>
              </a:ext>
            </a:extLst>
          </p:cNvPr>
          <p:cNvPicPr>
            <a:picLocks noChangeAspect="1"/>
          </p:cNvPicPr>
          <p:nvPr/>
        </p:nvPicPr>
        <p:blipFill>
          <a:blip r:embed="rId3"/>
          <a:stretch>
            <a:fillRect/>
          </a:stretch>
        </p:blipFill>
        <p:spPr>
          <a:xfrm>
            <a:off x="10307724" y="6273479"/>
            <a:ext cx="1706392" cy="405114"/>
          </a:xfrm>
          <a:prstGeom prst="rect">
            <a:avLst/>
          </a:prstGeom>
        </p:spPr>
      </p:pic>
      <p:sp>
        <p:nvSpPr>
          <p:cNvPr id="6" name="Title 1">
            <a:extLst>
              <a:ext uri="{FF2B5EF4-FFF2-40B4-BE49-F238E27FC236}">
                <a16:creationId xmlns:a16="http://schemas.microsoft.com/office/drawing/2014/main" id="{9B793A0C-4B70-43D3-BF0C-6DA1EDA2E99B}"/>
              </a:ext>
            </a:extLst>
          </p:cNvPr>
          <p:cNvSpPr txBox="1">
            <a:spLocks/>
          </p:cNvSpPr>
          <p:nvPr/>
        </p:nvSpPr>
        <p:spPr>
          <a:xfrm>
            <a:off x="444655" y="203200"/>
            <a:ext cx="11384672" cy="701676"/>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en-US" sz="3200">
                <a:solidFill>
                  <a:srgbClr val="FA591A"/>
                </a:solidFill>
              </a:rPr>
              <a:t>|</a:t>
            </a:r>
            <a:r>
              <a:rPr lang="en-US" sz="3200">
                <a:solidFill>
                  <a:schemeClr val="tx1"/>
                </a:solidFill>
                <a:latin typeface="Calibri" panose="020F0502020204030204" pitchFamily="34" charset="0"/>
                <a:cs typeface="Calibri" panose="020F0502020204030204" pitchFamily="34" charset="0"/>
              </a:rPr>
              <a:t>Case Study</a:t>
            </a:r>
            <a:endParaRPr lang="en-US" sz="3200">
              <a:solidFill>
                <a:schemeClr val="tx1"/>
              </a:solidFill>
            </a:endParaRPr>
          </a:p>
        </p:txBody>
      </p:sp>
    </p:spTree>
    <p:extLst>
      <p:ext uri="{BB962C8B-B14F-4D97-AF65-F5344CB8AC3E}">
        <p14:creationId xmlns:p14="http://schemas.microsoft.com/office/powerpoint/2010/main" val="36397247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A9E98-30AE-9A46-9540-4CE9BC084DB7}"/>
              </a:ext>
            </a:extLst>
          </p:cNvPr>
          <p:cNvSpPr>
            <a:spLocks noGrp="1"/>
          </p:cNvSpPr>
          <p:nvPr>
            <p:ph type="title"/>
          </p:nvPr>
        </p:nvSpPr>
        <p:spPr>
          <a:xfrm>
            <a:off x="769677" y="1582016"/>
            <a:ext cx="10734627" cy="4014323"/>
          </a:xfrm>
          <a:ln>
            <a:solidFill>
              <a:srgbClr val="FA591A"/>
            </a:solidFill>
          </a:ln>
        </p:spPr>
        <p:txBody>
          <a:bodyPr>
            <a:normAutofit fontScale="90000"/>
          </a:bodyPr>
          <a:lstStyle/>
          <a:p>
            <a:pPr algn="just"/>
            <a:r>
              <a:rPr kumimoji="0" lang="en-US" sz="3200" b="1" i="0" u="sng" strike="noStrike" kern="1200" cap="none" spc="0" normalizeH="0" baseline="0" noProof="0">
                <a:ln>
                  <a:noFill/>
                </a:ln>
                <a:effectLst/>
                <a:uLnTx/>
                <a:uFillTx/>
                <a:latin typeface="Calibri Light" panose="020F0302020204030204"/>
                <a:ea typeface="+mj-ea"/>
                <a:cs typeface="+mj-cs"/>
              </a:rPr>
              <a:t>Health: </a:t>
            </a:r>
            <a:br>
              <a:rPr lang="en-US" sz="3200" b="1" i="0" u="sng" strike="noStrike" kern="1200" cap="none" spc="0" normalizeH="0" baseline="0" noProof="0" dirty="0">
                <a:ln>
                  <a:noFill/>
                </a:ln>
                <a:effectLst/>
                <a:uLnTx/>
                <a:uFillTx/>
                <a:latin typeface="Calibri Light" panose="020F0302020204030204"/>
              </a:rPr>
            </a:br>
            <a:br>
              <a:rPr lang="en-US" sz="3200" b="1" i="0" u="sng" strike="noStrike" kern="1200" cap="none" spc="0" normalizeH="0" baseline="0" noProof="0" dirty="0">
                <a:ln>
                  <a:noFill/>
                </a:ln>
                <a:effectLst/>
                <a:uLnTx/>
                <a:uFillTx/>
                <a:latin typeface="Calibri Light" panose="020F0302020204030204"/>
              </a:rPr>
            </a:br>
            <a:r>
              <a:rPr kumimoji="0" lang="en-US" sz="3000" b="1" i="0" u="none" strike="noStrike" kern="1200" cap="none" spc="0" normalizeH="0" baseline="0" noProof="0">
                <a:ln>
                  <a:noFill/>
                </a:ln>
                <a:effectLst/>
                <a:uLnTx/>
                <a:uFillTx/>
                <a:latin typeface="Calibri Light" panose="020F0302020204030204"/>
                <a:ea typeface="+mj-ea"/>
                <a:cs typeface="+mj-cs"/>
              </a:rPr>
              <a:t>•	23% of participants were living with HIV and they mentioned losing access to HIV care providers as a result of COVID-19 social isolation measures. People living with HIV, including LGBT people, struggle to access their medication as governments designated their typical points of medication distribution and medical attention as COVID-19 centers, meaning immuno-compromised people would be taking extra risks to go there to retrieve medication, or </a:t>
            </a:r>
            <a:r>
              <a:rPr kumimoji="0" lang="en-US" sz="3000" b="1" i="0" u="none" strike="noStrike" kern="1200" cap="none" spc="0" normalizeH="0" baseline="0" noProof="0" err="1">
                <a:ln>
                  <a:noFill/>
                </a:ln>
                <a:effectLst/>
                <a:uLnTx/>
                <a:uFillTx/>
                <a:latin typeface="Calibri Light" panose="020F0302020204030204"/>
                <a:ea typeface="+mj-ea"/>
                <a:cs typeface="+mj-cs"/>
              </a:rPr>
              <a:t>deprioritised</a:t>
            </a:r>
            <a:r>
              <a:rPr kumimoji="0" lang="en-US" sz="3000" b="1" i="0" u="none" strike="noStrike" kern="1200" cap="none" spc="0" normalizeH="0" baseline="0" noProof="0">
                <a:ln>
                  <a:noFill/>
                </a:ln>
                <a:effectLst/>
                <a:uLnTx/>
                <a:uFillTx/>
                <a:latin typeface="Calibri Light" panose="020F0302020204030204"/>
                <a:ea typeface="+mj-ea"/>
                <a:cs typeface="+mj-cs"/>
              </a:rPr>
              <a:t> the respective services.</a:t>
            </a:r>
            <a:br>
              <a:rPr lang="en-US" sz="3200" b="1" i="0" u="none" strike="noStrike" kern="1200" cap="none" spc="0" normalizeH="0" baseline="0" noProof="0" dirty="0">
                <a:ln>
                  <a:noFill/>
                </a:ln>
                <a:effectLst/>
                <a:uLnTx/>
                <a:uFillTx/>
                <a:latin typeface="Calibri Light" panose="020F0302020204030204"/>
              </a:rPr>
            </a:br>
            <a:endParaRPr lang="en-US" b="1">
              <a:cs typeface="Calibri Light" panose="020F0302020204030204"/>
            </a:endParaRPr>
          </a:p>
        </p:txBody>
      </p:sp>
      <p:pic>
        <p:nvPicPr>
          <p:cNvPr id="11" name="Picture 10" descr="Text&#10;&#10;Description automatically generated">
            <a:extLst>
              <a:ext uri="{FF2B5EF4-FFF2-40B4-BE49-F238E27FC236}">
                <a16:creationId xmlns:a16="http://schemas.microsoft.com/office/drawing/2014/main" id="{92603A96-5B59-44EA-BF91-E5D7B9044D7F}"/>
              </a:ext>
            </a:extLst>
          </p:cNvPr>
          <p:cNvPicPr>
            <a:picLocks noChangeAspect="1"/>
          </p:cNvPicPr>
          <p:nvPr/>
        </p:nvPicPr>
        <p:blipFill>
          <a:blip r:embed="rId3"/>
          <a:stretch>
            <a:fillRect/>
          </a:stretch>
        </p:blipFill>
        <p:spPr>
          <a:xfrm>
            <a:off x="10307724" y="6273479"/>
            <a:ext cx="1706392" cy="405114"/>
          </a:xfrm>
          <a:prstGeom prst="rect">
            <a:avLst/>
          </a:prstGeom>
        </p:spPr>
      </p:pic>
      <p:sp>
        <p:nvSpPr>
          <p:cNvPr id="10" name="Title 1">
            <a:extLst>
              <a:ext uri="{FF2B5EF4-FFF2-40B4-BE49-F238E27FC236}">
                <a16:creationId xmlns:a16="http://schemas.microsoft.com/office/drawing/2014/main" id="{4A4C9DCF-2C56-47B6-B60C-6DF3D3082BE6}"/>
              </a:ext>
            </a:extLst>
          </p:cNvPr>
          <p:cNvSpPr txBox="1">
            <a:spLocks/>
          </p:cNvSpPr>
          <p:nvPr/>
        </p:nvSpPr>
        <p:spPr>
          <a:xfrm>
            <a:off x="444655" y="203200"/>
            <a:ext cx="11384672" cy="701676"/>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en-US" sz="3200">
                <a:solidFill>
                  <a:srgbClr val="FA591A"/>
                </a:solidFill>
              </a:rPr>
              <a:t>|</a:t>
            </a:r>
            <a:r>
              <a:rPr lang="en-US" sz="3200">
                <a:solidFill>
                  <a:schemeClr val="tx1"/>
                </a:solidFill>
                <a:latin typeface="Calibri" panose="020F0502020204030204" pitchFamily="34" charset="0"/>
                <a:cs typeface="Calibri" panose="020F0502020204030204" pitchFamily="34" charset="0"/>
              </a:rPr>
              <a:t>Case Study</a:t>
            </a:r>
            <a:endParaRPr lang="en-US" sz="3200">
              <a:solidFill>
                <a:schemeClr val="tx1"/>
              </a:solidFill>
            </a:endParaRPr>
          </a:p>
        </p:txBody>
      </p:sp>
    </p:spTree>
    <p:extLst>
      <p:ext uri="{BB962C8B-B14F-4D97-AF65-F5344CB8AC3E}">
        <p14:creationId xmlns:p14="http://schemas.microsoft.com/office/powerpoint/2010/main" val="5566716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A9E98-30AE-9A46-9540-4CE9BC084DB7}"/>
              </a:ext>
            </a:extLst>
          </p:cNvPr>
          <p:cNvSpPr>
            <a:spLocks noGrp="1"/>
          </p:cNvSpPr>
          <p:nvPr>
            <p:ph type="title"/>
          </p:nvPr>
        </p:nvSpPr>
        <p:spPr>
          <a:xfrm>
            <a:off x="517733" y="1212166"/>
            <a:ext cx="10856352" cy="5183716"/>
          </a:xfrm>
          <a:ln>
            <a:solidFill>
              <a:srgbClr val="FF0000"/>
            </a:solidFill>
          </a:ln>
        </p:spPr>
        <p:txBody>
          <a:bodyPr>
            <a:normAutofit fontScale="90000"/>
          </a:bodyPr>
          <a:lstStyle/>
          <a:p>
            <a:pPr algn="just"/>
            <a:r>
              <a:rPr kumimoji="0" lang="en-US" sz="2700" b="1" i="0" u="sng" strike="noStrike" kern="1200" cap="none" spc="0" normalizeH="0" baseline="0" noProof="0">
                <a:ln>
                  <a:noFill/>
                </a:ln>
                <a:effectLst/>
                <a:uLnTx/>
                <a:uFillTx/>
                <a:latin typeface="Calibri Light" panose="020F0302020204030204"/>
                <a:ea typeface="+mj-ea"/>
                <a:cs typeface="+mj-cs"/>
              </a:rPr>
              <a:t>Gender-based violence:</a:t>
            </a:r>
            <a:br>
              <a:rPr lang="en-US" sz="2700" b="1" i="0" u="sng" strike="noStrike" kern="1200" cap="none" spc="0" normalizeH="0" baseline="0" noProof="0" dirty="0">
                <a:ln>
                  <a:noFill/>
                </a:ln>
                <a:effectLst/>
                <a:uLnTx/>
                <a:uFillTx/>
                <a:latin typeface="Calibri Light" panose="020F0302020204030204"/>
              </a:rPr>
            </a:br>
            <a:br>
              <a:rPr lang="en-US" sz="3200" b="1" i="0" u="sng" strike="noStrike" kern="1200" cap="none" spc="0" normalizeH="0" baseline="0" noProof="0" dirty="0">
                <a:ln>
                  <a:noFill/>
                </a:ln>
                <a:effectLst/>
                <a:uLnTx/>
                <a:uFillTx/>
                <a:latin typeface="Calibri Light" panose="020F0302020204030204"/>
              </a:rPr>
            </a:br>
            <a:r>
              <a:rPr kumimoji="0" lang="en-US" sz="2700" b="1" i="0" u="none" strike="noStrike" kern="1200" cap="none" spc="0" normalizeH="0" baseline="0" noProof="0">
                <a:ln>
                  <a:noFill/>
                </a:ln>
                <a:effectLst/>
                <a:uLnTx/>
                <a:uFillTx/>
                <a:latin typeface="Calibri Light" panose="020F0302020204030204"/>
                <a:ea typeface="+mj-ea"/>
                <a:cs typeface="+mj-cs"/>
              </a:rPr>
              <a:t>• Rakhine state has the highest percentage of ever-pregnant women who have experienced violence during pregnancy (8.6%) among all states and regions of Myanmar. Domestic violence including intimate partner violence (IPV), is the most prevalent form of GBV reported for Rakhine state. The COVID-19 pandemic with its quarantine, isolation and mobility restriction measures can potentially increase the risk of GBV for women and girls as studies from other contexts have shown. Disclosures of GBV cases remains extremely limited in northern Rakhine state due to fear of stigma by survivors within their community, the lack of dedicated and accessible services and a widespread lack of accountability among government agencies. The lack of dedicated female staff in health, security and legal sectors, which is specifically pronounced in northern Rakhine state, pose additional barriers to GBV survivors’ access to services.</a:t>
            </a:r>
            <a:endParaRPr lang="en-US" sz="4000" b="1" dirty="0">
              <a:cs typeface="Calibri Light" panose="020F0302020204030204"/>
            </a:endParaRPr>
          </a:p>
        </p:txBody>
      </p:sp>
      <p:pic>
        <p:nvPicPr>
          <p:cNvPr id="11" name="Picture 10" descr="Text&#10;&#10;Description automatically generated">
            <a:extLst>
              <a:ext uri="{FF2B5EF4-FFF2-40B4-BE49-F238E27FC236}">
                <a16:creationId xmlns:a16="http://schemas.microsoft.com/office/drawing/2014/main" id="{72929A4D-FC46-47ED-AFD4-3448EA0E6271}"/>
              </a:ext>
            </a:extLst>
          </p:cNvPr>
          <p:cNvPicPr>
            <a:picLocks noChangeAspect="1"/>
          </p:cNvPicPr>
          <p:nvPr/>
        </p:nvPicPr>
        <p:blipFill>
          <a:blip r:embed="rId3"/>
          <a:stretch>
            <a:fillRect/>
          </a:stretch>
        </p:blipFill>
        <p:spPr>
          <a:xfrm>
            <a:off x="10307724" y="6273479"/>
            <a:ext cx="1706392" cy="405114"/>
          </a:xfrm>
          <a:prstGeom prst="rect">
            <a:avLst/>
          </a:prstGeom>
        </p:spPr>
      </p:pic>
      <p:sp>
        <p:nvSpPr>
          <p:cNvPr id="6" name="Title 1">
            <a:extLst>
              <a:ext uri="{FF2B5EF4-FFF2-40B4-BE49-F238E27FC236}">
                <a16:creationId xmlns:a16="http://schemas.microsoft.com/office/drawing/2014/main" id="{78678B12-829B-4407-9EA6-AB020D73661F}"/>
              </a:ext>
            </a:extLst>
          </p:cNvPr>
          <p:cNvSpPr txBox="1">
            <a:spLocks/>
          </p:cNvSpPr>
          <p:nvPr/>
        </p:nvSpPr>
        <p:spPr>
          <a:xfrm>
            <a:off x="444655" y="203200"/>
            <a:ext cx="11384672" cy="701676"/>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en-US" sz="3200">
                <a:solidFill>
                  <a:srgbClr val="FA591A"/>
                </a:solidFill>
              </a:rPr>
              <a:t>|</a:t>
            </a:r>
            <a:r>
              <a:rPr lang="en-US" sz="3200">
                <a:solidFill>
                  <a:schemeClr val="tx1"/>
                </a:solidFill>
                <a:latin typeface="Calibri" panose="020F0502020204030204" pitchFamily="34" charset="0"/>
                <a:cs typeface="Calibri" panose="020F0502020204030204" pitchFamily="34" charset="0"/>
              </a:rPr>
              <a:t>Case Study</a:t>
            </a:r>
            <a:endParaRPr lang="en-US" sz="3200">
              <a:solidFill>
                <a:schemeClr val="tx1"/>
              </a:solidFill>
            </a:endParaRPr>
          </a:p>
        </p:txBody>
      </p:sp>
    </p:spTree>
    <p:extLst>
      <p:ext uri="{BB962C8B-B14F-4D97-AF65-F5344CB8AC3E}">
        <p14:creationId xmlns:p14="http://schemas.microsoft.com/office/powerpoint/2010/main" val="26844810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A9E98-30AE-9A46-9540-4CE9BC084DB7}"/>
              </a:ext>
            </a:extLst>
          </p:cNvPr>
          <p:cNvSpPr>
            <a:spLocks noGrp="1"/>
          </p:cNvSpPr>
          <p:nvPr>
            <p:ph type="title"/>
          </p:nvPr>
        </p:nvSpPr>
        <p:spPr>
          <a:xfrm>
            <a:off x="632652" y="1049867"/>
            <a:ext cx="10534150" cy="5384740"/>
          </a:xfrm>
          <a:ln>
            <a:solidFill>
              <a:srgbClr val="FF0000"/>
            </a:solidFill>
          </a:ln>
        </p:spPr>
        <p:txBody>
          <a:bodyPr>
            <a:normAutofit fontScale="90000"/>
          </a:bodyPr>
          <a:lstStyle/>
          <a:p>
            <a:pPr algn="just"/>
            <a:r>
              <a:rPr lang="en-US" sz="2700" b="1" u="sng"/>
              <a:t>Your organization’s project: </a:t>
            </a:r>
            <a:br>
              <a:rPr lang="en-US" sz="2700" b="1"/>
            </a:br>
            <a:br>
              <a:rPr lang="en-US" sz="2700" b="1"/>
            </a:br>
            <a:r>
              <a:rPr lang="en-US" sz="2700" b="1"/>
              <a:t>Establishment of Mobile clinics to support SRH and provide mobile safe spaces for referral and support to GBV survivors in </a:t>
            </a:r>
            <a:r>
              <a:rPr lang="en-US" sz="2700" b="1" dirty="0"/>
              <a:t>Sittwe</a:t>
            </a:r>
            <a:r>
              <a:rPr lang="en-US" sz="2700" b="1"/>
              <a:t>, Rakhine state</a:t>
            </a:r>
            <a:br>
              <a:rPr lang="en-US" sz="2700" b="1"/>
            </a:br>
            <a:br>
              <a:rPr lang="en-US" sz="2700" b="1"/>
            </a:br>
            <a:r>
              <a:rPr lang="en-US" sz="2700" b="1" u="sng"/>
              <a:t>Indicators:</a:t>
            </a:r>
            <a:br>
              <a:rPr lang="en-US" sz="2700" b="1"/>
            </a:br>
            <a:br>
              <a:rPr lang="en-US" sz="2700" b="1"/>
            </a:br>
            <a:r>
              <a:rPr lang="en-US" sz="2700" b="1"/>
              <a:t>Number of pregnant women accessing professional health facilities in mobile clinics</a:t>
            </a:r>
            <a:br>
              <a:rPr lang="en-US" sz="2700" b="1"/>
            </a:br>
            <a:br>
              <a:rPr lang="en-US" sz="2700" b="1"/>
            </a:br>
            <a:r>
              <a:rPr lang="en-US" sz="2700" b="1"/>
              <a:t>Percentage of pregnant women satisfied with antenatal and post-natal care provided in mobile clinics</a:t>
            </a:r>
            <a:br>
              <a:rPr lang="en-US" sz="2700" b="1"/>
            </a:br>
            <a:br>
              <a:rPr lang="en-US" sz="2700" b="1"/>
            </a:br>
            <a:r>
              <a:rPr lang="en-US" sz="2700" b="1"/>
              <a:t>Number of GBV survivors referred to GBV specializing agencies and supported to access other required services</a:t>
            </a:r>
            <a:endParaRPr lang="en-US" sz="4000" b="1" dirty="0">
              <a:cs typeface="Calibri Light" panose="020F0302020204030204"/>
            </a:endParaRPr>
          </a:p>
        </p:txBody>
      </p:sp>
      <p:pic>
        <p:nvPicPr>
          <p:cNvPr id="11" name="Picture 10" descr="Text&#10;&#10;Description automatically generated">
            <a:extLst>
              <a:ext uri="{FF2B5EF4-FFF2-40B4-BE49-F238E27FC236}">
                <a16:creationId xmlns:a16="http://schemas.microsoft.com/office/drawing/2014/main" id="{F882998E-D1CD-4971-AE87-A8C6EE598A30}"/>
              </a:ext>
            </a:extLst>
          </p:cNvPr>
          <p:cNvPicPr>
            <a:picLocks noChangeAspect="1"/>
          </p:cNvPicPr>
          <p:nvPr/>
        </p:nvPicPr>
        <p:blipFill>
          <a:blip r:embed="rId3"/>
          <a:stretch>
            <a:fillRect/>
          </a:stretch>
        </p:blipFill>
        <p:spPr>
          <a:xfrm>
            <a:off x="10307724" y="6273479"/>
            <a:ext cx="1706392" cy="405114"/>
          </a:xfrm>
          <a:prstGeom prst="rect">
            <a:avLst/>
          </a:prstGeom>
        </p:spPr>
      </p:pic>
      <p:sp>
        <p:nvSpPr>
          <p:cNvPr id="6" name="Title 1">
            <a:extLst>
              <a:ext uri="{FF2B5EF4-FFF2-40B4-BE49-F238E27FC236}">
                <a16:creationId xmlns:a16="http://schemas.microsoft.com/office/drawing/2014/main" id="{7F17D570-4D3D-457F-87AD-D2BE93EB1B5B}"/>
              </a:ext>
            </a:extLst>
          </p:cNvPr>
          <p:cNvSpPr txBox="1">
            <a:spLocks/>
          </p:cNvSpPr>
          <p:nvPr/>
        </p:nvSpPr>
        <p:spPr>
          <a:xfrm>
            <a:off x="444655" y="203200"/>
            <a:ext cx="11384672" cy="701676"/>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en-US" sz="3200">
                <a:solidFill>
                  <a:srgbClr val="FA591A"/>
                </a:solidFill>
              </a:rPr>
              <a:t>|</a:t>
            </a:r>
            <a:r>
              <a:rPr lang="en-US" sz="3200">
                <a:solidFill>
                  <a:schemeClr val="tx1"/>
                </a:solidFill>
                <a:latin typeface="Calibri" panose="020F0502020204030204" pitchFamily="34" charset="0"/>
                <a:cs typeface="Calibri" panose="020F0502020204030204" pitchFamily="34" charset="0"/>
              </a:rPr>
              <a:t>Case Study</a:t>
            </a:r>
            <a:endParaRPr lang="en-US" sz="3200">
              <a:solidFill>
                <a:schemeClr val="tx1"/>
              </a:solidFill>
            </a:endParaRPr>
          </a:p>
        </p:txBody>
      </p:sp>
    </p:spTree>
    <p:extLst>
      <p:ext uri="{BB962C8B-B14F-4D97-AF65-F5344CB8AC3E}">
        <p14:creationId xmlns:p14="http://schemas.microsoft.com/office/powerpoint/2010/main" val="35366639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510"/>
        <p:cNvGrpSpPr/>
        <p:nvPr/>
      </p:nvGrpSpPr>
      <p:grpSpPr>
        <a:xfrm>
          <a:off x="0" y="0"/>
          <a:ext cx="0" cy="0"/>
          <a:chOff x="0" y="0"/>
          <a:chExt cx="0" cy="0"/>
        </a:xfrm>
      </p:grpSpPr>
      <p:pic>
        <p:nvPicPr>
          <p:cNvPr id="1511" name="Google Shape;1511;p167"/>
          <p:cNvPicPr preferRelativeResize="0"/>
          <p:nvPr/>
        </p:nvPicPr>
        <p:blipFill rotWithShape="1">
          <a:blip r:embed="rId3">
            <a:alphaModFix/>
          </a:blip>
          <a:srcRect l="3067" t="8611" r="53993" b="9255"/>
          <a:stretch/>
        </p:blipFill>
        <p:spPr>
          <a:xfrm>
            <a:off x="596900" y="493948"/>
            <a:ext cx="4711700" cy="5632703"/>
          </a:xfrm>
          <a:prstGeom prst="rect">
            <a:avLst/>
          </a:prstGeom>
          <a:noFill/>
          <a:ln>
            <a:noFill/>
          </a:ln>
        </p:spPr>
      </p:pic>
      <p:pic>
        <p:nvPicPr>
          <p:cNvPr id="1512" name="Google Shape;1512;p167"/>
          <p:cNvPicPr preferRelativeResize="0"/>
          <p:nvPr/>
        </p:nvPicPr>
        <p:blipFill rotWithShape="1">
          <a:blip r:embed="rId4">
            <a:alphaModFix/>
          </a:blip>
          <a:srcRect l="3175" t="9444" r="54067" b="17222"/>
          <a:stretch/>
        </p:blipFill>
        <p:spPr>
          <a:xfrm>
            <a:off x="5956300" y="493948"/>
            <a:ext cx="5295900" cy="5678424"/>
          </a:xfrm>
          <a:prstGeom prst="rect">
            <a:avLst/>
          </a:prstGeom>
          <a:noFill/>
          <a:ln>
            <a:noFill/>
          </a:ln>
        </p:spPr>
      </p:pic>
      <p:sp>
        <p:nvSpPr>
          <p:cNvPr id="5" name="Rectangle 4">
            <a:extLst>
              <a:ext uri="{FF2B5EF4-FFF2-40B4-BE49-F238E27FC236}">
                <a16:creationId xmlns:a16="http://schemas.microsoft.com/office/drawing/2014/main" id="{CB69A464-805B-274C-9B61-207DAF22D453}"/>
              </a:ext>
            </a:extLst>
          </p:cNvPr>
          <p:cNvSpPr/>
          <p:nvPr/>
        </p:nvSpPr>
        <p:spPr>
          <a:xfrm rot="10800000">
            <a:off x="264229" y="305664"/>
            <a:ext cx="11663542" cy="4571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a:extLst>
              <a:ext uri="{FF2B5EF4-FFF2-40B4-BE49-F238E27FC236}">
                <a16:creationId xmlns:a16="http://schemas.microsoft.com/office/drawing/2014/main" id="{6FE7A600-0B4A-4B6F-A076-278BF0CFC176}"/>
              </a:ext>
            </a:extLst>
          </p:cNvPr>
          <p:cNvPicPr>
            <a:picLocks noChangeAspect="1"/>
          </p:cNvPicPr>
          <p:nvPr/>
        </p:nvPicPr>
        <p:blipFill>
          <a:blip r:embed="rId5"/>
          <a:stretch>
            <a:fillRect/>
          </a:stretch>
        </p:blipFill>
        <p:spPr>
          <a:xfrm>
            <a:off x="10307724" y="6273479"/>
            <a:ext cx="1706392" cy="405114"/>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516"/>
        <p:cNvGrpSpPr/>
        <p:nvPr/>
      </p:nvGrpSpPr>
      <p:grpSpPr>
        <a:xfrm>
          <a:off x="0" y="0"/>
          <a:ext cx="0" cy="0"/>
          <a:chOff x="0" y="0"/>
          <a:chExt cx="0" cy="0"/>
        </a:xfrm>
      </p:grpSpPr>
      <p:pic>
        <p:nvPicPr>
          <p:cNvPr id="1517" name="Google Shape;1517;p168"/>
          <p:cNvPicPr preferRelativeResize="0"/>
          <p:nvPr/>
        </p:nvPicPr>
        <p:blipFill rotWithShape="1">
          <a:blip r:embed="rId3">
            <a:alphaModFix/>
          </a:blip>
          <a:srcRect l="3425" t="18612" r="53536" b="22262"/>
          <a:stretch/>
        </p:blipFill>
        <p:spPr>
          <a:xfrm>
            <a:off x="264229" y="978536"/>
            <a:ext cx="5120571" cy="4500244"/>
          </a:xfrm>
          <a:prstGeom prst="rect">
            <a:avLst/>
          </a:prstGeom>
          <a:noFill/>
          <a:ln>
            <a:noFill/>
          </a:ln>
        </p:spPr>
      </p:pic>
      <p:pic>
        <p:nvPicPr>
          <p:cNvPr id="1518" name="Google Shape;1518;p168"/>
          <p:cNvPicPr preferRelativeResize="0"/>
          <p:nvPr/>
        </p:nvPicPr>
        <p:blipFill rotWithShape="1">
          <a:blip r:embed="rId4">
            <a:alphaModFix/>
          </a:blip>
          <a:srcRect l="3138" t="10278" r="54197" b="29165"/>
          <a:stretch/>
        </p:blipFill>
        <p:spPr>
          <a:xfrm>
            <a:off x="5549900" y="493948"/>
            <a:ext cx="6270453" cy="5560058"/>
          </a:xfrm>
          <a:prstGeom prst="rect">
            <a:avLst/>
          </a:prstGeom>
          <a:noFill/>
          <a:ln>
            <a:noFill/>
          </a:ln>
        </p:spPr>
      </p:pic>
      <p:sp>
        <p:nvSpPr>
          <p:cNvPr id="4" name="Rectangle 3">
            <a:extLst>
              <a:ext uri="{FF2B5EF4-FFF2-40B4-BE49-F238E27FC236}">
                <a16:creationId xmlns:a16="http://schemas.microsoft.com/office/drawing/2014/main" id="{8F8AFA0A-A302-8F4E-9815-BB89616F6487}"/>
              </a:ext>
            </a:extLst>
          </p:cNvPr>
          <p:cNvSpPr/>
          <p:nvPr/>
        </p:nvSpPr>
        <p:spPr>
          <a:xfrm rot="10800000">
            <a:off x="264229" y="305664"/>
            <a:ext cx="11663542" cy="4571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a:extLst>
              <a:ext uri="{FF2B5EF4-FFF2-40B4-BE49-F238E27FC236}">
                <a16:creationId xmlns:a16="http://schemas.microsoft.com/office/drawing/2014/main" id="{99DC8B80-2F3C-4A19-A36B-27C76446064B}"/>
              </a:ext>
            </a:extLst>
          </p:cNvPr>
          <p:cNvPicPr>
            <a:picLocks noChangeAspect="1"/>
          </p:cNvPicPr>
          <p:nvPr/>
        </p:nvPicPr>
        <p:blipFill>
          <a:blip r:embed="rId5"/>
          <a:stretch>
            <a:fillRect/>
          </a:stretch>
        </p:blipFill>
        <p:spPr>
          <a:xfrm>
            <a:off x="10307724" y="6273479"/>
            <a:ext cx="1706392" cy="40511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FA7275EC-2A59-417B-B5DB-1C346DF511F8}"/>
              </a:ext>
            </a:extLst>
          </p:cNvPr>
          <p:cNvGraphicFramePr/>
          <p:nvPr>
            <p:extLst>
              <p:ext uri="{D42A27DB-BD31-4B8C-83A1-F6EECF244321}">
                <p14:modId xmlns:p14="http://schemas.microsoft.com/office/powerpoint/2010/main" val="437594823"/>
              </p:ext>
            </p:extLst>
          </p:nvPr>
        </p:nvGraphicFramePr>
        <p:xfrm>
          <a:off x="186612" y="242596"/>
          <a:ext cx="6117185" cy="65034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 7">
            <a:extLst>
              <a:ext uri="{FF2B5EF4-FFF2-40B4-BE49-F238E27FC236}">
                <a16:creationId xmlns:a16="http://schemas.microsoft.com/office/drawing/2014/main" id="{BAD54B88-53CC-45C3-9B1C-66E03F36F206}"/>
              </a:ext>
            </a:extLst>
          </p:cNvPr>
          <p:cNvGraphicFramePr/>
          <p:nvPr>
            <p:extLst>
              <p:ext uri="{D42A27DB-BD31-4B8C-83A1-F6EECF244321}">
                <p14:modId xmlns:p14="http://schemas.microsoft.com/office/powerpoint/2010/main" val="3941020598"/>
              </p:ext>
            </p:extLst>
          </p:nvPr>
        </p:nvGraphicFramePr>
        <p:xfrm>
          <a:off x="6556950" y="242595"/>
          <a:ext cx="5381898" cy="634481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6" name="Picture 5" descr="Text&#10;&#10;Description automatically generated">
            <a:extLst>
              <a:ext uri="{FF2B5EF4-FFF2-40B4-BE49-F238E27FC236}">
                <a16:creationId xmlns:a16="http://schemas.microsoft.com/office/drawing/2014/main" id="{B61FD4CA-1A4D-4B45-896A-D645059AB9B2}"/>
              </a:ext>
            </a:extLst>
          </p:cNvPr>
          <p:cNvPicPr>
            <a:picLocks noChangeAspect="1"/>
          </p:cNvPicPr>
          <p:nvPr/>
        </p:nvPicPr>
        <p:blipFill>
          <a:blip r:embed="rId13"/>
          <a:stretch>
            <a:fillRect/>
          </a:stretch>
        </p:blipFill>
        <p:spPr>
          <a:xfrm>
            <a:off x="10307724" y="6273479"/>
            <a:ext cx="1706392" cy="405114"/>
          </a:xfrm>
          <a:prstGeom prst="rect">
            <a:avLst/>
          </a:prstGeom>
        </p:spPr>
      </p:pic>
    </p:spTree>
    <p:extLst>
      <p:ext uri="{BB962C8B-B14F-4D97-AF65-F5344CB8AC3E}">
        <p14:creationId xmlns:p14="http://schemas.microsoft.com/office/powerpoint/2010/main" val="13984321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522"/>
        <p:cNvGrpSpPr/>
        <p:nvPr/>
      </p:nvGrpSpPr>
      <p:grpSpPr>
        <a:xfrm>
          <a:off x="0" y="0"/>
          <a:ext cx="0" cy="0"/>
          <a:chOff x="0" y="0"/>
          <a:chExt cx="0" cy="0"/>
        </a:xfrm>
      </p:grpSpPr>
      <p:pic>
        <p:nvPicPr>
          <p:cNvPr id="1523" name="Google Shape;1523;p169"/>
          <p:cNvPicPr preferRelativeResize="0"/>
          <p:nvPr/>
        </p:nvPicPr>
        <p:blipFill rotWithShape="1">
          <a:blip r:embed="rId3">
            <a:alphaModFix/>
          </a:blip>
          <a:srcRect l="3269" t="8236" r="54059" b="36485"/>
          <a:stretch/>
        </p:blipFill>
        <p:spPr>
          <a:xfrm>
            <a:off x="264229" y="934416"/>
            <a:ext cx="5566728" cy="4989167"/>
          </a:xfrm>
          <a:prstGeom prst="rect">
            <a:avLst/>
          </a:prstGeom>
          <a:noFill/>
          <a:ln>
            <a:noFill/>
          </a:ln>
        </p:spPr>
      </p:pic>
      <p:pic>
        <p:nvPicPr>
          <p:cNvPr id="1524" name="Google Shape;1524;p169"/>
          <p:cNvPicPr preferRelativeResize="0"/>
          <p:nvPr/>
        </p:nvPicPr>
        <p:blipFill rotWithShape="1">
          <a:blip r:embed="rId4">
            <a:alphaModFix/>
          </a:blip>
          <a:srcRect l="3126" t="16666" r="53934" b="18169"/>
          <a:stretch/>
        </p:blipFill>
        <p:spPr>
          <a:xfrm>
            <a:off x="6361045" y="493947"/>
            <a:ext cx="5194852" cy="5581290"/>
          </a:xfrm>
          <a:prstGeom prst="rect">
            <a:avLst/>
          </a:prstGeom>
          <a:noFill/>
          <a:ln>
            <a:noFill/>
          </a:ln>
        </p:spPr>
      </p:pic>
      <p:sp>
        <p:nvSpPr>
          <p:cNvPr id="4" name="Rectangle 3">
            <a:extLst>
              <a:ext uri="{FF2B5EF4-FFF2-40B4-BE49-F238E27FC236}">
                <a16:creationId xmlns:a16="http://schemas.microsoft.com/office/drawing/2014/main" id="{93427212-ED81-C640-9D73-F7333F1F6265}"/>
              </a:ext>
            </a:extLst>
          </p:cNvPr>
          <p:cNvSpPr/>
          <p:nvPr/>
        </p:nvSpPr>
        <p:spPr>
          <a:xfrm rot="10800000">
            <a:off x="264229" y="305664"/>
            <a:ext cx="11663542" cy="4571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a:extLst>
              <a:ext uri="{FF2B5EF4-FFF2-40B4-BE49-F238E27FC236}">
                <a16:creationId xmlns:a16="http://schemas.microsoft.com/office/drawing/2014/main" id="{3B62B0F4-FE77-488A-8609-7893B1A3A7FD}"/>
              </a:ext>
            </a:extLst>
          </p:cNvPr>
          <p:cNvPicPr>
            <a:picLocks noChangeAspect="1"/>
          </p:cNvPicPr>
          <p:nvPr/>
        </p:nvPicPr>
        <p:blipFill>
          <a:blip r:embed="rId5"/>
          <a:stretch>
            <a:fillRect/>
          </a:stretch>
        </p:blipFill>
        <p:spPr>
          <a:xfrm>
            <a:off x="10307724" y="6273479"/>
            <a:ext cx="1706392" cy="405114"/>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528"/>
        <p:cNvGrpSpPr/>
        <p:nvPr/>
      </p:nvGrpSpPr>
      <p:grpSpPr>
        <a:xfrm>
          <a:off x="0" y="0"/>
          <a:ext cx="0" cy="0"/>
          <a:chOff x="0" y="0"/>
          <a:chExt cx="0" cy="0"/>
        </a:xfrm>
      </p:grpSpPr>
      <p:pic>
        <p:nvPicPr>
          <p:cNvPr id="1529" name="Google Shape;1529;p170"/>
          <p:cNvPicPr preferRelativeResize="0"/>
          <p:nvPr/>
        </p:nvPicPr>
        <p:blipFill rotWithShape="1">
          <a:blip r:embed="rId3">
            <a:alphaModFix/>
          </a:blip>
          <a:srcRect l="3108" t="9722" r="54030" b="35834"/>
          <a:stretch/>
        </p:blipFill>
        <p:spPr>
          <a:xfrm>
            <a:off x="264229" y="925323"/>
            <a:ext cx="5553475" cy="4819069"/>
          </a:xfrm>
          <a:prstGeom prst="rect">
            <a:avLst/>
          </a:prstGeom>
          <a:noFill/>
          <a:ln>
            <a:noFill/>
          </a:ln>
        </p:spPr>
      </p:pic>
      <p:pic>
        <p:nvPicPr>
          <p:cNvPr id="1530" name="Google Shape;1530;p170"/>
          <p:cNvPicPr preferRelativeResize="0"/>
          <p:nvPr/>
        </p:nvPicPr>
        <p:blipFill rotWithShape="1">
          <a:blip r:embed="rId4">
            <a:alphaModFix/>
          </a:blip>
          <a:srcRect l="3173" t="15801" r="54158" b="19942"/>
          <a:stretch/>
        </p:blipFill>
        <p:spPr>
          <a:xfrm>
            <a:off x="6096001" y="721582"/>
            <a:ext cx="5643418" cy="5241067"/>
          </a:xfrm>
          <a:prstGeom prst="rect">
            <a:avLst/>
          </a:prstGeom>
          <a:noFill/>
          <a:ln>
            <a:noFill/>
          </a:ln>
        </p:spPr>
      </p:pic>
      <p:sp>
        <p:nvSpPr>
          <p:cNvPr id="4" name="Rectangle 3">
            <a:extLst>
              <a:ext uri="{FF2B5EF4-FFF2-40B4-BE49-F238E27FC236}">
                <a16:creationId xmlns:a16="http://schemas.microsoft.com/office/drawing/2014/main" id="{A2965E5D-95A0-1344-86F8-15DB0122F7FF}"/>
              </a:ext>
            </a:extLst>
          </p:cNvPr>
          <p:cNvSpPr/>
          <p:nvPr/>
        </p:nvSpPr>
        <p:spPr>
          <a:xfrm rot="10800000">
            <a:off x="264229" y="305664"/>
            <a:ext cx="11663542" cy="4571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a:extLst>
              <a:ext uri="{FF2B5EF4-FFF2-40B4-BE49-F238E27FC236}">
                <a16:creationId xmlns:a16="http://schemas.microsoft.com/office/drawing/2014/main" id="{FDBD3570-C4AC-4F9F-A116-A85BCC7718CF}"/>
              </a:ext>
            </a:extLst>
          </p:cNvPr>
          <p:cNvPicPr>
            <a:picLocks noChangeAspect="1"/>
          </p:cNvPicPr>
          <p:nvPr/>
        </p:nvPicPr>
        <p:blipFill>
          <a:blip r:embed="rId5"/>
          <a:stretch>
            <a:fillRect/>
          </a:stretch>
        </p:blipFill>
        <p:spPr>
          <a:xfrm>
            <a:off x="10307724" y="6273479"/>
            <a:ext cx="1706392" cy="405114"/>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534"/>
        <p:cNvGrpSpPr/>
        <p:nvPr/>
      </p:nvGrpSpPr>
      <p:grpSpPr>
        <a:xfrm>
          <a:off x="0" y="0"/>
          <a:ext cx="0" cy="0"/>
          <a:chOff x="0" y="0"/>
          <a:chExt cx="0" cy="0"/>
        </a:xfrm>
      </p:grpSpPr>
      <p:pic>
        <p:nvPicPr>
          <p:cNvPr id="1535" name="Google Shape;1535;p171"/>
          <p:cNvPicPr preferRelativeResize="0"/>
          <p:nvPr/>
        </p:nvPicPr>
        <p:blipFill rotWithShape="1">
          <a:blip r:embed="rId3">
            <a:alphaModFix/>
          </a:blip>
          <a:srcRect l="4283" t="19722" r="56441" b="34722"/>
          <a:stretch/>
        </p:blipFill>
        <p:spPr>
          <a:xfrm>
            <a:off x="834144" y="1056217"/>
            <a:ext cx="4707467" cy="4294718"/>
          </a:xfrm>
          <a:prstGeom prst="rect">
            <a:avLst/>
          </a:prstGeom>
          <a:noFill/>
          <a:ln>
            <a:noFill/>
          </a:ln>
        </p:spPr>
      </p:pic>
      <p:pic>
        <p:nvPicPr>
          <p:cNvPr id="1536" name="Google Shape;1536;p171"/>
          <p:cNvPicPr preferRelativeResize="0"/>
          <p:nvPr/>
        </p:nvPicPr>
        <p:blipFill rotWithShape="1">
          <a:blip r:embed="rId4">
            <a:alphaModFix/>
          </a:blip>
          <a:srcRect l="3139" t="8889" r="53959" b="15000"/>
          <a:stretch/>
        </p:blipFill>
        <p:spPr>
          <a:xfrm>
            <a:off x="6650391" y="679286"/>
            <a:ext cx="4932010" cy="5342203"/>
          </a:xfrm>
          <a:prstGeom prst="rect">
            <a:avLst/>
          </a:prstGeom>
          <a:noFill/>
          <a:ln>
            <a:noFill/>
          </a:ln>
        </p:spPr>
      </p:pic>
      <p:sp>
        <p:nvSpPr>
          <p:cNvPr id="4" name="Rectangle 3">
            <a:extLst>
              <a:ext uri="{FF2B5EF4-FFF2-40B4-BE49-F238E27FC236}">
                <a16:creationId xmlns:a16="http://schemas.microsoft.com/office/drawing/2014/main" id="{C005BDCE-32E9-8643-8D4A-A911FCE599D4}"/>
              </a:ext>
            </a:extLst>
          </p:cNvPr>
          <p:cNvSpPr/>
          <p:nvPr/>
        </p:nvSpPr>
        <p:spPr>
          <a:xfrm rot="10800000">
            <a:off x="264229" y="305664"/>
            <a:ext cx="11663542" cy="4571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a:extLst>
              <a:ext uri="{FF2B5EF4-FFF2-40B4-BE49-F238E27FC236}">
                <a16:creationId xmlns:a16="http://schemas.microsoft.com/office/drawing/2014/main" id="{1BA76485-3EBB-479F-8642-40864BAAB5D4}"/>
              </a:ext>
            </a:extLst>
          </p:cNvPr>
          <p:cNvPicPr>
            <a:picLocks noChangeAspect="1"/>
          </p:cNvPicPr>
          <p:nvPr/>
        </p:nvPicPr>
        <p:blipFill>
          <a:blip r:embed="rId5"/>
          <a:stretch>
            <a:fillRect/>
          </a:stretch>
        </p:blipFill>
        <p:spPr>
          <a:xfrm>
            <a:off x="10307724" y="6273479"/>
            <a:ext cx="1706392" cy="405114"/>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534"/>
        <p:cNvGrpSpPr/>
        <p:nvPr/>
      </p:nvGrpSpPr>
      <p:grpSpPr>
        <a:xfrm>
          <a:off x="0" y="0"/>
          <a:ext cx="0" cy="0"/>
          <a:chOff x="0" y="0"/>
          <a:chExt cx="0" cy="0"/>
        </a:xfrm>
      </p:grpSpPr>
      <p:sp>
        <p:nvSpPr>
          <p:cNvPr id="4" name="Rectangle 3">
            <a:extLst>
              <a:ext uri="{FF2B5EF4-FFF2-40B4-BE49-F238E27FC236}">
                <a16:creationId xmlns:a16="http://schemas.microsoft.com/office/drawing/2014/main" id="{C005BDCE-32E9-8643-8D4A-A911FCE599D4}"/>
              </a:ext>
            </a:extLst>
          </p:cNvPr>
          <p:cNvSpPr/>
          <p:nvPr/>
        </p:nvSpPr>
        <p:spPr>
          <a:xfrm rot="10800000">
            <a:off x="264229" y="305664"/>
            <a:ext cx="11663542" cy="4571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Diagram&#10;&#10;Description automatically generated">
            <a:extLst>
              <a:ext uri="{FF2B5EF4-FFF2-40B4-BE49-F238E27FC236}">
                <a16:creationId xmlns:a16="http://schemas.microsoft.com/office/drawing/2014/main" id="{CB7AC8E7-1FFC-144D-A017-6D4FD102D3E1}"/>
              </a:ext>
            </a:extLst>
          </p:cNvPr>
          <p:cNvPicPr>
            <a:picLocks noChangeAspect="1"/>
          </p:cNvPicPr>
          <p:nvPr/>
        </p:nvPicPr>
        <p:blipFill rotWithShape="1">
          <a:blip r:embed="rId3">
            <a:duotone>
              <a:schemeClr val="accent2">
                <a:shade val="45000"/>
                <a:satMod val="135000"/>
              </a:schemeClr>
              <a:prstClr val="white"/>
            </a:duotone>
          </a:blip>
          <a:srcRect b="16603"/>
          <a:stretch/>
        </p:blipFill>
        <p:spPr>
          <a:xfrm>
            <a:off x="638871" y="539667"/>
            <a:ext cx="5173596" cy="5531103"/>
          </a:xfrm>
          <a:prstGeom prst="rect">
            <a:avLst/>
          </a:prstGeom>
        </p:spPr>
      </p:pic>
      <p:pic>
        <p:nvPicPr>
          <p:cNvPr id="10" name="Picture 9" descr="Diagram&#10;&#10;Description automatically generated">
            <a:extLst>
              <a:ext uri="{FF2B5EF4-FFF2-40B4-BE49-F238E27FC236}">
                <a16:creationId xmlns:a16="http://schemas.microsoft.com/office/drawing/2014/main" id="{7BAE013F-AD5F-E64B-A720-D154ABA0DDCF}"/>
              </a:ext>
            </a:extLst>
          </p:cNvPr>
          <p:cNvPicPr>
            <a:picLocks noChangeAspect="1"/>
          </p:cNvPicPr>
          <p:nvPr/>
        </p:nvPicPr>
        <p:blipFill rotWithShape="1">
          <a:blip r:embed="rId3">
            <a:duotone>
              <a:schemeClr val="accent2">
                <a:shade val="45000"/>
                <a:satMod val="135000"/>
              </a:schemeClr>
              <a:prstClr val="white"/>
            </a:duotone>
          </a:blip>
          <a:srcRect l="49788" t="82716"/>
          <a:stretch/>
        </p:blipFill>
        <p:spPr>
          <a:xfrm>
            <a:off x="6536062" y="3429000"/>
            <a:ext cx="5037924" cy="2223083"/>
          </a:xfrm>
          <a:prstGeom prst="rect">
            <a:avLst/>
          </a:prstGeom>
        </p:spPr>
      </p:pic>
      <p:pic>
        <p:nvPicPr>
          <p:cNvPr id="11" name="Picture 10" descr="Diagram&#10;&#10;Description automatically generated">
            <a:extLst>
              <a:ext uri="{FF2B5EF4-FFF2-40B4-BE49-F238E27FC236}">
                <a16:creationId xmlns:a16="http://schemas.microsoft.com/office/drawing/2014/main" id="{0EA7D39E-7275-DD42-B550-FDC6D6211F4D}"/>
              </a:ext>
            </a:extLst>
          </p:cNvPr>
          <p:cNvPicPr>
            <a:picLocks noChangeAspect="1"/>
          </p:cNvPicPr>
          <p:nvPr/>
        </p:nvPicPr>
        <p:blipFill rotWithShape="1">
          <a:blip r:embed="rId3">
            <a:duotone>
              <a:schemeClr val="accent2">
                <a:shade val="45000"/>
                <a:satMod val="135000"/>
              </a:schemeClr>
              <a:prstClr val="white"/>
            </a:duotone>
          </a:blip>
          <a:srcRect t="82716" r="50212"/>
          <a:stretch/>
        </p:blipFill>
        <p:spPr>
          <a:xfrm>
            <a:off x="6536062" y="827499"/>
            <a:ext cx="4775883" cy="2125385"/>
          </a:xfrm>
          <a:prstGeom prst="rect">
            <a:avLst/>
          </a:prstGeom>
        </p:spPr>
      </p:pic>
      <p:pic>
        <p:nvPicPr>
          <p:cNvPr id="9" name="Picture 8" descr="Text&#10;&#10;Description automatically generated">
            <a:extLst>
              <a:ext uri="{FF2B5EF4-FFF2-40B4-BE49-F238E27FC236}">
                <a16:creationId xmlns:a16="http://schemas.microsoft.com/office/drawing/2014/main" id="{F4A2A85F-A8C0-4598-B740-7A7E81FCD2B2}"/>
              </a:ext>
            </a:extLst>
          </p:cNvPr>
          <p:cNvPicPr>
            <a:picLocks noChangeAspect="1"/>
          </p:cNvPicPr>
          <p:nvPr/>
        </p:nvPicPr>
        <p:blipFill>
          <a:blip r:embed="rId4"/>
          <a:stretch>
            <a:fillRect/>
          </a:stretch>
        </p:blipFill>
        <p:spPr>
          <a:xfrm>
            <a:off x="10307724" y="6273479"/>
            <a:ext cx="1706392" cy="405114"/>
          </a:xfrm>
          <a:prstGeom prst="rect">
            <a:avLst/>
          </a:prstGeom>
        </p:spPr>
      </p:pic>
    </p:spTree>
    <p:extLst>
      <p:ext uri="{BB962C8B-B14F-4D97-AF65-F5344CB8AC3E}">
        <p14:creationId xmlns:p14="http://schemas.microsoft.com/office/powerpoint/2010/main" val="31377053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F47C5AC-4301-C14C-A2C3-F836FC7E1BBF}"/>
              </a:ext>
            </a:extLst>
          </p:cNvPr>
          <p:cNvSpPr/>
          <p:nvPr/>
        </p:nvSpPr>
        <p:spPr>
          <a:xfrm>
            <a:off x="0" y="1"/>
            <a:ext cx="12192000" cy="4419601"/>
          </a:xfrm>
          <a:prstGeom prst="rect">
            <a:avLst/>
          </a:prstGeom>
          <a:solidFill>
            <a:schemeClr val="accent2"/>
          </a:solidFill>
          <a:ln>
            <a:solidFill>
              <a:srgbClr val="FF70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0576BDD-CDC4-3F4D-AC18-09D0179EC92D}"/>
              </a:ext>
            </a:extLst>
          </p:cNvPr>
          <p:cNvSpPr txBox="1"/>
          <p:nvPr/>
        </p:nvSpPr>
        <p:spPr>
          <a:xfrm>
            <a:off x="448734" y="2105561"/>
            <a:ext cx="11294532" cy="1323439"/>
          </a:xfrm>
          <a:prstGeom prst="rect">
            <a:avLst/>
          </a:prstGeom>
          <a:noFill/>
        </p:spPr>
        <p:txBody>
          <a:bodyPr wrap="square" rtlCol="0">
            <a:spAutoFit/>
          </a:bodyPr>
          <a:lstStyle/>
          <a:p>
            <a:pPr algn="ctr"/>
            <a:r>
              <a:rPr lang="en-US" sz="4000" b="1">
                <a:solidFill>
                  <a:schemeClr val="bg1"/>
                </a:solidFill>
              </a:rPr>
              <a:t>Reflections? </a:t>
            </a:r>
          </a:p>
          <a:p>
            <a:pPr algn="ctr"/>
            <a:endParaRPr lang="en-US" sz="4000" b="1">
              <a:solidFill>
                <a:schemeClr val="bg1"/>
              </a:solidFill>
              <a:latin typeface=""/>
              <a:ea typeface="Brush Script MT" panose="03060802040406070304" pitchFamily="66" charset="-122"/>
              <a:cs typeface="Arial" panose="020B0604020202020204" pitchFamily="34" charset="0"/>
            </a:endParaRPr>
          </a:p>
        </p:txBody>
      </p:sp>
      <p:pic>
        <p:nvPicPr>
          <p:cNvPr id="8" name="Picture 7" descr="Text&#10;&#10;Description automatically generated">
            <a:extLst>
              <a:ext uri="{FF2B5EF4-FFF2-40B4-BE49-F238E27FC236}">
                <a16:creationId xmlns:a16="http://schemas.microsoft.com/office/drawing/2014/main" id="{AAB92FC9-25DE-440A-A7E6-3E6DE5676E0C}"/>
              </a:ext>
            </a:extLst>
          </p:cNvPr>
          <p:cNvPicPr>
            <a:picLocks noChangeAspect="1"/>
          </p:cNvPicPr>
          <p:nvPr/>
        </p:nvPicPr>
        <p:blipFill>
          <a:blip r:embed="rId3"/>
          <a:stretch>
            <a:fillRect/>
          </a:stretch>
        </p:blipFill>
        <p:spPr>
          <a:xfrm>
            <a:off x="10307724" y="6273479"/>
            <a:ext cx="1706392" cy="405114"/>
          </a:xfrm>
          <a:prstGeom prst="rect">
            <a:avLst/>
          </a:prstGeom>
        </p:spPr>
      </p:pic>
    </p:spTree>
    <p:extLst>
      <p:ext uri="{BB962C8B-B14F-4D97-AF65-F5344CB8AC3E}">
        <p14:creationId xmlns:p14="http://schemas.microsoft.com/office/powerpoint/2010/main" val="8524895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F47C5AC-4301-C14C-A2C3-F836FC7E1BBF}"/>
              </a:ext>
            </a:extLst>
          </p:cNvPr>
          <p:cNvSpPr/>
          <p:nvPr/>
        </p:nvSpPr>
        <p:spPr>
          <a:xfrm>
            <a:off x="0" y="1"/>
            <a:ext cx="12192000" cy="4419601"/>
          </a:xfrm>
          <a:prstGeom prst="rect">
            <a:avLst/>
          </a:prstGeom>
          <a:solidFill>
            <a:schemeClr val="accent2"/>
          </a:solidFill>
          <a:ln>
            <a:solidFill>
              <a:srgbClr val="FF70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0576BDD-CDC4-3F4D-AC18-09D0179EC92D}"/>
              </a:ext>
            </a:extLst>
          </p:cNvPr>
          <p:cNvSpPr txBox="1"/>
          <p:nvPr/>
        </p:nvSpPr>
        <p:spPr>
          <a:xfrm>
            <a:off x="448734" y="603078"/>
            <a:ext cx="11294532" cy="3785652"/>
          </a:xfrm>
          <a:prstGeom prst="rect">
            <a:avLst/>
          </a:prstGeom>
          <a:noFill/>
        </p:spPr>
        <p:txBody>
          <a:bodyPr wrap="square" rtlCol="0">
            <a:spAutoFit/>
          </a:bodyPr>
          <a:lstStyle/>
          <a:p>
            <a:pPr algn="ctr"/>
            <a:r>
              <a:rPr lang="en-US" sz="4000" b="1">
                <a:solidFill>
                  <a:schemeClr val="bg1"/>
                </a:solidFill>
              </a:rPr>
              <a:t>Better </a:t>
            </a:r>
            <a:r>
              <a:rPr lang="en-US" sz="4000" b="1" err="1">
                <a:solidFill>
                  <a:schemeClr val="bg1"/>
                </a:solidFill>
              </a:rPr>
              <a:t>programmes</a:t>
            </a:r>
            <a:r>
              <a:rPr lang="en-US" sz="4000" b="1">
                <a:solidFill>
                  <a:schemeClr val="bg1"/>
                </a:solidFill>
              </a:rPr>
              <a:t> do not come from the CODE. . . </a:t>
            </a:r>
          </a:p>
          <a:p>
            <a:pPr algn="ctr"/>
            <a:endParaRPr lang="en-US" sz="4000" b="1">
              <a:solidFill>
                <a:schemeClr val="bg1"/>
              </a:solidFill>
            </a:endParaRPr>
          </a:p>
          <a:p>
            <a:pPr algn="ctr"/>
            <a:r>
              <a:rPr lang="en-US" sz="4000" b="1">
                <a:solidFill>
                  <a:schemeClr val="bg1"/>
                </a:solidFill>
              </a:rPr>
              <a:t>They come from REFLECTING on the questions:</a:t>
            </a:r>
          </a:p>
          <a:p>
            <a:pPr algn="ctr"/>
            <a:endParaRPr lang="en-US" sz="4000" b="1">
              <a:solidFill>
                <a:schemeClr val="bg1"/>
              </a:solidFill>
            </a:endParaRPr>
          </a:p>
          <a:p>
            <a:pPr algn="ctr"/>
            <a:r>
              <a:rPr lang="en-US" sz="4000" b="1">
                <a:solidFill>
                  <a:schemeClr val="bg1"/>
                </a:solidFill>
              </a:rPr>
              <a:t>It’s about the PROCESS, not the RESULTS!</a:t>
            </a:r>
          </a:p>
          <a:p>
            <a:pPr algn="ctr"/>
            <a:endParaRPr lang="en-US" sz="4000" b="1">
              <a:solidFill>
                <a:schemeClr val="bg1"/>
              </a:solidFill>
              <a:latin typeface=""/>
              <a:ea typeface="Brush Script MT" panose="03060802040406070304" pitchFamily="66" charset="-122"/>
              <a:cs typeface="Arial" panose="020B0604020202020204" pitchFamily="34" charset="0"/>
            </a:endParaRPr>
          </a:p>
        </p:txBody>
      </p:sp>
      <p:pic>
        <p:nvPicPr>
          <p:cNvPr id="8" name="Picture 7" descr="Text&#10;&#10;Description automatically generated">
            <a:extLst>
              <a:ext uri="{FF2B5EF4-FFF2-40B4-BE49-F238E27FC236}">
                <a16:creationId xmlns:a16="http://schemas.microsoft.com/office/drawing/2014/main" id="{04AA51B8-9016-4AD0-8B22-2859AB94CD04}"/>
              </a:ext>
            </a:extLst>
          </p:cNvPr>
          <p:cNvPicPr>
            <a:picLocks noChangeAspect="1"/>
          </p:cNvPicPr>
          <p:nvPr/>
        </p:nvPicPr>
        <p:blipFill>
          <a:blip r:embed="rId3"/>
          <a:stretch>
            <a:fillRect/>
          </a:stretch>
        </p:blipFill>
        <p:spPr>
          <a:xfrm>
            <a:off x="10307724" y="6273479"/>
            <a:ext cx="1706392" cy="405114"/>
          </a:xfrm>
          <a:prstGeom prst="rect">
            <a:avLst/>
          </a:prstGeom>
        </p:spPr>
      </p:pic>
    </p:spTree>
    <p:extLst>
      <p:ext uri="{BB962C8B-B14F-4D97-AF65-F5344CB8AC3E}">
        <p14:creationId xmlns:p14="http://schemas.microsoft.com/office/powerpoint/2010/main" val="32836364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F47C5AC-4301-C14C-A2C3-F836FC7E1BBF}"/>
              </a:ext>
            </a:extLst>
          </p:cNvPr>
          <p:cNvSpPr/>
          <p:nvPr/>
        </p:nvSpPr>
        <p:spPr>
          <a:xfrm>
            <a:off x="0" y="1"/>
            <a:ext cx="12192000" cy="4419601"/>
          </a:xfrm>
          <a:prstGeom prst="rect">
            <a:avLst/>
          </a:prstGeom>
          <a:solidFill>
            <a:schemeClr val="accent2"/>
          </a:solidFill>
          <a:ln>
            <a:solidFill>
              <a:srgbClr val="FF70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0576BDD-CDC4-3F4D-AC18-09D0179EC92D}"/>
              </a:ext>
            </a:extLst>
          </p:cNvPr>
          <p:cNvSpPr txBox="1"/>
          <p:nvPr/>
        </p:nvSpPr>
        <p:spPr>
          <a:xfrm>
            <a:off x="3170750" y="1924594"/>
            <a:ext cx="6266330" cy="830997"/>
          </a:xfrm>
          <a:prstGeom prst="rect">
            <a:avLst/>
          </a:prstGeom>
          <a:noFill/>
        </p:spPr>
        <p:txBody>
          <a:bodyPr wrap="square" rtlCol="0">
            <a:spAutoFit/>
          </a:bodyPr>
          <a:lstStyle/>
          <a:p>
            <a:pPr algn="ctr"/>
            <a:r>
              <a:rPr lang="en-US" sz="4800" b="1">
                <a:solidFill>
                  <a:schemeClr val="bg1"/>
                </a:solidFill>
                <a:latin typeface=""/>
                <a:ea typeface="Brush Script MT" panose="03060802040406070304" pitchFamily="66" charset="-122"/>
                <a:cs typeface="Arial" panose="020B0604020202020204" pitchFamily="34" charset="0"/>
              </a:rPr>
              <a:t>Q&amp;A</a:t>
            </a:r>
          </a:p>
        </p:txBody>
      </p:sp>
      <p:pic>
        <p:nvPicPr>
          <p:cNvPr id="3" name="Graphic 2" descr="Chat">
            <a:extLst>
              <a:ext uri="{FF2B5EF4-FFF2-40B4-BE49-F238E27FC236}">
                <a16:creationId xmlns:a16="http://schemas.microsoft.com/office/drawing/2014/main" id="{789D060C-A791-4BCF-B740-9B663FC21A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41445" y="1924594"/>
            <a:ext cx="914400" cy="914400"/>
          </a:xfrm>
          <a:prstGeom prst="rect">
            <a:avLst/>
          </a:prstGeom>
        </p:spPr>
      </p:pic>
      <p:pic>
        <p:nvPicPr>
          <p:cNvPr id="8" name="Picture 7" descr="Text&#10;&#10;Description automatically generated">
            <a:extLst>
              <a:ext uri="{FF2B5EF4-FFF2-40B4-BE49-F238E27FC236}">
                <a16:creationId xmlns:a16="http://schemas.microsoft.com/office/drawing/2014/main" id="{D0EF7543-43CB-4E89-9FCF-201D8A04A717}"/>
              </a:ext>
            </a:extLst>
          </p:cNvPr>
          <p:cNvPicPr>
            <a:picLocks noChangeAspect="1"/>
          </p:cNvPicPr>
          <p:nvPr/>
        </p:nvPicPr>
        <p:blipFill>
          <a:blip r:embed="rId5"/>
          <a:stretch>
            <a:fillRect/>
          </a:stretch>
        </p:blipFill>
        <p:spPr>
          <a:xfrm>
            <a:off x="10307724" y="6273479"/>
            <a:ext cx="1706392" cy="405114"/>
          </a:xfrm>
          <a:prstGeom prst="rect">
            <a:avLst/>
          </a:prstGeom>
        </p:spPr>
      </p:pic>
    </p:spTree>
    <p:extLst>
      <p:ext uri="{BB962C8B-B14F-4D97-AF65-F5344CB8AC3E}">
        <p14:creationId xmlns:p14="http://schemas.microsoft.com/office/powerpoint/2010/main" val="9241478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F47C5AC-4301-C14C-A2C3-F836FC7E1BBF}"/>
              </a:ext>
            </a:extLst>
          </p:cNvPr>
          <p:cNvSpPr/>
          <p:nvPr/>
        </p:nvSpPr>
        <p:spPr>
          <a:xfrm>
            <a:off x="0" y="1"/>
            <a:ext cx="12192000" cy="4419601"/>
          </a:xfrm>
          <a:prstGeom prst="rect">
            <a:avLst/>
          </a:prstGeom>
          <a:solidFill>
            <a:schemeClr val="accent2"/>
          </a:solidFill>
          <a:ln>
            <a:solidFill>
              <a:srgbClr val="FF70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0576BDD-CDC4-3F4D-AC18-09D0179EC92D}"/>
              </a:ext>
            </a:extLst>
          </p:cNvPr>
          <p:cNvSpPr txBox="1"/>
          <p:nvPr/>
        </p:nvSpPr>
        <p:spPr>
          <a:xfrm>
            <a:off x="2962834" y="1924594"/>
            <a:ext cx="6266330" cy="830997"/>
          </a:xfrm>
          <a:prstGeom prst="rect">
            <a:avLst/>
          </a:prstGeom>
          <a:noFill/>
        </p:spPr>
        <p:txBody>
          <a:bodyPr wrap="square" rtlCol="0">
            <a:spAutoFit/>
          </a:bodyPr>
          <a:lstStyle/>
          <a:p>
            <a:pPr algn="ctr"/>
            <a:r>
              <a:rPr lang="en-US" sz="4800" b="1">
                <a:solidFill>
                  <a:schemeClr val="bg1"/>
                </a:solidFill>
                <a:latin typeface=""/>
                <a:ea typeface="Brush Script MT" panose="03060802040406070304" pitchFamily="66" charset="-122"/>
                <a:cs typeface="Arial" panose="020B0604020202020204" pitchFamily="34" charset="0"/>
              </a:rPr>
              <a:t>Thank you!</a:t>
            </a:r>
          </a:p>
        </p:txBody>
      </p:sp>
      <p:pic>
        <p:nvPicPr>
          <p:cNvPr id="8" name="Picture 7" descr="Text&#10;&#10;Description automatically generated">
            <a:extLst>
              <a:ext uri="{FF2B5EF4-FFF2-40B4-BE49-F238E27FC236}">
                <a16:creationId xmlns:a16="http://schemas.microsoft.com/office/drawing/2014/main" id="{43F9DDC7-B07B-4390-8FB0-669C230714FB}"/>
              </a:ext>
            </a:extLst>
          </p:cNvPr>
          <p:cNvPicPr>
            <a:picLocks noChangeAspect="1"/>
          </p:cNvPicPr>
          <p:nvPr/>
        </p:nvPicPr>
        <p:blipFill>
          <a:blip r:embed="rId3"/>
          <a:stretch>
            <a:fillRect/>
          </a:stretch>
        </p:blipFill>
        <p:spPr>
          <a:xfrm>
            <a:off x="10307724" y="6273479"/>
            <a:ext cx="1706392" cy="405114"/>
          </a:xfrm>
          <a:prstGeom prst="rect">
            <a:avLst/>
          </a:prstGeom>
        </p:spPr>
      </p:pic>
    </p:spTree>
    <p:extLst>
      <p:ext uri="{BB962C8B-B14F-4D97-AF65-F5344CB8AC3E}">
        <p14:creationId xmlns:p14="http://schemas.microsoft.com/office/powerpoint/2010/main" val="12821910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D5F1119-8B63-6342-9CF2-74F26E540E6A}"/>
              </a:ext>
            </a:extLst>
          </p:cNvPr>
          <p:cNvSpPr/>
          <p:nvPr/>
        </p:nvSpPr>
        <p:spPr>
          <a:xfrm>
            <a:off x="507077" y="379959"/>
            <a:ext cx="11134463" cy="846436"/>
          </a:xfrm>
          <a:prstGeom prst="rect">
            <a:avLst/>
          </a:prstGeom>
          <a:solidFill>
            <a:schemeClr val="tx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solidFill>
                  <a:schemeClr val="accent2"/>
                </a:solidFill>
                <a:latin typeface=""/>
                <a:cs typeface="Helvetica" panose="020B0604020202020204" pitchFamily="34" charset="0"/>
              </a:rPr>
              <a:t>Contact:</a:t>
            </a:r>
          </a:p>
        </p:txBody>
      </p:sp>
      <p:pic>
        <p:nvPicPr>
          <p:cNvPr id="6" name="Picture 5" descr="Text&#10;&#10;Description automatically generated">
            <a:extLst>
              <a:ext uri="{FF2B5EF4-FFF2-40B4-BE49-F238E27FC236}">
                <a16:creationId xmlns:a16="http://schemas.microsoft.com/office/drawing/2014/main" id="{5736539C-FFFD-4C71-A48E-7575E5E138FC}"/>
              </a:ext>
            </a:extLst>
          </p:cNvPr>
          <p:cNvPicPr>
            <a:picLocks noChangeAspect="1"/>
          </p:cNvPicPr>
          <p:nvPr/>
        </p:nvPicPr>
        <p:blipFill>
          <a:blip r:embed="rId3"/>
          <a:stretch>
            <a:fillRect/>
          </a:stretch>
        </p:blipFill>
        <p:spPr>
          <a:xfrm>
            <a:off x="10307724" y="6273479"/>
            <a:ext cx="1706392" cy="405114"/>
          </a:xfrm>
          <a:prstGeom prst="rect">
            <a:avLst/>
          </a:prstGeom>
        </p:spPr>
      </p:pic>
      <p:sp>
        <p:nvSpPr>
          <p:cNvPr id="7" name="Rectangle 6">
            <a:extLst>
              <a:ext uri="{FF2B5EF4-FFF2-40B4-BE49-F238E27FC236}">
                <a16:creationId xmlns:a16="http://schemas.microsoft.com/office/drawing/2014/main" id="{DDD1F96E-980E-468C-9967-1360C29DBFE2}"/>
              </a:ext>
            </a:extLst>
          </p:cNvPr>
          <p:cNvSpPr/>
          <p:nvPr/>
        </p:nvSpPr>
        <p:spPr>
          <a:xfrm>
            <a:off x="507077" y="1343025"/>
            <a:ext cx="11134463" cy="493045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accent2"/>
                </a:solidFill>
                <a:latin typeface=""/>
              </a:rPr>
              <a:t>Management of the GAM has been handed over to:</a:t>
            </a:r>
          </a:p>
          <a:p>
            <a:r>
              <a:rPr lang="en-US" sz="2000" b="1" dirty="0">
                <a:solidFill>
                  <a:schemeClr val="accent2"/>
                </a:solidFill>
                <a:latin typeface=""/>
              </a:rPr>
              <a:t>OCHA Gender Equality Unit (GEU), </a:t>
            </a:r>
            <a:r>
              <a:rPr lang="en-US" sz="2000" dirty="0">
                <a:solidFill>
                  <a:schemeClr val="accent2"/>
                </a:solidFill>
                <a:latin typeface=""/>
                <a:hlinkClick r:id="rId4"/>
              </a:rPr>
              <a:t>iasc-gam@un.org</a:t>
            </a:r>
            <a:r>
              <a:rPr lang="en-US" sz="2000" dirty="0">
                <a:solidFill>
                  <a:schemeClr val="accent2"/>
                </a:solidFill>
                <a:latin typeface=""/>
              </a:rPr>
              <a:t> </a:t>
            </a:r>
          </a:p>
          <a:p>
            <a:endParaRPr lang="en-US" sz="2000" dirty="0">
              <a:solidFill>
                <a:schemeClr val="accent2"/>
              </a:solidFill>
              <a:latin typeface=""/>
            </a:endParaRPr>
          </a:p>
          <a:p>
            <a:r>
              <a:rPr lang="en-US" sz="2000" b="1" dirty="0" err="1">
                <a:solidFill>
                  <a:schemeClr val="accent2"/>
                </a:solidFill>
                <a:latin typeface=""/>
              </a:rPr>
              <a:t>GenCap</a:t>
            </a:r>
            <a:r>
              <a:rPr lang="en-US" sz="2000" b="1" dirty="0">
                <a:solidFill>
                  <a:schemeClr val="accent2"/>
                </a:solidFill>
                <a:latin typeface=""/>
              </a:rPr>
              <a:t> Advisor Floods 2022, Pakistan</a:t>
            </a:r>
          </a:p>
          <a:p>
            <a:r>
              <a:rPr lang="en-US" sz="2000" b="1" dirty="0">
                <a:solidFill>
                  <a:schemeClr val="accent2"/>
                </a:solidFill>
                <a:latin typeface=""/>
                <a:hlinkClick r:id="rId5"/>
              </a:rPr>
              <a:t>n</a:t>
            </a:r>
            <a:r>
              <a:rPr lang="en-US" sz="2000" b="1">
                <a:solidFill>
                  <a:schemeClr val="accent2"/>
                </a:solidFill>
                <a:latin typeface=""/>
                <a:hlinkClick r:id="rId5"/>
              </a:rPr>
              <a:t>usrat</a:t>
            </a:r>
            <a:r>
              <a:rPr lang="en-US" sz="2000" b="1" dirty="0">
                <a:solidFill>
                  <a:schemeClr val="accent2"/>
                </a:solidFill>
                <a:latin typeface=""/>
                <a:hlinkClick r:id="rId5"/>
              </a:rPr>
              <a:t>@un.org</a:t>
            </a:r>
            <a:r>
              <a:rPr lang="en-US" sz="2000" b="1" dirty="0">
                <a:solidFill>
                  <a:schemeClr val="accent2"/>
                </a:solidFill>
                <a:latin typeface=""/>
              </a:rPr>
              <a:t> </a:t>
            </a:r>
            <a:endParaRPr lang="pt-BR" sz="2000" dirty="0">
              <a:solidFill>
                <a:schemeClr val="accent2"/>
              </a:solidFill>
              <a:latin typeface=""/>
            </a:endParaRPr>
          </a:p>
        </p:txBody>
      </p:sp>
    </p:spTree>
    <p:extLst>
      <p:ext uri="{BB962C8B-B14F-4D97-AF65-F5344CB8AC3E}">
        <p14:creationId xmlns:p14="http://schemas.microsoft.com/office/powerpoint/2010/main" val="9104026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B0F8CFA6-2B11-4590-B41E-BF5B9A6AC192}"/>
              </a:ext>
            </a:extLst>
          </p:cNvPr>
          <p:cNvGraphicFramePr/>
          <p:nvPr>
            <p:extLst>
              <p:ext uri="{D42A27DB-BD31-4B8C-83A1-F6EECF244321}">
                <p14:modId xmlns:p14="http://schemas.microsoft.com/office/powerpoint/2010/main" val="827245311"/>
              </p:ext>
            </p:extLst>
          </p:nvPr>
        </p:nvGraphicFramePr>
        <p:xfrm>
          <a:off x="136849" y="130629"/>
          <a:ext cx="11918302" cy="6438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a:extLst>
              <a:ext uri="{FF2B5EF4-FFF2-40B4-BE49-F238E27FC236}">
                <a16:creationId xmlns:a16="http://schemas.microsoft.com/office/drawing/2014/main" id="{61580B83-00E8-486E-9A58-ACC225C5544E}"/>
              </a:ext>
            </a:extLst>
          </p:cNvPr>
          <p:cNvGraphicFramePr/>
          <p:nvPr>
            <p:extLst>
              <p:ext uri="{D42A27DB-BD31-4B8C-83A1-F6EECF244321}">
                <p14:modId xmlns:p14="http://schemas.microsoft.com/office/powerpoint/2010/main" val="4051322988"/>
              </p:ext>
            </p:extLst>
          </p:nvPr>
        </p:nvGraphicFramePr>
        <p:xfrm>
          <a:off x="444655" y="829402"/>
          <a:ext cx="11384672" cy="551955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5" name="Picture 4" descr="Text&#10;&#10;Description automatically generated">
            <a:extLst>
              <a:ext uri="{FF2B5EF4-FFF2-40B4-BE49-F238E27FC236}">
                <a16:creationId xmlns:a16="http://schemas.microsoft.com/office/drawing/2014/main" id="{FA91C12D-E4E1-4009-95C4-6E353197E17C}"/>
              </a:ext>
            </a:extLst>
          </p:cNvPr>
          <p:cNvPicPr>
            <a:picLocks noChangeAspect="1"/>
          </p:cNvPicPr>
          <p:nvPr/>
        </p:nvPicPr>
        <p:blipFill>
          <a:blip r:embed="rId13"/>
          <a:stretch>
            <a:fillRect/>
          </a:stretch>
        </p:blipFill>
        <p:spPr>
          <a:xfrm>
            <a:off x="10307724" y="6273479"/>
            <a:ext cx="1706392" cy="405114"/>
          </a:xfrm>
          <a:prstGeom prst="rect">
            <a:avLst/>
          </a:prstGeom>
        </p:spPr>
      </p:pic>
      <p:sp>
        <p:nvSpPr>
          <p:cNvPr id="7" name="Title 1">
            <a:extLst>
              <a:ext uri="{FF2B5EF4-FFF2-40B4-BE49-F238E27FC236}">
                <a16:creationId xmlns:a16="http://schemas.microsoft.com/office/drawing/2014/main" id="{A73120CE-89B6-410F-B5FF-61736DA376B3}"/>
              </a:ext>
            </a:extLst>
          </p:cNvPr>
          <p:cNvSpPr txBox="1">
            <a:spLocks/>
          </p:cNvSpPr>
          <p:nvPr/>
        </p:nvSpPr>
        <p:spPr>
          <a:xfrm>
            <a:off x="444655" y="203200"/>
            <a:ext cx="11384672" cy="701676"/>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en-US" sz="3200">
                <a:solidFill>
                  <a:srgbClr val="FA591A"/>
                </a:solidFill>
              </a:rPr>
              <a:t>|</a:t>
            </a:r>
            <a:r>
              <a:rPr lang="en-US" sz="3200">
                <a:solidFill>
                  <a:schemeClr val="tx1"/>
                </a:solidFill>
                <a:latin typeface="Calibri" panose="020F0502020204030204" pitchFamily="34" charset="0"/>
                <a:cs typeface="Calibri" panose="020F0502020204030204" pitchFamily="34" charset="0"/>
              </a:rPr>
              <a:t>Roles and Responsibilities as defined by the IASC Gender Policy</a:t>
            </a:r>
            <a:endParaRPr lang="en-US" sz="3200">
              <a:solidFill>
                <a:schemeClr val="tx1"/>
              </a:solidFill>
            </a:endParaRPr>
          </a:p>
        </p:txBody>
      </p:sp>
    </p:spTree>
    <p:extLst>
      <p:ext uri="{BB962C8B-B14F-4D97-AF65-F5344CB8AC3E}">
        <p14:creationId xmlns:p14="http://schemas.microsoft.com/office/powerpoint/2010/main" val="4100587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1BCD593-C7A8-4E7E-8EA6-B018256B7FF9}"/>
              </a:ext>
            </a:extLst>
          </p:cNvPr>
          <p:cNvSpPr txBox="1"/>
          <p:nvPr/>
        </p:nvSpPr>
        <p:spPr>
          <a:xfrm>
            <a:off x="9700211" y="5227654"/>
            <a:ext cx="1215025" cy="276999"/>
          </a:xfrm>
          <a:prstGeom prst="rect">
            <a:avLst/>
          </a:prstGeom>
          <a:noFill/>
        </p:spPr>
        <p:txBody>
          <a:bodyPr wrap="square" rtlCol="0">
            <a:spAutoFit/>
          </a:bodyPr>
          <a:lstStyle/>
          <a:p>
            <a:r>
              <a:rPr lang="en-US" sz="1200">
                <a:solidFill>
                  <a:schemeClr val="accent2">
                    <a:lumMod val="50000"/>
                  </a:schemeClr>
                </a:solidFill>
              </a:rPr>
              <a:t>Accessible </a:t>
            </a:r>
            <a:r>
              <a:rPr lang="en-US" sz="1200">
                <a:solidFill>
                  <a:schemeClr val="accent2">
                    <a:lumMod val="50000"/>
                  </a:schemeClr>
                </a:solidFill>
                <a:hlinkClick r:id="rId3"/>
              </a:rPr>
              <a:t>here</a:t>
            </a:r>
            <a:r>
              <a:rPr lang="en-US" sz="1200">
                <a:solidFill>
                  <a:schemeClr val="accent2">
                    <a:lumMod val="50000"/>
                  </a:schemeClr>
                </a:solidFill>
              </a:rPr>
              <a:t> </a:t>
            </a:r>
          </a:p>
        </p:txBody>
      </p:sp>
      <p:graphicFrame>
        <p:nvGraphicFramePr>
          <p:cNvPr id="9" name="Diagram 8">
            <a:extLst>
              <a:ext uri="{FF2B5EF4-FFF2-40B4-BE49-F238E27FC236}">
                <a16:creationId xmlns:a16="http://schemas.microsoft.com/office/drawing/2014/main" id="{46476082-9C37-4EEA-A536-4A2673BF92A3}"/>
              </a:ext>
            </a:extLst>
          </p:cNvPr>
          <p:cNvGraphicFramePr/>
          <p:nvPr>
            <p:extLst>
              <p:ext uri="{D42A27DB-BD31-4B8C-83A1-F6EECF244321}">
                <p14:modId xmlns:p14="http://schemas.microsoft.com/office/powerpoint/2010/main" val="4103518743"/>
              </p:ext>
            </p:extLst>
          </p:nvPr>
        </p:nvGraphicFramePr>
        <p:xfrm>
          <a:off x="948647" y="1408551"/>
          <a:ext cx="7351651" cy="45740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6" name="Picture 15" descr="Text&#10;&#10;Description automatically generated">
            <a:extLst>
              <a:ext uri="{FF2B5EF4-FFF2-40B4-BE49-F238E27FC236}">
                <a16:creationId xmlns:a16="http://schemas.microsoft.com/office/drawing/2014/main" id="{4CA20CBF-F137-4644-B2F0-FF81A6A6EEBB}"/>
              </a:ext>
            </a:extLst>
          </p:cNvPr>
          <p:cNvPicPr>
            <a:picLocks noChangeAspect="1"/>
          </p:cNvPicPr>
          <p:nvPr/>
        </p:nvPicPr>
        <p:blipFill>
          <a:blip r:embed="rId9"/>
          <a:stretch>
            <a:fillRect/>
          </a:stretch>
        </p:blipFill>
        <p:spPr>
          <a:xfrm>
            <a:off x="10307724" y="6273479"/>
            <a:ext cx="1706392" cy="405114"/>
          </a:xfrm>
          <a:prstGeom prst="rect">
            <a:avLst/>
          </a:prstGeom>
        </p:spPr>
      </p:pic>
      <p:pic>
        <p:nvPicPr>
          <p:cNvPr id="4" name="Picture 3">
            <a:extLst>
              <a:ext uri="{FF2B5EF4-FFF2-40B4-BE49-F238E27FC236}">
                <a16:creationId xmlns:a16="http://schemas.microsoft.com/office/drawing/2014/main" id="{901E60FA-B5A4-48D3-8B83-088B60EA46F3}"/>
              </a:ext>
            </a:extLst>
          </p:cNvPr>
          <p:cNvPicPr>
            <a:picLocks noChangeAspect="1"/>
          </p:cNvPicPr>
          <p:nvPr/>
        </p:nvPicPr>
        <p:blipFill>
          <a:blip r:embed="rId10"/>
          <a:stretch>
            <a:fillRect/>
          </a:stretch>
        </p:blipFill>
        <p:spPr>
          <a:xfrm>
            <a:off x="8902785" y="1491846"/>
            <a:ext cx="2809875" cy="3619500"/>
          </a:xfrm>
          <a:prstGeom prst="rect">
            <a:avLst/>
          </a:prstGeom>
          <a:ln w="19050">
            <a:solidFill>
              <a:srgbClr val="3F1459"/>
            </a:solidFill>
          </a:ln>
        </p:spPr>
      </p:pic>
      <p:sp>
        <p:nvSpPr>
          <p:cNvPr id="17" name="Title 1">
            <a:extLst>
              <a:ext uri="{FF2B5EF4-FFF2-40B4-BE49-F238E27FC236}">
                <a16:creationId xmlns:a16="http://schemas.microsoft.com/office/drawing/2014/main" id="{FBCE90B8-59A6-4C8F-9687-758A59C05811}"/>
              </a:ext>
            </a:extLst>
          </p:cNvPr>
          <p:cNvSpPr txBox="1">
            <a:spLocks/>
          </p:cNvSpPr>
          <p:nvPr/>
        </p:nvSpPr>
        <p:spPr>
          <a:xfrm>
            <a:off x="444655" y="203200"/>
            <a:ext cx="11384672" cy="701676"/>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en-US" sz="3200">
                <a:solidFill>
                  <a:srgbClr val="FA591A"/>
                </a:solidFill>
              </a:rPr>
              <a:t>|</a:t>
            </a:r>
            <a:r>
              <a:rPr lang="en-US" sz="3200">
                <a:solidFill>
                  <a:schemeClr val="tx1"/>
                </a:solidFill>
                <a:latin typeface="Calibri" panose="020F0502020204030204" pitchFamily="34" charset="0"/>
                <a:cs typeface="Calibri" panose="020F0502020204030204" pitchFamily="34" charset="0"/>
              </a:rPr>
              <a:t>Key findings from IASC Gender Accountability Framework Report 2022</a:t>
            </a:r>
            <a:endParaRPr lang="en-US" sz="3200">
              <a:solidFill>
                <a:schemeClr val="tx1"/>
              </a:solidFill>
            </a:endParaRPr>
          </a:p>
        </p:txBody>
      </p:sp>
    </p:spTree>
    <p:extLst>
      <p:ext uri="{BB962C8B-B14F-4D97-AF65-F5344CB8AC3E}">
        <p14:creationId xmlns:p14="http://schemas.microsoft.com/office/powerpoint/2010/main" val="13516867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ext&#10;&#10;Description automatically generated">
            <a:extLst>
              <a:ext uri="{FF2B5EF4-FFF2-40B4-BE49-F238E27FC236}">
                <a16:creationId xmlns:a16="http://schemas.microsoft.com/office/drawing/2014/main" id="{F95BA099-74A1-42B8-9C05-F9466D9067E3}"/>
              </a:ext>
            </a:extLst>
          </p:cNvPr>
          <p:cNvPicPr>
            <a:picLocks noChangeAspect="1"/>
          </p:cNvPicPr>
          <p:nvPr/>
        </p:nvPicPr>
        <p:blipFill>
          <a:blip r:embed="rId3"/>
          <a:stretch>
            <a:fillRect/>
          </a:stretch>
        </p:blipFill>
        <p:spPr>
          <a:xfrm>
            <a:off x="10307724" y="6273479"/>
            <a:ext cx="1706392" cy="405114"/>
          </a:xfrm>
          <a:prstGeom prst="rect">
            <a:avLst/>
          </a:prstGeom>
        </p:spPr>
      </p:pic>
      <p:sp>
        <p:nvSpPr>
          <p:cNvPr id="10" name="Title 1">
            <a:extLst>
              <a:ext uri="{FF2B5EF4-FFF2-40B4-BE49-F238E27FC236}">
                <a16:creationId xmlns:a16="http://schemas.microsoft.com/office/drawing/2014/main" id="{FD232BC6-B3A9-42ED-8BCA-FACBD10343A5}"/>
              </a:ext>
            </a:extLst>
          </p:cNvPr>
          <p:cNvSpPr txBox="1">
            <a:spLocks/>
          </p:cNvSpPr>
          <p:nvPr/>
        </p:nvSpPr>
        <p:spPr>
          <a:xfrm>
            <a:off x="444655" y="203200"/>
            <a:ext cx="11384672" cy="701676"/>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en-US" sz="3200">
                <a:solidFill>
                  <a:srgbClr val="FA591A"/>
                </a:solidFill>
              </a:rPr>
              <a:t>|</a:t>
            </a:r>
            <a:r>
              <a:rPr lang="en-US" sz="3200">
                <a:solidFill>
                  <a:schemeClr val="tx1"/>
                </a:solidFill>
                <a:latin typeface="Calibri" panose="020F0502020204030204" pitchFamily="34" charset="0"/>
                <a:cs typeface="Calibri" panose="020F0502020204030204" pitchFamily="34" charset="0"/>
              </a:rPr>
              <a:t>Why gender equality is essential in humanitarian action</a:t>
            </a:r>
            <a:endParaRPr lang="en-US" sz="3200">
              <a:solidFill>
                <a:schemeClr val="tx1"/>
              </a:solidFill>
            </a:endParaRPr>
          </a:p>
        </p:txBody>
      </p:sp>
      <p:pic>
        <p:nvPicPr>
          <p:cNvPr id="9" name="Picture Placeholder 19">
            <a:extLst>
              <a:ext uri="{FF2B5EF4-FFF2-40B4-BE49-F238E27FC236}">
                <a16:creationId xmlns:a16="http://schemas.microsoft.com/office/drawing/2014/main" id="{B2184AD8-4C38-4839-9AA9-B91D7C4565CF}"/>
              </a:ext>
            </a:extLst>
          </p:cNvPr>
          <p:cNvPicPr>
            <a:picLocks noChangeAspect="1"/>
          </p:cNvPicPr>
          <p:nvPr/>
        </p:nvPicPr>
        <p:blipFill>
          <a:blip r:embed="rId4"/>
          <a:srcRect l="16644" r="16644"/>
          <a:stretch/>
        </p:blipFill>
        <p:spPr>
          <a:xfrm>
            <a:off x="2016560" y="1519274"/>
            <a:ext cx="2438400" cy="2436144"/>
          </a:xfrm>
          <a:prstGeom prst="ellipse">
            <a:avLst/>
          </a:prstGeom>
          <a:ln>
            <a:solidFill>
              <a:srgbClr val="FA591A"/>
            </a:solidFill>
          </a:ln>
        </p:spPr>
      </p:pic>
      <p:pic>
        <p:nvPicPr>
          <p:cNvPr id="11" name="Picture Placeholder 21">
            <a:extLst>
              <a:ext uri="{FF2B5EF4-FFF2-40B4-BE49-F238E27FC236}">
                <a16:creationId xmlns:a16="http://schemas.microsoft.com/office/drawing/2014/main" id="{F5423CF5-58E8-4C9F-8AE7-9471D8BB2DFB}"/>
              </a:ext>
            </a:extLst>
          </p:cNvPr>
          <p:cNvPicPr>
            <a:picLocks noChangeAspect="1"/>
          </p:cNvPicPr>
          <p:nvPr/>
        </p:nvPicPr>
        <p:blipFill>
          <a:blip r:embed="rId5"/>
          <a:srcRect l="16595" r="16595"/>
          <a:stretch/>
        </p:blipFill>
        <p:spPr>
          <a:xfrm>
            <a:off x="4899700" y="1519274"/>
            <a:ext cx="2438400" cy="2436144"/>
          </a:xfrm>
          <a:prstGeom prst="ellipse">
            <a:avLst/>
          </a:prstGeom>
          <a:ln>
            <a:solidFill>
              <a:srgbClr val="FA591A"/>
            </a:solidFill>
          </a:ln>
        </p:spPr>
      </p:pic>
      <p:pic>
        <p:nvPicPr>
          <p:cNvPr id="12" name="Picture Placeholder 23">
            <a:extLst>
              <a:ext uri="{FF2B5EF4-FFF2-40B4-BE49-F238E27FC236}">
                <a16:creationId xmlns:a16="http://schemas.microsoft.com/office/drawing/2014/main" id="{A422F16E-C9B1-461C-8445-443989E80CA9}"/>
              </a:ext>
            </a:extLst>
          </p:cNvPr>
          <p:cNvPicPr>
            <a:picLocks noChangeAspect="1"/>
          </p:cNvPicPr>
          <p:nvPr/>
        </p:nvPicPr>
        <p:blipFill rotWithShape="1">
          <a:blip r:embed="rId6"/>
          <a:srcRect l="20127" r="13161"/>
          <a:stretch/>
        </p:blipFill>
        <p:spPr>
          <a:xfrm>
            <a:off x="7767504" y="1519274"/>
            <a:ext cx="2438400" cy="2436144"/>
          </a:xfrm>
          <a:prstGeom prst="ellipse">
            <a:avLst/>
          </a:prstGeom>
          <a:ln>
            <a:solidFill>
              <a:srgbClr val="FA591A"/>
            </a:solidFill>
          </a:ln>
        </p:spPr>
      </p:pic>
      <p:sp>
        <p:nvSpPr>
          <p:cNvPr id="14" name="Text Placeholder 4">
            <a:extLst>
              <a:ext uri="{FF2B5EF4-FFF2-40B4-BE49-F238E27FC236}">
                <a16:creationId xmlns:a16="http://schemas.microsoft.com/office/drawing/2014/main" id="{D21334EF-DEB1-4693-A8E1-217C29A785C4}"/>
              </a:ext>
            </a:extLst>
          </p:cNvPr>
          <p:cNvSpPr txBox="1">
            <a:spLocks/>
          </p:cNvSpPr>
          <p:nvPr/>
        </p:nvSpPr>
        <p:spPr>
          <a:xfrm>
            <a:off x="1794076" y="4374874"/>
            <a:ext cx="2811357" cy="321523"/>
          </a:xfrm>
          <a:prstGeom prst="rect">
            <a:avLst/>
          </a:prstGeom>
        </p:spPr>
        <p:txBody>
          <a:bodyPr vert="horz" lIns="91440" tIns="45720" rIns="91440" bIns="45720" rtlCol="0">
            <a:noAutofit/>
          </a:bodyPr>
          <a:lstStyle>
            <a:lvl1pPr marL="0" indent="0" algn="l" defTabSz="914400" rtl="0" eaLnBrk="1" latinLnBrk="0" hangingPunct="1">
              <a:lnSpc>
                <a:spcPct val="85000"/>
              </a:lnSpc>
              <a:spcBef>
                <a:spcPts val="1300"/>
              </a:spcBef>
              <a:buFont typeface="Arial" pitchFamily="34" charset="0"/>
              <a:buNone/>
              <a:defRPr sz="1732" b="1" i="0" kern="1200" baseline="0">
                <a:solidFill>
                  <a:srgbClr val="0397D6"/>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marL="0" marR="0" lvl="0" indent="0" algn="ctr" defTabSz="914400" rtl="0" eaLnBrk="1" fontAlgn="auto" latinLnBrk="0" hangingPunct="1">
              <a:lnSpc>
                <a:spcPct val="85000"/>
              </a:lnSpc>
              <a:spcBef>
                <a:spcPts val="1300"/>
              </a:spcBef>
              <a:spcAft>
                <a:spcPts val="0"/>
              </a:spcAft>
              <a:buClrTx/>
              <a:buSzTx/>
              <a:buFont typeface="Arial" pitchFamily="34" charset="0"/>
              <a:buNone/>
              <a:tabLst/>
              <a:defRPr/>
            </a:pPr>
            <a:r>
              <a:rPr kumimoji="0" lang="en-US" sz="1732" b="1" i="0" u="none" strike="noStrike" kern="1200" cap="none" spc="0" normalizeH="0" baseline="0" noProof="0">
                <a:ln>
                  <a:noFill/>
                </a:ln>
                <a:solidFill>
                  <a:srgbClr val="FA591A"/>
                </a:solidFill>
                <a:effectLst/>
                <a:uLnTx/>
                <a:uFillTx/>
                <a:latin typeface="Calibri Light" panose="020F0302020204030204"/>
                <a:ea typeface="+mn-ea"/>
                <a:cs typeface="+mn-cs"/>
              </a:rPr>
              <a:t>Gender</a:t>
            </a:r>
          </a:p>
        </p:txBody>
      </p:sp>
      <p:sp>
        <p:nvSpPr>
          <p:cNvPr id="17" name="Text Placeholder 44">
            <a:extLst>
              <a:ext uri="{FF2B5EF4-FFF2-40B4-BE49-F238E27FC236}">
                <a16:creationId xmlns:a16="http://schemas.microsoft.com/office/drawing/2014/main" id="{55C61F05-5ECF-4085-8435-15F718570DCD}"/>
              </a:ext>
            </a:extLst>
          </p:cNvPr>
          <p:cNvSpPr txBox="1">
            <a:spLocks/>
          </p:cNvSpPr>
          <p:nvPr/>
        </p:nvSpPr>
        <p:spPr>
          <a:xfrm>
            <a:off x="4992159" y="4389108"/>
            <a:ext cx="2207682" cy="321523"/>
          </a:xfrm>
          <a:prstGeom prst="rect">
            <a:avLst/>
          </a:prstGeom>
        </p:spPr>
        <p:txBody>
          <a:bodyPr vert="horz" lIns="91440" tIns="45720" rIns="91440" bIns="45720" rtlCol="0">
            <a:noAutofit/>
          </a:bodyPr>
          <a:lstStyle>
            <a:lvl1pPr marL="0" indent="0" algn="l" defTabSz="914400" rtl="0" eaLnBrk="1" latinLnBrk="0" hangingPunct="1">
              <a:lnSpc>
                <a:spcPct val="85000"/>
              </a:lnSpc>
              <a:spcBef>
                <a:spcPts val="1300"/>
              </a:spcBef>
              <a:buFont typeface="Arial" pitchFamily="34" charset="0"/>
              <a:buNone/>
              <a:defRPr sz="1732" b="1" i="0" kern="1200" baseline="0">
                <a:solidFill>
                  <a:srgbClr val="0397D6"/>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marL="0" marR="0" lvl="0" indent="0" algn="ctr" defTabSz="914400" rtl="0" eaLnBrk="1" fontAlgn="auto" latinLnBrk="0" hangingPunct="1">
              <a:lnSpc>
                <a:spcPct val="85000"/>
              </a:lnSpc>
              <a:spcBef>
                <a:spcPts val="1300"/>
              </a:spcBef>
              <a:spcAft>
                <a:spcPts val="0"/>
              </a:spcAft>
              <a:buClrTx/>
              <a:buSzTx/>
              <a:buFont typeface="Arial" pitchFamily="34" charset="0"/>
              <a:buNone/>
              <a:tabLst/>
              <a:defRPr/>
            </a:pPr>
            <a:r>
              <a:rPr kumimoji="0" lang="en-US" sz="1732" b="1" i="0" u="none" strike="noStrike" kern="1200" cap="none" spc="0" normalizeH="0" baseline="0" noProof="0">
                <a:ln>
                  <a:noFill/>
                </a:ln>
                <a:solidFill>
                  <a:srgbClr val="FA591A"/>
                </a:solidFill>
                <a:effectLst/>
                <a:uLnTx/>
                <a:uFillTx/>
                <a:latin typeface="Calibri Light" panose="020F0302020204030204"/>
                <a:ea typeface="+mn-ea"/>
                <a:cs typeface="+mn-cs"/>
              </a:rPr>
              <a:t>Identity</a:t>
            </a:r>
          </a:p>
        </p:txBody>
      </p:sp>
      <p:sp>
        <p:nvSpPr>
          <p:cNvPr id="18" name="Text Placeholder 48">
            <a:extLst>
              <a:ext uri="{FF2B5EF4-FFF2-40B4-BE49-F238E27FC236}">
                <a16:creationId xmlns:a16="http://schemas.microsoft.com/office/drawing/2014/main" id="{1A7EED8E-6813-438E-A841-FEA4FA1348B4}"/>
              </a:ext>
            </a:extLst>
          </p:cNvPr>
          <p:cNvSpPr txBox="1">
            <a:spLocks/>
          </p:cNvSpPr>
          <p:nvPr/>
        </p:nvSpPr>
        <p:spPr>
          <a:xfrm>
            <a:off x="7996046" y="4389108"/>
            <a:ext cx="2311678" cy="321523"/>
          </a:xfrm>
          <a:prstGeom prst="rect">
            <a:avLst/>
          </a:prstGeom>
        </p:spPr>
        <p:txBody>
          <a:bodyPr vert="horz" lIns="91440" tIns="45720" rIns="91440" bIns="45720" rtlCol="0">
            <a:noAutofit/>
          </a:bodyPr>
          <a:lstStyle>
            <a:lvl1pPr marL="0" indent="0" algn="l" defTabSz="914400" rtl="0" eaLnBrk="1" latinLnBrk="0" hangingPunct="1">
              <a:lnSpc>
                <a:spcPct val="85000"/>
              </a:lnSpc>
              <a:spcBef>
                <a:spcPts val="1300"/>
              </a:spcBef>
              <a:buFont typeface="Arial" pitchFamily="34" charset="0"/>
              <a:buNone/>
              <a:defRPr sz="1732" b="1" i="0" kern="1200" baseline="0">
                <a:solidFill>
                  <a:srgbClr val="0397D6"/>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marL="0" marR="0" lvl="0" indent="0" algn="ctr" defTabSz="914400" rtl="0" eaLnBrk="1" fontAlgn="auto" latinLnBrk="0" hangingPunct="1">
              <a:lnSpc>
                <a:spcPct val="85000"/>
              </a:lnSpc>
              <a:spcBef>
                <a:spcPts val="1300"/>
              </a:spcBef>
              <a:spcAft>
                <a:spcPts val="0"/>
              </a:spcAft>
              <a:buClrTx/>
              <a:buSzTx/>
              <a:buFont typeface="Arial" pitchFamily="34" charset="0"/>
              <a:buNone/>
              <a:tabLst/>
              <a:defRPr/>
            </a:pPr>
            <a:r>
              <a:rPr kumimoji="0" lang="en-US" sz="1732" b="1" i="0" u="none" strike="noStrike" kern="1200" cap="none" spc="0" normalizeH="0" baseline="0" noProof="0">
                <a:ln>
                  <a:noFill/>
                </a:ln>
                <a:solidFill>
                  <a:srgbClr val="FA591A"/>
                </a:solidFill>
                <a:effectLst/>
                <a:uLnTx/>
                <a:uFillTx/>
                <a:latin typeface="Calibri Light" panose="020F0302020204030204"/>
                <a:ea typeface="+mn-ea"/>
                <a:cs typeface="+mn-cs"/>
              </a:rPr>
              <a:t>Gender equality</a:t>
            </a:r>
          </a:p>
        </p:txBody>
      </p:sp>
    </p:spTree>
    <p:extLst>
      <p:ext uri="{BB962C8B-B14F-4D97-AF65-F5344CB8AC3E}">
        <p14:creationId xmlns:p14="http://schemas.microsoft.com/office/powerpoint/2010/main" val="7959312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12236A3-844B-4973-A48E-76C5061ABDF7}"/>
              </a:ext>
            </a:extLst>
          </p:cNvPr>
          <p:cNvSpPr txBox="1">
            <a:spLocks/>
          </p:cNvSpPr>
          <p:nvPr/>
        </p:nvSpPr>
        <p:spPr>
          <a:xfrm>
            <a:off x="444655" y="203200"/>
            <a:ext cx="11384672" cy="701676"/>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endParaRPr kumimoji="0" lang="en-US" sz="3200" b="1" i="0" u="none" strike="noStrike" kern="1200" cap="none" spc="-120" normalizeH="0" baseline="0" noProof="0" dirty="0">
              <a:ln>
                <a:noFill/>
              </a:ln>
              <a:solidFill>
                <a:prstClr val="black"/>
              </a:solidFill>
              <a:effectLst/>
              <a:uLnTx/>
              <a:uFillTx/>
              <a:latin typeface="Calibri Light" panose="020F0302020204030204"/>
              <a:ea typeface="+mj-ea"/>
              <a:cs typeface="+mj-cs"/>
            </a:endParaRPr>
          </a:p>
        </p:txBody>
      </p:sp>
      <p:sp>
        <p:nvSpPr>
          <p:cNvPr id="6" name="Title 1">
            <a:extLst>
              <a:ext uri="{FF2B5EF4-FFF2-40B4-BE49-F238E27FC236}">
                <a16:creationId xmlns:a16="http://schemas.microsoft.com/office/drawing/2014/main" id="{2AF9C8AA-09F4-4E0A-95C9-A41141749ADE}"/>
              </a:ext>
            </a:extLst>
          </p:cNvPr>
          <p:cNvSpPr txBox="1">
            <a:spLocks/>
          </p:cNvSpPr>
          <p:nvPr/>
        </p:nvSpPr>
        <p:spPr>
          <a:xfrm>
            <a:off x="4834467" y="156501"/>
            <a:ext cx="7110606" cy="701676"/>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lang="en-US" sz="3200" dirty="0">
                <a:solidFill>
                  <a:srgbClr val="FA591A"/>
                </a:solidFill>
              </a:rPr>
              <a:t>|</a:t>
            </a:r>
            <a:r>
              <a:rPr kumimoji="0" lang="en-US" sz="3200" b="1" i="0" u="none" strike="noStrike" kern="1200" cap="none" spc="-120" normalizeH="0" baseline="0" noProof="0" dirty="0">
                <a:ln>
                  <a:noFill/>
                </a:ln>
                <a:solidFill>
                  <a:prstClr val="black"/>
                </a:solidFill>
                <a:effectLst/>
                <a:uLnTx/>
                <a:uFillTx/>
                <a:latin typeface="Calibri Light" panose="020F0302020204030204"/>
                <a:ea typeface="+mj-ea"/>
                <a:cs typeface="+mj-cs"/>
              </a:rPr>
              <a:t>Exercise</a:t>
            </a:r>
          </a:p>
        </p:txBody>
      </p:sp>
      <p:pic>
        <p:nvPicPr>
          <p:cNvPr id="7" name="Picture 6">
            <a:extLst>
              <a:ext uri="{FF2B5EF4-FFF2-40B4-BE49-F238E27FC236}">
                <a16:creationId xmlns:a16="http://schemas.microsoft.com/office/drawing/2014/main" id="{BB6E7672-8599-42AA-8067-F6DD6F9B3D49}"/>
              </a:ext>
            </a:extLst>
          </p:cNvPr>
          <p:cNvPicPr>
            <a:picLocks noChangeAspect="1"/>
          </p:cNvPicPr>
          <p:nvPr/>
        </p:nvPicPr>
        <p:blipFill rotWithShape="1">
          <a:blip r:embed="rId3">
            <a:extLst>
              <a:ext uri="{28A0092B-C50C-407E-A947-70E740481C1C}">
                <a14:useLocalDpi xmlns:a14="http://schemas.microsoft.com/office/drawing/2010/main" val="0"/>
              </a:ext>
            </a:extLst>
          </a:blip>
          <a:srcRect l="50000" r="4948"/>
          <a:stretch/>
        </p:blipFill>
        <p:spPr>
          <a:xfrm>
            <a:off x="20" y="-12128"/>
            <a:ext cx="4654276" cy="6870127"/>
          </a:xfrm>
          <a:prstGeom prst="rect">
            <a:avLst/>
          </a:prstGeom>
        </p:spPr>
      </p:pic>
      <p:sp>
        <p:nvSpPr>
          <p:cNvPr id="9" name="Content Placeholder 2">
            <a:extLst>
              <a:ext uri="{FF2B5EF4-FFF2-40B4-BE49-F238E27FC236}">
                <a16:creationId xmlns:a16="http://schemas.microsoft.com/office/drawing/2014/main" id="{EF3CB7BC-8B77-491F-B950-6B5F22C59447}"/>
              </a:ext>
            </a:extLst>
          </p:cNvPr>
          <p:cNvSpPr txBox="1">
            <a:spLocks/>
          </p:cNvSpPr>
          <p:nvPr/>
        </p:nvSpPr>
        <p:spPr>
          <a:xfrm>
            <a:off x="5301915" y="1664602"/>
            <a:ext cx="5868248" cy="2495031"/>
          </a:xfrm>
          <a:prstGeom prst="rect">
            <a:avLst/>
          </a:prstGeom>
          <a:ln>
            <a:noFill/>
          </a:ln>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defRPr/>
            </a:pPr>
            <a:r>
              <a:rPr kumimoji="0" lang="en-US" sz="2400" b="0" i="0" u="none" strike="noStrike" kern="1200" cap="none" spc="0" normalizeH="0" baseline="0" noProof="0" dirty="0">
                <a:ln>
                  <a:noFill/>
                </a:ln>
                <a:effectLst/>
                <a:uLnTx/>
                <a:uFillTx/>
                <a:latin typeface="Calibri" panose="020F0502020204030204"/>
                <a:ea typeface="+mn-ea"/>
                <a:cs typeface="+mn-cs"/>
              </a:rPr>
              <a:t>Some male youth, former fighters, who were living in IDP camps, showed signs of malnutrition. World Food </a:t>
            </a:r>
            <a:r>
              <a:rPr kumimoji="0" lang="en-US" sz="2400" b="0" i="0" u="none" strike="noStrike" kern="1200" cap="none" spc="0" normalizeH="0" baseline="0" noProof="0" dirty="0" err="1">
                <a:ln>
                  <a:noFill/>
                </a:ln>
                <a:effectLst/>
                <a:uLnTx/>
                <a:uFillTx/>
                <a:latin typeface="Calibri" panose="020F0502020204030204"/>
                <a:ea typeface="+mn-ea"/>
                <a:cs typeface="+mn-cs"/>
              </a:rPr>
              <a:t>Programme</a:t>
            </a:r>
            <a:r>
              <a:rPr lang="en-US" sz="2400" dirty="0">
                <a:latin typeface="Calibri" panose="020F0502020204030204"/>
              </a:rPr>
              <a:t> </a:t>
            </a:r>
            <a:r>
              <a:rPr kumimoji="0" lang="en-US" sz="2400" b="0" i="0" u="none" strike="noStrike" kern="1200" cap="none" spc="0" normalizeH="0" baseline="0" noProof="0" dirty="0">
                <a:ln>
                  <a:noFill/>
                </a:ln>
                <a:effectLst/>
                <a:uLnTx/>
                <a:uFillTx/>
                <a:latin typeface="Calibri" panose="020F0502020204030204"/>
                <a:ea typeface="+mn-ea"/>
                <a:cs typeface="+mn-cs"/>
              </a:rPr>
              <a:t> increased their rations but malnutrition continued and some of the youth died. World Food </a:t>
            </a:r>
            <a:r>
              <a:rPr kumimoji="0" lang="en-US" sz="2400" b="0" i="0" u="none" strike="noStrike" kern="1200" cap="none" spc="0" normalizeH="0" baseline="0" noProof="0" dirty="0" err="1">
                <a:ln>
                  <a:noFill/>
                </a:ln>
                <a:effectLst/>
                <a:uLnTx/>
                <a:uFillTx/>
                <a:latin typeface="Calibri" panose="020F0502020204030204"/>
                <a:ea typeface="+mn-ea"/>
                <a:cs typeface="+mn-cs"/>
              </a:rPr>
              <a:t>Programme</a:t>
            </a:r>
            <a:r>
              <a:rPr kumimoji="0" lang="en-US" sz="2400" b="0" i="0" u="none" strike="noStrike" kern="1200" cap="none" spc="0" normalizeH="0" baseline="0" noProof="0" dirty="0">
                <a:ln>
                  <a:noFill/>
                </a:ln>
                <a:effectLst/>
                <a:uLnTx/>
                <a:uFillTx/>
                <a:latin typeface="Calibri" panose="020F0502020204030204"/>
                <a:ea typeface="+mn-ea"/>
                <a:cs typeface="+mn-cs"/>
              </a:rPr>
              <a:t> conducted an assessment to identify the problem and to find a solution.</a:t>
            </a:r>
            <a:endParaRPr lang="en-US" dirty="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descr="Shape&#10;&#10;Description automatically generated with low confidence">
            <a:extLst>
              <a:ext uri="{FF2B5EF4-FFF2-40B4-BE49-F238E27FC236}">
                <a16:creationId xmlns:a16="http://schemas.microsoft.com/office/drawing/2014/main" id="{744072EB-5234-47BA-A076-BDD7D1336D2F}"/>
              </a:ext>
            </a:extLst>
          </p:cNvPr>
          <p:cNvPicPr>
            <a:picLocks noChangeAspect="1"/>
          </p:cNvPicPr>
          <p:nvPr/>
        </p:nvPicPr>
        <p:blipFill rotWithShape="1">
          <a:blip r:embed="rId4">
            <a:duotone>
              <a:srgbClr val="657689">
                <a:shade val="45000"/>
                <a:satMod val="135000"/>
              </a:srgbClr>
              <a:prstClr val="white"/>
            </a:duotone>
            <a:extLst>
              <a:ext uri="{28A0092B-C50C-407E-A947-70E740481C1C}">
                <a14:useLocalDpi xmlns:a14="http://schemas.microsoft.com/office/drawing/2010/main" val="0"/>
              </a:ext>
            </a:extLst>
          </a:blip>
          <a:srcRect l="18181" t="3864" r="27986" b="58332"/>
          <a:stretch/>
        </p:blipFill>
        <p:spPr>
          <a:xfrm>
            <a:off x="4834467" y="1073505"/>
            <a:ext cx="616236" cy="432764"/>
          </a:xfrm>
          <a:prstGeom prst="rect">
            <a:avLst/>
          </a:prstGeom>
        </p:spPr>
      </p:pic>
      <p:pic>
        <p:nvPicPr>
          <p:cNvPr id="12" name="Picture 11" descr="Shape&#10;&#10;Description automatically generated with low confidence">
            <a:extLst>
              <a:ext uri="{FF2B5EF4-FFF2-40B4-BE49-F238E27FC236}">
                <a16:creationId xmlns:a16="http://schemas.microsoft.com/office/drawing/2014/main" id="{65E41FF0-2DE8-406C-A409-EE561384D9A4}"/>
              </a:ext>
            </a:extLst>
          </p:cNvPr>
          <p:cNvPicPr>
            <a:picLocks noChangeAspect="1"/>
          </p:cNvPicPr>
          <p:nvPr/>
        </p:nvPicPr>
        <p:blipFill rotWithShape="1">
          <a:blip r:embed="rId4">
            <a:duotone>
              <a:srgbClr val="657689">
                <a:shade val="45000"/>
                <a:satMod val="135000"/>
              </a:srgbClr>
              <a:prstClr val="white"/>
            </a:duotone>
            <a:extLst>
              <a:ext uri="{28A0092B-C50C-407E-A947-70E740481C1C}">
                <a14:useLocalDpi xmlns:a14="http://schemas.microsoft.com/office/drawing/2010/main" val="0"/>
              </a:ext>
            </a:extLst>
          </a:blip>
          <a:srcRect l="24759" t="41453" r="21408" b="20743"/>
          <a:stretch/>
        </p:blipFill>
        <p:spPr>
          <a:xfrm>
            <a:off x="11053340" y="3946232"/>
            <a:ext cx="616236" cy="432764"/>
          </a:xfrm>
          <a:prstGeom prst="rect">
            <a:avLst/>
          </a:prstGeom>
        </p:spPr>
      </p:pic>
      <p:pic>
        <p:nvPicPr>
          <p:cNvPr id="13" name="Picture 12" descr="Text&#10;&#10;Description automatically generated">
            <a:extLst>
              <a:ext uri="{FF2B5EF4-FFF2-40B4-BE49-F238E27FC236}">
                <a16:creationId xmlns:a16="http://schemas.microsoft.com/office/drawing/2014/main" id="{B02CDB1C-2CC2-47F0-8DC3-866F5B95C3F3}"/>
              </a:ext>
            </a:extLst>
          </p:cNvPr>
          <p:cNvPicPr>
            <a:picLocks noChangeAspect="1"/>
          </p:cNvPicPr>
          <p:nvPr/>
        </p:nvPicPr>
        <p:blipFill>
          <a:blip r:embed="rId5"/>
          <a:stretch>
            <a:fillRect/>
          </a:stretch>
        </p:blipFill>
        <p:spPr>
          <a:xfrm>
            <a:off x="10307724" y="6273479"/>
            <a:ext cx="1706392" cy="405114"/>
          </a:xfrm>
          <a:prstGeom prst="rect">
            <a:avLst/>
          </a:prstGeom>
        </p:spPr>
      </p:pic>
    </p:spTree>
    <p:extLst>
      <p:ext uri="{BB962C8B-B14F-4D97-AF65-F5344CB8AC3E}">
        <p14:creationId xmlns:p14="http://schemas.microsoft.com/office/powerpoint/2010/main" val="2603989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316BB2E0-CDDF-4483-A838-8C20C6A360D6}"/>
              </a:ext>
            </a:extLst>
          </p:cNvPr>
          <p:cNvSpPr txBox="1">
            <a:spLocks/>
          </p:cNvSpPr>
          <p:nvPr/>
        </p:nvSpPr>
        <p:spPr>
          <a:xfrm>
            <a:off x="444655" y="203200"/>
            <a:ext cx="11384672" cy="701676"/>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lang="en-US" sz="3200" dirty="0">
                <a:solidFill>
                  <a:srgbClr val="FA591A"/>
                </a:solidFill>
              </a:rPr>
              <a:t>|</a:t>
            </a:r>
            <a:r>
              <a:rPr kumimoji="0" lang="en-US" sz="3200" b="0" i="0" u="none" strike="noStrike" kern="1200" cap="none" spc="-12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Disaster impacts are not gender neutral </a:t>
            </a:r>
          </a:p>
        </p:txBody>
      </p:sp>
      <p:graphicFrame>
        <p:nvGraphicFramePr>
          <p:cNvPr id="6" name="Google Shape;569;p64">
            <a:extLst>
              <a:ext uri="{FF2B5EF4-FFF2-40B4-BE49-F238E27FC236}">
                <a16:creationId xmlns:a16="http://schemas.microsoft.com/office/drawing/2014/main" id="{E1B8DFF1-975A-443D-A285-CD63834C3356}"/>
              </a:ext>
            </a:extLst>
          </p:cNvPr>
          <p:cNvGraphicFramePr/>
          <p:nvPr>
            <p:extLst>
              <p:ext uri="{D42A27DB-BD31-4B8C-83A1-F6EECF244321}">
                <p14:modId xmlns:p14="http://schemas.microsoft.com/office/powerpoint/2010/main" val="2444716366"/>
              </p:ext>
            </p:extLst>
          </p:nvPr>
        </p:nvGraphicFramePr>
        <p:xfrm>
          <a:off x="607676" y="1480686"/>
          <a:ext cx="4069581" cy="4567960"/>
        </p:xfrm>
        <a:graphic>
          <a:graphicData uri="http://schemas.openxmlformats.org/drawingml/2006/table">
            <a:tbl>
              <a:tblPr>
                <a:tableStyleId>{8A107856-5554-42FB-B03E-39F5DBC370BA}</a:tableStyleId>
              </a:tblPr>
              <a:tblGrid>
                <a:gridCol w="713414">
                  <a:extLst>
                    <a:ext uri="{9D8B030D-6E8A-4147-A177-3AD203B41FA5}">
                      <a16:colId xmlns:a16="http://schemas.microsoft.com/office/drawing/2014/main" val="20000"/>
                    </a:ext>
                  </a:extLst>
                </a:gridCol>
                <a:gridCol w="1614556">
                  <a:extLst>
                    <a:ext uri="{9D8B030D-6E8A-4147-A177-3AD203B41FA5}">
                      <a16:colId xmlns:a16="http://schemas.microsoft.com/office/drawing/2014/main" val="20001"/>
                    </a:ext>
                  </a:extLst>
                </a:gridCol>
                <a:gridCol w="894142">
                  <a:extLst>
                    <a:ext uri="{9D8B030D-6E8A-4147-A177-3AD203B41FA5}">
                      <a16:colId xmlns:a16="http://schemas.microsoft.com/office/drawing/2014/main" val="20002"/>
                    </a:ext>
                  </a:extLst>
                </a:gridCol>
                <a:gridCol w="847469">
                  <a:extLst>
                    <a:ext uri="{9D8B030D-6E8A-4147-A177-3AD203B41FA5}">
                      <a16:colId xmlns:a16="http://schemas.microsoft.com/office/drawing/2014/main" val="20003"/>
                    </a:ext>
                  </a:extLst>
                </a:gridCol>
              </a:tblGrid>
              <a:tr h="462893">
                <a:tc>
                  <a:txBody>
                    <a:bodyPr/>
                    <a:lstStyle/>
                    <a:p>
                      <a:pPr marL="0" marR="0" lvl="0" indent="0" algn="ctr" rtl="0">
                        <a:spcBef>
                          <a:spcPts val="0"/>
                        </a:spcBef>
                        <a:spcAft>
                          <a:spcPts val="0"/>
                        </a:spcAft>
                        <a:buNone/>
                      </a:pPr>
                      <a:r>
                        <a:rPr lang="en-US" sz="1400" b="1" u="none" strike="noStrike" cap="none">
                          <a:solidFill>
                            <a:schemeClr val="tx1"/>
                          </a:solidFill>
                          <a:sym typeface="Calibri"/>
                        </a:rPr>
                        <a:t>Year</a:t>
                      </a:r>
                      <a:endParaRPr sz="1000" b="1">
                        <a:solidFill>
                          <a:schemeClr val="tx1"/>
                        </a:solidFill>
                      </a:endParaRPr>
                    </a:p>
                  </a:txBody>
                  <a:tcPr marL="51431" marR="51431" marT="25706" marB="25706"/>
                </a:tc>
                <a:tc>
                  <a:txBody>
                    <a:bodyPr/>
                    <a:lstStyle/>
                    <a:p>
                      <a:pPr marL="0" marR="0" lvl="0" indent="0" algn="l" rtl="0">
                        <a:spcBef>
                          <a:spcPts val="0"/>
                        </a:spcBef>
                        <a:spcAft>
                          <a:spcPts val="0"/>
                        </a:spcAft>
                        <a:buNone/>
                      </a:pPr>
                      <a:r>
                        <a:rPr lang="en-US" sz="1400" b="1" u="none" strike="noStrike" cap="none">
                          <a:solidFill>
                            <a:schemeClr val="tx1"/>
                          </a:solidFill>
                          <a:sym typeface="Calibri"/>
                        </a:rPr>
                        <a:t>Disasters and Country</a:t>
                      </a:r>
                      <a:endParaRPr sz="1000" b="1">
                        <a:solidFill>
                          <a:schemeClr val="tx1"/>
                        </a:solidFill>
                      </a:endParaRPr>
                    </a:p>
                  </a:txBody>
                  <a:tcPr marL="51431" marR="51431" marT="25706" marB="25706"/>
                </a:tc>
                <a:tc>
                  <a:txBody>
                    <a:bodyPr/>
                    <a:lstStyle/>
                    <a:p>
                      <a:pPr marL="0" marR="0" lvl="0" indent="0" algn="l" rtl="0">
                        <a:spcBef>
                          <a:spcPts val="0"/>
                        </a:spcBef>
                        <a:spcAft>
                          <a:spcPts val="0"/>
                        </a:spcAft>
                        <a:buNone/>
                      </a:pPr>
                      <a:r>
                        <a:rPr lang="en-US" sz="1400" b="1">
                          <a:solidFill>
                            <a:schemeClr val="tx1"/>
                          </a:solidFill>
                          <a:sym typeface="Calibri"/>
                        </a:rPr>
                        <a:t>Female Mortality</a:t>
                      </a:r>
                      <a:endParaRPr sz="1400" b="1">
                        <a:solidFill>
                          <a:schemeClr val="tx1"/>
                        </a:solidFill>
                        <a:latin typeface="Calibri"/>
                        <a:ea typeface="Calibri"/>
                        <a:cs typeface="Calibri"/>
                        <a:sym typeface="Calibri"/>
                      </a:endParaRPr>
                    </a:p>
                  </a:txBody>
                  <a:tcPr marL="51431" marR="51431" marT="25706" marB="25706"/>
                </a:tc>
                <a:tc>
                  <a:txBody>
                    <a:bodyPr/>
                    <a:lstStyle/>
                    <a:p>
                      <a:pPr marL="0" marR="0" lvl="0" indent="0" algn="l" rtl="0">
                        <a:spcBef>
                          <a:spcPts val="0"/>
                        </a:spcBef>
                        <a:spcAft>
                          <a:spcPts val="0"/>
                        </a:spcAft>
                        <a:buNone/>
                      </a:pPr>
                      <a:r>
                        <a:rPr lang="en-US" sz="1400" b="1">
                          <a:solidFill>
                            <a:schemeClr val="tx1"/>
                          </a:solidFill>
                          <a:sym typeface="Calibri"/>
                        </a:rPr>
                        <a:t>Male mortality</a:t>
                      </a:r>
                      <a:endParaRPr sz="1000" b="1">
                        <a:solidFill>
                          <a:schemeClr val="tx1"/>
                        </a:solidFill>
                      </a:endParaRPr>
                    </a:p>
                  </a:txBody>
                  <a:tcPr marL="51431" marR="51431" marT="25706" marB="25706"/>
                </a:tc>
                <a:extLst>
                  <a:ext uri="{0D108BD9-81ED-4DB2-BD59-A6C34878D82A}">
                    <a16:rowId xmlns:a16="http://schemas.microsoft.com/office/drawing/2014/main" val="10000"/>
                  </a:ext>
                </a:extLst>
              </a:tr>
              <a:tr h="462893">
                <a:tc>
                  <a:txBody>
                    <a:bodyPr/>
                    <a:lstStyle/>
                    <a:p>
                      <a:pPr marL="0" marR="0" lvl="0" indent="0" algn="l" rtl="0">
                        <a:spcBef>
                          <a:spcPts val="0"/>
                        </a:spcBef>
                        <a:spcAft>
                          <a:spcPts val="0"/>
                        </a:spcAft>
                        <a:buNone/>
                      </a:pPr>
                      <a:r>
                        <a:rPr lang="en-US" sz="1400">
                          <a:solidFill>
                            <a:schemeClr val="tx1"/>
                          </a:solidFill>
                          <a:sym typeface="Calibri"/>
                        </a:rPr>
                        <a:t>1991</a:t>
                      </a:r>
                      <a:endParaRPr sz="1000">
                        <a:solidFill>
                          <a:schemeClr val="tx1"/>
                        </a:solidFill>
                      </a:endParaRPr>
                    </a:p>
                  </a:txBody>
                  <a:tcPr marL="51431" marR="51431" marT="25706" marB="25706"/>
                </a:tc>
                <a:tc>
                  <a:txBody>
                    <a:bodyPr/>
                    <a:lstStyle/>
                    <a:p>
                      <a:pPr marL="0" marR="0" lvl="0" indent="0" algn="l" rtl="0">
                        <a:spcBef>
                          <a:spcPts val="0"/>
                        </a:spcBef>
                        <a:spcAft>
                          <a:spcPts val="0"/>
                        </a:spcAft>
                        <a:buNone/>
                      </a:pPr>
                      <a:r>
                        <a:rPr lang="en-US" sz="1400">
                          <a:solidFill>
                            <a:schemeClr val="tx1"/>
                          </a:solidFill>
                          <a:sym typeface="Calibri"/>
                        </a:rPr>
                        <a:t>Cyclone 0B2 (Bangladesh)</a:t>
                      </a:r>
                      <a:endParaRPr sz="1400">
                        <a:solidFill>
                          <a:schemeClr val="tx1"/>
                        </a:solidFill>
                        <a:latin typeface="Calibri"/>
                        <a:ea typeface="Calibri"/>
                        <a:cs typeface="Calibri"/>
                        <a:sym typeface="Calibri"/>
                      </a:endParaRPr>
                    </a:p>
                  </a:txBody>
                  <a:tcPr marL="51431" marR="51431" marT="25706" marB="25706"/>
                </a:tc>
                <a:tc>
                  <a:txBody>
                    <a:bodyPr/>
                    <a:lstStyle/>
                    <a:p>
                      <a:pPr marL="0" marR="0" lvl="0" indent="0" algn="l" rtl="0">
                        <a:spcBef>
                          <a:spcPts val="0"/>
                        </a:spcBef>
                        <a:spcAft>
                          <a:spcPts val="0"/>
                        </a:spcAft>
                        <a:buNone/>
                      </a:pPr>
                      <a:r>
                        <a:rPr lang="en-US" sz="1400" b="1">
                          <a:solidFill>
                            <a:schemeClr val="tx1"/>
                          </a:solidFill>
                          <a:sym typeface="Calibri"/>
                        </a:rPr>
                        <a:t>90%</a:t>
                      </a:r>
                      <a:endParaRPr sz="1000">
                        <a:solidFill>
                          <a:schemeClr val="tx1"/>
                        </a:solidFill>
                      </a:endParaRPr>
                    </a:p>
                  </a:txBody>
                  <a:tcPr marL="51431" marR="51431" marT="25706" marB="25706"/>
                </a:tc>
                <a:tc>
                  <a:txBody>
                    <a:bodyPr/>
                    <a:lstStyle/>
                    <a:p>
                      <a:pPr marL="0" marR="0" lvl="0" indent="0" algn="l" rtl="0">
                        <a:spcBef>
                          <a:spcPts val="0"/>
                        </a:spcBef>
                        <a:spcAft>
                          <a:spcPts val="0"/>
                        </a:spcAft>
                        <a:buNone/>
                      </a:pPr>
                      <a:r>
                        <a:rPr lang="en-US" sz="1400">
                          <a:solidFill>
                            <a:schemeClr val="tx1"/>
                          </a:solidFill>
                          <a:sym typeface="Calibri"/>
                        </a:rPr>
                        <a:t>10%</a:t>
                      </a:r>
                      <a:endParaRPr sz="1000">
                        <a:solidFill>
                          <a:schemeClr val="tx1"/>
                        </a:solidFill>
                      </a:endParaRPr>
                    </a:p>
                  </a:txBody>
                  <a:tcPr marL="51431" marR="51431" marT="25706" marB="25706"/>
                </a:tc>
                <a:extLst>
                  <a:ext uri="{0D108BD9-81ED-4DB2-BD59-A6C34878D82A}">
                    <a16:rowId xmlns:a16="http://schemas.microsoft.com/office/drawing/2014/main" val="10001"/>
                  </a:ext>
                </a:extLst>
              </a:tr>
              <a:tr h="462893">
                <a:tc>
                  <a:txBody>
                    <a:bodyPr/>
                    <a:lstStyle/>
                    <a:p>
                      <a:pPr marL="0" marR="0" lvl="0" indent="0" algn="l" rtl="0">
                        <a:spcBef>
                          <a:spcPts val="0"/>
                        </a:spcBef>
                        <a:spcAft>
                          <a:spcPts val="0"/>
                        </a:spcAft>
                        <a:buNone/>
                      </a:pPr>
                      <a:r>
                        <a:rPr lang="en-US" sz="1400">
                          <a:solidFill>
                            <a:schemeClr val="tx1"/>
                          </a:solidFill>
                          <a:sym typeface="Calibri"/>
                        </a:rPr>
                        <a:t>2004</a:t>
                      </a:r>
                      <a:endParaRPr sz="1000">
                        <a:solidFill>
                          <a:schemeClr val="tx1"/>
                        </a:solidFill>
                      </a:endParaRPr>
                    </a:p>
                  </a:txBody>
                  <a:tcPr marL="51431" marR="51431" marT="25706" marB="25706"/>
                </a:tc>
                <a:tc>
                  <a:txBody>
                    <a:bodyPr/>
                    <a:lstStyle/>
                    <a:p>
                      <a:pPr marL="0" marR="0" lvl="0" indent="0" algn="l" rtl="0">
                        <a:spcBef>
                          <a:spcPts val="0"/>
                        </a:spcBef>
                        <a:spcAft>
                          <a:spcPts val="0"/>
                        </a:spcAft>
                        <a:buNone/>
                      </a:pPr>
                      <a:r>
                        <a:rPr lang="en-US" sz="1400">
                          <a:solidFill>
                            <a:schemeClr val="tx1"/>
                          </a:solidFill>
                          <a:sym typeface="Calibri"/>
                        </a:rPr>
                        <a:t>Tsunami </a:t>
                      </a:r>
                    </a:p>
                    <a:p>
                      <a:pPr marL="0" marR="0" lvl="0" indent="0" algn="l" rtl="0">
                        <a:spcBef>
                          <a:spcPts val="0"/>
                        </a:spcBef>
                        <a:spcAft>
                          <a:spcPts val="0"/>
                        </a:spcAft>
                        <a:buNone/>
                      </a:pPr>
                      <a:r>
                        <a:rPr lang="en-US" sz="1400">
                          <a:solidFill>
                            <a:schemeClr val="tx1"/>
                          </a:solidFill>
                          <a:sym typeface="Calibri"/>
                        </a:rPr>
                        <a:t>(Aceh, Indonesia)</a:t>
                      </a:r>
                      <a:endParaRPr sz="1000">
                        <a:solidFill>
                          <a:schemeClr val="tx1"/>
                        </a:solidFill>
                      </a:endParaRPr>
                    </a:p>
                  </a:txBody>
                  <a:tcPr marL="51431" marR="51431" marT="25706" marB="25706"/>
                </a:tc>
                <a:tc>
                  <a:txBody>
                    <a:bodyPr/>
                    <a:lstStyle/>
                    <a:p>
                      <a:pPr marL="0" marR="0" lvl="0" indent="0" algn="l" rtl="0">
                        <a:spcBef>
                          <a:spcPts val="0"/>
                        </a:spcBef>
                        <a:spcAft>
                          <a:spcPts val="0"/>
                        </a:spcAft>
                        <a:buNone/>
                      </a:pPr>
                      <a:r>
                        <a:rPr lang="en-US" sz="1400" b="1">
                          <a:solidFill>
                            <a:schemeClr val="tx1"/>
                          </a:solidFill>
                          <a:sym typeface="Calibri"/>
                        </a:rPr>
                        <a:t>77%</a:t>
                      </a:r>
                      <a:endParaRPr sz="1000">
                        <a:solidFill>
                          <a:schemeClr val="tx1"/>
                        </a:solidFill>
                      </a:endParaRPr>
                    </a:p>
                  </a:txBody>
                  <a:tcPr marL="51431" marR="51431" marT="25706" marB="25706"/>
                </a:tc>
                <a:tc>
                  <a:txBody>
                    <a:bodyPr/>
                    <a:lstStyle/>
                    <a:p>
                      <a:pPr marL="0" marR="0" lvl="0" indent="0" algn="l" rtl="0">
                        <a:spcBef>
                          <a:spcPts val="0"/>
                        </a:spcBef>
                        <a:spcAft>
                          <a:spcPts val="0"/>
                        </a:spcAft>
                        <a:buNone/>
                      </a:pPr>
                      <a:r>
                        <a:rPr lang="en-US" sz="1400">
                          <a:solidFill>
                            <a:schemeClr val="tx1"/>
                          </a:solidFill>
                          <a:sym typeface="Calibri"/>
                        </a:rPr>
                        <a:t>23%</a:t>
                      </a:r>
                      <a:endParaRPr sz="1000">
                        <a:solidFill>
                          <a:schemeClr val="tx1"/>
                        </a:solidFill>
                      </a:endParaRPr>
                    </a:p>
                  </a:txBody>
                  <a:tcPr marL="51431" marR="51431" marT="25706" marB="25706"/>
                </a:tc>
                <a:extLst>
                  <a:ext uri="{0D108BD9-81ED-4DB2-BD59-A6C34878D82A}">
                    <a16:rowId xmlns:a16="http://schemas.microsoft.com/office/drawing/2014/main" val="10002"/>
                  </a:ext>
                </a:extLst>
              </a:tr>
              <a:tr h="462893">
                <a:tc>
                  <a:txBody>
                    <a:bodyPr/>
                    <a:lstStyle/>
                    <a:p>
                      <a:pPr marL="0" marR="0" lvl="0" indent="0" algn="l" rtl="0">
                        <a:spcBef>
                          <a:spcPts val="0"/>
                        </a:spcBef>
                        <a:spcAft>
                          <a:spcPts val="0"/>
                        </a:spcAft>
                        <a:buNone/>
                      </a:pPr>
                      <a:r>
                        <a:rPr lang="en-US" sz="1400">
                          <a:solidFill>
                            <a:schemeClr val="tx1"/>
                          </a:solidFill>
                          <a:sym typeface="Calibri"/>
                        </a:rPr>
                        <a:t>2004</a:t>
                      </a:r>
                      <a:endParaRPr sz="1000">
                        <a:solidFill>
                          <a:schemeClr val="tx1"/>
                        </a:solidFill>
                      </a:endParaRPr>
                    </a:p>
                  </a:txBody>
                  <a:tcPr marL="51431" marR="51431" marT="25706" marB="25706"/>
                </a:tc>
                <a:tc>
                  <a:txBody>
                    <a:bodyPr/>
                    <a:lstStyle/>
                    <a:p>
                      <a:pPr marL="0" marR="0" lvl="0" indent="0" algn="l" rtl="0">
                        <a:spcBef>
                          <a:spcPts val="0"/>
                        </a:spcBef>
                        <a:spcAft>
                          <a:spcPts val="0"/>
                        </a:spcAft>
                        <a:buNone/>
                      </a:pPr>
                      <a:r>
                        <a:rPr lang="en-US" sz="1400">
                          <a:solidFill>
                            <a:schemeClr val="tx1"/>
                          </a:solidFill>
                          <a:sym typeface="Calibri"/>
                        </a:rPr>
                        <a:t>Tsunami </a:t>
                      </a:r>
                    </a:p>
                    <a:p>
                      <a:pPr marL="0" marR="0" lvl="0" indent="0" algn="l" rtl="0">
                        <a:spcBef>
                          <a:spcPts val="0"/>
                        </a:spcBef>
                        <a:spcAft>
                          <a:spcPts val="0"/>
                        </a:spcAft>
                        <a:buNone/>
                      </a:pPr>
                      <a:r>
                        <a:rPr lang="en-US" sz="1400">
                          <a:solidFill>
                            <a:schemeClr val="tx1"/>
                          </a:solidFill>
                          <a:sym typeface="Calibri"/>
                        </a:rPr>
                        <a:t>(Tamil Nadu, India)</a:t>
                      </a:r>
                      <a:endParaRPr sz="1400">
                        <a:solidFill>
                          <a:schemeClr val="tx1"/>
                        </a:solidFill>
                        <a:latin typeface="Calibri"/>
                        <a:ea typeface="Calibri"/>
                        <a:cs typeface="Calibri"/>
                        <a:sym typeface="Calibri"/>
                      </a:endParaRPr>
                    </a:p>
                  </a:txBody>
                  <a:tcPr marL="51431" marR="51431" marT="25706" marB="25706"/>
                </a:tc>
                <a:tc>
                  <a:txBody>
                    <a:bodyPr/>
                    <a:lstStyle/>
                    <a:p>
                      <a:pPr marL="0" marR="0" lvl="0" indent="0" algn="l" rtl="0">
                        <a:spcBef>
                          <a:spcPts val="0"/>
                        </a:spcBef>
                        <a:spcAft>
                          <a:spcPts val="0"/>
                        </a:spcAft>
                        <a:buNone/>
                      </a:pPr>
                      <a:r>
                        <a:rPr lang="en-US" sz="1400" b="1">
                          <a:solidFill>
                            <a:schemeClr val="tx1"/>
                          </a:solidFill>
                          <a:sym typeface="Calibri"/>
                        </a:rPr>
                        <a:t>73%</a:t>
                      </a:r>
                      <a:endParaRPr sz="1000">
                        <a:solidFill>
                          <a:schemeClr val="tx1"/>
                        </a:solidFill>
                      </a:endParaRPr>
                    </a:p>
                  </a:txBody>
                  <a:tcPr marL="51431" marR="51431" marT="25706" marB="25706"/>
                </a:tc>
                <a:tc>
                  <a:txBody>
                    <a:bodyPr/>
                    <a:lstStyle/>
                    <a:p>
                      <a:pPr marL="0" marR="0" lvl="0" indent="0" algn="l" rtl="0">
                        <a:spcBef>
                          <a:spcPts val="0"/>
                        </a:spcBef>
                        <a:spcAft>
                          <a:spcPts val="0"/>
                        </a:spcAft>
                        <a:buNone/>
                      </a:pPr>
                      <a:r>
                        <a:rPr lang="en-US" sz="1400">
                          <a:solidFill>
                            <a:schemeClr val="tx1"/>
                          </a:solidFill>
                          <a:sym typeface="Calibri"/>
                        </a:rPr>
                        <a:t>27%</a:t>
                      </a:r>
                      <a:endParaRPr sz="1000">
                        <a:solidFill>
                          <a:schemeClr val="tx1"/>
                        </a:solidFill>
                      </a:endParaRPr>
                    </a:p>
                  </a:txBody>
                  <a:tcPr marL="51431" marR="51431" marT="25706" marB="25706"/>
                </a:tc>
                <a:extLst>
                  <a:ext uri="{0D108BD9-81ED-4DB2-BD59-A6C34878D82A}">
                    <a16:rowId xmlns:a16="http://schemas.microsoft.com/office/drawing/2014/main" val="10003"/>
                  </a:ext>
                </a:extLst>
              </a:tr>
              <a:tr h="462893">
                <a:tc>
                  <a:txBody>
                    <a:bodyPr/>
                    <a:lstStyle/>
                    <a:p>
                      <a:pPr marL="0" marR="0" lvl="0" indent="0" algn="l" rtl="0">
                        <a:spcBef>
                          <a:spcPts val="0"/>
                        </a:spcBef>
                        <a:spcAft>
                          <a:spcPts val="0"/>
                        </a:spcAft>
                        <a:buNone/>
                      </a:pPr>
                      <a:r>
                        <a:rPr lang="en-US" sz="1400">
                          <a:solidFill>
                            <a:schemeClr val="tx1"/>
                          </a:solidFill>
                          <a:sym typeface="Calibri"/>
                        </a:rPr>
                        <a:t>2008</a:t>
                      </a:r>
                      <a:endParaRPr sz="1000">
                        <a:solidFill>
                          <a:schemeClr val="tx1"/>
                        </a:solidFill>
                      </a:endParaRPr>
                    </a:p>
                  </a:txBody>
                  <a:tcPr marL="51431" marR="51431" marT="25706" marB="25706"/>
                </a:tc>
                <a:tc>
                  <a:txBody>
                    <a:bodyPr/>
                    <a:lstStyle/>
                    <a:p>
                      <a:pPr marL="0" marR="0" lvl="0" indent="0" algn="l" rtl="0">
                        <a:spcBef>
                          <a:spcPts val="0"/>
                        </a:spcBef>
                        <a:spcAft>
                          <a:spcPts val="0"/>
                        </a:spcAft>
                        <a:buNone/>
                      </a:pPr>
                      <a:r>
                        <a:rPr lang="en-US" sz="1400">
                          <a:solidFill>
                            <a:schemeClr val="tx1"/>
                          </a:solidFill>
                          <a:sym typeface="Calibri"/>
                        </a:rPr>
                        <a:t>Cyclone Nargis (Myanmar)</a:t>
                      </a:r>
                      <a:endParaRPr sz="1000">
                        <a:solidFill>
                          <a:schemeClr val="tx1"/>
                        </a:solidFill>
                      </a:endParaRPr>
                    </a:p>
                  </a:txBody>
                  <a:tcPr marL="51431" marR="51431" marT="25706" marB="25706"/>
                </a:tc>
                <a:tc>
                  <a:txBody>
                    <a:bodyPr/>
                    <a:lstStyle/>
                    <a:p>
                      <a:pPr marL="0" marR="0" lvl="0" indent="0" algn="l" rtl="0">
                        <a:spcBef>
                          <a:spcPts val="0"/>
                        </a:spcBef>
                        <a:spcAft>
                          <a:spcPts val="0"/>
                        </a:spcAft>
                        <a:buNone/>
                      </a:pPr>
                      <a:r>
                        <a:rPr lang="en-US" sz="1400" b="1">
                          <a:solidFill>
                            <a:schemeClr val="tx1"/>
                          </a:solidFill>
                          <a:sym typeface="Calibri"/>
                        </a:rPr>
                        <a:t>61%</a:t>
                      </a:r>
                      <a:endParaRPr sz="1000">
                        <a:solidFill>
                          <a:schemeClr val="tx1"/>
                        </a:solidFill>
                      </a:endParaRPr>
                    </a:p>
                  </a:txBody>
                  <a:tcPr marL="51431" marR="51431" marT="25706" marB="25706"/>
                </a:tc>
                <a:tc>
                  <a:txBody>
                    <a:bodyPr/>
                    <a:lstStyle/>
                    <a:p>
                      <a:pPr marL="0" marR="0" lvl="0" indent="0" algn="l" rtl="0">
                        <a:spcBef>
                          <a:spcPts val="0"/>
                        </a:spcBef>
                        <a:spcAft>
                          <a:spcPts val="0"/>
                        </a:spcAft>
                        <a:buNone/>
                      </a:pPr>
                      <a:r>
                        <a:rPr lang="en-US" sz="1400">
                          <a:solidFill>
                            <a:schemeClr val="tx1"/>
                          </a:solidFill>
                          <a:sym typeface="Calibri"/>
                        </a:rPr>
                        <a:t>39%</a:t>
                      </a:r>
                      <a:endParaRPr sz="1000">
                        <a:solidFill>
                          <a:schemeClr val="tx1"/>
                        </a:solidFill>
                      </a:endParaRPr>
                    </a:p>
                  </a:txBody>
                  <a:tcPr marL="51431" marR="51431" marT="25706" marB="25706"/>
                </a:tc>
                <a:extLst>
                  <a:ext uri="{0D108BD9-81ED-4DB2-BD59-A6C34878D82A}">
                    <a16:rowId xmlns:a16="http://schemas.microsoft.com/office/drawing/2014/main" val="10004"/>
                  </a:ext>
                </a:extLst>
              </a:tr>
              <a:tr h="462893">
                <a:tc>
                  <a:txBody>
                    <a:bodyPr/>
                    <a:lstStyle/>
                    <a:p>
                      <a:pPr marL="0" marR="0" lvl="0" indent="0" algn="l" rtl="0">
                        <a:spcBef>
                          <a:spcPts val="0"/>
                        </a:spcBef>
                        <a:spcAft>
                          <a:spcPts val="0"/>
                        </a:spcAft>
                        <a:buNone/>
                      </a:pPr>
                      <a:r>
                        <a:rPr lang="en-US" sz="1400">
                          <a:solidFill>
                            <a:schemeClr val="tx1"/>
                          </a:solidFill>
                          <a:sym typeface="Calibri"/>
                        </a:rPr>
                        <a:t>2009</a:t>
                      </a:r>
                      <a:endParaRPr sz="1000">
                        <a:solidFill>
                          <a:schemeClr val="tx1"/>
                        </a:solidFill>
                      </a:endParaRPr>
                    </a:p>
                  </a:txBody>
                  <a:tcPr marL="51431" marR="51431" marT="25706" marB="25706"/>
                </a:tc>
                <a:tc>
                  <a:txBody>
                    <a:bodyPr/>
                    <a:lstStyle/>
                    <a:p>
                      <a:pPr marL="0" marR="0" lvl="0" indent="0" algn="l" rtl="0">
                        <a:spcBef>
                          <a:spcPts val="0"/>
                        </a:spcBef>
                        <a:spcAft>
                          <a:spcPts val="0"/>
                        </a:spcAft>
                        <a:buNone/>
                      </a:pPr>
                      <a:r>
                        <a:rPr lang="en-US" sz="1400">
                          <a:solidFill>
                            <a:schemeClr val="tx1"/>
                          </a:solidFill>
                          <a:sym typeface="Calibri"/>
                        </a:rPr>
                        <a:t>Tsunami </a:t>
                      </a:r>
                    </a:p>
                    <a:p>
                      <a:pPr marL="0" marR="0" lvl="0" indent="0" algn="l" rtl="0">
                        <a:spcBef>
                          <a:spcPts val="0"/>
                        </a:spcBef>
                        <a:spcAft>
                          <a:spcPts val="0"/>
                        </a:spcAft>
                        <a:buNone/>
                      </a:pPr>
                      <a:r>
                        <a:rPr lang="en-US" sz="1400">
                          <a:solidFill>
                            <a:schemeClr val="tx1"/>
                          </a:solidFill>
                          <a:sym typeface="Calibri"/>
                        </a:rPr>
                        <a:t>(Tonga and Samoa)</a:t>
                      </a:r>
                      <a:endParaRPr sz="1000">
                        <a:solidFill>
                          <a:schemeClr val="tx1"/>
                        </a:solidFill>
                      </a:endParaRPr>
                    </a:p>
                  </a:txBody>
                  <a:tcPr marL="51431" marR="51431" marT="25706" marB="25706"/>
                </a:tc>
                <a:tc>
                  <a:txBody>
                    <a:bodyPr/>
                    <a:lstStyle/>
                    <a:p>
                      <a:pPr marL="0" marR="0" lvl="0" indent="0" algn="l" rtl="0">
                        <a:spcBef>
                          <a:spcPts val="0"/>
                        </a:spcBef>
                        <a:spcAft>
                          <a:spcPts val="0"/>
                        </a:spcAft>
                        <a:buNone/>
                      </a:pPr>
                      <a:r>
                        <a:rPr lang="en-US" sz="1400" b="1">
                          <a:solidFill>
                            <a:schemeClr val="tx1"/>
                          </a:solidFill>
                          <a:sym typeface="Calibri"/>
                        </a:rPr>
                        <a:t>70%</a:t>
                      </a:r>
                      <a:endParaRPr sz="1000">
                        <a:solidFill>
                          <a:schemeClr val="tx1"/>
                        </a:solidFill>
                      </a:endParaRPr>
                    </a:p>
                  </a:txBody>
                  <a:tcPr marL="51431" marR="51431" marT="25706" marB="25706"/>
                </a:tc>
                <a:tc>
                  <a:txBody>
                    <a:bodyPr/>
                    <a:lstStyle/>
                    <a:p>
                      <a:pPr marL="0" marR="0" lvl="0" indent="0" algn="l" rtl="0">
                        <a:spcBef>
                          <a:spcPts val="0"/>
                        </a:spcBef>
                        <a:spcAft>
                          <a:spcPts val="0"/>
                        </a:spcAft>
                        <a:buNone/>
                      </a:pPr>
                      <a:r>
                        <a:rPr lang="en-US" sz="1400">
                          <a:solidFill>
                            <a:schemeClr val="tx1"/>
                          </a:solidFill>
                          <a:sym typeface="Calibri"/>
                        </a:rPr>
                        <a:t>30%</a:t>
                      </a:r>
                      <a:endParaRPr sz="1000">
                        <a:solidFill>
                          <a:schemeClr val="tx1"/>
                        </a:solidFill>
                      </a:endParaRPr>
                    </a:p>
                  </a:txBody>
                  <a:tcPr marL="51431" marR="51431" marT="25706" marB="25706"/>
                </a:tc>
                <a:extLst>
                  <a:ext uri="{0D108BD9-81ED-4DB2-BD59-A6C34878D82A}">
                    <a16:rowId xmlns:a16="http://schemas.microsoft.com/office/drawing/2014/main" val="10005"/>
                  </a:ext>
                </a:extLst>
              </a:tr>
              <a:tr h="462893">
                <a:tc>
                  <a:txBody>
                    <a:bodyPr/>
                    <a:lstStyle/>
                    <a:p>
                      <a:pPr marL="0" marR="0" lvl="0" indent="0" algn="l" rtl="0">
                        <a:spcBef>
                          <a:spcPts val="0"/>
                        </a:spcBef>
                        <a:spcAft>
                          <a:spcPts val="0"/>
                        </a:spcAft>
                        <a:buNone/>
                      </a:pPr>
                      <a:r>
                        <a:rPr lang="en-US" sz="1400">
                          <a:solidFill>
                            <a:schemeClr val="tx1"/>
                          </a:solidFill>
                          <a:sym typeface="Calibri"/>
                        </a:rPr>
                        <a:t>2014</a:t>
                      </a:r>
                      <a:endParaRPr sz="1000">
                        <a:solidFill>
                          <a:schemeClr val="tx1"/>
                        </a:solidFill>
                      </a:endParaRPr>
                    </a:p>
                  </a:txBody>
                  <a:tcPr marL="51431" marR="51431" marT="25706" marB="25706"/>
                </a:tc>
                <a:tc>
                  <a:txBody>
                    <a:bodyPr/>
                    <a:lstStyle/>
                    <a:p>
                      <a:pPr marL="0" marR="0" lvl="0" indent="0" algn="l" rtl="0">
                        <a:spcBef>
                          <a:spcPts val="0"/>
                        </a:spcBef>
                        <a:spcAft>
                          <a:spcPts val="0"/>
                        </a:spcAft>
                        <a:buNone/>
                      </a:pPr>
                      <a:r>
                        <a:rPr lang="en-US" sz="1400">
                          <a:solidFill>
                            <a:schemeClr val="tx1"/>
                          </a:solidFill>
                          <a:sym typeface="Calibri"/>
                        </a:rPr>
                        <a:t>Solomon Islands Floods</a:t>
                      </a:r>
                      <a:endParaRPr sz="1000">
                        <a:solidFill>
                          <a:schemeClr val="tx1"/>
                        </a:solidFill>
                      </a:endParaRPr>
                    </a:p>
                  </a:txBody>
                  <a:tcPr marL="51431" marR="51431" marT="25706" marB="25706"/>
                </a:tc>
                <a:tc>
                  <a:txBody>
                    <a:bodyPr/>
                    <a:lstStyle/>
                    <a:p>
                      <a:pPr marL="0" marR="0" lvl="0" indent="0" algn="l" rtl="0">
                        <a:spcBef>
                          <a:spcPts val="0"/>
                        </a:spcBef>
                        <a:spcAft>
                          <a:spcPts val="0"/>
                        </a:spcAft>
                        <a:buNone/>
                      </a:pPr>
                      <a:r>
                        <a:rPr lang="en-US" sz="1400" b="1">
                          <a:solidFill>
                            <a:schemeClr val="tx1"/>
                          </a:solidFill>
                          <a:sym typeface="Calibri"/>
                        </a:rPr>
                        <a:t>96% women &amp; children</a:t>
                      </a:r>
                      <a:endParaRPr sz="1400" b="1">
                        <a:solidFill>
                          <a:schemeClr val="tx1"/>
                        </a:solidFill>
                        <a:latin typeface="Calibri"/>
                        <a:ea typeface="Calibri"/>
                        <a:cs typeface="Calibri"/>
                        <a:sym typeface="Calibri"/>
                      </a:endParaRPr>
                    </a:p>
                  </a:txBody>
                  <a:tcPr marL="51431" marR="51431" marT="25706" marB="25706"/>
                </a:tc>
                <a:tc>
                  <a:txBody>
                    <a:bodyPr/>
                    <a:lstStyle/>
                    <a:p>
                      <a:pPr marL="0" marR="0" lvl="0" indent="0" algn="l" rtl="0">
                        <a:spcBef>
                          <a:spcPts val="0"/>
                        </a:spcBef>
                        <a:spcAft>
                          <a:spcPts val="0"/>
                        </a:spcAft>
                        <a:buNone/>
                      </a:pPr>
                      <a:r>
                        <a:rPr lang="en-US" sz="1400">
                          <a:solidFill>
                            <a:schemeClr val="tx1"/>
                          </a:solidFill>
                          <a:sym typeface="Calibri"/>
                        </a:rPr>
                        <a:t>-</a:t>
                      </a:r>
                      <a:endParaRPr sz="1000">
                        <a:solidFill>
                          <a:schemeClr val="tx1"/>
                        </a:solidFill>
                      </a:endParaRPr>
                    </a:p>
                  </a:txBody>
                  <a:tcPr marL="51431" marR="51431" marT="25706" marB="25706"/>
                </a:tc>
                <a:extLst>
                  <a:ext uri="{0D108BD9-81ED-4DB2-BD59-A6C34878D82A}">
                    <a16:rowId xmlns:a16="http://schemas.microsoft.com/office/drawing/2014/main" val="10006"/>
                  </a:ext>
                </a:extLst>
              </a:tr>
              <a:tr h="257153">
                <a:tc>
                  <a:txBody>
                    <a:bodyPr/>
                    <a:lstStyle/>
                    <a:p>
                      <a:pPr marL="0" marR="0" lvl="0" indent="0" algn="l" rtl="0">
                        <a:spcBef>
                          <a:spcPts val="0"/>
                        </a:spcBef>
                        <a:spcAft>
                          <a:spcPts val="0"/>
                        </a:spcAft>
                        <a:buNone/>
                      </a:pPr>
                      <a:r>
                        <a:rPr lang="en-US" sz="1400">
                          <a:solidFill>
                            <a:schemeClr val="tx1"/>
                          </a:solidFill>
                          <a:sym typeface="Calibri"/>
                        </a:rPr>
                        <a:t>2015</a:t>
                      </a:r>
                      <a:endParaRPr sz="1000">
                        <a:solidFill>
                          <a:schemeClr val="tx1"/>
                        </a:solidFill>
                      </a:endParaRPr>
                    </a:p>
                  </a:txBody>
                  <a:tcPr marL="51431" marR="51431" marT="25706" marB="25706"/>
                </a:tc>
                <a:tc>
                  <a:txBody>
                    <a:bodyPr/>
                    <a:lstStyle/>
                    <a:p>
                      <a:pPr marL="0" marR="0" lvl="0" indent="0" algn="l" rtl="0">
                        <a:spcBef>
                          <a:spcPts val="0"/>
                        </a:spcBef>
                        <a:spcAft>
                          <a:spcPts val="0"/>
                        </a:spcAft>
                        <a:buNone/>
                      </a:pPr>
                      <a:r>
                        <a:rPr lang="en-US" sz="1400">
                          <a:solidFill>
                            <a:schemeClr val="tx1"/>
                          </a:solidFill>
                          <a:sym typeface="Calibri"/>
                        </a:rPr>
                        <a:t>Nepal Earthquake</a:t>
                      </a:r>
                      <a:endParaRPr sz="1000">
                        <a:solidFill>
                          <a:schemeClr val="tx1"/>
                        </a:solidFill>
                      </a:endParaRPr>
                    </a:p>
                  </a:txBody>
                  <a:tcPr marL="51431" marR="51431" marT="25706" marB="25706"/>
                </a:tc>
                <a:tc>
                  <a:txBody>
                    <a:bodyPr/>
                    <a:lstStyle/>
                    <a:p>
                      <a:pPr marL="0" marR="0" lvl="0" indent="0" algn="l" rtl="0">
                        <a:spcBef>
                          <a:spcPts val="0"/>
                        </a:spcBef>
                        <a:spcAft>
                          <a:spcPts val="0"/>
                        </a:spcAft>
                        <a:buNone/>
                      </a:pPr>
                      <a:r>
                        <a:rPr lang="en-US" sz="1400" b="1">
                          <a:solidFill>
                            <a:schemeClr val="tx1"/>
                          </a:solidFill>
                          <a:sym typeface="Calibri"/>
                        </a:rPr>
                        <a:t>55%</a:t>
                      </a:r>
                      <a:endParaRPr sz="1000">
                        <a:solidFill>
                          <a:schemeClr val="tx1"/>
                        </a:solidFill>
                      </a:endParaRPr>
                    </a:p>
                  </a:txBody>
                  <a:tcPr marL="51431" marR="51431" marT="25706" marB="25706"/>
                </a:tc>
                <a:tc>
                  <a:txBody>
                    <a:bodyPr/>
                    <a:lstStyle/>
                    <a:p>
                      <a:pPr marL="0" marR="0" lvl="0" indent="0" algn="l" rtl="0">
                        <a:spcBef>
                          <a:spcPts val="0"/>
                        </a:spcBef>
                        <a:spcAft>
                          <a:spcPts val="0"/>
                        </a:spcAft>
                        <a:buNone/>
                      </a:pPr>
                      <a:r>
                        <a:rPr lang="en-US" sz="1400">
                          <a:solidFill>
                            <a:schemeClr val="tx1"/>
                          </a:solidFill>
                          <a:sym typeface="Calibri"/>
                        </a:rPr>
                        <a:t>45%</a:t>
                      </a:r>
                      <a:endParaRPr sz="1000">
                        <a:solidFill>
                          <a:schemeClr val="tx1"/>
                        </a:solidFill>
                      </a:endParaRPr>
                    </a:p>
                  </a:txBody>
                  <a:tcPr marL="51431" marR="51431" marT="25706" marB="25706"/>
                </a:tc>
                <a:extLst>
                  <a:ext uri="{0D108BD9-81ED-4DB2-BD59-A6C34878D82A}">
                    <a16:rowId xmlns:a16="http://schemas.microsoft.com/office/drawing/2014/main" val="10007"/>
                  </a:ext>
                </a:extLst>
              </a:tr>
              <a:tr h="257153">
                <a:tc>
                  <a:txBody>
                    <a:bodyPr/>
                    <a:lstStyle/>
                    <a:p>
                      <a:pPr marL="0" marR="0" lvl="0" indent="0" algn="l" rtl="0">
                        <a:spcBef>
                          <a:spcPts val="0"/>
                        </a:spcBef>
                        <a:spcAft>
                          <a:spcPts val="0"/>
                        </a:spcAft>
                        <a:buNone/>
                      </a:pPr>
                      <a:r>
                        <a:rPr lang="en-US" sz="1400">
                          <a:solidFill>
                            <a:schemeClr val="tx1"/>
                          </a:solidFill>
                          <a:sym typeface="Calibri"/>
                        </a:rPr>
                        <a:t>2015</a:t>
                      </a:r>
                      <a:endParaRPr sz="1000">
                        <a:solidFill>
                          <a:schemeClr val="tx1"/>
                        </a:solidFill>
                      </a:endParaRPr>
                    </a:p>
                  </a:txBody>
                  <a:tcPr marL="51431" marR="51431" marT="25706" marB="25706"/>
                </a:tc>
                <a:tc>
                  <a:txBody>
                    <a:bodyPr/>
                    <a:lstStyle/>
                    <a:p>
                      <a:pPr marL="0" marR="0" lvl="0" indent="0" algn="l" rtl="0">
                        <a:spcBef>
                          <a:spcPts val="0"/>
                        </a:spcBef>
                        <a:spcAft>
                          <a:spcPts val="0"/>
                        </a:spcAft>
                        <a:buNone/>
                      </a:pPr>
                      <a:r>
                        <a:rPr lang="en-US" sz="1400">
                          <a:solidFill>
                            <a:schemeClr val="tx1"/>
                          </a:solidFill>
                          <a:sym typeface="Calibri"/>
                        </a:rPr>
                        <a:t>Myanmar Floods</a:t>
                      </a:r>
                      <a:endParaRPr sz="1400">
                        <a:solidFill>
                          <a:schemeClr val="tx1"/>
                        </a:solidFill>
                        <a:latin typeface="Calibri"/>
                        <a:ea typeface="Calibri"/>
                        <a:cs typeface="Calibri"/>
                        <a:sym typeface="Calibri"/>
                      </a:endParaRPr>
                    </a:p>
                  </a:txBody>
                  <a:tcPr marL="51431" marR="51431" marT="25706" marB="25706"/>
                </a:tc>
                <a:tc>
                  <a:txBody>
                    <a:bodyPr/>
                    <a:lstStyle/>
                    <a:p>
                      <a:pPr marL="0" marR="0" lvl="0" indent="0" algn="l" rtl="0">
                        <a:spcBef>
                          <a:spcPts val="0"/>
                        </a:spcBef>
                        <a:spcAft>
                          <a:spcPts val="0"/>
                        </a:spcAft>
                        <a:buNone/>
                      </a:pPr>
                      <a:r>
                        <a:rPr lang="en-US" sz="1400">
                          <a:solidFill>
                            <a:schemeClr val="tx1"/>
                          </a:solidFill>
                          <a:sym typeface="Calibri"/>
                        </a:rPr>
                        <a:t>42%</a:t>
                      </a:r>
                      <a:endParaRPr sz="1000">
                        <a:solidFill>
                          <a:schemeClr val="tx1"/>
                        </a:solidFill>
                      </a:endParaRPr>
                    </a:p>
                  </a:txBody>
                  <a:tcPr marL="51431" marR="51431" marT="25706" marB="25706"/>
                </a:tc>
                <a:tc>
                  <a:txBody>
                    <a:bodyPr/>
                    <a:lstStyle/>
                    <a:p>
                      <a:pPr marL="0" marR="0" lvl="0" indent="0" algn="l" rtl="0">
                        <a:spcBef>
                          <a:spcPts val="0"/>
                        </a:spcBef>
                        <a:spcAft>
                          <a:spcPts val="0"/>
                        </a:spcAft>
                        <a:buNone/>
                      </a:pPr>
                      <a:r>
                        <a:rPr lang="en-US" sz="1400" b="1">
                          <a:solidFill>
                            <a:schemeClr val="tx1"/>
                          </a:solidFill>
                          <a:sym typeface="Calibri"/>
                        </a:rPr>
                        <a:t>58%</a:t>
                      </a:r>
                      <a:endParaRPr sz="1000">
                        <a:solidFill>
                          <a:schemeClr val="tx1"/>
                        </a:solidFill>
                      </a:endParaRPr>
                    </a:p>
                  </a:txBody>
                  <a:tcPr marL="51431" marR="51431" marT="25706" marB="25706"/>
                </a:tc>
                <a:extLst>
                  <a:ext uri="{0D108BD9-81ED-4DB2-BD59-A6C34878D82A}">
                    <a16:rowId xmlns:a16="http://schemas.microsoft.com/office/drawing/2014/main" val="10008"/>
                  </a:ext>
                </a:extLst>
              </a:tr>
              <a:tr h="462893">
                <a:tc>
                  <a:txBody>
                    <a:bodyPr/>
                    <a:lstStyle/>
                    <a:p>
                      <a:pPr marL="0" marR="0" lvl="0" indent="0" algn="l" rtl="0">
                        <a:spcBef>
                          <a:spcPts val="0"/>
                        </a:spcBef>
                        <a:spcAft>
                          <a:spcPts val="0"/>
                        </a:spcAft>
                        <a:buNone/>
                      </a:pPr>
                      <a:r>
                        <a:rPr lang="en-US" sz="1400">
                          <a:solidFill>
                            <a:schemeClr val="tx1"/>
                          </a:solidFill>
                          <a:sym typeface="Calibri"/>
                        </a:rPr>
                        <a:t>2016</a:t>
                      </a:r>
                      <a:endParaRPr sz="1000">
                        <a:solidFill>
                          <a:schemeClr val="tx1"/>
                        </a:solidFill>
                      </a:endParaRPr>
                    </a:p>
                  </a:txBody>
                  <a:tcPr marL="51431" marR="51431" marT="25706" marB="25706"/>
                </a:tc>
                <a:tc>
                  <a:txBody>
                    <a:bodyPr/>
                    <a:lstStyle/>
                    <a:p>
                      <a:pPr marL="0" marR="0" lvl="0" indent="0" algn="l" rtl="0">
                        <a:spcBef>
                          <a:spcPts val="0"/>
                        </a:spcBef>
                        <a:spcAft>
                          <a:spcPts val="0"/>
                        </a:spcAft>
                        <a:buNone/>
                      </a:pPr>
                      <a:r>
                        <a:rPr lang="en-US" sz="1400">
                          <a:solidFill>
                            <a:schemeClr val="tx1"/>
                          </a:solidFill>
                          <a:sym typeface="Calibri"/>
                        </a:rPr>
                        <a:t>Fiji Cyclone Winston</a:t>
                      </a:r>
                      <a:endParaRPr sz="1400">
                        <a:solidFill>
                          <a:schemeClr val="tx1"/>
                        </a:solidFill>
                        <a:latin typeface="Calibri"/>
                        <a:ea typeface="Calibri"/>
                        <a:cs typeface="Calibri"/>
                        <a:sym typeface="Calibri"/>
                      </a:endParaRPr>
                    </a:p>
                  </a:txBody>
                  <a:tcPr marL="51431" marR="51431" marT="25706" marB="25706"/>
                </a:tc>
                <a:tc>
                  <a:txBody>
                    <a:bodyPr/>
                    <a:lstStyle/>
                    <a:p>
                      <a:pPr marL="0" marR="0" lvl="0" indent="0" algn="l" rtl="0">
                        <a:spcBef>
                          <a:spcPts val="0"/>
                        </a:spcBef>
                        <a:spcAft>
                          <a:spcPts val="0"/>
                        </a:spcAft>
                        <a:buNone/>
                      </a:pPr>
                      <a:r>
                        <a:rPr lang="en-US" sz="1400">
                          <a:solidFill>
                            <a:schemeClr val="tx1"/>
                          </a:solidFill>
                          <a:sym typeface="Calibri"/>
                        </a:rPr>
                        <a:t>50%  </a:t>
                      </a:r>
                      <a:r>
                        <a:rPr lang="en-US" sz="1400" b="1">
                          <a:solidFill>
                            <a:schemeClr val="tx1"/>
                          </a:solidFill>
                          <a:sym typeface="Calibri"/>
                        </a:rPr>
                        <a:t>(92% </a:t>
                      </a:r>
                      <a:r>
                        <a:rPr lang="en-US" sz="1400" b="1" err="1">
                          <a:solidFill>
                            <a:schemeClr val="tx1"/>
                          </a:solidFill>
                          <a:sym typeface="Calibri"/>
                        </a:rPr>
                        <a:t>iTaukei</a:t>
                      </a:r>
                      <a:r>
                        <a:rPr lang="en-US" sz="1400" b="1">
                          <a:solidFill>
                            <a:schemeClr val="tx1"/>
                          </a:solidFill>
                          <a:sym typeface="Calibri"/>
                        </a:rPr>
                        <a:t>)</a:t>
                      </a:r>
                      <a:endParaRPr sz="1000">
                        <a:solidFill>
                          <a:schemeClr val="tx1"/>
                        </a:solidFill>
                      </a:endParaRPr>
                    </a:p>
                  </a:txBody>
                  <a:tcPr marL="51431" marR="51431" marT="25706" marB="25706"/>
                </a:tc>
                <a:tc>
                  <a:txBody>
                    <a:bodyPr/>
                    <a:lstStyle/>
                    <a:p>
                      <a:pPr marL="0" marR="0" lvl="0" indent="0" algn="l" rtl="0">
                        <a:spcBef>
                          <a:spcPts val="0"/>
                        </a:spcBef>
                        <a:spcAft>
                          <a:spcPts val="0"/>
                        </a:spcAft>
                        <a:buNone/>
                      </a:pPr>
                      <a:r>
                        <a:rPr lang="en-US" sz="1400">
                          <a:solidFill>
                            <a:schemeClr val="tx1"/>
                          </a:solidFill>
                          <a:sym typeface="Calibri"/>
                        </a:rPr>
                        <a:t>50%</a:t>
                      </a:r>
                      <a:endParaRPr sz="1000">
                        <a:solidFill>
                          <a:schemeClr val="tx1"/>
                        </a:solidFill>
                      </a:endParaRPr>
                    </a:p>
                  </a:txBody>
                  <a:tcPr marL="51431" marR="51431" marT="25706" marB="25706"/>
                </a:tc>
                <a:extLst>
                  <a:ext uri="{0D108BD9-81ED-4DB2-BD59-A6C34878D82A}">
                    <a16:rowId xmlns:a16="http://schemas.microsoft.com/office/drawing/2014/main" val="10009"/>
                  </a:ext>
                </a:extLst>
              </a:tr>
            </a:tbl>
          </a:graphicData>
        </a:graphic>
      </p:graphicFrame>
      <p:sp>
        <p:nvSpPr>
          <p:cNvPr id="2" name="Isosceles Triangle 1">
            <a:extLst>
              <a:ext uri="{FF2B5EF4-FFF2-40B4-BE49-F238E27FC236}">
                <a16:creationId xmlns:a16="http://schemas.microsoft.com/office/drawing/2014/main" id="{3CDBEE3D-EB14-44A0-9F43-F44D5A696C88}"/>
              </a:ext>
            </a:extLst>
          </p:cNvPr>
          <p:cNvSpPr/>
          <p:nvPr/>
        </p:nvSpPr>
        <p:spPr>
          <a:xfrm rot="16200000">
            <a:off x="3282442" y="2709042"/>
            <a:ext cx="4567960" cy="2363244"/>
          </a:xfrm>
          <a:prstGeom prst="triangle">
            <a:avLst/>
          </a:pr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88209EAC-8FC2-4830-9826-280BB0A4B3E8}"/>
              </a:ext>
            </a:extLst>
          </p:cNvPr>
          <p:cNvSpPr txBox="1"/>
          <p:nvPr/>
        </p:nvSpPr>
        <p:spPr>
          <a:xfrm>
            <a:off x="6841134" y="1629545"/>
            <a:ext cx="4988193" cy="64633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Due to traditional gender roles and responsibilities, women and girls are: </a:t>
            </a:r>
            <a:endParaRPr kumimoji="0" lang="en-CH" sz="1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5" name="TextBox 14">
            <a:extLst>
              <a:ext uri="{FF2B5EF4-FFF2-40B4-BE49-F238E27FC236}">
                <a16:creationId xmlns:a16="http://schemas.microsoft.com/office/drawing/2014/main" id="{80F01F58-1974-42F4-9C77-27D86AE0B333}"/>
              </a:ext>
            </a:extLst>
          </p:cNvPr>
          <p:cNvSpPr txBox="1"/>
          <p:nvPr/>
        </p:nvSpPr>
        <p:spPr>
          <a:xfrm>
            <a:off x="607676" y="912842"/>
            <a:ext cx="10635610" cy="369332"/>
          </a:xfrm>
          <a:prstGeom prst="rect">
            <a:avLst/>
          </a:prstGeom>
          <a:solidFill>
            <a:srgbClr val="FA591A">
              <a:alpha val="3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Humanitarian situations can often further reinforce, perpetuate and increase gender inequalities</a:t>
            </a:r>
          </a:p>
        </p:txBody>
      </p:sp>
      <p:sp>
        <p:nvSpPr>
          <p:cNvPr id="16" name="TextBox 15">
            <a:extLst>
              <a:ext uri="{FF2B5EF4-FFF2-40B4-BE49-F238E27FC236}">
                <a16:creationId xmlns:a16="http://schemas.microsoft.com/office/drawing/2014/main" id="{A39DEAD2-2798-4431-90F8-2CF4F900FEC8}"/>
              </a:ext>
            </a:extLst>
          </p:cNvPr>
          <p:cNvSpPr txBox="1"/>
          <p:nvPr/>
        </p:nvSpPr>
        <p:spPr>
          <a:xfrm>
            <a:off x="7871280" y="2375836"/>
            <a:ext cx="2927900" cy="646331"/>
          </a:xfrm>
          <a:prstGeom prst="rect">
            <a:avLst/>
          </a:prstGeom>
          <a:noFill/>
          <a:ln>
            <a:solidFill>
              <a:srgbClr val="FA591A"/>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More likely to be working in homes when disaster strikes</a:t>
            </a:r>
            <a:endParaRPr kumimoji="0" lang="en-CH"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7" name="TextBox 16">
            <a:extLst>
              <a:ext uri="{FF2B5EF4-FFF2-40B4-BE49-F238E27FC236}">
                <a16:creationId xmlns:a16="http://schemas.microsoft.com/office/drawing/2014/main" id="{FF380C21-446D-417B-A230-61DAE6FB9B87}"/>
              </a:ext>
            </a:extLst>
          </p:cNvPr>
          <p:cNvSpPr txBox="1"/>
          <p:nvPr/>
        </p:nvSpPr>
        <p:spPr>
          <a:xfrm>
            <a:off x="7871280" y="3200033"/>
            <a:ext cx="2927900" cy="646331"/>
          </a:xfrm>
          <a:prstGeom prst="rect">
            <a:avLst/>
          </a:prstGeom>
          <a:noFill/>
          <a:ln>
            <a:solidFill>
              <a:srgbClr val="FA591A"/>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Less likely to receive early warning information in time</a:t>
            </a:r>
            <a:endParaRPr kumimoji="0" lang="en-CH"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8" name="TextBox 17">
            <a:extLst>
              <a:ext uri="{FF2B5EF4-FFF2-40B4-BE49-F238E27FC236}">
                <a16:creationId xmlns:a16="http://schemas.microsoft.com/office/drawing/2014/main" id="{A2A1BE8C-7730-4862-AB48-8817E684DA7C}"/>
              </a:ext>
            </a:extLst>
          </p:cNvPr>
          <p:cNvSpPr txBox="1"/>
          <p:nvPr/>
        </p:nvSpPr>
        <p:spPr>
          <a:xfrm>
            <a:off x="7871280" y="4848317"/>
            <a:ext cx="2927900" cy="1200329"/>
          </a:xfrm>
          <a:prstGeom prst="rect">
            <a:avLst/>
          </a:prstGeom>
          <a:noFill/>
          <a:ln>
            <a:solidFill>
              <a:srgbClr val="FA591A"/>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More likely to attempt to save children, valuable assets and documentation in disasters</a:t>
            </a:r>
            <a:endParaRPr kumimoji="0" lang="en-CH"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9" name="TextBox 18">
            <a:extLst>
              <a:ext uri="{FF2B5EF4-FFF2-40B4-BE49-F238E27FC236}">
                <a16:creationId xmlns:a16="http://schemas.microsoft.com/office/drawing/2014/main" id="{295DF740-75F3-4CDB-B336-2A40BAB423B7}"/>
              </a:ext>
            </a:extLst>
          </p:cNvPr>
          <p:cNvSpPr txBox="1"/>
          <p:nvPr/>
        </p:nvSpPr>
        <p:spPr>
          <a:xfrm>
            <a:off x="7871280" y="4024175"/>
            <a:ext cx="2927900" cy="646331"/>
          </a:xfrm>
          <a:prstGeom prst="rect">
            <a:avLst/>
          </a:prstGeom>
          <a:noFill/>
          <a:ln>
            <a:solidFill>
              <a:srgbClr val="FA591A"/>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Less likely to learn life-saving skills</a:t>
            </a:r>
            <a:endParaRPr kumimoji="0" lang="en-CH"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0" name="Graphic 19">
            <a:extLst>
              <a:ext uri="{FF2B5EF4-FFF2-40B4-BE49-F238E27FC236}">
                <a16:creationId xmlns:a16="http://schemas.microsoft.com/office/drawing/2014/main" id="{70DBF4B5-814A-4B83-B56A-DA8B2F2FE3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81062" y="2470401"/>
            <a:ext cx="457200" cy="457200"/>
          </a:xfrm>
          <a:prstGeom prst="rect">
            <a:avLst/>
          </a:prstGeom>
        </p:spPr>
      </p:pic>
      <p:pic>
        <p:nvPicPr>
          <p:cNvPr id="21" name="Graphic 20">
            <a:extLst>
              <a:ext uri="{FF2B5EF4-FFF2-40B4-BE49-F238E27FC236}">
                <a16:creationId xmlns:a16="http://schemas.microsoft.com/office/drawing/2014/main" id="{76238B6F-6D51-4AF8-BC52-A9FCCBAD114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09637" y="3313648"/>
            <a:ext cx="400050" cy="419100"/>
          </a:xfrm>
          <a:prstGeom prst="rect">
            <a:avLst/>
          </a:prstGeom>
        </p:spPr>
      </p:pic>
      <p:pic>
        <p:nvPicPr>
          <p:cNvPr id="22" name="Graphic 21">
            <a:extLst>
              <a:ext uri="{FF2B5EF4-FFF2-40B4-BE49-F238E27FC236}">
                <a16:creationId xmlns:a16="http://schemas.microsoft.com/office/drawing/2014/main" id="{008282D3-E75B-43A4-A05A-722BA6BC6F4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119162" y="4141166"/>
            <a:ext cx="419100" cy="419100"/>
          </a:xfrm>
          <a:prstGeom prst="rect">
            <a:avLst/>
          </a:prstGeom>
        </p:spPr>
      </p:pic>
      <p:pic>
        <p:nvPicPr>
          <p:cNvPr id="23" name="Graphic 22">
            <a:extLst>
              <a:ext uri="{FF2B5EF4-FFF2-40B4-BE49-F238E27FC236}">
                <a16:creationId xmlns:a16="http://schemas.microsoft.com/office/drawing/2014/main" id="{C32B867F-925C-4FD1-B88A-61BE9BAC028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19162" y="5272268"/>
            <a:ext cx="457200" cy="352425"/>
          </a:xfrm>
          <a:prstGeom prst="rect">
            <a:avLst/>
          </a:prstGeom>
        </p:spPr>
      </p:pic>
      <p:pic>
        <p:nvPicPr>
          <p:cNvPr id="24" name="Picture 23" descr="Text&#10;&#10;Description automatically generated">
            <a:extLst>
              <a:ext uri="{FF2B5EF4-FFF2-40B4-BE49-F238E27FC236}">
                <a16:creationId xmlns:a16="http://schemas.microsoft.com/office/drawing/2014/main" id="{814AC234-7543-4209-917D-DE111C2F784D}"/>
              </a:ext>
            </a:extLst>
          </p:cNvPr>
          <p:cNvPicPr>
            <a:picLocks noChangeAspect="1"/>
          </p:cNvPicPr>
          <p:nvPr/>
        </p:nvPicPr>
        <p:blipFill>
          <a:blip r:embed="rId11"/>
          <a:stretch>
            <a:fillRect/>
          </a:stretch>
        </p:blipFill>
        <p:spPr>
          <a:xfrm>
            <a:off x="10307724" y="6273479"/>
            <a:ext cx="1706392" cy="405114"/>
          </a:xfrm>
          <a:prstGeom prst="rect">
            <a:avLst/>
          </a:prstGeom>
        </p:spPr>
      </p:pic>
    </p:spTree>
    <p:extLst>
      <p:ext uri="{BB962C8B-B14F-4D97-AF65-F5344CB8AC3E}">
        <p14:creationId xmlns:p14="http://schemas.microsoft.com/office/powerpoint/2010/main" val="27861957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7F182AE1539CE4BBD6E245090D7F85D" ma:contentTypeVersion="16" ma:contentTypeDescription="Create a new document." ma:contentTypeScope="" ma:versionID="af6e1e2aaf798e06a019c9804ba80471">
  <xsd:schema xmlns:xsd="http://www.w3.org/2001/XMLSchema" xmlns:xs="http://www.w3.org/2001/XMLSchema" xmlns:p="http://schemas.microsoft.com/office/2006/metadata/properties" xmlns:ns2="5f4ddd21-740e-41d9-b758-17c05e7a1d5d" xmlns:ns3="523b8bbf-8933-4f54-968c-33d7cdc5fedf" targetNamespace="http://schemas.microsoft.com/office/2006/metadata/properties" ma:root="true" ma:fieldsID="4c95ad599d5666d22a7f98775ad2a44c" ns2:_="" ns3:_="">
    <xsd:import namespace="5f4ddd21-740e-41d9-b758-17c05e7a1d5d"/>
    <xsd:import namespace="523b8bbf-8933-4f54-968c-33d7cdc5fed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f4ddd21-740e-41d9-b758-17c05e7a1d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3c250d15-9240-48a2-bed8-252fb13a144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23b8bbf-8933-4f54-968c-33d7cdc5fed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6a34ccc2-5861-4517-a236-f1f065549024}" ma:internalName="TaxCatchAll" ma:showField="CatchAllData" ma:web="523b8bbf-8933-4f54-968c-33d7cdc5fed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f4ddd21-740e-41d9-b758-17c05e7a1d5d">
      <Terms xmlns="http://schemas.microsoft.com/office/infopath/2007/PartnerControls"/>
    </lcf76f155ced4ddcb4097134ff3c332f>
    <TaxCatchAll xmlns="523b8bbf-8933-4f54-968c-33d7cdc5fedf" xsi:nil="true"/>
  </documentManagement>
</p:properties>
</file>

<file path=customXml/itemProps1.xml><?xml version="1.0" encoding="utf-8"?>
<ds:datastoreItem xmlns:ds="http://schemas.openxmlformats.org/officeDocument/2006/customXml" ds:itemID="{53C50EDB-BC12-4E16-9F1D-B7D39470C173}">
  <ds:schemaRefs>
    <ds:schemaRef ds:uri="523b8bbf-8933-4f54-968c-33d7cdc5fedf"/>
    <ds:schemaRef ds:uri="5f4ddd21-740e-41d9-b758-17c05e7a1d5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829A357-8704-4B5F-9192-E5D2AB847918}">
  <ds:schemaRefs>
    <ds:schemaRef ds:uri="http://schemas.microsoft.com/sharepoint/v3/contenttype/forms"/>
  </ds:schemaRefs>
</ds:datastoreItem>
</file>

<file path=customXml/itemProps3.xml><?xml version="1.0" encoding="utf-8"?>
<ds:datastoreItem xmlns:ds="http://schemas.openxmlformats.org/officeDocument/2006/customXml" ds:itemID="{873F195A-82DC-46ED-9D09-41593ED64D1B}">
  <ds:schemaRefs>
    <ds:schemaRef ds:uri="http://purl.org/dc/elements/1.1/"/>
    <ds:schemaRef ds:uri="5f4ddd21-740e-41d9-b758-17c05e7a1d5d"/>
    <ds:schemaRef ds:uri="http://schemas.microsoft.com/office/infopath/2007/PartnerControls"/>
    <ds:schemaRef ds:uri="http://schemas.microsoft.com/office/2006/documentManagement/types"/>
    <ds:schemaRef ds:uri="http://schemas.openxmlformats.org/package/2006/metadata/core-properties"/>
    <ds:schemaRef ds:uri="http://purl.org/dc/dcmitype/"/>
    <ds:schemaRef ds:uri="http://schemas.microsoft.com/office/2006/metadata/properties"/>
    <ds:schemaRef ds:uri="523b8bbf-8933-4f54-968c-33d7cdc5fedf"/>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8487</TotalTime>
  <Words>7814</Words>
  <Application>Microsoft Macintosh PowerPoint</Application>
  <PresentationFormat>Widescreen</PresentationFormat>
  <Paragraphs>679</Paragraphs>
  <Slides>48</Slides>
  <Notes>48</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48</vt:i4>
      </vt:variant>
    </vt:vector>
  </HeadingPairs>
  <TitlesOfParts>
    <vt:vector size="63" baseType="lpstr">
      <vt:lpstr>Arial</vt:lpstr>
      <vt:lpstr>Arial Nova</vt:lpstr>
      <vt:lpstr>Arial,Sans-Serif</vt:lpstr>
      <vt:lpstr>Bebas</vt:lpstr>
      <vt:lpstr>Bebas Neue</vt:lpstr>
      <vt:lpstr>Bitter</vt:lpstr>
      <vt:lpstr>Calibri</vt:lpstr>
      <vt:lpstr>Calibri Light</vt:lpstr>
      <vt:lpstr>Courier New</vt:lpstr>
      <vt:lpstr>Roboto</vt:lpstr>
      <vt:lpstr>Segoe UI</vt:lpstr>
      <vt:lpstr>Times New Roman</vt:lpstr>
      <vt:lpstr>Wingdings</vt:lpstr>
      <vt:lpstr>Office Theme</vt:lpstr>
      <vt:lpstr>1_office theme</vt:lpstr>
      <vt:lpstr>PowerPoint Presentation</vt:lpstr>
      <vt:lpstr>The IASC commits to the goals of gender equality and the empowerment of women and girls in humanitarian action. This entails making provision to meet the specific needs of women, girls, men and boys in all their diversity, promote and protect their human rights, and redress gender inequalities.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On 30 January 2020, the World Health Organization (WHO) declared Public Health Emergency of International Concern (PHEIC) for novel coronavirus. As of 1 April 2020, 106,330 cases of COVID-19 have been confirmed in the Myanmar with 2,104 deaths. According to WHO, among the confirmed cases, 59,487 are male (56%) and 46,843 are female (44%). The most affected age group is 20-29 (25.1%) followed by 30-39 (23.9%). More than 53% of the cases continue to be reported from Yangon.</vt:lpstr>
      <vt:lpstr>Needs Analysis – done on 1 April 2020  A total of 1,450 individuals participated in the needs analysis in Rakhine state, Myanmar. This includes 920 female (64% of total), 380 male (26%) , and 150 (10%) other non-binary individuals. The breakdown per sector are: 200 individuals are homeless, 190 are urban poor (women and men), 210 solo/young /parents, 150 LGBTQI, 170 youth, 210 persons with disabilities, 140 elderly, 180 community health workers (CHW). </vt:lpstr>
      <vt:lpstr>Health:  • Women and girls have limited access to health care services in Rakhine. Only 19% of women give birth in professional health facilities compared to 37% nationally, and unsafe abortions are a key cause of maternal mortality, responsible for 15% of all maternal deaths in Rakhine state compared to the national average of 10%. Only 20-25% of the new generation of parents use contraceptives. Women have little decision-making power over sexual matters or the number of spacing children and rely on other women in their household to share knowledge.  • A relatively small share of children under 5 have visited a health facility since the start of the crisis. While 71 per cent of children under 1 had visited a health facility since lockdown, only 13 per cent of 4-year olds had visited a health facility.</vt:lpstr>
      <vt:lpstr>Health:   • 23% of participants were living with HIV and they mentioned losing access to HIV care providers as a result of COVID-19 social isolation measures. People living with HIV, including LGBT people, struggle to access their medication as governments designated their typical points of medication distribution and medical attention as COVID-19 centers, meaning immuno-compromised people would be taking extra risks to go there to retrieve medication, or deprioritised the respective services. </vt:lpstr>
      <vt:lpstr>Gender-based violence:  • Rakhine state has the highest percentage of ever-pregnant women who have experienced violence during pregnancy (8.6%) among all states and regions of Myanmar. Domestic violence including intimate partner violence (IPV), is the most prevalent form of GBV reported for Rakhine state. The COVID-19 pandemic with its quarantine, isolation and mobility restriction measures can potentially increase the risk of GBV for women and girls as studies from other contexts have shown. Disclosures of GBV cases remains extremely limited in northern Rakhine state due to fear of stigma by survivors within their community, the lack of dedicated and accessible services and a widespread lack of accountability among government agencies. The lack of dedicated female staff in health, security and legal sectors, which is specifically pronounced in northern Rakhine state, pose additional barriers to GBV survivors’ access to services.</vt:lpstr>
      <vt:lpstr>Your organization’s project:   Establishment of Mobile clinics to support SRH and provide mobile safe spaces for referral and support to GBV survivors in Sittwe, Rakhine state  Indicators:  Number of pregnant women accessing professional health facilities in mobile clinics  Percentage of pregnant women satisfied with antenatal and post-natal care provided in mobile clinics  Number of GBV survivors referred to GBV specializing agencies and supported to access other required services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Kalani Robertson</dc:creator>
  <cp:lastModifiedBy>Hadia Nusrat</cp:lastModifiedBy>
  <cp:revision>6</cp:revision>
  <dcterms:created xsi:type="dcterms:W3CDTF">2021-07-03T21:32:06Z</dcterms:created>
  <dcterms:modified xsi:type="dcterms:W3CDTF">2022-11-08T04:52:47Z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0x01010047F182AE1539CE4BBD6E245090D7F85D</vt:lpwstr>
  </property>
  <property fmtid="{D5CDD505-2E9C-101B-9397-08002B2CF9AE}" pid="3" name="MediaServiceImageTags">
    <vt:lpwstr/>
  </property>
</Properties>
</file>