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96" r:id="rId3"/>
    <p:sldId id="286" r:id="rId4"/>
    <p:sldId id="287" r:id="rId5"/>
    <p:sldId id="288" r:id="rId6"/>
    <p:sldId id="290" r:id="rId7"/>
    <p:sldId id="269" r:id="rId8"/>
    <p:sldId id="277" r:id="rId9"/>
    <p:sldId id="291" r:id="rId10"/>
    <p:sldId id="292" r:id="rId11"/>
    <p:sldId id="293" r:id="rId12"/>
    <p:sldId id="294" r:id="rId13"/>
    <p:sldId id="281" r:id="rId14"/>
    <p:sldId id="282" r:id="rId15"/>
    <p:sldId id="283" r:id="rId16"/>
    <p:sldId id="284" r:id="rId17"/>
    <p:sldId id="280" r:id="rId18"/>
    <p:sldId id="270" r:id="rId19"/>
    <p:sldId id="271" r:id="rId20"/>
    <p:sldId id="272" r:id="rId21"/>
    <p:sldId id="273" r:id="rId22"/>
    <p:sldId id="274" r:id="rId23"/>
    <p:sldId id="285"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75" d="100"/>
          <a:sy n="75" d="100"/>
        </p:scale>
        <p:origin x="1236" y="5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SARWAR\AppData\Roaming\Microsoft\Excel\Book2%20(version%201).xlsb"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JAZBA-Project\COVID-19-Analysis-SAP\SAP-Pakistan%20COVID%20Assessment%20%20(Responses570)-Revised-25-4-20.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SARWAR\AppData\Roaming\Microsoft\Excel\Book2%20(version%201).xlsb"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SARWAR\AppData\Roaming\Microsoft\Excel\Book2%20(version%201).xlsb"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SARWAR\AppData\Roaming\Microsoft\Excel\Book2%20(version%201).xlsb"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SARWAR\AppData\Roaming\Microsoft\Excel\Book2%20(version%201).xlsb"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Govt.Campaign to Protect Working Women from COVID-19  </a:t>
            </a:r>
          </a:p>
        </c:rich>
      </c:tx>
      <c:layout/>
      <c:overlay val="0"/>
      <c:spPr>
        <a:noFill/>
        <a:ln>
          <a:noFill/>
        </a:ln>
        <a:effectLst/>
      </c:spPr>
    </c:title>
    <c:autoTitleDeleted val="0"/>
    <c:plotArea>
      <c:layout/>
      <c:barChart>
        <c:barDir val="bar"/>
        <c:grouping val="clustered"/>
        <c:varyColors val="0"/>
        <c:ser>
          <c:idx val="0"/>
          <c:order val="0"/>
          <c:tx>
            <c:strRef>
              <c:f>Sheet3!$D$6</c:f>
              <c:strCache>
                <c:ptCount val="1"/>
                <c:pt idx="0">
                  <c:v>Govt.Campaign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Sheet3!$C$7:$C$12</c:f>
              <c:strCache>
                <c:ptCount val="6"/>
                <c:pt idx="0">
                  <c:v>Baluchistan</c:v>
                </c:pt>
                <c:pt idx="1">
                  <c:v>G.B </c:v>
                </c:pt>
                <c:pt idx="2">
                  <c:v>KPK</c:v>
                </c:pt>
                <c:pt idx="3">
                  <c:v>Punjab</c:v>
                </c:pt>
                <c:pt idx="4">
                  <c:v>Sindh</c:v>
                </c:pt>
                <c:pt idx="5">
                  <c:v>Total </c:v>
                </c:pt>
              </c:strCache>
            </c:strRef>
          </c:cat>
          <c:val>
            <c:numRef>
              <c:f>Sheet3!$D$7:$D$12</c:f>
              <c:numCache>
                <c:formatCode>0%</c:formatCode>
                <c:ptCount val="6"/>
                <c:pt idx="0">
                  <c:v>0.48499999999999999</c:v>
                </c:pt>
                <c:pt idx="1">
                  <c:v>0.4</c:v>
                </c:pt>
                <c:pt idx="2">
                  <c:v>0.2</c:v>
                </c:pt>
                <c:pt idx="3">
                  <c:v>0.35499999999999998</c:v>
                </c:pt>
                <c:pt idx="4">
                  <c:v>0.32</c:v>
                </c:pt>
                <c:pt idx="5">
                  <c:v>0.34</c:v>
                </c:pt>
              </c:numCache>
            </c:numRef>
          </c:val>
          <c:extLst>
            <c:ext xmlns:c16="http://schemas.microsoft.com/office/drawing/2014/chart" uri="{C3380CC4-5D6E-409C-BE32-E72D297353CC}">
              <c16:uniqueId val="{00000000-E2EA-4A37-94BE-0D02756E8AC0}"/>
            </c:ext>
          </c:extLst>
        </c:ser>
        <c:dLbls>
          <c:showLegendKey val="0"/>
          <c:showVal val="0"/>
          <c:showCatName val="0"/>
          <c:showSerName val="0"/>
          <c:showPercent val="0"/>
          <c:showBubbleSize val="0"/>
        </c:dLbls>
        <c:gapWidth val="182"/>
        <c:axId val="-2136654584"/>
        <c:axId val="-2113639256"/>
      </c:barChart>
      <c:catAx>
        <c:axId val="-213665458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13639256"/>
        <c:crosses val="autoZero"/>
        <c:auto val="1"/>
        <c:lblAlgn val="ctr"/>
        <c:lblOffset val="100"/>
        <c:noMultiLvlLbl val="0"/>
      </c:catAx>
      <c:valAx>
        <c:axId val="-211363925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36654584"/>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Sheet1!$B$63</c:f>
              <c:strCache>
                <c:ptCount val="1"/>
                <c:pt idx="0">
                  <c:v>Respondents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9CF-479C-AF1A-407B3419E97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E9CF-479C-AF1A-407B3419E97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E9CF-479C-AF1A-407B3419E97D}"/>
              </c:ext>
            </c:extLst>
          </c:dPt>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Sheet1!$A$64:$A$66</c:f>
              <c:strCache>
                <c:ptCount val="3"/>
                <c:pt idx="0">
                  <c:v>Ehsaas Emergency Programme</c:v>
                </c:pt>
                <c:pt idx="1">
                  <c:v>Insaaf Imdad Package</c:v>
                </c:pt>
                <c:pt idx="2">
                  <c:v>Ration Program</c:v>
                </c:pt>
              </c:strCache>
            </c:strRef>
          </c:cat>
          <c:val>
            <c:numRef>
              <c:f>Sheet1!$B$64:$B$66</c:f>
              <c:numCache>
                <c:formatCode>General</c:formatCode>
                <c:ptCount val="3"/>
                <c:pt idx="0">
                  <c:v>91.5</c:v>
                </c:pt>
                <c:pt idx="1">
                  <c:v>2.5</c:v>
                </c:pt>
                <c:pt idx="2">
                  <c:v>6</c:v>
                </c:pt>
              </c:numCache>
            </c:numRef>
          </c:val>
          <c:extLst>
            <c:ext xmlns:c16="http://schemas.microsoft.com/office/drawing/2014/chart" uri="{C3380CC4-5D6E-409C-BE32-E72D297353CC}">
              <c16:uniqueId val="{00000006-E9CF-479C-AF1A-407B3419E97D}"/>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2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1" i="0" u="none" strike="noStrike" kern="1200" spc="0" baseline="0">
                <a:solidFill>
                  <a:schemeClr val="tx1">
                    <a:lumMod val="65000"/>
                    <a:lumOff val="35000"/>
                  </a:schemeClr>
                </a:solidFill>
                <a:latin typeface="+mn-lt"/>
                <a:ea typeface="+mn-ea"/>
                <a:cs typeface="+mn-cs"/>
              </a:defRPr>
            </a:pPr>
            <a:r>
              <a:rPr lang="en-US" sz="1000" b="1"/>
              <a:t>Projections for Food Supplies and Covid Protection Equipment </a:t>
            </a:r>
          </a:p>
        </c:rich>
      </c:tx>
      <c:layout>
        <c:manualLayout>
          <c:xMode val="edge"/>
          <c:yMode val="edge"/>
          <c:x val="0.17032633420822399"/>
          <c:y val="2.7777777777777801E-2"/>
        </c:manualLayout>
      </c:layout>
      <c:overlay val="0"/>
      <c:spPr>
        <a:noFill/>
        <a:ln>
          <a:noFill/>
        </a:ln>
        <a:effectLst/>
      </c:spPr>
    </c:title>
    <c:autoTitleDeleted val="0"/>
    <c:plotArea>
      <c:layout/>
      <c:barChart>
        <c:barDir val="col"/>
        <c:grouping val="clustered"/>
        <c:varyColors val="0"/>
        <c:ser>
          <c:idx val="0"/>
          <c:order val="0"/>
          <c:tx>
            <c:strRef>
              <c:f>Sheet2!$E$2</c:f>
              <c:strCache>
                <c:ptCount val="1"/>
                <c:pt idx="0">
                  <c:v>Demand for Food Supplies </c:v>
                </c:pt>
              </c:strCache>
            </c:strRef>
          </c:tx>
          <c:spPr>
            <a:solidFill>
              <a:schemeClr val="accent1"/>
            </a:solidFill>
            <a:ln>
              <a:noFill/>
            </a:ln>
            <a:effectLst/>
          </c:spPr>
          <c:invertIfNegative val="0"/>
          <c:cat>
            <c:strRef>
              <c:f>Sheet2!$D$3:$D$7</c:f>
              <c:strCache>
                <c:ptCount val="5"/>
                <c:pt idx="0">
                  <c:v>Baluchistan</c:v>
                </c:pt>
                <c:pt idx="1">
                  <c:v>G.B</c:v>
                </c:pt>
                <c:pt idx="2">
                  <c:v>KP</c:v>
                </c:pt>
                <c:pt idx="3">
                  <c:v>Punjab</c:v>
                </c:pt>
                <c:pt idx="4">
                  <c:v>Sindh </c:v>
                </c:pt>
              </c:strCache>
            </c:strRef>
          </c:cat>
          <c:val>
            <c:numRef>
              <c:f>Sheet2!$E$3:$E$7</c:f>
              <c:numCache>
                <c:formatCode>0%</c:formatCode>
                <c:ptCount val="5"/>
                <c:pt idx="0">
                  <c:v>0.96</c:v>
                </c:pt>
                <c:pt idx="1">
                  <c:v>0.79</c:v>
                </c:pt>
                <c:pt idx="2">
                  <c:v>0.93</c:v>
                </c:pt>
                <c:pt idx="3">
                  <c:v>0.94</c:v>
                </c:pt>
                <c:pt idx="4">
                  <c:v>0.97</c:v>
                </c:pt>
              </c:numCache>
            </c:numRef>
          </c:val>
          <c:extLst>
            <c:ext xmlns:c16="http://schemas.microsoft.com/office/drawing/2014/chart" uri="{C3380CC4-5D6E-409C-BE32-E72D297353CC}">
              <c16:uniqueId val="{00000000-584C-462C-9928-9DB2D54C7588}"/>
            </c:ext>
          </c:extLst>
        </c:ser>
        <c:ser>
          <c:idx val="1"/>
          <c:order val="1"/>
          <c:tx>
            <c:strRef>
              <c:f>Sheet2!$F$2</c:f>
              <c:strCache>
                <c:ptCount val="1"/>
                <c:pt idx="0">
                  <c:v>Covid Equipment </c:v>
                </c:pt>
              </c:strCache>
            </c:strRef>
          </c:tx>
          <c:spPr>
            <a:solidFill>
              <a:schemeClr val="accent2"/>
            </a:solidFill>
            <a:ln>
              <a:noFill/>
            </a:ln>
            <a:effectLst/>
          </c:spPr>
          <c:invertIfNegative val="0"/>
          <c:cat>
            <c:strRef>
              <c:f>Sheet2!$D$3:$D$7</c:f>
              <c:strCache>
                <c:ptCount val="5"/>
                <c:pt idx="0">
                  <c:v>Baluchistan</c:v>
                </c:pt>
                <c:pt idx="1">
                  <c:v>G.B</c:v>
                </c:pt>
                <c:pt idx="2">
                  <c:v>KP</c:v>
                </c:pt>
                <c:pt idx="3">
                  <c:v>Punjab</c:v>
                </c:pt>
                <c:pt idx="4">
                  <c:v>Sindh </c:v>
                </c:pt>
              </c:strCache>
            </c:strRef>
          </c:cat>
          <c:val>
            <c:numRef>
              <c:f>Sheet2!$F$3:$F$7</c:f>
              <c:numCache>
                <c:formatCode>0%</c:formatCode>
                <c:ptCount val="5"/>
                <c:pt idx="0">
                  <c:v>0.76</c:v>
                </c:pt>
                <c:pt idx="1">
                  <c:v>0.66</c:v>
                </c:pt>
                <c:pt idx="2">
                  <c:v>0.57999999999999996</c:v>
                </c:pt>
                <c:pt idx="3">
                  <c:v>0.47</c:v>
                </c:pt>
                <c:pt idx="4">
                  <c:v>0.66</c:v>
                </c:pt>
              </c:numCache>
            </c:numRef>
          </c:val>
          <c:extLst>
            <c:ext xmlns:c16="http://schemas.microsoft.com/office/drawing/2014/chart" uri="{C3380CC4-5D6E-409C-BE32-E72D297353CC}">
              <c16:uniqueId val="{00000001-584C-462C-9928-9DB2D54C7588}"/>
            </c:ext>
          </c:extLst>
        </c:ser>
        <c:dLbls>
          <c:showLegendKey val="0"/>
          <c:showVal val="0"/>
          <c:showCatName val="0"/>
          <c:showSerName val="0"/>
          <c:showPercent val="0"/>
          <c:showBubbleSize val="0"/>
        </c:dLbls>
        <c:gapWidth val="219"/>
        <c:overlap val="-27"/>
        <c:axId val="2046431096"/>
        <c:axId val="2102007416"/>
      </c:barChart>
      <c:catAx>
        <c:axId val="2046431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02007416"/>
        <c:crosses val="autoZero"/>
        <c:auto val="1"/>
        <c:lblAlgn val="ctr"/>
        <c:lblOffset val="100"/>
        <c:noMultiLvlLbl val="0"/>
      </c:catAx>
      <c:valAx>
        <c:axId val="210200741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4643109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a:t>Availability of Public Hospital and Treatment Level of Women and Children </a:t>
            </a:r>
          </a:p>
        </c:rich>
      </c:tx>
      <c:layout/>
      <c:overlay val="0"/>
      <c:spPr>
        <a:noFill/>
        <a:ln>
          <a:noFill/>
        </a:ln>
        <a:effectLst/>
      </c:spPr>
    </c:title>
    <c:autoTitleDeleted val="0"/>
    <c:plotArea>
      <c:layout/>
      <c:barChart>
        <c:barDir val="col"/>
        <c:grouping val="clustered"/>
        <c:varyColors val="0"/>
        <c:ser>
          <c:idx val="0"/>
          <c:order val="0"/>
          <c:tx>
            <c:strRef>
              <c:f>Sheet4!$E$5</c:f>
              <c:strCache>
                <c:ptCount val="1"/>
                <c:pt idx="0">
                  <c:v>Availability of Public Hospital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Sheet4!$D$6:$D$11</c:f>
              <c:strCache>
                <c:ptCount val="6"/>
                <c:pt idx="0">
                  <c:v>Baluchistan</c:v>
                </c:pt>
                <c:pt idx="1">
                  <c:v>G.B </c:v>
                </c:pt>
                <c:pt idx="2">
                  <c:v>KPK</c:v>
                </c:pt>
                <c:pt idx="3">
                  <c:v>Punjab</c:v>
                </c:pt>
                <c:pt idx="4">
                  <c:v>Sindh</c:v>
                </c:pt>
                <c:pt idx="5">
                  <c:v>Total </c:v>
                </c:pt>
              </c:strCache>
            </c:strRef>
          </c:cat>
          <c:val>
            <c:numRef>
              <c:f>Sheet4!$E$6:$E$11</c:f>
              <c:numCache>
                <c:formatCode>0%</c:formatCode>
                <c:ptCount val="6"/>
                <c:pt idx="0">
                  <c:v>0.97</c:v>
                </c:pt>
                <c:pt idx="1">
                  <c:v>0.97</c:v>
                </c:pt>
                <c:pt idx="2">
                  <c:v>0.95</c:v>
                </c:pt>
                <c:pt idx="3">
                  <c:v>0.78</c:v>
                </c:pt>
                <c:pt idx="4">
                  <c:v>0.79</c:v>
                </c:pt>
                <c:pt idx="5">
                  <c:v>0.84</c:v>
                </c:pt>
              </c:numCache>
            </c:numRef>
          </c:val>
          <c:extLst>
            <c:ext xmlns:c16="http://schemas.microsoft.com/office/drawing/2014/chart" uri="{C3380CC4-5D6E-409C-BE32-E72D297353CC}">
              <c16:uniqueId val="{00000000-58CB-41EB-880D-2BF020E861EB}"/>
            </c:ext>
          </c:extLst>
        </c:ser>
        <c:ser>
          <c:idx val="1"/>
          <c:order val="1"/>
          <c:tx>
            <c:strRef>
              <c:f>Sheet4!$F$5</c:f>
              <c:strCache>
                <c:ptCount val="1"/>
                <c:pt idx="0">
                  <c:v>Treatment </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Sheet4!$D$6:$D$11</c:f>
              <c:strCache>
                <c:ptCount val="6"/>
                <c:pt idx="0">
                  <c:v>Baluchistan</c:v>
                </c:pt>
                <c:pt idx="1">
                  <c:v>G.B </c:v>
                </c:pt>
                <c:pt idx="2">
                  <c:v>KPK</c:v>
                </c:pt>
                <c:pt idx="3">
                  <c:v>Punjab</c:v>
                </c:pt>
                <c:pt idx="4">
                  <c:v>Sindh</c:v>
                </c:pt>
                <c:pt idx="5">
                  <c:v>Total </c:v>
                </c:pt>
              </c:strCache>
            </c:strRef>
          </c:cat>
          <c:val>
            <c:numRef>
              <c:f>Sheet4!$F$6:$F$11</c:f>
              <c:numCache>
                <c:formatCode>0%</c:formatCode>
                <c:ptCount val="6"/>
                <c:pt idx="0">
                  <c:v>0.7</c:v>
                </c:pt>
                <c:pt idx="1">
                  <c:v>0.63</c:v>
                </c:pt>
                <c:pt idx="2">
                  <c:v>0.72</c:v>
                </c:pt>
                <c:pt idx="3">
                  <c:v>0.45</c:v>
                </c:pt>
                <c:pt idx="4">
                  <c:v>0.4</c:v>
                </c:pt>
                <c:pt idx="5">
                  <c:v>0.54</c:v>
                </c:pt>
              </c:numCache>
            </c:numRef>
          </c:val>
          <c:extLst>
            <c:ext xmlns:c16="http://schemas.microsoft.com/office/drawing/2014/chart" uri="{C3380CC4-5D6E-409C-BE32-E72D297353CC}">
              <c16:uniqueId val="{00000001-58CB-41EB-880D-2BF020E861EB}"/>
            </c:ext>
          </c:extLst>
        </c:ser>
        <c:dLbls>
          <c:showLegendKey val="0"/>
          <c:showVal val="0"/>
          <c:showCatName val="0"/>
          <c:showSerName val="0"/>
          <c:showPercent val="0"/>
          <c:showBubbleSize val="0"/>
        </c:dLbls>
        <c:gapWidth val="219"/>
        <c:overlap val="-27"/>
        <c:axId val="-2115474424"/>
        <c:axId val="-2118533432"/>
      </c:barChart>
      <c:catAx>
        <c:axId val="-2115474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18533432"/>
        <c:crosses val="autoZero"/>
        <c:auto val="1"/>
        <c:lblAlgn val="ctr"/>
        <c:lblOffset val="100"/>
        <c:noMultiLvlLbl val="0"/>
      </c:catAx>
      <c:valAx>
        <c:axId val="-211853343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1547442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r>
              <a:rPr lang="en-US" sz="1200" b="1"/>
              <a:t>Public Hospital &amp; Treatment of Pragnent Women</a:t>
            </a:r>
          </a:p>
        </c:rich>
      </c:tx>
      <c:layout/>
      <c:overlay val="0"/>
      <c:spPr>
        <a:noFill/>
        <a:ln>
          <a:noFill/>
        </a:ln>
        <a:effectLst/>
      </c:spPr>
    </c:title>
    <c:autoTitleDeleted val="0"/>
    <c:plotArea>
      <c:layout/>
      <c:barChart>
        <c:barDir val="bar"/>
        <c:grouping val="clustered"/>
        <c:varyColors val="0"/>
        <c:ser>
          <c:idx val="0"/>
          <c:order val="0"/>
          <c:tx>
            <c:strRef>
              <c:f>Sheet5!$E$6</c:f>
              <c:strCache>
                <c:ptCount val="1"/>
                <c:pt idx="0">
                  <c:v>Public Hospital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Sheet5!$D$7:$D$12</c:f>
              <c:strCache>
                <c:ptCount val="6"/>
                <c:pt idx="0">
                  <c:v>Baluchistan</c:v>
                </c:pt>
                <c:pt idx="1">
                  <c:v>G.B </c:v>
                </c:pt>
                <c:pt idx="2">
                  <c:v>KPK</c:v>
                </c:pt>
                <c:pt idx="3">
                  <c:v>Punjab</c:v>
                </c:pt>
                <c:pt idx="4">
                  <c:v>Sindh</c:v>
                </c:pt>
                <c:pt idx="5">
                  <c:v>Total </c:v>
                </c:pt>
              </c:strCache>
            </c:strRef>
          </c:cat>
          <c:val>
            <c:numRef>
              <c:f>Sheet5!$E$7:$E$12</c:f>
              <c:numCache>
                <c:formatCode>0%</c:formatCode>
                <c:ptCount val="6"/>
                <c:pt idx="0">
                  <c:v>0.97</c:v>
                </c:pt>
                <c:pt idx="1">
                  <c:v>0.97</c:v>
                </c:pt>
                <c:pt idx="2">
                  <c:v>0.95</c:v>
                </c:pt>
                <c:pt idx="3">
                  <c:v>0.78</c:v>
                </c:pt>
                <c:pt idx="4">
                  <c:v>0.77</c:v>
                </c:pt>
                <c:pt idx="5">
                  <c:v>0.85</c:v>
                </c:pt>
              </c:numCache>
            </c:numRef>
          </c:val>
          <c:extLst>
            <c:ext xmlns:c16="http://schemas.microsoft.com/office/drawing/2014/chart" uri="{C3380CC4-5D6E-409C-BE32-E72D297353CC}">
              <c16:uniqueId val="{00000000-032B-4BD1-B5D9-DDF3857D73CB}"/>
            </c:ext>
          </c:extLst>
        </c:ser>
        <c:ser>
          <c:idx val="1"/>
          <c:order val="1"/>
          <c:tx>
            <c:strRef>
              <c:f>Sheet5!$F$6</c:f>
              <c:strCache>
                <c:ptCount val="1"/>
                <c:pt idx="0">
                  <c:v>Treatment of Pragnent Women </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Sheet5!$D$7:$D$12</c:f>
              <c:strCache>
                <c:ptCount val="6"/>
                <c:pt idx="0">
                  <c:v>Baluchistan</c:v>
                </c:pt>
                <c:pt idx="1">
                  <c:v>G.B </c:v>
                </c:pt>
                <c:pt idx="2">
                  <c:v>KPK</c:v>
                </c:pt>
                <c:pt idx="3">
                  <c:v>Punjab</c:v>
                </c:pt>
                <c:pt idx="4">
                  <c:v>Sindh</c:v>
                </c:pt>
                <c:pt idx="5">
                  <c:v>Total </c:v>
                </c:pt>
              </c:strCache>
            </c:strRef>
          </c:cat>
          <c:val>
            <c:numRef>
              <c:f>Sheet5!$F$7:$F$12</c:f>
              <c:numCache>
                <c:formatCode>0%</c:formatCode>
                <c:ptCount val="6"/>
                <c:pt idx="0">
                  <c:v>0.12</c:v>
                </c:pt>
                <c:pt idx="1">
                  <c:v>0.57999999999999996</c:v>
                </c:pt>
                <c:pt idx="2">
                  <c:v>0.13</c:v>
                </c:pt>
                <c:pt idx="3">
                  <c:v>0.34</c:v>
                </c:pt>
                <c:pt idx="4">
                  <c:v>0.14000000000000001</c:v>
                </c:pt>
                <c:pt idx="5">
                  <c:v>0.25</c:v>
                </c:pt>
              </c:numCache>
            </c:numRef>
          </c:val>
          <c:extLst>
            <c:ext xmlns:c16="http://schemas.microsoft.com/office/drawing/2014/chart" uri="{C3380CC4-5D6E-409C-BE32-E72D297353CC}">
              <c16:uniqueId val="{00000001-032B-4BD1-B5D9-DDF3857D73CB}"/>
            </c:ext>
          </c:extLst>
        </c:ser>
        <c:dLbls>
          <c:dLblPos val="inEnd"/>
          <c:showLegendKey val="0"/>
          <c:showVal val="1"/>
          <c:showCatName val="0"/>
          <c:showSerName val="0"/>
          <c:showPercent val="0"/>
          <c:showBubbleSize val="0"/>
        </c:dLbls>
        <c:gapWidth val="182"/>
        <c:axId val="2098955528"/>
        <c:axId val="2103097160"/>
      </c:barChart>
      <c:catAx>
        <c:axId val="20989555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2103097160"/>
        <c:crosses val="autoZero"/>
        <c:auto val="1"/>
        <c:lblAlgn val="ctr"/>
        <c:lblOffset val="100"/>
        <c:noMultiLvlLbl val="0"/>
      </c:catAx>
      <c:valAx>
        <c:axId val="210309716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9895552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1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Sheet6!$E$4</c:f>
              <c:strCache>
                <c:ptCount val="1"/>
                <c:pt idx="0">
                  <c:v>Level of Satisfaction from Delivery of Relief Pakages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Sheet6!$D$5:$D$10</c:f>
              <c:strCache>
                <c:ptCount val="6"/>
                <c:pt idx="0">
                  <c:v>Baluchistan</c:v>
                </c:pt>
                <c:pt idx="1">
                  <c:v>G.B </c:v>
                </c:pt>
                <c:pt idx="2">
                  <c:v>KPK</c:v>
                </c:pt>
                <c:pt idx="3">
                  <c:v>Punjab</c:v>
                </c:pt>
                <c:pt idx="4">
                  <c:v>Sindh</c:v>
                </c:pt>
                <c:pt idx="5">
                  <c:v>Total </c:v>
                </c:pt>
              </c:strCache>
            </c:strRef>
          </c:cat>
          <c:val>
            <c:numRef>
              <c:f>Sheet6!$E$5:$E$10</c:f>
              <c:numCache>
                <c:formatCode>0%</c:formatCode>
                <c:ptCount val="6"/>
                <c:pt idx="0">
                  <c:v>0.15</c:v>
                </c:pt>
                <c:pt idx="1">
                  <c:v>0.25</c:v>
                </c:pt>
                <c:pt idx="2">
                  <c:v>0.06</c:v>
                </c:pt>
                <c:pt idx="3">
                  <c:v>0.27</c:v>
                </c:pt>
                <c:pt idx="4">
                  <c:v>0.16</c:v>
                </c:pt>
                <c:pt idx="5">
                  <c:v>0.19</c:v>
                </c:pt>
              </c:numCache>
            </c:numRef>
          </c:val>
          <c:extLst>
            <c:ext xmlns:c16="http://schemas.microsoft.com/office/drawing/2014/chart" uri="{C3380CC4-5D6E-409C-BE32-E72D297353CC}">
              <c16:uniqueId val="{00000000-DBF0-4055-9E00-D382926B16DB}"/>
            </c:ext>
          </c:extLst>
        </c:ser>
        <c:dLbls>
          <c:showLegendKey val="0"/>
          <c:showVal val="0"/>
          <c:showCatName val="0"/>
          <c:showSerName val="0"/>
          <c:showPercent val="0"/>
          <c:showBubbleSize val="0"/>
        </c:dLbls>
        <c:gapWidth val="219"/>
        <c:overlap val="-27"/>
        <c:axId val="-2116701368"/>
        <c:axId val="2098136408"/>
      </c:barChart>
      <c:catAx>
        <c:axId val="-2116701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98136408"/>
        <c:crosses val="autoZero"/>
        <c:auto val="1"/>
        <c:lblAlgn val="ctr"/>
        <c:lblOffset val="100"/>
        <c:noMultiLvlLbl val="0"/>
      </c:catAx>
      <c:valAx>
        <c:axId val="209813640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16701368"/>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png"/></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image" Target="../media/image22.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image" Target="../media/image11.png"/></Relationships>
</file>

<file path=ppt/drawings/_rels/vmlDrawing8.v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drawings/_rels/vmlDrawing9.v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F80170A-3557-774A-BBC5-5E4ED203F95F}" type="datetimeFigureOut">
              <a:rPr lang="en-US" smtClean="0"/>
              <a:t>8/12/2020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D76266-CA71-EA42-9F56-302470651CC6}" type="slidenum">
              <a:rPr lang="en-US" smtClean="0"/>
              <a:t>‹#›</a:t>
            </a:fld>
            <a:endParaRPr lang="en-US"/>
          </a:p>
        </p:txBody>
      </p:sp>
    </p:spTree>
    <p:extLst>
      <p:ext uri="{BB962C8B-B14F-4D97-AF65-F5344CB8AC3E}">
        <p14:creationId xmlns:p14="http://schemas.microsoft.com/office/powerpoint/2010/main" val="11819868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80170A-3557-774A-BBC5-5E4ED203F95F}" type="datetimeFigureOut">
              <a:rPr lang="en-US" smtClean="0"/>
              <a:t>8/12/2020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D76266-CA71-EA42-9F56-302470651CC6}" type="slidenum">
              <a:rPr lang="en-US" smtClean="0"/>
              <a:t>‹#›</a:t>
            </a:fld>
            <a:endParaRPr lang="en-US"/>
          </a:p>
        </p:txBody>
      </p:sp>
    </p:spTree>
    <p:extLst>
      <p:ext uri="{BB962C8B-B14F-4D97-AF65-F5344CB8AC3E}">
        <p14:creationId xmlns:p14="http://schemas.microsoft.com/office/powerpoint/2010/main" val="12355871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80170A-3557-774A-BBC5-5E4ED203F95F}" type="datetimeFigureOut">
              <a:rPr lang="en-US" smtClean="0"/>
              <a:t>8/12/2020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D76266-CA71-EA42-9F56-302470651CC6}" type="slidenum">
              <a:rPr lang="en-US" smtClean="0"/>
              <a:t>‹#›</a:t>
            </a:fld>
            <a:endParaRPr lang="en-US"/>
          </a:p>
        </p:txBody>
      </p:sp>
    </p:spTree>
    <p:extLst>
      <p:ext uri="{BB962C8B-B14F-4D97-AF65-F5344CB8AC3E}">
        <p14:creationId xmlns:p14="http://schemas.microsoft.com/office/powerpoint/2010/main" val="4159238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80170A-3557-774A-BBC5-5E4ED203F95F}" type="datetimeFigureOut">
              <a:rPr lang="en-US" smtClean="0"/>
              <a:t>8/12/2020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D76266-CA71-EA42-9F56-302470651CC6}" type="slidenum">
              <a:rPr lang="en-US" smtClean="0"/>
              <a:t>‹#›</a:t>
            </a:fld>
            <a:endParaRPr lang="en-US"/>
          </a:p>
        </p:txBody>
      </p:sp>
    </p:spTree>
    <p:extLst>
      <p:ext uri="{BB962C8B-B14F-4D97-AF65-F5344CB8AC3E}">
        <p14:creationId xmlns:p14="http://schemas.microsoft.com/office/powerpoint/2010/main" val="2223946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F80170A-3557-774A-BBC5-5E4ED203F95F}" type="datetimeFigureOut">
              <a:rPr lang="en-US" smtClean="0"/>
              <a:t>8/12/2020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D76266-CA71-EA42-9F56-302470651CC6}" type="slidenum">
              <a:rPr lang="en-US" smtClean="0"/>
              <a:t>‹#›</a:t>
            </a:fld>
            <a:endParaRPr lang="en-US"/>
          </a:p>
        </p:txBody>
      </p:sp>
    </p:spTree>
    <p:extLst>
      <p:ext uri="{BB962C8B-B14F-4D97-AF65-F5344CB8AC3E}">
        <p14:creationId xmlns:p14="http://schemas.microsoft.com/office/powerpoint/2010/main" val="1132764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F80170A-3557-774A-BBC5-5E4ED203F95F}" type="datetimeFigureOut">
              <a:rPr lang="en-US" smtClean="0"/>
              <a:t>8/12/2020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D76266-CA71-EA42-9F56-302470651CC6}" type="slidenum">
              <a:rPr lang="en-US" smtClean="0"/>
              <a:t>‹#›</a:t>
            </a:fld>
            <a:endParaRPr lang="en-US"/>
          </a:p>
        </p:txBody>
      </p:sp>
    </p:spTree>
    <p:extLst>
      <p:ext uri="{BB962C8B-B14F-4D97-AF65-F5344CB8AC3E}">
        <p14:creationId xmlns:p14="http://schemas.microsoft.com/office/powerpoint/2010/main" val="6513685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F80170A-3557-774A-BBC5-5E4ED203F95F}" type="datetimeFigureOut">
              <a:rPr lang="en-US" smtClean="0"/>
              <a:t>8/12/2020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D76266-CA71-EA42-9F56-302470651CC6}" type="slidenum">
              <a:rPr lang="en-US" smtClean="0"/>
              <a:t>‹#›</a:t>
            </a:fld>
            <a:endParaRPr lang="en-US"/>
          </a:p>
        </p:txBody>
      </p:sp>
    </p:spTree>
    <p:extLst>
      <p:ext uri="{BB962C8B-B14F-4D97-AF65-F5344CB8AC3E}">
        <p14:creationId xmlns:p14="http://schemas.microsoft.com/office/powerpoint/2010/main" val="28764157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F80170A-3557-774A-BBC5-5E4ED203F95F}" type="datetimeFigureOut">
              <a:rPr lang="en-US" smtClean="0"/>
              <a:t>8/12/2020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D76266-CA71-EA42-9F56-302470651CC6}" type="slidenum">
              <a:rPr lang="en-US" smtClean="0"/>
              <a:t>‹#›</a:t>
            </a:fld>
            <a:endParaRPr lang="en-US"/>
          </a:p>
        </p:txBody>
      </p:sp>
    </p:spTree>
    <p:extLst>
      <p:ext uri="{BB962C8B-B14F-4D97-AF65-F5344CB8AC3E}">
        <p14:creationId xmlns:p14="http://schemas.microsoft.com/office/powerpoint/2010/main" val="10510783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80170A-3557-774A-BBC5-5E4ED203F95F}" type="datetimeFigureOut">
              <a:rPr lang="en-US" smtClean="0"/>
              <a:t>8/12/2020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D76266-CA71-EA42-9F56-302470651CC6}" type="slidenum">
              <a:rPr lang="en-US" smtClean="0"/>
              <a:t>‹#›</a:t>
            </a:fld>
            <a:endParaRPr lang="en-US"/>
          </a:p>
        </p:txBody>
      </p:sp>
    </p:spTree>
    <p:extLst>
      <p:ext uri="{BB962C8B-B14F-4D97-AF65-F5344CB8AC3E}">
        <p14:creationId xmlns:p14="http://schemas.microsoft.com/office/powerpoint/2010/main" val="11398401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80170A-3557-774A-BBC5-5E4ED203F95F}" type="datetimeFigureOut">
              <a:rPr lang="en-US" smtClean="0"/>
              <a:t>8/12/2020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D76266-CA71-EA42-9F56-302470651CC6}" type="slidenum">
              <a:rPr lang="en-US" smtClean="0"/>
              <a:t>‹#›</a:t>
            </a:fld>
            <a:endParaRPr lang="en-US"/>
          </a:p>
        </p:txBody>
      </p:sp>
    </p:spTree>
    <p:extLst>
      <p:ext uri="{BB962C8B-B14F-4D97-AF65-F5344CB8AC3E}">
        <p14:creationId xmlns:p14="http://schemas.microsoft.com/office/powerpoint/2010/main" val="8733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80170A-3557-774A-BBC5-5E4ED203F95F}" type="datetimeFigureOut">
              <a:rPr lang="en-US" smtClean="0"/>
              <a:t>8/12/2020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D76266-CA71-EA42-9F56-302470651CC6}" type="slidenum">
              <a:rPr lang="en-US" smtClean="0"/>
              <a:t>‹#›</a:t>
            </a:fld>
            <a:endParaRPr lang="en-US"/>
          </a:p>
        </p:txBody>
      </p:sp>
    </p:spTree>
    <p:extLst>
      <p:ext uri="{BB962C8B-B14F-4D97-AF65-F5344CB8AC3E}">
        <p14:creationId xmlns:p14="http://schemas.microsoft.com/office/powerpoint/2010/main" val="2987892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80170A-3557-774A-BBC5-5E4ED203F95F}" type="datetimeFigureOut">
              <a:rPr lang="en-US" smtClean="0"/>
              <a:t>8/12/2020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D76266-CA71-EA42-9F56-302470651CC6}" type="slidenum">
              <a:rPr lang="en-US" smtClean="0"/>
              <a:t>‹#›</a:t>
            </a:fld>
            <a:endParaRPr lang="en-US"/>
          </a:p>
        </p:txBody>
      </p:sp>
    </p:spTree>
    <p:extLst>
      <p:ext uri="{BB962C8B-B14F-4D97-AF65-F5344CB8AC3E}">
        <p14:creationId xmlns:p14="http://schemas.microsoft.com/office/powerpoint/2010/main" val="27569048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package" Target="../embeddings/Microsoft_Word_Document3.docx"/><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package" Target="../embeddings/Microsoft_Word_Document4.docx"/><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package" Target="../embeddings/Microsoft_Word_Document5.docx"/><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package" Target="../embeddings/Microsoft_Word_Document6.docx"/><Relationship Id="rId7"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12.png"/><Relationship Id="rId5" Type="http://schemas.openxmlformats.org/officeDocument/2006/relationships/package" Target="../embeddings/Microsoft_Word_Document7.docx"/><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3.png"/><Relationship Id="rId7" Type="http://schemas.openxmlformats.org/officeDocument/2006/relationships/package" Target="../embeddings/Microsoft_Word_Document9.docx"/><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image" Target="../media/image13.png"/><Relationship Id="rId5" Type="http://schemas.openxmlformats.org/officeDocument/2006/relationships/package" Target="../embeddings/Microsoft_Word_Document8.docx"/><Relationship Id="rId10" Type="http://schemas.openxmlformats.org/officeDocument/2006/relationships/image" Target="../media/image15.png"/><Relationship Id="rId4" Type="http://schemas.openxmlformats.org/officeDocument/2006/relationships/image" Target="../media/image2.png"/><Relationship Id="rId9" Type="http://schemas.openxmlformats.org/officeDocument/2006/relationships/package" Target="../embeddings/Microsoft_Word_Document10.docx"/></Relationships>
</file>

<file path=ppt/slides/_rels/slide1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3.png"/><Relationship Id="rId7" Type="http://schemas.openxmlformats.org/officeDocument/2006/relationships/package" Target="../embeddings/Microsoft_Word_Document12.docx"/><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image" Target="../media/image16.png"/><Relationship Id="rId5" Type="http://schemas.openxmlformats.org/officeDocument/2006/relationships/package" Target="../embeddings/Microsoft_Word_Document11.docx"/><Relationship Id="rId10" Type="http://schemas.openxmlformats.org/officeDocument/2006/relationships/image" Target="../media/image18.png"/><Relationship Id="rId4" Type="http://schemas.openxmlformats.org/officeDocument/2006/relationships/image" Target="../media/image2.png"/><Relationship Id="rId9" Type="http://schemas.openxmlformats.org/officeDocument/2006/relationships/package" Target="../embeddings/Microsoft_Word_Document13.docx"/></Relationships>
</file>

<file path=ppt/slides/_rels/slide1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3.png"/><Relationship Id="rId7" Type="http://schemas.openxmlformats.org/officeDocument/2006/relationships/package" Target="../embeddings/Microsoft_Word_Document15.docx"/><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image" Target="../media/image19.png"/><Relationship Id="rId5" Type="http://schemas.openxmlformats.org/officeDocument/2006/relationships/package" Target="../embeddings/Microsoft_Word_Document14.docx"/><Relationship Id="rId10" Type="http://schemas.openxmlformats.org/officeDocument/2006/relationships/image" Target="../media/image21.png"/><Relationship Id="rId4" Type="http://schemas.openxmlformats.org/officeDocument/2006/relationships/image" Target="../media/image2.png"/><Relationship Id="rId9" Type="http://schemas.openxmlformats.org/officeDocument/2006/relationships/package" Target="../embeddings/Microsoft_Word_Document16.docx"/></Relationships>
</file>

<file path=ppt/slides/_rels/slide17.xml.rels><?xml version="1.0" encoding="UTF-8" standalone="yes"?>
<Relationships xmlns="http://schemas.openxmlformats.org/package/2006/relationships"><Relationship Id="rId3" Type="http://schemas.openxmlformats.org/officeDocument/2006/relationships/package" Target="../embeddings/Microsoft_Word_Document17.docx"/><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23.png"/><Relationship Id="rId5" Type="http://schemas.openxmlformats.org/officeDocument/2006/relationships/package" Target="../embeddings/Microsoft_Word_Document18.docx"/><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package" Target="../embeddings/Microsoft_Word_Document19.docx"/><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chart" Target="../charts/chart3.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5.png"/><Relationship Id="rId5" Type="http://schemas.openxmlformats.org/officeDocument/2006/relationships/package" Target="../embeddings/Microsoft_Word_Document.docx"/><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6.png"/><Relationship Id="rId5" Type="http://schemas.openxmlformats.org/officeDocument/2006/relationships/package" Target="../embeddings/Microsoft_Word_Document1.docx"/><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openxmlformats.org/officeDocument/2006/relationships/chart" Target="../charts/chart2.xml"/><Relationship Id="rId3" Type="http://schemas.openxmlformats.org/officeDocument/2006/relationships/image" Target="../media/image3.png"/><Relationship Id="rId7" Type="http://schemas.openxmlformats.org/officeDocument/2006/relationships/chart" Target="../charts/chart1.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7.png"/><Relationship Id="rId5" Type="http://schemas.openxmlformats.org/officeDocument/2006/relationships/package" Target="../embeddings/Microsoft_Word_Document2.docx"/><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b="1" dirty="0"/>
              <a:t>How Covid-19 is Affecting the Vulnerable Parts of Population</a:t>
            </a:r>
            <a:endParaRPr lang="en-US" b="1" dirty="0"/>
          </a:p>
        </p:txBody>
      </p:sp>
      <p:sp>
        <p:nvSpPr>
          <p:cNvPr id="3" name="Subtitle 2"/>
          <p:cNvSpPr>
            <a:spLocks noGrp="1"/>
          </p:cNvSpPr>
          <p:nvPr>
            <p:ph type="subTitle" idx="1"/>
          </p:nvPr>
        </p:nvSpPr>
        <p:spPr>
          <a:xfrm>
            <a:off x="1371600" y="3600450"/>
            <a:ext cx="7086600" cy="834749"/>
          </a:xfrm>
        </p:spPr>
        <p:txBody>
          <a:bodyPr>
            <a:normAutofit/>
          </a:bodyPr>
          <a:lstStyle/>
          <a:p>
            <a:pPr algn="r"/>
            <a:r>
              <a:rPr lang="en-US" sz="2200" dirty="0" smtClean="0">
                <a:solidFill>
                  <a:schemeClr val="tx1"/>
                </a:solidFill>
              </a:rPr>
              <a:t>By Irfan Mufti</a:t>
            </a:r>
          </a:p>
          <a:p>
            <a:pPr algn="r"/>
            <a:r>
              <a:rPr lang="en-US" sz="2200" dirty="0" smtClean="0">
                <a:solidFill>
                  <a:schemeClr val="tx1"/>
                </a:solidFill>
              </a:rPr>
              <a:t>13 </a:t>
            </a:r>
            <a:r>
              <a:rPr lang="en-US" sz="2200" dirty="0" smtClean="0">
                <a:solidFill>
                  <a:schemeClr val="tx1"/>
                </a:solidFill>
              </a:rPr>
              <a:t>August 2020</a:t>
            </a:r>
            <a:endParaRPr lang="en-US" sz="2200" dirty="0">
              <a:solidFill>
                <a:schemeClr val="tx1"/>
              </a:solidFill>
            </a:endParaRPr>
          </a:p>
        </p:txBody>
      </p:sp>
      <p:grpSp>
        <p:nvGrpSpPr>
          <p:cNvPr id="4" name="Group 3"/>
          <p:cNvGrpSpPr/>
          <p:nvPr/>
        </p:nvGrpSpPr>
        <p:grpSpPr>
          <a:xfrm>
            <a:off x="1030215" y="4537710"/>
            <a:ext cx="5987806" cy="2111283"/>
            <a:chOff x="1030214" y="4161324"/>
            <a:chExt cx="7228491" cy="2487669"/>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0214" y="4728754"/>
              <a:ext cx="2635874" cy="1409923"/>
            </a:xfrm>
            <a:prstGeom prst="rect">
              <a:avLst/>
            </a:prstGeom>
          </p:spPr>
        </p:pic>
        <p:pic>
          <p:nvPicPr>
            <p:cNvPr id="6" name="Picture 4"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6088" y="4161324"/>
              <a:ext cx="4592617" cy="248766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8102416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345" y="454596"/>
            <a:ext cx="8229600" cy="1143000"/>
          </a:xfrm>
        </p:spPr>
        <p:txBody>
          <a:bodyPr>
            <a:normAutofit fontScale="90000"/>
          </a:bodyPr>
          <a:lstStyle/>
          <a:p>
            <a:r>
              <a:rPr lang="en-US" b="1" dirty="0"/>
              <a:t>Registration of Marginalized Women for </a:t>
            </a:r>
            <a:r>
              <a:rPr lang="en-US" b="1" dirty="0" smtClean="0"/>
              <a:t>COVID-19 </a:t>
            </a:r>
            <a:r>
              <a:rPr lang="en-US" b="1" dirty="0"/>
              <a:t>related Relief </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724681680"/>
              </p:ext>
            </p:extLst>
          </p:nvPr>
        </p:nvGraphicFramePr>
        <p:xfrm>
          <a:off x="487834" y="2055577"/>
          <a:ext cx="8142622" cy="3221131"/>
        </p:xfrm>
        <a:graphic>
          <a:graphicData uri="http://schemas.openxmlformats.org/presentationml/2006/ole">
            <mc:AlternateContent xmlns:mc="http://schemas.openxmlformats.org/markup-compatibility/2006">
              <mc:Choice xmlns:v="urn:schemas-microsoft-com:vml" Requires="v">
                <p:oleObj spid="_x0000_s16396" name="Document" r:id="rId3" imgW="6096000" imgH="2070100" progId="Word.Document.12">
                  <p:embed/>
                </p:oleObj>
              </mc:Choice>
              <mc:Fallback>
                <p:oleObj name="Document" r:id="rId3" imgW="6096000" imgH="2070100" progId="Word.Document.12">
                  <p:embed/>
                  <p:pic>
                    <p:nvPicPr>
                      <p:cNvPr id="0" name=""/>
                      <p:cNvPicPr/>
                      <p:nvPr/>
                    </p:nvPicPr>
                    <p:blipFill>
                      <a:blip r:embed="rId4"/>
                      <a:stretch>
                        <a:fillRect/>
                      </a:stretch>
                    </p:blipFill>
                    <p:spPr>
                      <a:xfrm>
                        <a:off x="487834" y="2055577"/>
                        <a:ext cx="8142622" cy="3221131"/>
                      </a:xfrm>
                      <a:prstGeom prst="rect">
                        <a:avLst/>
                      </a:prstGeom>
                    </p:spPr>
                  </p:pic>
                </p:oleObj>
              </mc:Fallback>
            </mc:AlternateContent>
          </a:graphicData>
        </a:graphic>
      </p:graphicFrame>
      <p:grpSp>
        <p:nvGrpSpPr>
          <p:cNvPr id="5" name="Group 4"/>
          <p:cNvGrpSpPr/>
          <p:nvPr/>
        </p:nvGrpSpPr>
        <p:grpSpPr>
          <a:xfrm>
            <a:off x="4126111" y="4898299"/>
            <a:ext cx="4560689" cy="1658982"/>
            <a:chOff x="1030214" y="4161324"/>
            <a:chExt cx="7228491" cy="2487669"/>
          </a:xfrm>
        </p:grpSpPr>
        <p:pic>
          <p:nvPicPr>
            <p:cNvPr id="6" name="Picture 5"/>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1030214" y="4728754"/>
              <a:ext cx="2635874" cy="1409923"/>
            </a:xfrm>
            <a:prstGeom prst="rect">
              <a:avLst/>
            </a:prstGeom>
          </p:spPr>
        </p:pic>
        <p:pic>
          <p:nvPicPr>
            <p:cNvPr id="7" name="Picture 4" descr="See the source image"/>
            <p:cNvPicPr>
              <a:picLocks noChangeAspect="1" noChangeArrowheads="1"/>
            </p:cNvPicPr>
            <p:nvPr/>
          </p:nvPicPr>
          <p:blipFill>
            <a:blip r:embed="rId6">
              <a:lum bright="70000" contrast="-70000"/>
              <a:extLst>
                <a:ext uri="{28A0092B-C50C-407E-A947-70E740481C1C}">
                  <a14:useLocalDpi xmlns:a14="http://schemas.microsoft.com/office/drawing/2010/main" val="0"/>
                </a:ext>
              </a:extLst>
            </a:blip>
            <a:srcRect/>
            <a:stretch>
              <a:fillRect/>
            </a:stretch>
          </p:blipFill>
          <p:spPr bwMode="auto">
            <a:xfrm>
              <a:off x="3666088" y="4161324"/>
              <a:ext cx="4592617" cy="248766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7798595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9994"/>
            <a:ext cx="8229600" cy="1143000"/>
          </a:xfrm>
        </p:spPr>
        <p:txBody>
          <a:bodyPr>
            <a:normAutofit fontScale="90000"/>
          </a:bodyPr>
          <a:lstStyle/>
          <a:p>
            <a:r>
              <a:rPr lang="en-US" b="1" dirty="0"/>
              <a:t>Benefits of Relief Programs to Marginalized Women</a:t>
            </a:r>
            <a:r>
              <a:rPr lang="en-US" dirty="0" smtClean="0">
                <a:effectLst/>
              </a:rPr>
              <a:t> </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2539647136"/>
              </p:ext>
            </p:extLst>
          </p:nvPr>
        </p:nvGraphicFramePr>
        <p:xfrm>
          <a:off x="601222" y="2116753"/>
          <a:ext cx="7843925" cy="2592342"/>
        </p:xfrm>
        <a:graphic>
          <a:graphicData uri="http://schemas.openxmlformats.org/presentationml/2006/ole">
            <mc:AlternateContent xmlns:mc="http://schemas.openxmlformats.org/markup-compatibility/2006">
              <mc:Choice xmlns:v="urn:schemas-microsoft-com:vml" Requires="v">
                <p:oleObj spid="_x0000_s17420" name="Document" r:id="rId3" imgW="5956300" imgH="1968500" progId="Word.Document.12">
                  <p:embed/>
                </p:oleObj>
              </mc:Choice>
              <mc:Fallback>
                <p:oleObj name="Document" r:id="rId3" imgW="5956300" imgH="1968500" progId="Word.Document.12">
                  <p:embed/>
                  <p:pic>
                    <p:nvPicPr>
                      <p:cNvPr id="0" name=""/>
                      <p:cNvPicPr/>
                      <p:nvPr/>
                    </p:nvPicPr>
                    <p:blipFill>
                      <a:blip r:embed="rId4"/>
                      <a:stretch>
                        <a:fillRect/>
                      </a:stretch>
                    </p:blipFill>
                    <p:spPr>
                      <a:xfrm>
                        <a:off x="601222" y="2116753"/>
                        <a:ext cx="7843925" cy="2592342"/>
                      </a:xfrm>
                      <a:prstGeom prst="rect">
                        <a:avLst/>
                      </a:prstGeom>
                    </p:spPr>
                  </p:pic>
                </p:oleObj>
              </mc:Fallback>
            </mc:AlternateContent>
          </a:graphicData>
        </a:graphic>
      </p:graphicFrame>
      <p:grpSp>
        <p:nvGrpSpPr>
          <p:cNvPr id="5" name="Group 4"/>
          <p:cNvGrpSpPr/>
          <p:nvPr/>
        </p:nvGrpSpPr>
        <p:grpSpPr>
          <a:xfrm>
            <a:off x="4126111" y="4898299"/>
            <a:ext cx="4560689" cy="1658982"/>
            <a:chOff x="1030214" y="4161324"/>
            <a:chExt cx="7228491" cy="2487669"/>
          </a:xfrm>
        </p:grpSpPr>
        <p:pic>
          <p:nvPicPr>
            <p:cNvPr id="6" name="Picture 5"/>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1030214" y="4728754"/>
              <a:ext cx="2635874" cy="1409923"/>
            </a:xfrm>
            <a:prstGeom prst="rect">
              <a:avLst/>
            </a:prstGeom>
          </p:spPr>
        </p:pic>
        <p:pic>
          <p:nvPicPr>
            <p:cNvPr id="7" name="Picture 4" descr="See the source image"/>
            <p:cNvPicPr>
              <a:picLocks noChangeAspect="1" noChangeArrowheads="1"/>
            </p:cNvPicPr>
            <p:nvPr/>
          </p:nvPicPr>
          <p:blipFill>
            <a:blip r:embed="rId6">
              <a:lum bright="70000" contrast="-70000"/>
              <a:extLst>
                <a:ext uri="{28A0092B-C50C-407E-A947-70E740481C1C}">
                  <a14:useLocalDpi xmlns:a14="http://schemas.microsoft.com/office/drawing/2010/main" val="0"/>
                </a:ext>
              </a:extLst>
            </a:blip>
            <a:srcRect/>
            <a:stretch>
              <a:fillRect/>
            </a:stretch>
          </p:blipFill>
          <p:spPr bwMode="auto">
            <a:xfrm>
              <a:off x="3666088" y="4161324"/>
              <a:ext cx="4592617" cy="248766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1202601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2473"/>
            <a:ext cx="8229600" cy="1143000"/>
          </a:xfrm>
        </p:spPr>
        <p:txBody>
          <a:bodyPr>
            <a:normAutofit fontScale="90000"/>
          </a:bodyPr>
          <a:lstStyle/>
          <a:p>
            <a:r>
              <a:rPr lang="en-US" b="1" dirty="0"/>
              <a:t>Three Most Benefiting Districts of Relief from Each Province </a:t>
            </a:r>
            <a:r>
              <a:rPr lang="en-US" dirty="0"/>
              <a:t/>
            </a:r>
            <a:br>
              <a:rPr lang="en-US" dirty="0"/>
            </a:b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2009037289"/>
              </p:ext>
            </p:extLst>
          </p:nvPr>
        </p:nvGraphicFramePr>
        <p:xfrm>
          <a:off x="457199" y="2095794"/>
          <a:ext cx="8535559" cy="3171878"/>
        </p:xfrm>
        <a:graphic>
          <a:graphicData uri="http://schemas.openxmlformats.org/presentationml/2006/ole">
            <mc:AlternateContent xmlns:mc="http://schemas.openxmlformats.org/markup-compatibility/2006">
              <mc:Choice xmlns:v="urn:schemas-microsoft-com:vml" Requires="v">
                <p:oleObj spid="_x0000_s18444" name="Document" r:id="rId3" imgW="6083300" imgH="2260600" progId="Word.Document.12">
                  <p:embed/>
                </p:oleObj>
              </mc:Choice>
              <mc:Fallback>
                <p:oleObj name="Document" r:id="rId3" imgW="6083300" imgH="2260600" progId="Word.Document.12">
                  <p:embed/>
                  <p:pic>
                    <p:nvPicPr>
                      <p:cNvPr id="0" name=""/>
                      <p:cNvPicPr/>
                      <p:nvPr/>
                    </p:nvPicPr>
                    <p:blipFill>
                      <a:blip r:embed="rId4"/>
                      <a:stretch>
                        <a:fillRect/>
                      </a:stretch>
                    </p:blipFill>
                    <p:spPr>
                      <a:xfrm>
                        <a:off x="457199" y="2095794"/>
                        <a:ext cx="8535559" cy="3171878"/>
                      </a:xfrm>
                      <a:prstGeom prst="rect">
                        <a:avLst/>
                      </a:prstGeom>
                    </p:spPr>
                  </p:pic>
                </p:oleObj>
              </mc:Fallback>
            </mc:AlternateContent>
          </a:graphicData>
        </a:graphic>
      </p:graphicFrame>
      <p:grpSp>
        <p:nvGrpSpPr>
          <p:cNvPr id="5" name="Group 4"/>
          <p:cNvGrpSpPr/>
          <p:nvPr/>
        </p:nvGrpSpPr>
        <p:grpSpPr>
          <a:xfrm>
            <a:off x="4126111" y="4898299"/>
            <a:ext cx="4560689" cy="1658982"/>
            <a:chOff x="1030214" y="4161324"/>
            <a:chExt cx="7228491" cy="2487669"/>
          </a:xfrm>
        </p:grpSpPr>
        <p:pic>
          <p:nvPicPr>
            <p:cNvPr id="6" name="Picture 5"/>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1030214" y="4728754"/>
              <a:ext cx="2635874" cy="1409923"/>
            </a:xfrm>
            <a:prstGeom prst="rect">
              <a:avLst/>
            </a:prstGeom>
          </p:spPr>
        </p:pic>
        <p:pic>
          <p:nvPicPr>
            <p:cNvPr id="7" name="Picture 4" descr="See the source image"/>
            <p:cNvPicPr>
              <a:picLocks noChangeAspect="1" noChangeArrowheads="1"/>
            </p:cNvPicPr>
            <p:nvPr/>
          </p:nvPicPr>
          <p:blipFill>
            <a:blip r:embed="rId6">
              <a:lum bright="70000" contrast="-70000"/>
              <a:extLst>
                <a:ext uri="{28A0092B-C50C-407E-A947-70E740481C1C}">
                  <a14:useLocalDpi xmlns:a14="http://schemas.microsoft.com/office/drawing/2010/main" val="0"/>
                </a:ext>
              </a:extLst>
            </a:blip>
            <a:srcRect/>
            <a:stretch>
              <a:fillRect/>
            </a:stretch>
          </p:blipFill>
          <p:spPr bwMode="auto">
            <a:xfrm>
              <a:off x="3666088" y="4161324"/>
              <a:ext cx="4592617" cy="248766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7732163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3721703993"/>
              </p:ext>
            </p:extLst>
          </p:nvPr>
        </p:nvGraphicFramePr>
        <p:xfrm>
          <a:off x="798351" y="965272"/>
          <a:ext cx="8297569" cy="2184537"/>
        </p:xfrm>
        <a:graphic>
          <a:graphicData uri="http://schemas.openxmlformats.org/presentationml/2006/ole">
            <mc:AlternateContent xmlns:mc="http://schemas.openxmlformats.org/markup-compatibility/2006">
              <mc:Choice xmlns:v="urn:schemas-microsoft-com:vml" Requires="v">
                <p:oleObj spid="_x0000_s10274" name="Document" r:id="rId3" imgW="5740400" imgH="1511300" progId="Word.Document.12">
                  <p:embed/>
                </p:oleObj>
              </mc:Choice>
              <mc:Fallback>
                <p:oleObj name="Document" r:id="rId3" imgW="5740400" imgH="1511300" progId="Word.Document.12">
                  <p:embed/>
                  <p:pic>
                    <p:nvPicPr>
                      <p:cNvPr id="0" name=""/>
                      <p:cNvPicPr/>
                      <p:nvPr/>
                    </p:nvPicPr>
                    <p:blipFill>
                      <a:blip r:embed="rId4"/>
                      <a:stretch>
                        <a:fillRect/>
                      </a:stretch>
                    </p:blipFill>
                    <p:spPr>
                      <a:xfrm>
                        <a:off x="798351" y="965272"/>
                        <a:ext cx="8297569" cy="2184537"/>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2779909041"/>
              </p:ext>
            </p:extLst>
          </p:nvPr>
        </p:nvGraphicFramePr>
        <p:xfrm>
          <a:off x="837631" y="3282949"/>
          <a:ext cx="6952840" cy="2069448"/>
        </p:xfrm>
        <a:graphic>
          <a:graphicData uri="http://schemas.openxmlformats.org/presentationml/2006/ole">
            <mc:AlternateContent xmlns:mc="http://schemas.openxmlformats.org/markup-compatibility/2006">
              <mc:Choice xmlns:v="urn:schemas-microsoft-com:vml" Requires="v">
                <p:oleObj spid="_x0000_s10275" name="Document" r:id="rId5" imgW="5740400" imgH="1333500" progId="Word.Document.12">
                  <p:embed/>
                </p:oleObj>
              </mc:Choice>
              <mc:Fallback>
                <p:oleObj name="Document" r:id="rId5" imgW="5740400" imgH="1333500" progId="Word.Document.12">
                  <p:embed/>
                  <p:pic>
                    <p:nvPicPr>
                      <p:cNvPr id="0" name=""/>
                      <p:cNvPicPr/>
                      <p:nvPr/>
                    </p:nvPicPr>
                    <p:blipFill>
                      <a:blip r:embed="rId6"/>
                      <a:stretch>
                        <a:fillRect/>
                      </a:stretch>
                    </p:blipFill>
                    <p:spPr>
                      <a:xfrm>
                        <a:off x="837631" y="3282949"/>
                        <a:ext cx="6952840" cy="2069448"/>
                      </a:xfrm>
                      <a:prstGeom prst="rect">
                        <a:avLst/>
                      </a:prstGeom>
                    </p:spPr>
                  </p:pic>
                </p:oleObj>
              </mc:Fallback>
            </mc:AlternateContent>
          </a:graphicData>
        </a:graphic>
      </p:graphicFrame>
      <p:grpSp>
        <p:nvGrpSpPr>
          <p:cNvPr id="5" name="Group 4"/>
          <p:cNvGrpSpPr/>
          <p:nvPr/>
        </p:nvGrpSpPr>
        <p:grpSpPr>
          <a:xfrm>
            <a:off x="4126111" y="4898299"/>
            <a:ext cx="4560689" cy="1658982"/>
            <a:chOff x="1030214" y="4161324"/>
            <a:chExt cx="7228491" cy="2487669"/>
          </a:xfrm>
        </p:grpSpPr>
        <p:pic>
          <p:nvPicPr>
            <p:cNvPr id="6" name="Picture 5"/>
            <p:cNvPicPr>
              <a:picLocks noChangeAspect="1"/>
            </p:cNvPicPr>
            <p:nvPr/>
          </p:nvPicPr>
          <p:blipFill>
            <a:blip r:embed="rId7" cstate="print">
              <a:lum bright="70000" contrast="-70000"/>
              <a:extLst>
                <a:ext uri="{28A0092B-C50C-407E-A947-70E740481C1C}">
                  <a14:useLocalDpi xmlns:a14="http://schemas.microsoft.com/office/drawing/2010/main" val="0"/>
                </a:ext>
              </a:extLst>
            </a:blip>
            <a:stretch>
              <a:fillRect/>
            </a:stretch>
          </p:blipFill>
          <p:spPr>
            <a:xfrm>
              <a:off x="1030214" y="4728754"/>
              <a:ext cx="2635874" cy="1409923"/>
            </a:xfrm>
            <a:prstGeom prst="rect">
              <a:avLst/>
            </a:prstGeom>
          </p:spPr>
        </p:pic>
        <p:pic>
          <p:nvPicPr>
            <p:cNvPr id="7" name="Picture 4" descr="See the source image"/>
            <p:cNvPicPr>
              <a:picLocks noChangeAspect="1" noChangeArrowheads="1"/>
            </p:cNvPicPr>
            <p:nvPr/>
          </p:nvPicPr>
          <p:blipFill>
            <a:blip r:embed="rId8">
              <a:lum bright="70000" contrast="-70000"/>
              <a:extLst>
                <a:ext uri="{28A0092B-C50C-407E-A947-70E740481C1C}">
                  <a14:useLocalDpi xmlns:a14="http://schemas.microsoft.com/office/drawing/2010/main" val="0"/>
                </a:ext>
              </a:extLst>
            </a:blip>
            <a:srcRect/>
            <a:stretch>
              <a:fillRect/>
            </a:stretch>
          </p:blipFill>
          <p:spPr bwMode="auto">
            <a:xfrm>
              <a:off x="3666088" y="4161324"/>
              <a:ext cx="4592617" cy="248766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8664031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4126111" y="4898299"/>
            <a:ext cx="4560689" cy="1658982"/>
            <a:chOff x="1030214" y="4161324"/>
            <a:chExt cx="7228491" cy="2487669"/>
          </a:xfrm>
        </p:grpSpPr>
        <p:pic>
          <p:nvPicPr>
            <p:cNvPr id="7" name="Picture 6"/>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1030214" y="4728754"/>
              <a:ext cx="2635874" cy="1409923"/>
            </a:xfrm>
            <a:prstGeom prst="rect">
              <a:avLst/>
            </a:prstGeom>
          </p:spPr>
        </p:pic>
        <p:pic>
          <p:nvPicPr>
            <p:cNvPr id="8" name="Picture 4" descr="See the source image"/>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3666088" y="4161324"/>
              <a:ext cx="4592617" cy="2487669"/>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3" name="Object 2"/>
          <p:cNvGraphicFramePr>
            <a:graphicFrameLocks noChangeAspect="1"/>
          </p:cNvGraphicFramePr>
          <p:nvPr>
            <p:extLst>
              <p:ext uri="{D42A27DB-BD31-4B8C-83A1-F6EECF244321}">
                <p14:modId xmlns:p14="http://schemas.microsoft.com/office/powerpoint/2010/main" val="1042258429"/>
              </p:ext>
            </p:extLst>
          </p:nvPr>
        </p:nvGraphicFramePr>
        <p:xfrm>
          <a:off x="1309002" y="458291"/>
          <a:ext cx="5867400" cy="1802719"/>
        </p:xfrm>
        <a:graphic>
          <a:graphicData uri="http://schemas.openxmlformats.org/presentationml/2006/ole">
            <mc:AlternateContent xmlns:mc="http://schemas.openxmlformats.org/markup-compatibility/2006">
              <mc:Choice xmlns:v="urn:schemas-microsoft-com:vml" Requires="v">
                <p:oleObj spid="_x0000_s11314" name="Document" r:id="rId5" imgW="5867400" imgH="1435100" progId="Word.Document.12">
                  <p:embed/>
                </p:oleObj>
              </mc:Choice>
              <mc:Fallback>
                <p:oleObj name="Document" r:id="rId5" imgW="5867400" imgH="1435100" progId="Word.Document.12">
                  <p:embed/>
                  <p:pic>
                    <p:nvPicPr>
                      <p:cNvPr id="0" name=""/>
                      <p:cNvPicPr/>
                      <p:nvPr/>
                    </p:nvPicPr>
                    <p:blipFill>
                      <a:blip r:embed="rId6"/>
                      <a:stretch>
                        <a:fillRect/>
                      </a:stretch>
                    </p:blipFill>
                    <p:spPr>
                      <a:xfrm>
                        <a:off x="1309002" y="458291"/>
                        <a:ext cx="5867400" cy="1802719"/>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3654664947"/>
              </p:ext>
            </p:extLst>
          </p:nvPr>
        </p:nvGraphicFramePr>
        <p:xfrm>
          <a:off x="1357444" y="2457421"/>
          <a:ext cx="5957756" cy="2227568"/>
        </p:xfrm>
        <a:graphic>
          <a:graphicData uri="http://schemas.openxmlformats.org/presentationml/2006/ole">
            <mc:AlternateContent xmlns:mc="http://schemas.openxmlformats.org/markup-compatibility/2006">
              <mc:Choice xmlns:v="urn:schemas-microsoft-com:vml" Requires="v">
                <p:oleObj spid="_x0000_s11315" name="Document" r:id="rId7" imgW="5740400" imgH="2146300" progId="Word.Document.12">
                  <p:embed/>
                </p:oleObj>
              </mc:Choice>
              <mc:Fallback>
                <p:oleObj name="Document" r:id="rId7" imgW="5740400" imgH="2146300" progId="Word.Document.12">
                  <p:embed/>
                  <p:pic>
                    <p:nvPicPr>
                      <p:cNvPr id="0" name=""/>
                      <p:cNvPicPr/>
                      <p:nvPr/>
                    </p:nvPicPr>
                    <p:blipFill>
                      <a:blip r:embed="rId8"/>
                      <a:stretch>
                        <a:fillRect/>
                      </a:stretch>
                    </p:blipFill>
                    <p:spPr>
                      <a:xfrm>
                        <a:off x="1357444" y="2457421"/>
                        <a:ext cx="5957756" cy="2227568"/>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314427875"/>
              </p:ext>
            </p:extLst>
          </p:nvPr>
        </p:nvGraphicFramePr>
        <p:xfrm>
          <a:off x="1309002" y="4681966"/>
          <a:ext cx="5740400" cy="2032000"/>
        </p:xfrm>
        <a:graphic>
          <a:graphicData uri="http://schemas.openxmlformats.org/presentationml/2006/ole">
            <mc:AlternateContent xmlns:mc="http://schemas.openxmlformats.org/markup-compatibility/2006">
              <mc:Choice xmlns:v="urn:schemas-microsoft-com:vml" Requires="v">
                <p:oleObj spid="_x0000_s11316" name="Document" r:id="rId9" imgW="5740400" imgH="2032000" progId="Word.Document.12">
                  <p:embed/>
                </p:oleObj>
              </mc:Choice>
              <mc:Fallback>
                <p:oleObj name="Document" r:id="rId9" imgW="5740400" imgH="2032000" progId="Word.Document.12">
                  <p:embed/>
                  <p:pic>
                    <p:nvPicPr>
                      <p:cNvPr id="0" name=""/>
                      <p:cNvPicPr/>
                      <p:nvPr/>
                    </p:nvPicPr>
                    <p:blipFill>
                      <a:blip r:embed="rId10"/>
                      <a:stretch>
                        <a:fillRect/>
                      </a:stretch>
                    </p:blipFill>
                    <p:spPr>
                      <a:xfrm>
                        <a:off x="1309002" y="4681966"/>
                        <a:ext cx="5740400" cy="2032000"/>
                      </a:xfrm>
                      <a:prstGeom prst="rect">
                        <a:avLst/>
                      </a:prstGeom>
                    </p:spPr>
                  </p:pic>
                </p:oleObj>
              </mc:Fallback>
            </mc:AlternateContent>
          </a:graphicData>
        </a:graphic>
      </p:graphicFrame>
    </p:spTree>
    <p:extLst>
      <p:ext uri="{BB962C8B-B14F-4D97-AF65-F5344CB8AC3E}">
        <p14:creationId xmlns:p14="http://schemas.microsoft.com/office/powerpoint/2010/main" val="35421273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4126111" y="4898299"/>
            <a:ext cx="4560689" cy="1658982"/>
            <a:chOff x="1030214" y="4161324"/>
            <a:chExt cx="7228491" cy="2487669"/>
          </a:xfrm>
        </p:grpSpPr>
        <p:pic>
          <p:nvPicPr>
            <p:cNvPr id="6" name="Picture 5"/>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1030214" y="4728754"/>
              <a:ext cx="2635874" cy="1409923"/>
            </a:xfrm>
            <a:prstGeom prst="rect">
              <a:avLst/>
            </a:prstGeom>
          </p:spPr>
        </p:pic>
        <p:pic>
          <p:nvPicPr>
            <p:cNvPr id="7" name="Picture 4" descr="See the source image"/>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3666088" y="4161324"/>
              <a:ext cx="4592617" cy="2487669"/>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2" name="Object 1"/>
          <p:cNvGraphicFramePr>
            <a:graphicFrameLocks noChangeAspect="1"/>
          </p:cNvGraphicFramePr>
          <p:nvPr>
            <p:extLst>
              <p:ext uri="{D42A27DB-BD31-4B8C-83A1-F6EECF244321}">
                <p14:modId xmlns:p14="http://schemas.microsoft.com/office/powerpoint/2010/main" val="442676166"/>
              </p:ext>
            </p:extLst>
          </p:nvPr>
        </p:nvGraphicFramePr>
        <p:xfrm>
          <a:off x="1531587" y="715594"/>
          <a:ext cx="5740400" cy="1498600"/>
        </p:xfrm>
        <a:graphic>
          <a:graphicData uri="http://schemas.openxmlformats.org/presentationml/2006/ole">
            <mc:AlternateContent xmlns:mc="http://schemas.openxmlformats.org/markup-compatibility/2006">
              <mc:Choice xmlns:v="urn:schemas-microsoft-com:vml" Requires="v">
                <p:oleObj spid="_x0000_s12334" name="Document" r:id="rId5" imgW="5740400" imgH="1498600" progId="Word.Document.12">
                  <p:embed/>
                </p:oleObj>
              </mc:Choice>
              <mc:Fallback>
                <p:oleObj name="Document" r:id="rId5" imgW="5740400" imgH="1498600" progId="Word.Document.12">
                  <p:embed/>
                  <p:pic>
                    <p:nvPicPr>
                      <p:cNvPr id="0" name=""/>
                      <p:cNvPicPr/>
                      <p:nvPr/>
                    </p:nvPicPr>
                    <p:blipFill>
                      <a:blip r:embed="rId6"/>
                      <a:stretch>
                        <a:fillRect/>
                      </a:stretch>
                    </p:blipFill>
                    <p:spPr>
                      <a:xfrm>
                        <a:off x="1531587" y="715594"/>
                        <a:ext cx="5740400" cy="1498600"/>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904594042"/>
              </p:ext>
            </p:extLst>
          </p:nvPr>
        </p:nvGraphicFramePr>
        <p:xfrm>
          <a:off x="1531587" y="2579404"/>
          <a:ext cx="5740400" cy="1701800"/>
        </p:xfrm>
        <a:graphic>
          <a:graphicData uri="http://schemas.openxmlformats.org/presentationml/2006/ole">
            <mc:AlternateContent xmlns:mc="http://schemas.openxmlformats.org/markup-compatibility/2006">
              <mc:Choice xmlns:v="urn:schemas-microsoft-com:vml" Requires="v">
                <p:oleObj spid="_x0000_s12335" name="Document" r:id="rId7" imgW="5740400" imgH="1701800" progId="Word.Document.12">
                  <p:embed/>
                </p:oleObj>
              </mc:Choice>
              <mc:Fallback>
                <p:oleObj name="Document" r:id="rId7" imgW="5740400" imgH="1701800" progId="Word.Document.12">
                  <p:embed/>
                  <p:pic>
                    <p:nvPicPr>
                      <p:cNvPr id="0" name=""/>
                      <p:cNvPicPr/>
                      <p:nvPr/>
                    </p:nvPicPr>
                    <p:blipFill>
                      <a:blip r:embed="rId8"/>
                      <a:stretch>
                        <a:fillRect/>
                      </a:stretch>
                    </p:blipFill>
                    <p:spPr>
                      <a:xfrm>
                        <a:off x="1531587" y="2579404"/>
                        <a:ext cx="5740400" cy="1701800"/>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881952032"/>
              </p:ext>
            </p:extLst>
          </p:nvPr>
        </p:nvGraphicFramePr>
        <p:xfrm>
          <a:off x="1531587" y="4774744"/>
          <a:ext cx="6381969" cy="1498600"/>
        </p:xfrm>
        <a:graphic>
          <a:graphicData uri="http://schemas.openxmlformats.org/presentationml/2006/ole">
            <mc:AlternateContent xmlns:mc="http://schemas.openxmlformats.org/markup-compatibility/2006">
              <mc:Choice xmlns:v="urn:schemas-microsoft-com:vml" Requires="v">
                <p:oleObj spid="_x0000_s12336" name="Document" r:id="rId9" imgW="5740400" imgH="1498600" progId="Word.Document.12">
                  <p:embed/>
                </p:oleObj>
              </mc:Choice>
              <mc:Fallback>
                <p:oleObj name="Document" r:id="rId9" imgW="5740400" imgH="1498600" progId="Word.Document.12">
                  <p:embed/>
                  <p:pic>
                    <p:nvPicPr>
                      <p:cNvPr id="0" name=""/>
                      <p:cNvPicPr/>
                      <p:nvPr/>
                    </p:nvPicPr>
                    <p:blipFill>
                      <a:blip r:embed="rId10"/>
                      <a:stretch>
                        <a:fillRect/>
                      </a:stretch>
                    </p:blipFill>
                    <p:spPr>
                      <a:xfrm>
                        <a:off x="1531587" y="4774744"/>
                        <a:ext cx="6381969" cy="1498600"/>
                      </a:xfrm>
                      <a:prstGeom prst="rect">
                        <a:avLst/>
                      </a:prstGeom>
                    </p:spPr>
                  </p:pic>
                </p:oleObj>
              </mc:Fallback>
            </mc:AlternateContent>
          </a:graphicData>
        </a:graphic>
      </p:graphicFrame>
    </p:spTree>
    <p:extLst>
      <p:ext uri="{BB962C8B-B14F-4D97-AF65-F5344CB8AC3E}">
        <p14:creationId xmlns:p14="http://schemas.microsoft.com/office/powerpoint/2010/main" val="2050602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4126111" y="4898299"/>
            <a:ext cx="4560689" cy="1658982"/>
            <a:chOff x="1030214" y="4161324"/>
            <a:chExt cx="7228491" cy="2487669"/>
          </a:xfrm>
        </p:grpSpPr>
        <p:pic>
          <p:nvPicPr>
            <p:cNvPr id="6" name="Picture 5"/>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1030214" y="4728754"/>
              <a:ext cx="2635874" cy="1409923"/>
            </a:xfrm>
            <a:prstGeom prst="rect">
              <a:avLst/>
            </a:prstGeom>
          </p:spPr>
        </p:pic>
        <p:pic>
          <p:nvPicPr>
            <p:cNvPr id="7" name="Picture 4" descr="See the source image"/>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3666088" y="4161324"/>
              <a:ext cx="4592617" cy="2487669"/>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2" name="Object 1"/>
          <p:cNvGraphicFramePr>
            <a:graphicFrameLocks noChangeAspect="1"/>
          </p:cNvGraphicFramePr>
          <p:nvPr>
            <p:extLst>
              <p:ext uri="{D42A27DB-BD31-4B8C-83A1-F6EECF244321}">
                <p14:modId xmlns:p14="http://schemas.microsoft.com/office/powerpoint/2010/main" val="543754638"/>
              </p:ext>
            </p:extLst>
          </p:nvPr>
        </p:nvGraphicFramePr>
        <p:xfrm>
          <a:off x="1701797" y="483055"/>
          <a:ext cx="5740400" cy="1701800"/>
        </p:xfrm>
        <a:graphic>
          <a:graphicData uri="http://schemas.openxmlformats.org/presentationml/2006/ole">
            <mc:AlternateContent xmlns:mc="http://schemas.openxmlformats.org/markup-compatibility/2006">
              <mc:Choice xmlns:v="urn:schemas-microsoft-com:vml" Requires="v">
                <p:oleObj spid="_x0000_s13358" name="Document" r:id="rId5" imgW="5740400" imgH="1701800" progId="Word.Document.12">
                  <p:embed/>
                </p:oleObj>
              </mc:Choice>
              <mc:Fallback>
                <p:oleObj name="Document" r:id="rId5" imgW="5740400" imgH="1701800" progId="Word.Document.12">
                  <p:embed/>
                  <p:pic>
                    <p:nvPicPr>
                      <p:cNvPr id="0" name=""/>
                      <p:cNvPicPr/>
                      <p:nvPr/>
                    </p:nvPicPr>
                    <p:blipFill>
                      <a:blip r:embed="rId6"/>
                      <a:stretch>
                        <a:fillRect/>
                      </a:stretch>
                    </p:blipFill>
                    <p:spPr>
                      <a:xfrm>
                        <a:off x="1701797" y="483055"/>
                        <a:ext cx="5740400" cy="1701800"/>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1181282512"/>
              </p:ext>
            </p:extLst>
          </p:nvPr>
        </p:nvGraphicFramePr>
        <p:xfrm>
          <a:off x="1544681" y="2463922"/>
          <a:ext cx="5740400" cy="2057400"/>
        </p:xfrm>
        <a:graphic>
          <a:graphicData uri="http://schemas.openxmlformats.org/presentationml/2006/ole">
            <mc:AlternateContent xmlns:mc="http://schemas.openxmlformats.org/markup-compatibility/2006">
              <mc:Choice xmlns:v="urn:schemas-microsoft-com:vml" Requires="v">
                <p:oleObj spid="_x0000_s13359" name="Document" r:id="rId7" imgW="5740400" imgH="2057400" progId="Word.Document.12">
                  <p:embed/>
                </p:oleObj>
              </mc:Choice>
              <mc:Fallback>
                <p:oleObj name="Document" r:id="rId7" imgW="5740400" imgH="2057400" progId="Word.Document.12">
                  <p:embed/>
                  <p:pic>
                    <p:nvPicPr>
                      <p:cNvPr id="0" name=""/>
                      <p:cNvPicPr/>
                      <p:nvPr/>
                    </p:nvPicPr>
                    <p:blipFill>
                      <a:blip r:embed="rId8"/>
                      <a:stretch>
                        <a:fillRect/>
                      </a:stretch>
                    </p:blipFill>
                    <p:spPr>
                      <a:xfrm>
                        <a:off x="1544681" y="2463922"/>
                        <a:ext cx="5740400" cy="2057400"/>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3276641682"/>
              </p:ext>
            </p:extLst>
          </p:nvPr>
        </p:nvGraphicFramePr>
        <p:xfrm>
          <a:off x="1387562" y="4638153"/>
          <a:ext cx="5740400" cy="2070100"/>
        </p:xfrm>
        <a:graphic>
          <a:graphicData uri="http://schemas.openxmlformats.org/presentationml/2006/ole">
            <mc:AlternateContent xmlns:mc="http://schemas.openxmlformats.org/markup-compatibility/2006">
              <mc:Choice xmlns:v="urn:schemas-microsoft-com:vml" Requires="v">
                <p:oleObj spid="_x0000_s13360" name="Document" r:id="rId9" imgW="5740400" imgH="2070100" progId="Word.Document.12">
                  <p:embed/>
                </p:oleObj>
              </mc:Choice>
              <mc:Fallback>
                <p:oleObj name="Document" r:id="rId9" imgW="5740400" imgH="2070100" progId="Word.Document.12">
                  <p:embed/>
                  <p:pic>
                    <p:nvPicPr>
                      <p:cNvPr id="0" name=""/>
                      <p:cNvPicPr/>
                      <p:nvPr/>
                    </p:nvPicPr>
                    <p:blipFill>
                      <a:blip r:embed="rId10"/>
                      <a:stretch>
                        <a:fillRect/>
                      </a:stretch>
                    </p:blipFill>
                    <p:spPr>
                      <a:xfrm>
                        <a:off x="1387562" y="4638153"/>
                        <a:ext cx="5740400" cy="2070100"/>
                      </a:xfrm>
                      <a:prstGeom prst="rect">
                        <a:avLst/>
                      </a:prstGeom>
                    </p:spPr>
                  </p:pic>
                </p:oleObj>
              </mc:Fallback>
            </mc:AlternateContent>
          </a:graphicData>
        </a:graphic>
      </p:graphicFrame>
    </p:spTree>
    <p:extLst>
      <p:ext uri="{BB962C8B-B14F-4D97-AF65-F5344CB8AC3E}">
        <p14:creationId xmlns:p14="http://schemas.microsoft.com/office/powerpoint/2010/main" val="3072817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3318468299"/>
              </p:ext>
            </p:extLst>
          </p:nvPr>
        </p:nvGraphicFramePr>
        <p:xfrm>
          <a:off x="1505401" y="1203226"/>
          <a:ext cx="5740400" cy="1701800"/>
        </p:xfrm>
        <a:graphic>
          <a:graphicData uri="http://schemas.openxmlformats.org/presentationml/2006/ole">
            <mc:AlternateContent xmlns:mc="http://schemas.openxmlformats.org/markup-compatibility/2006">
              <mc:Choice xmlns:v="urn:schemas-microsoft-com:vml" Requires="v">
                <p:oleObj spid="_x0000_s14367" name="Document" r:id="rId3" imgW="5740400" imgH="1701800" progId="Word.Document.12">
                  <p:embed/>
                </p:oleObj>
              </mc:Choice>
              <mc:Fallback>
                <p:oleObj name="Document" r:id="rId3" imgW="5740400" imgH="1701800" progId="Word.Document.12">
                  <p:embed/>
                  <p:pic>
                    <p:nvPicPr>
                      <p:cNvPr id="0" name=""/>
                      <p:cNvPicPr/>
                      <p:nvPr/>
                    </p:nvPicPr>
                    <p:blipFill>
                      <a:blip r:embed="rId4"/>
                      <a:stretch>
                        <a:fillRect/>
                      </a:stretch>
                    </p:blipFill>
                    <p:spPr>
                      <a:xfrm>
                        <a:off x="1505401" y="1203226"/>
                        <a:ext cx="5740400" cy="1701800"/>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4235721261"/>
              </p:ext>
            </p:extLst>
          </p:nvPr>
        </p:nvGraphicFramePr>
        <p:xfrm>
          <a:off x="1701800" y="3346616"/>
          <a:ext cx="7083772" cy="2286000"/>
        </p:xfrm>
        <a:graphic>
          <a:graphicData uri="http://schemas.openxmlformats.org/presentationml/2006/ole">
            <mc:AlternateContent xmlns:mc="http://schemas.openxmlformats.org/markup-compatibility/2006">
              <mc:Choice xmlns:v="urn:schemas-microsoft-com:vml" Requires="v">
                <p:oleObj spid="_x0000_s14368" name="Document" r:id="rId5" imgW="5740400" imgH="2286000" progId="Word.Document.12">
                  <p:embed/>
                </p:oleObj>
              </mc:Choice>
              <mc:Fallback>
                <p:oleObj name="Document" r:id="rId5" imgW="5740400" imgH="2286000" progId="Word.Document.12">
                  <p:embed/>
                  <p:pic>
                    <p:nvPicPr>
                      <p:cNvPr id="0" name=""/>
                      <p:cNvPicPr/>
                      <p:nvPr/>
                    </p:nvPicPr>
                    <p:blipFill>
                      <a:blip r:embed="rId6"/>
                      <a:stretch>
                        <a:fillRect/>
                      </a:stretch>
                    </p:blipFill>
                    <p:spPr>
                      <a:xfrm>
                        <a:off x="1701800" y="3346616"/>
                        <a:ext cx="7083772" cy="2286000"/>
                      </a:xfrm>
                      <a:prstGeom prst="rect">
                        <a:avLst/>
                      </a:prstGeom>
                    </p:spPr>
                  </p:pic>
                </p:oleObj>
              </mc:Fallback>
            </mc:AlternateContent>
          </a:graphicData>
        </a:graphic>
      </p:graphicFrame>
    </p:spTree>
    <p:extLst>
      <p:ext uri="{BB962C8B-B14F-4D97-AF65-F5344CB8AC3E}">
        <p14:creationId xmlns:p14="http://schemas.microsoft.com/office/powerpoint/2010/main" val="27535700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9738"/>
            <a:ext cx="8229600" cy="1143000"/>
          </a:xfrm>
        </p:spPr>
        <p:txBody>
          <a:bodyPr>
            <a:normAutofit fontScale="90000"/>
          </a:bodyPr>
          <a:lstStyle/>
          <a:p>
            <a:pPr lvl="0"/>
            <a:r>
              <a:rPr lang="en-US" b="1" dirty="0"/>
              <a:t>Priority Requirements of Women workers </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3083411251"/>
              </p:ext>
            </p:extLst>
          </p:nvPr>
        </p:nvGraphicFramePr>
        <p:xfrm>
          <a:off x="494919" y="1797096"/>
          <a:ext cx="8191881" cy="2520783"/>
        </p:xfrm>
        <a:graphic>
          <a:graphicData uri="http://schemas.openxmlformats.org/presentationml/2006/ole">
            <mc:AlternateContent xmlns:mc="http://schemas.openxmlformats.org/markup-compatibility/2006">
              <mc:Choice xmlns:v="urn:schemas-microsoft-com:vml" Requires="v">
                <p:oleObj spid="_x0000_s6160" name="Document" r:id="rId3" imgW="6083300" imgH="3048000" progId="Word.Document.12">
                  <p:embed/>
                </p:oleObj>
              </mc:Choice>
              <mc:Fallback>
                <p:oleObj name="Document" r:id="rId3" imgW="6083300" imgH="3048000" progId="Word.Document.12">
                  <p:embed/>
                  <p:pic>
                    <p:nvPicPr>
                      <p:cNvPr id="0" name=""/>
                      <p:cNvPicPr/>
                      <p:nvPr/>
                    </p:nvPicPr>
                    <p:blipFill>
                      <a:blip r:embed="rId4"/>
                      <a:stretch>
                        <a:fillRect/>
                      </a:stretch>
                    </p:blipFill>
                    <p:spPr>
                      <a:xfrm>
                        <a:off x="494919" y="1797096"/>
                        <a:ext cx="8191881" cy="2520783"/>
                      </a:xfrm>
                      <a:prstGeom prst="rect">
                        <a:avLst/>
                      </a:prstGeom>
                    </p:spPr>
                  </p:pic>
                </p:oleObj>
              </mc:Fallback>
            </mc:AlternateContent>
          </a:graphicData>
        </a:graphic>
      </p:graphicFrame>
      <p:graphicFrame>
        <p:nvGraphicFramePr>
          <p:cNvPr id="6" name="Chart 5"/>
          <p:cNvGraphicFramePr/>
          <p:nvPr>
            <p:extLst>
              <p:ext uri="{D42A27DB-BD31-4B8C-83A1-F6EECF244321}">
                <p14:modId xmlns:p14="http://schemas.microsoft.com/office/powerpoint/2010/main" val="2668811886"/>
              </p:ext>
            </p:extLst>
          </p:nvPr>
        </p:nvGraphicFramePr>
        <p:xfrm>
          <a:off x="494919" y="4072244"/>
          <a:ext cx="8081161" cy="278575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9101996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126111" y="4898299"/>
            <a:ext cx="4560689" cy="1658982"/>
            <a:chOff x="1030214" y="4161324"/>
            <a:chExt cx="7228491" cy="2487669"/>
          </a:xfrm>
        </p:grpSpPr>
        <p:pic>
          <p:nvPicPr>
            <p:cNvPr id="5" name="Picture 4"/>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1030214" y="4728754"/>
              <a:ext cx="2635874" cy="1409923"/>
            </a:xfrm>
            <a:prstGeom prst="rect">
              <a:avLst/>
            </a:prstGeom>
          </p:spPr>
        </p:pic>
        <p:pic>
          <p:nvPicPr>
            <p:cNvPr id="6" name="Picture 4" descr="See the source image"/>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3666088" y="4161324"/>
              <a:ext cx="4592617" cy="2487669"/>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p:cNvSpPr>
            <a:spLocks noGrp="1"/>
          </p:cNvSpPr>
          <p:nvPr>
            <p:ph type="title"/>
          </p:nvPr>
        </p:nvSpPr>
        <p:spPr>
          <a:xfrm>
            <a:off x="457200" y="457200"/>
            <a:ext cx="8229600" cy="1143000"/>
          </a:xfrm>
        </p:spPr>
        <p:txBody>
          <a:bodyPr>
            <a:normAutofit/>
          </a:bodyPr>
          <a:lstStyle/>
          <a:p>
            <a:pPr lvl="0"/>
            <a:r>
              <a:rPr lang="en-US" b="1" dirty="0"/>
              <a:t>Violence Against Women </a:t>
            </a:r>
            <a:endParaRPr lang="en-US" dirty="0"/>
          </a:p>
        </p:txBody>
      </p:sp>
      <p:sp>
        <p:nvSpPr>
          <p:cNvPr id="3" name="Content Placeholder 2"/>
          <p:cNvSpPr>
            <a:spLocks noGrp="1"/>
          </p:cNvSpPr>
          <p:nvPr>
            <p:ph idx="1"/>
          </p:nvPr>
        </p:nvSpPr>
        <p:spPr/>
        <p:txBody>
          <a:bodyPr>
            <a:normAutofit/>
          </a:bodyPr>
          <a:lstStyle/>
          <a:p>
            <a:pPr marL="0" lvl="0" indent="0">
              <a:buNone/>
            </a:pPr>
            <a:r>
              <a:rPr lang="en-US" sz="2800" b="1" dirty="0" smtClean="0"/>
              <a:t>New Cases Reported:</a:t>
            </a:r>
          </a:p>
          <a:p>
            <a:pPr marL="0" lvl="0" indent="0">
              <a:buNone/>
            </a:pPr>
            <a:endParaRPr lang="en-US" sz="2800" dirty="0" smtClean="0"/>
          </a:p>
          <a:p>
            <a:pPr marL="514350" lvl="0" indent="-514350">
              <a:buFont typeface="+mj-lt"/>
              <a:buAutoNum type="arabicPeriod"/>
            </a:pPr>
            <a:r>
              <a:rPr lang="en-US" sz="2800" dirty="0" err="1" smtClean="0"/>
              <a:t>Naseerabad</a:t>
            </a:r>
            <a:r>
              <a:rPr lang="en-US" sz="2800" dirty="0" smtClean="0"/>
              <a:t> </a:t>
            </a:r>
            <a:r>
              <a:rPr lang="en-US" sz="2800" dirty="0"/>
              <a:t>(22) and Quetta (11) in Baluchistan </a:t>
            </a:r>
          </a:p>
          <a:p>
            <a:pPr marL="514350" lvl="0" indent="-514350">
              <a:buFont typeface="+mj-lt"/>
              <a:buAutoNum type="arabicPeriod"/>
            </a:pPr>
            <a:r>
              <a:rPr lang="en-US" sz="2800" dirty="0" err="1"/>
              <a:t>Mardan</a:t>
            </a:r>
            <a:r>
              <a:rPr lang="en-US" sz="2800" dirty="0"/>
              <a:t> (15) </a:t>
            </a:r>
            <a:r>
              <a:rPr lang="en-US" sz="2800" dirty="0" err="1"/>
              <a:t>Charsadda</a:t>
            </a:r>
            <a:r>
              <a:rPr lang="en-US" sz="2800" dirty="0"/>
              <a:t> (12), and Peshawar (11) in Khyber Pakhtunkhwa</a:t>
            </a:r>
          </a:p>
          <a:p>
            <a:pPr marL="514350" lvl="0" indent="-514350">
              <a:buFont typeface="+mj-lt"/>
              <a:buAutoNum type="arabicPeriod"/>
            </a:pPr>
            <a:r>
              <a:rPr lang="en-US" sz="2800" dirty="0" err="1"/>
              <a:t>Bhakkar</a:t>
            </a:r>
            <a:r>
              <a:rPr lang="en-US" sz="2800" dirty="0"/>
              <a:t> (26), Lahore (18)   and </a:t>
            </a:r>
            <a:r>
              <a:rPr lang="en-US" sz="2800" dirty="0" err="1"/>
              <a:t>Rajanpur</a:t>
            </a:r>
            <a:r>
              <a:rPr lang="en-US" sz="2800" dirty="0"/>
              <a:t> (14) and in Punjab </a:t>
            </a:r>
          </a:p>
          <a:p>
            <a:pPr marL="514350" indent="-514350">
              <a:buFont typeface="+mj-lt"/>
              <a:buAutoNum type="arabicPeriod"/>
            </a:pPr>
            <a:r>
              <a:rPr lang="en-US" sz="2800" dirty="0" err="1"/>
              <a:t>Thatta</a:t>
            </a:r>
            <a:r>
              <a:rPr lang="en-US" sz="2800" dirty="0"/>
              <a:t> (23), Karachi (18), and </a:t>
            </a:r>
            <a:r>
              <a:rPr lang="en-US" sz="2800" dirty="0" err="1"/>
              <a:t>Ghotki</a:t>
            </a:r>
            <a:r>
              <a:rPr lang="en-US" sz="2800" dirty="0"/>
              <a:t> (9) in Sindh.</a:t>
            </a:r>
            <a:r>
              <a:rPr lang="en-US" sz="2800" dirty="0" smtClean="0">
                <a:effectLst/>
              </a:rPr>
              <a:t> </a:t>
            </a:r>
            <a:endParaRPr lang="en-US" sz="2800" dirty="0"/>
          </a:p>
        </p:txBody>
      </p:sp>
    </p:spTree>
    <p:extLst>
      <p:ext uri="{BB962C8B-B14F-4D97-AF65-F5344CB8AC3E}">
        <p14:creationId xmlns:p14="http://schemas.microsoft.com/office/powerpoint/2010/main" val="32029526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4126111" y="4898299"/>
            <a:ext cx="4560689" cy="1658982"/>
            <a:chOff x="1030214" y="4161324"/>
            <a:chExt cx="7228491" cy="2487669"/>
          </a:xfrm>
        </p:grpSpPr>
        <p:pic>
          <p:nvPicPr>
            <p:cNvPr id="7" name="Picture 6"/>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1030214" y="4728754"/>
              <a:ext cx="2635874" cy="1409923"/>
            </a:xfrm>
            <a:prstGeom prst="rect">
              <a:avLst/>
            </a:prstGeom>
          </p:spPr>
        </p:pic>
        <p:pic>
          <p:nvPicPr>
            <p:cNvPr id="8" name="Picture 4" descr="See the source image"/>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3666088" y="4161324"/>
              <a:ext cx="4592617" cy="2487669"/>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p:cNvSpPr>
            <a:spLocks noGrp="1"/>
          </p:cNvSpPr>
          <p:nvPr>
            <p:ph type="title"/>
          </p:nvPr>
        </p:nvSpPr>
        <p:spPr/>
        <p:txBody>
          <a:bodyPr/>
          <a:lstStyle/>
          <a:p>
            <a:r>
              <a:rPr lang="en-US" dirty="0" smtClean="0"/>
              <a:t>Presenter </a:t>
            </a:r>
            <a:endParaRPr lang="en-US" dirty="0"/>
          </a:p>
        </p:txBody>
      </p:sp>
      <p:sp>
        <p:nvSpPr>
          <p:cNvPr id="3" name="Content Placeholder 2"/>
          <p:cNvSpPr>
            <a:spLocks noGrp="1"/>
          </p:cNvSpPr>
          <p:nvPr>
            <p:ph idx="1"/>
          </p:nvPr>
        </p:nvSpPr>
        <p:spPr>
          <a:xfrm>
            <a:off x="2624954" y="1814104"/>
            <a:ext cx="6095456" cy="3590653"/>
          </a:xfrm>
        </p:spPr>
        <p:txBody>
          <a:bodyPr>
            <a:noAutofit/>
          </a:bodyPr>
          <a:lstStyle/>
          <a:p>
            <a:pPr marL="0" indent="0" algn="just">
              <a:buNone/>
            </a:pPr>
            <a:r>
              <a:rPr lang="en-US" sz="1600" dirty="0"/>
              <a:t>Mr. Irfan Mufti holds Master’s Degree in Social and Cultural Anthropology and M.Phil. in American History. He has been an active part of social movements, human rights and peace coalitions in Asia and other regions of the world for the last more than three decades. Founding member of a six-country development and advocacy consortium South Asia Partnership-Pakistan and currently serving as its Deputy Executive Director. He also worked as Global Campaign Manager for GCAP (Global Call to Action against Poverty) from Johannesburg South Africa for three years. He has worked extensively in community development field facilitated community groups and networks, organizational planning, community development projects, humanitarian assistance and advocacy campaigns. He co-authored two books on global civil society, social movements and global governance published in South Africa. Regular contributor to political economy pages of national English dailies and other research journals. Received two global awards for his work on CSOs and MDGs</a:t>
            </a:r>
            <a:r>
              <a:rPr lang="en-US" sz="1600" dirty="0" smtClean="0"/>
              <a:t>. He represent NHN as CEC member from Punjab. </a:t>
            </a:r>
            <a:endParaRPr lang="en-US" sz="1600" dirty="0"/>
          </a:p>
        </p:txBody>
      </p:sp>
      <p:pic>
        <p:nvPicPr>
          <p:cNvPr id="19458" name="Picture 2" descr="Irfan Muft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9864" y="2434090"/>
            <a:ext cx="2435090" cy="2435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29498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b="1" dirty="0"/>
              <a:t>Availability and Service Level to Working Women of Public </a:t>
            </a:r>
            <a:r>
              <a:rPr lang="en-US" b="1" dirty="0" smtClean="0"/>
              <a:t>Hospitals</a:t>
            </a:r>
            <a:endParaRPr lang="en-US" dirty="0"/>
          </a:p>
        </p:txBody>
      </p:sp>
      <p:graphicFrame>
        <p:nvGraphicFramePr>
          <p:cNvPr id="4" name="Chart 3"/>
          <p:cNvGraphicFramePr/>
          <p:nvPr>
            <p:extLst>
              <p:ext uri="{D42A27DB-BD31-4B8C-83A1-F6EECF244321}">
                <p14:modId xmlns:p14="http://schemas.microsoft.com/office/powerpoint/2010/main" val="3838204486"/>
              </p:ext>
            </p:extLst>
          </p:nvPr>
        </p:nvGraphicFramePr>
        <p:xfrm>
          <a:off x="1245559" y="1885904"/>
          <a:ext cx="6492553" cy="373143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809669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b="1" dirty="0"/>
              <a:t>Preference for Pregnant Women due to Growing COVID-</a:t>
            </a:r>
            <a:r>
              <a:rPr lang="en-US" b="1" dirty="0" smtClean="0"/>
              <a:t>19</a:t>
            </a:r>
            <a:endParaRPr lang="en-US" dirty="0"/>
          </a:p>
        </p:txBody>
      </p:sp>
      <p:graphicFrame>
        <p:nvGraphicFramePr>
          <p:cNvPr id="4" name="Chart 3"/>
          <p:cNvGraphicFramePr/>
          <p:nvPr>
            <p:extLst>
              <p:ext uri="{D42A27DB-BD31-4B8C-83A1-F6EECF244321}">
                <p14:modId xmlns:p14="http://schemas.microsoft.com/office/powerpoint/2010/main" val="970190677"/>
              </p:ext>
            </p:extLst>
          </p:nvPr>
        </p:nvGraphicFramePr>
        <p:xfrm>
          <a:off x="1524107" y="1728412"/>
          <a:ext cx="6344937" cy="439775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253547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b="1" dirty="0"/>
              <a:t>Community Satisfaction Level with the Delivery of Relief and Assistance   </a:t>
            </a:r>
            <a:endParaRPr lang="en-US" dirty="0"/>
          </a:p>
        </p:txBody>
      </p:sp>
      <p:sp>
        <p:nvSpPr>
          <p:cNvPr id="3" name="Content Placeholder 2"/>
          <p:cNvSpPr>
            <a:spLocks noGrp="1"/>
          </p:cNvSpPr>
          <p:nvPr>
            <p:ph idx="1"/>
          </p:nvPr>
        </p:nvSpPr>
        <p:spPr/>
        <p:txBody>
          <a:bodyPr/>
          <a:lstStyle/>
          <a:p>
            <a:endParaRPr lang="en-US"/>
          </a:p>
        </p:txBody>
      </p:sp>
      <p:graphicFrame>
        <p:nvGraphicFramePr>
          <p:cNvPr id="4" name="Chart 3"/>
          <p:cNvGraphicFramePr/>
          <p:nvPr>
            <p:extLst>
              <p:ext uri="{D42A27DB-BD31-4B8C-83A1-F6EECF244321}">
                <p14:modId xmlns:p14="http://schemas.microsoft.com/office/powerpoint/2010/main" val="1373848721"/>
              </p:ext>
            </p:extLst>
          </p:nvPr>
        </p:nvGraphicFramePr>
        <p:xfrm>
          <a:off x="759412" y="1767695"/>
          <a:ext cx="7757179" cy="395439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242298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126111" y="4898299"/>
            <a:ext cx="4560689" cy="1658982"/>
            <a:chOff x="1030214" y="4161324"/>
            <a:chExt cx="7228491" cy="2487669"/>
          </a:xfrm>
        </p:grpSpPr>
        <p:pic>
          <p:nvPicPr>
            <p:cNvPr id="5" name="Picture 4"/>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1030214" y="4728754"/>
              <a:ext cx="2635874" cy="1409923"/>
            </a:xfrm>
            <a:prstGeom prst="rect">
              <a:avLst/>
            </a:prstGeom>
          </p:spPr>
        </p:pic>
        <p:pic>
          <p:nvPicPr>
            <p:cNvPr id="6" name="Picture 4" descr="See the source image"/>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3666088" y="4161324"/>
              <a:ext cx="4592617" cy="2487669"/>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p:cNvSpPr>
            <a:spLocks noGrp="1"/>
          </p:cNvSpPr>
          <p:nvPr>
            <p:ph type="title"/>
          </p:nvPr>
        </p:nvSpPr>
        <p:spPr/>
        <p:txBody>
          <a:bodyPr/>
          <a:lstStyle/>
          <a:p>
            <a:r>
              <a:rPr lang="en-US" b="1" dirty="0" smtClean="0"/>
              <a:t>Policy Recommendations</a:t>
            </a:r>
            <a:r>
              <a:rPr lang="en-US" dirty="0" smtClean="0"/>
              <a:t> </a:t>
            </a:r>
            <a:endParaRPr lang="en-US" dirty="0"/>
          </a:p>
        </p:txBody>
      </p:sp>
      <p:sp>
        <p:nvSpPr>
          <p:cNvPr id="3" name="Content Placeholder 2"/>
          <p:cNvSpPr>
            <a:spLocks noGrp="1"/>
          </p:cNvSpPr>
          <p:nvPr>
            <p:ph idx="1"/>
          </p:nvPr>
        </p:nvSpPr>
        <p:spPr>
          <a:xfrm>
            <a:off x="203200" y="1200699"/>
            <a:ext cx="8585200" cy="4986099"/>
          </a:xfrm>
        </p:spPr>
        <p:txBody>
          <a:bodyPr>
            <a:noAutofit/>
          </a:bodyPr>
          <a:lstStyle/>
          <a:p>
            <a:pPr marL="514350" indent="-514350">
              <a:lnSpc>
                <a:spcPct val="120000"/>
              </a:lnSpc>
              <a:buFont typeface="+mj-lt"/>
              <a:buAutoNum type="arabicPeriod"/>
            </a:pPr>
            <a:r>
              <a:rPr lang="en-US" sz="2100" dirty="0" smtClean="0"/>
              <a:t>Reduce the impact on girls’ education </a:t>
            </a:r>
            <a:r>
              <a:rPr lang="mr-IN" sz="2100" dirty="0" smtClean="0"/>
              <a:t>–</a:t>
            </a:r>
            <a:r>
              <a:rPr lang="en-US" sz="2100" dirty="0" smtClean="0"/>
              <a:t> Tele-school initiatives</a:t>
            </a:r>
          </a:p>
          <a:p>
            <a:pPr marL="514350" indent="-514350">
              <a:lnSpc>
                <a:spcPct val="120000"/>
              </a:lnSpc>
              <a:buFont typeface="+mj-lt"/>
              <a:buAutoNum type="arabicPeriod"/>
            </a:pPr>
            <a:r>
              <a:rPr lang="en-US" sz="2100" dirty="0" smtClean="0"/>
              <a:t>EHSAS initiatives are good but still promote charity thinking.. Improve social security systems for women workers</a:t>
            </a:r>
          </a:p>
          <a:p>
            <a:pPr marL="514350" indent="-514350">
              <a:lnSpc>
                <a:spcPct val="120000"/>
              </a:lnSpc>
              <a:buFont typeface="+mj-lt"/>
              <a:buAutoNum type="arabicPeriod"/>
            </a:pPr>
            <a:r>
              <a:rPr lang="en-US" sz="2100" dirty="0" smtClean="0"/>
              <a:t>Ensure </a:t>
            </a:r>
            <a:r>
              <a:rPr lang="en-US" sz="2100" dirty="0"/>
              <a:t>continuation of basic and reproductive health services for women</a:t>
            </a:r>
            <a:r>
              <a:rPr lang="en-US" sz="2100" dirty="0" smtClean="0">
                <a:effectLst/>
              </a:rPr>
              <a:t> </a:t>
            </a:r>
          </a:p>
          <a:p>
            <a:pPr marL="514350" indent="-514350">
              <a:lnSpc>
                <a:spcPct val="120000"/>
              </a:lnSpc>
              <a:buFont typeface="+mj-lt"/>
              <a:buAutoNum type="arabicPeriod"/>
            </a:pPr>
            <a:r>
              <a:rPr lang="en-US" sz="2100" dirty="0" smtClean="0"/>
              <a:t>Generate </a:t>
            </a:r>
            <a:r>
              <a:rPr lang="en-US" sz="2100" dirty="0"/>
              <a:t>sex disaggregated data and more primary micro-level evidence</a:t>
            </a:r>
            <a:r>
              <a:rPr lang="en-US" sz="2100" dirty="0" smtClean="0">
                <a:effectLst/>
              </a:rPr>
              <a:t> </a:t>
            </a:r>
          </a:p>
          <a:p>
            <a:pPr marL="514350" indent="-514350">
              <a:lnSpc>
                <a:spcPct val="120000"/>
              </a:lnSpc>
              <a:buFont typeface="+mj-lt"/>
              <a:buAutoNum type="arabicPeriod"/>
            </a:pPr>
            <a:r>
              <a:rPr lang="en-US" sz="2100" dirty="0" smtClean="0"/>
              <a:t>Support </a:t>
            </a:r>
            <a:r>
              <a:rPr lang="en-US" sz="2100" dirty="0"/>
              <a:t>recovery from shock and build economic resilience</a:t>
            </a:r>
            <a:r>
              <a:rPr lang="en-US" sz="2100" dirty="0" smtClean="0">
                <a:effectLst/>
              </a:rPr>
              <a:t> </a:t>
            </a:r>
          </a:p>
          <a:p>
            <a:pPr marL="514350" indent="-514350">
              <a:lnSpc>
                <a:spcPct val="120000"/>
              </a:lnSpc>
              <a:buFont typeface="+mj-lt"/>
              <a:buAutoNum type="arabicPeriod"/>
            </a:pPr>
            <a:r>
              <a:rPr lang="en-US" sz="2100" dirty="0" smtClean="0"/>
              <a:t>Increase </a:t>
            </a:r>
            <a:r>
              <a:rPr lang="en-US" sz="2100" dirty="0"/>
              <a:t>access to information and services for women and girls</a:t>
            </a:r>
            <a:r>
              <a:rPr lang="en-US" sz="2100" dirty="0" smtClean="0">
                <a:effectLst/>
              </a:rPr>
              <a:t> </a:t>
            </a:r>
          </a:p>
          <a:p>
            <a:pPr marL="514350" indent="-514350">
              <a:lnSpc>
                <a:spcPct val="120000"/>
              </a:lnSpc>
              <a:buFont typeface="+mj-lt"/>
              <a:buAutoNum type="arabicPeriod"/>
            </a:pPr>
            <a:r>
              <a:rPr lang="en-US" sz="2100" dirty="0"/>
              <a:t>Integrate GBV services in response efforts as an essential </a:t>
            </a:r>
            <a:r>
              <a:rPr lang="en-US" sz="2100" dirty="0" smtClean="0"/>
              <a:t>services</a:t>
            </a:r>
          </a:p>
          <a:p>
            <a:pPr marL="514350" indent="-514350">
              <a:lnSpc>
                <a:spcPct val="120000"/>
              </a:lnSpc>
              <a:buFont typeface="+mj-lt"/>
              <a:buAutoNum type="arabicPeriod"/>
            </a:pPr>
            <a:r>
              <a:rPr lang="en-US" sz="2100" dirty="0" smtClean="0"/>
              <a:t>Promote </a:t>
            </a:r>
            <a:r>
              <a:rPr lang="en-US" sz="2100" dirty="0"/>
              <a:t>positive change in gender </a:t>
            </a:r>
            <a:r>
              <a:rPr lang="en-US" sz="2100" dirty="0" smtClean="0"/>
              <a:t>norms</a:t>
            </a:r>
            <a:endParaRPr lang="en-US" sz="2100" dirty="0"/>
          </a:p>
          <a:p>
            <a:pPr marL="514350" indent="-514350">
              <a:lnSpc>
                <a:spcPct val="120000"/>
              </a:lnSpc>
              <a:buFont typeface="+mj-lt"/>
              <a:buAutoNum type="arabicPeriod"/>
            </a:pPr>
            <a:r>
              <a:rPr lang="en-US" sz="2100" dirty="0"/>
              <a:t>Inclusion of women leadership in policy making and response efforts</a:t>
            </a:r>
            <a:r>
              <a:rPr lang="en-US" sz="2100" dirty="0" smtClean="0">
                <a:effectLst/>
              </a:rPr>
              <a:t> </a:t>
            </a:r>
            <a:endParaRPr lang="en-US" sz="2100" dirty="0"/>
          </a:p>
        </p:txBody>
      </p:sp>
    </p:spTree>
    <p:extLst>
      <p:ext uri="{BB962C8B-B14F-4D97-AF65-F5344CB8AC3E}">
        <p14:creationId xmlns:p14="http://schemas.microsoft.com/office/powerpoint/2010/main" val="14626013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407109" y="4999899"/>
            <a:ext cx="4560689" cy="1658982"/>
            <a:chOff x="1030214" y="4161324"/>
            <a:chExt cx="7228491" cy="2487669"/>
          </a:xfrm>
        </p:grpSpPr>
        <p:pic>
          <p:nvPicPr>
            <p:cNvPr id="5" name="Picture 4"/>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1030214" y="4728754"/>
              <a:ext cx="2635874" cy="1409923"/>
            </a:xfrm>
            <a:prstGeom prst="rect">
              <a:avLst/>
            </a:prstGeom>
          </p:spPr>
        </p:pic>
        <p:pic>
          <p:nvPicPr>
            <p:cNvPr id="6" name="Picture 4" descr="See the source image"/>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3666088" y="4161324"/>
              <a:ext cx="4592617" cy="2487669"/>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p:cNvSpPr>
            <a:spLocks noGrp="1"/>
          </p:cNvSpPr>
          <p:nvPr>
            <p:ph type="title"/>
          </p:nvPr>
        </p:nvSpPr>
        <p:spPr/>
        <p:txBody>
          <a:bodyPr>
            <a:normAutofit fontScale="90000"/>
          </a:bodyPr>
          <a:lstStyle/>
          <a:p>
            <a:r>
              <a:rPr lang="en-US" b="1" dirty="0" smtClean="0"/>
              <a:t>Immediate Effects on Vulnerable Population	</a:t>
            </a:r>
            <a:endParaRPr lang="en-US" b="1" dirty="0"/>
          </a:p>
        </p:txBody>
      </p:sp>
      <p:sp>
        <p:nvSpPr>
          <p:cNvPr id="3" name="Content Placeholder 2"/>
          <p:cNvSpPr>
            <a:spLocks noGrp="1"/>
          </p:cNvSpPr>
          <p:nvPr>
            <p:ph idx="1"/>
          </p:nvPr>
        </p:nvSpPr>
        <p:spPr/>
        <p:txBody>
          <a:bodyPr>
            <a:normAutofit fontScale="92500" lnSpcReduction="10000"/>
          </a:bodyPr>
          <a:lstStyle/>
          <a:p>
            <a:pPr marL="514350" indent="-514350">
              <a:buFont typeface="+mj-lt"/>
              <a:buAutoNum type="arabicPeriod"/>
            </a:pPr>
            <a:r>
              <a:rPr lang="en-US" dirty="0" smtClean="0"/>
              <a:t>Further deepened the vulnerabilities and exclusion</a:t>
            </a:r>
            <a:endParaRPr lang="en-US" dirty="0"/>
          </a:p>
          <a:p>
            <a:pPr marL="514350" indent="-514350">
              <a:buFont typeface="+mj-lt"/>
              <a:buAutoNum type="arabicPeriod"/>
            </a:pPr>
            <a:r>
              <a:rPr lang="en-US" dirty="0" smtClean="0"/>
              <a:t>COVID</a:t>
            </a:r>
            <a:r>
              <a:rPr lang="en-US" dirty="0"/>
              <a:t>-19 is not just a global public health emergency but </a:t>
            </a:r>
            <a:r>
              <a:rPr lang="en-US" dirty="0" smtClean="0"/>
              <a:t>leading </a:t>
            </a:r>
            <a:r>
              <a:rPr lang="en-US" dirty="0"/>
              <a:t>the world to a major global, economic </a:t>
            </a:r>
            <a:r>
              <a:rPr lang="en-US" dirty="0" smtClean="0"/>
              <a:t>downturn</a:t>
            </a:r>
          </a:p>
          <a:p>
            <a:pPr marL="514350" indent="-514350">
              <a:buFont typeface="+mj-lt"/>
              <a:buAutoNum type="arabicPeriod"/>
            </a:pPr>
            <a:r>
              <a:rPr lang="en-US" dirty="0"/>
              <a:t>S</a:t>
            </a:r>
            <a:r>
              <a:rPr lang="en-US" dirty="0" smtClean="0"/>
              <a:t>trong </a:t>
            </a:r>
            <a:r>
              <a:rPr lang="en-US" dirty="0"/>
              <a:t>adverse impacts on the livelihoods of vulnerable </a:t>
            </a:r>
            <a:r>
              <a:rPr lang="en-US" dirty="0" smtClean="0"/>
              <a:t>groups </a:t>
            </a:r>
            <a:r>
              <a:rPr lang="mr-IN" dirty="0" smtClean="0"/>
              <a:t>–</a:t>
            </a:r>
            <a:r>
              <a:rPr lang="en-US" dirty="0" smtClean="0"/>
              <a:t> more to come </a:t>
            </a:r>
          </a:p>
          <a:p>
            <a:pPr marL="514350" indent="-514350">
              <a:buFont typeface="+mj-lt"/>
              <a:buAutoNum type="arabicPeriod"/>
            </a:pPr>
            <a:r>
              <a:rPr lang="en-US" dirty="0" smtClean="0"/>
              <a:t>Pakistan </a:t>
            </a:r>
            <a:r>
              <a:rPr lang="en-US" dirty="0"/>
              <a:t>with already very low indicators of socio-economic </a:t>
            </a:r>
            <a:r>
              <a:rPr lang="en-US" dirty="0" smtClean="0"/>
              <a:t>development, it further compounded </a:t>
            </a:r>
            <a:r>
              <a:rPr lang="en-US" dirty="0"/>
              <a:t>pre-existing gender inequalities. </a:t>
            </a:r>
          </a:p>
        </p:txBody>
      </p:sp>
    </p:spTree>
    <p:extLst>
      <p:ext uri="{BB962C8B-B14F-4D97-AF65-F5344CB8AC3E}">
        <p14:creationId xmlns:p14="http://schemas.microsoft.com/office/powerpoint/2010/main" val="18767892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126111" y="4898299"/>
            <a:ext cx="4560689" cy="1658982"/>
            <a:chOff x="1030214" y="4161324"/>
            <a:chExt cx="7228491" cy="2487669"/>
          </a:xfrm>
        </p:grpSpPr>
        <p:pic>
          <p:nvPicPr>
            <p:cNvPr id="5" name="Picture 4"/>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1030214" y="4728754"/>
              <a:ext cx="2635874" cy="1409923"/>
            </a:xfrm>
            <a:prstGeom prst="rect">
              <a:avLst/>
            </a:prstGeom>
          </p:spPr>
        </p:pic>
        <p:pic>
          <p:nvPicPr>
            <p:cNvPr id="6" name="Picture 4" descr="See the source image"/>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3666088" y="4161324"/>
              <a:ext cx="4592617" cy="2487669"/>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p:cNvSpPr>
            <a:spLocks noGrp="1"/>
          </p:cNvSpPr>
          <p:nvPr>
            <p:ph type="title"/>
          </p:nvPr>
        </p:nvSpPr>
        <p:spPr/>
        <p:txBody>
          <a:bodyPr/>
          <a:lstStyle/>
          <a:p>
            <a:r>
              <a:rPr lang="en-US" b="1" dirty="0" smtClean="0"/>
              <a:t>Deepening</a:t>
            </a:r>
            <a:r>
              <a:rPr lang="en-US" dirty="0" smtClean="0"/>
              <a:t> </a:t>
            </a:r>
            <a:r>
              <a:rPr lang="en-US" b="1" dirty="0" smtClean="0"/>
              <a:t>Vulnerabilities.../1</a:t>
            </a:r>
            <a:endParaRPr lang="en-US" b="1" dirty="0"/>
          </a:p>
        </p:txBody>
      </p:sp>
      <p:sp>
        <p:nvSpPr>
          <p:cNvPr id="3" name="Content Placeholder 2"/>
          <p:cNvSpPr>
            <a:spLocks noGrp="1"/>
          </p:cNvSpPr>
          <p:nvPr>
            <p:ph idx="1"/>
          </p:nvPr>
        </p:nvSpPr>
        <p:spPr/>
        <p:txBody>
          <a:bodyPr>
            <a:normAutofit fontScale="85000" lnSpcReduction="10000"/>
          </a:bodyPr>
          <a:lstStyle/>
          <a:p>
            <a:pPr marL="514350" indent="-514350">
              <a:buFont typeface="+mj-lt"/>
              <a:buAutoNum type="arabicPeriod"/>
            </a:pPr>
            <a:r>
              <a:rPr lang="en-US" b="1" dirty="0" smtClean="0"/>
              <a:t>Education</a:t>
            </a:r>
            <a:r>
              <a:rPr lang="en-US" dirty="0" smtClean="0"/>
              <a:t>: School closure and more household responsibilities on girls -higher </a:t>
            </a:r>
            <a:r>
              <a:rPr lang="en-US" dirty="0"/>
              <a:t>rates of female absenteeism and lower rates of school completion 	</a:t>
            </a:r>
            <a:endParaRPr lang="en-US" dirty="0" smtClean="0"/>
          </a:p>
          <a:p>
            <a:pPr marL="514350" indent="-514350">
              <a:buFont typeface="+mj-lt"/>
              <a:buAutoNum type="arabicPeriod"/>
            </a:pPr>
            <a:endParaRPr lang="en-US" dirty="0" smtClean="0"/>
          </a:p>
          <a:p>
            <a:pPr marL="514350" indent="-514350">
              <a:buFont typeface="+mj-lt"/>
              <a:buAutoNum type="arabicPeriod"/>
            </a:pPr>
            <a:r>
              <a:rPr lang="en-US" b="1" dirty="0" smtClean="0"/>
              <a:t>Health: </a:t>
            </a:r>
            <a:r>
              <a:rPr lang="en-US" dirty="0" smtClean="0"/>
              <a:t>As health-giver women are more vulnerable </a:t>
            </a:r>
            <a:r>
              <a:rPr lang="mr-IN" dirty="0" smtClean="0"/>
              <a:t>–</a:t>
            </a:r>
            <a:r>
              <a:rPr lang="en-US" dirty="0" smtClean="0"/>
              <a:t> less health options</a:t>
            </a:r>
          </a:p>
          <a:p>
            <a:pPr marL="514350" indent="-514350">
              <a:buFont typeface="+mj-lt"/>
              <a:buAutoNum type="arabicPeriod"/>
            </a:pPr>
            <a:endParaRPr lang="en-US" dirty="0" smtClean="0"/>
          </a:p>
          <a:p>
            <a:pPr marL="514350" indent="-514350">
              <a:buFont typeface="+mj-lt"/>
              <a:buAutoNum type="arabicPeriod"/>
            </a:pPr>
            <a:r>
              <a:rPr lang="en-US" b="1" dirty="0" smtClean="0"/>
              <a:t>Labor </a:t>
            </a:r>
            <a:r>
              <a:rPr lang="en-US" b="1" dirty="0"/>
              <a:t>Force </a:t>
            </a:r>
            <a:r>
              <a:rPr lang="en-US" b="1" dirty="0" smtClean="0"/>
              <a:t>Participation: </a:t>
            </a:r>
            <a:r>
              <a:rPr lang="en-US" dirty="0"/>
              <a:t>	</a:t>
            </a:r>
            <a:r>
              <a:rPr lang="en-US" dirty="0" smtClean="0"/>
              <a:t>increased hardships for HBW (12 million), domestic and informal workers. </a:t>
            </a:r>
            <a:r>
              <a:rPr lang="en-US" dirty="0"/>
              <a:t>absence of social protection and highest economic vulnerability in times of crisis 	</a:t>
            </a:r>
          </a:p>
          <a:p>
            <a:pPr marL="0" indent="0">
              <a:buNone/>
            </a:pPr>
            <a:endParaRPr lang="en-US" dirty="0"/>
          </a:p>
          <a:p>
            <a:pPr marL="0" indent="0">
              <a:buNone/>
            </a:pPr>
            <a:endParaRPr lang="en-US" dirty="0"/>
          </a:p>
          <a:p>
            <a:endParaRPr lang="en-US" dirty="0"/>
          </a:p>
        </p:txBody>
      </p:sp>
    </p:spTree>
    <p:extLst>
      <p:ext uri="{BB962C8B-B14F-4D97-AF65-F5344CB8AC3E}">
        <p14:creationId xmlns:p14="http://schemas.microsoft.com/office/powerpoint/2010/main" val="39017228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126111" y="4898299"/>
            <a:ext cx="4560689" cy="1658982"/>
            <a:chOff x="1030214" y="4161324"/>
            <a:chExt cx="7228491" cy="2487669"/>
          </a:xfrm>
        </p:grpSpPr>
        <p:pic>
          <p:nvPicPr>
            <p:cNvPr id="5" name="Picture 4"/>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1030214" y="4728754"/>
              <a:ext cx="2635874" cy="1409923"/>
            </a:xfrm>
            <a:prstGeom prst="rect">
              <a:avLst/>
            </a:prstGeom>
          </p:spPr>
        </p:pic>
        <p:pic>
          <p:nvPicPr>
            <p:cNvPr id="6" name="Picture 4" descr="See the source image"/>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3666088" y="4161324"/>
              <a:ext cx="4592617" cy="2487669"/>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p:cNvSpPr>
            <a:spLocks noGrp="1"/>
          </p:cNvSpPr>
          <p:nvPr>
            <p:ph type="title"/>
          </p:nvPr>
        </p:nvSpPr>
        <p:spPr/>
        <p:txBody>
          <a:bodyPr/>
          <a:lstStyle/>
          <a:p>
            <a:r>
              <a:rPr lang="en-US" b="1" dirty="0" smtClean="0"/>
              <a:t>Deepening</a:t>
            </a:r>
            <a:r>
              <a:rPr lang="en-US" dirty="0" smtClean="0"/>
              <a:t> </a:t>
            </a:r>
            <a:r>
              <a:rPr lang="en-US" b="1" dirty="0" smtClean="0"/>
              <a:t>Vulnerabilities.../2</a:t>
            </a:r>
            <a:endParaRPr lang="en-US" dirty="0"/>
          </a:p>
        </p:txBody>
      </p:sp>
      <p:sp>
        <p:nvSpPr>
          <p:cNvPr id="3" name="Content Placeholder 2"/>
          <p:cNvSpPr>
            <a:spLocks noGrp="1"/>
          </p:cNvSpPr>
          <p:nvPr>
            <p:ph idx="1"/>
          </p:nvPr>
        </p:nvSpPr>
        <p:spPr/>
        <p:txBody>
          <a:bodyPr>
            <a:normAutofit fontScale="92500" lnSpcReduction="20000"/>
          </a:bodyPr>
          <a:lstStyle/>
          <a:p>
            <a:pPr marL="514350" indent="-514350">
              <a:buFont typeface="+mj-lt"/>
              <a:buAutoNum type="arabicPeriod" startAt="4"/>
            </a:pPr>
            <a:r>
              <a:rPr lang="en-US" b="1" dirty="0"/>
              <a:t>Time Use &amp; </a:t>
            </a:r>
            <a:r>
              <a:rPr lang="en-US" b="1" dirty="0" smtClean="0"/>
              <a:t>Mobility: </a:t>
            </a:r>
            <a:r>
              <a:rPr lang="en-US" dirty="0" smtClean="0"/>
              <a:t>More time on domestic chores and restricted mobility</a:t>
            </a:r>
          </a:p>
          <a:p>
            <a:pPr marL="514350" indent="-514350">
              <a:buFont typeface="+mj-lt"/>
              <a:buAutoNum type="arabicPeriod" startAt="4"/>
            </a:pPr>
            <a:endParaRPr lang="en-US" dirty="0" smtClean="0"/>
          </a:p>
          <a:p>
            <a:pPr marL="514350" indent="-514350">
              <a:buFont typeface="+mj-lt"/>
              <a:buAutoNum type="arabicPeriod" startAt="4"/>
            </a:pPr>
            <a:r>
              <a:rPr lang="en-US" b="1" dirty="0" smtClean="0"/>
              <a:t>Financial Empowerment: </a:t>
            </a:r>
            <a:r>
              <a:rPr lang="en-US" dirty="0"/>
              <a:t>higher interest rates, penalties in repayment and reduced access to loans from formal associations 	</a:t>
            </a:r>
            <a:endParaRPr lang="en-US" dirty="0" smtClean="0"/>
          </a:p>
          <a:p>
            <a:pPr marL="514350" indent="-514350">
              <a:buFont typeface="+mj-lt"/>
              <a:buAutoNum type="arabicPeriod" startAt="4"/>
            </a:pPr>
            <a:endParaRPr lang="en-US" dirty="0"/>
          </a:p>
          <a:p>
            <a:pPr marL="514350" indent="-514350">
              <a:buFont typeface="+mj-lt"/>
              <a:buAutoNum type="arabicPeriod" startAt="4"/>
            </a:pPr>
            <a:r>
              <a:rPr lang="en-US" b="1" dirty="0"/>
              <a:t>Heightened Risk of Gender Based </a:t>
            </a:r>
            <a:r>
              <a:rPr lang="en-US" b="1" dirty="0" smtClean="0"/>
              <a:t>Violence: </a:t>
            </a:r>
            <a:r>
              <a:rPr lang="en-US" dirty="0"/>
              <a:t>unemployment tends to increase the risk of depression, aggression and episodes of violent </a:t>
            </a:r>
            <a:r>
              <a:rPr lang="en-US" dirty="0" smtClean="0"/>
              <a:t>behavior. 48% rise in domestic violence reported </a:t>
            </a:r>
            <a:r>
              <a:rPr lang="en-US" b="1" dirty="0" smtClean="0"/>
              <a:t> </a:t>
            </a:r>
            <a:endParaRPr lang="en-US" dirty="0"/>
          </a:p>
          <a:p>
            <a:endParaRPr lang="en-US" dirty="0"/>
          </a:p>
        </p:txBody>
      </p:sp>
    </p:spTree>
    <p:extLst>
      <p:ext uri="{BB962C8B-B14F-4D97-AF65-F5344CB8AC3E}">
        <p14:creationId xmlns:p14="http://schemas.microsoft.com/office/powerpoint/2010/main" val="1491743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126111" y="4898299"/>
            <a:ext cx="4560689" cy="1658982"/>
            <a:chOff x="1030214" y="4161324"/>
            <a:chExt cx="7228491" cy="2487669"/>
          </a:xfrm>
        </p:grpSpPr>
        <p:pic>
          <p:nvPicPr>
            <p:cNvPr id="5" name="Picture 4"/>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1030214" y="4728754"/>
              <a:ext cx="2635874" cy="1409923"/>
            </a:xfrm>
            <a:prstGeom prst="rect">
              <a:avLst/>
            </a:prstGeom>
          </p:spPr>
        </p:pic>
        <p:pic>
          <p:nvPicPr>
            <p:cNvPr id="6" name="Picture 4" descr="See the source image"/>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3666088" y="4161324"/>
              <a:ext cx="4592617" cy="2487669"/>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p:cNvSpPr>
            <a:spLocks noGrp="1"/>
          </p:cNvSpPr>
          <p:nvPr>
            <p:ph type="title"/>
          </p:nvPr>
        </p:nvSpPr>
        <p:spPr/>
        <p:txBody>
          <a:bodyPr>
            <a:normAutofit fontScale="90000"/>
          </a:bodyPr>
          <a:lstStyle/>
          <a:p>
            <a:r>
              <a:rPr lang="en-US" dirty="0" smtClean="0"/>
              <a:t>Rapid Assessment survey</a:t>
            </a:r>
            <a:br>
              <a:rPr lang="en-US" dirty="0" smtClean="0"/>
            </a:br>
            <a:r>
              <a:rPr lang="en-US" sz="2700" dirty="0" smtClean="0"/>
              <a:t>May/June 2020</a:t>
            </a:r>
            <a:br>
              <a:rPr lang="en-US" sz="2700" dirty="0" smtClean="0"/>
            </a:br>
            <a:endParaRPr lang="en-US" sz="2700" dirty="0"/>
          </a:p>
        </p:txBody>
      </p:sp>
      <p:sp>
        <p:nvSpPr>
          <p:cNvPr id="3" name="Text Placeholder 2"/>
          <p:cNvSpPr>
            <a:spLocks noGrp="1"/>
          </p:cNvSpPr>
          <p:nvPr>
            <p:ph type="body" idx="1"/>
          </p:nvPr>
        </p:nvSpPr>
        <p:spPr/>
        <p:txBody>
          <a:bodyPr/>
          <a:lstStyle/>
          <a:p>
            <a:r>
              <a:rPr lang="en-US" b="1" dirty="0" smtClean="0"/>
              <a:t>Key Findings</a:t>
            </a:r>
            <a:endParaRPr lang="en-US" b="1" dirty="0"/>
          </a:p>
        </p:txBody>
      </p:sp>
    </p:spTree>
    <p:extLst>
      <p:ext uri="{BB962C8B-B14F-4D97-AF65-F5344CB8AC3E}">
        <p14:creationId xmlns:p14="http://schemas.microsoft.com/office/powerpoint/2010/main" val="22360242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4598"/>
            <a:ext cx="8229600" cy="1143000"/>
          </a:xfrm>
        </p:spPr>
        <p:txBody>
          <a:bodyPr>
            <a:normAutofit fontScale="90000"/>
          </a:bodyPr>
          <a:lstStyle/>
          <a:p>
            <a:pPr lvl="0"/>
            <a:r>
              <a:rPr lang="en-US" b="1" dirty="0" err="1"/>
              <a:t>Sectoral</a:t>
            </a:r>
            <a:r>
              <a:rPr lang="en-US" b="1" dirty="0"/>
              <a:t> Distribution of Marginalized Women </a:t>
            </a:r>
            <a:endParaRPr lang="en-US" dirty="0"/>
          </a:p>
        </p:txBody>
      </p:sp>
      <p:grpSp>
        <p:nvGrpSpPr>
          <p:cNvPr id="5" name="Group 4"/>
          <p:cNvGrpSpPr/>
          <p:nvPr/>
        </p:nvGrpSpPr>
        <p:grpSpPr>
          <a:xfrm>
            <a:off x="4126111" y="4898299"/>
            <a:ext cx="4560689" cy="1658982"/>
            <a:chOff x="1030214" y="4161324"/>
            <a:chExt cx="7228491" cy="2487669"/>
          </a:xfrm>
        </p:grpSpPr>
        <p:pic>
          <p:nvPicPr>
            <p:cNvPr id="6" name="Picture 5"/>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1030214" y="4728754"/>
              <a:ext cx="2635874" cy="1409923"/>
            </a:xfrm>
            <a:prstGeom prst="rect">
              <a:avLst/>
            </a:prstGeom>
          </p:spPr>
        </p:pic>
        <p:pic>
          <p:nvPicPr>
            <p:cNvPr id="7" name="Picture 4" descr="See the source image"/>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3666088" y="4161324"/>
              <a:ext cx="4592617" cy="2487669"/>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4" name="Object 3"/>
          <p:cNvGraphicFramePr>
            <a:graphicFrameLocks noChangeAspect="1"/>
          </p:cNvGraphicFramePr>
          <p:nvPr>
            <p:extLst>
              <p:ext uri="{D42A27DB-BD31-4B8C-83A1-F6EECF244321}">
                <p14:modId xmlns:p14="http://schemas.microsoft.com/office/powerpoint/2010/main" val="2940021858"/>
              </p:ext>
            </p:extLst>
          </p:nvPr>
        </p:nvGraphicFramePr>
        <p:xfrm>
          <a:off x="646753" y="2349499"/>
          <a:ext cx="7304332" cy="2586951"/>
        </p:xfrm>
        <a:graphic>
          <a:graphicData uri="http://schemas.openxmlformats.org/presentationml/2006/ole">
            <mc:AlternateContent xmlns:mc="http://schemas.openxmlformats.org/markup-compatibility/2006">
              <mc:Choice xmlns:v="urn:schemas-microsoft-com:vml" Requires="v">
                <p:oleObj spid="_x0000_s5137" name="Document" r:id="rId5" imgW="6096000" imgH="2159000" progId="Word.Document.12">
                  <p:embed/>
                </p:oleObj>
              </mc:Choice>
              <mc:Fallback>
                <p:oleObj name="Document" r:id="rId5" imgW="6096000" imgH="2159000" progId="Word.Document.12">
                  <p:embed/>
                  <p:pic>
                    <p:nvPicPr>
                      <p:cNvPr id="0" name=""/>
                      <p:cNvPicPr/>
                      <p:nvPr/>
                    </p:nvPicPr>
                    <p:blipFill>
                      <a:blip r:embed="rId6"/>
                      <a:stretch>
                        <a:fillRect/>
                      </a:stretch>
                    </p:blipFill>
                    <p:spPr>
                      <a:xfrm>
                        <a:off x="646753" y="2349499"/>
                        <a:ext cx="7304332" cy="2586951"/>
                      </a:xfrm>
                      <a:prstGeom prst="rect">
                        <a:avLst/>
                      </a:prstGeom>
                    </p:spPr>
                  </p:pic>
                </p:oleObj>
              </mc:Fallback>
            </mc:AlternateContent>
          </a:graphicData>
        </a:graphic>
      </p:graphicFrame>
    </p:spTree>
    <p:extLst>
      <p:ext uri="{BB962C8B-B14F-4D97-AF65-F5344CB8AC3E}">
        <p14:creationId xmlns:p14="http://schemas.microsoft.com/office/powerpoint/2010/main" val="40826427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4126111" y="4898299"/>
            <a:ext cx="4560689" cy="1658982"/>
            <a:chOff x="1030214" y="4161324"/>
            <a:chExt cx="7228491" cy="2487669"/>
          </a:xfrm>
        </p:grpSpPr>
        <p:pic>
          <p:nvPicPr>
            <p:cNvPr id="6" name="Picture 5"/>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1030214" y="4728754"/>
              <a:ext cx="2635874" cy="1409923"/>
            </a:xfrm>
            <a:prstGeom prst="rect">
              <a:avLst/>
            </a:prstGeom>
          </p:spPr>
        </p:pic>
        <p:pic>
          <p:nvPicPr>
            <p:cNvPr id="7" name="Picture 4" descr="See the source image"/>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3666088" y="4161324"/>
              <a:ext cx="4592617" cy="2487669"/>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p:cNvSpPr>
            <a:spLocks noGrp="1"/>
          </p:cNvSpPr>
          <p:nvPr>
            <p:ph type="title"/>
          </p:nvPr>
        </p:nvSpPr>
        <p:spPr>
          <a:xfrm>
            <a:off x="457200" y="439738"/>
            <a:ext cx="8229600" cy="1143000"/>
          </a:xfrm>
        </p:spPr>
        <p:txBody>
          <a:bodyPr/>
          <a:lstStyle/>
          <a:p>
            <a:r>
              <a:rPr lang="en-US" b="1" dirty="0" smtClean="0"/>
              <a:t>Sample Details</a:t>
            </a:r>
            <a:r>
              <a:rPr lang="en-US" dirty="0" smtClean="0"/>
              <a:t> </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2146157614"/>
              </p:ext>
            </p:extLst>
          </p:nvPr>
        </p:nvGraphicFramePr>
        <p:xfrm>
          <a:off x="458786" y="1873982"/>
          <a:ext cx="8228014" cy="2593199"/>
        </p:xfrm>
        <a:graphic>
          <a:graphicData uri="http://schemas.openxmlformats.org/presentationml/2006/ole">
            <mc:AlternateContent xmlns:mc="http://schemas.openxmlformats.org/markup-compatibility/2006">
              <mc:Choice xmlns:v="urn:schemas-microsoft-com:vml" Requires="v">
                <p:oleObj spid="_x0000_s8209" name="Document" r:id="rId5" imgW="6286500" imgH="3251200" progId="Word.Document.12">
                  <p:embed/>
                </p:oleObj>
              </mc:Choice>
              <mc:Fallback>
                <p:oleObj name="Document" r:id="rId5" imgW="6286500" imgH="3251200" progId="Word.Document.12">
                  <p:embed/>
                  <p:pic>
                    <p:nvPicPr>
                      <p:cNvPr id="0" name=""/>
                      <p:cNvPicPr/>
                      <p:nvPr/>
                    </p:nvPicPr>
                    <p:blipFill>
                      <a:blip r:embed="rId6"/>
                      <a:stretch>
                        <a:fillRect/>
                      </a:stretch>
                    </p:blipFill>
                    <p:spPr>
                      <a:xfrm>
                        <a:off x="458786" y="1873982"/>
                        <a:ext cx="8228014" cy="2593199"/>
                      </a:xfrm>
                      <a:prstGeom prst="rect">
                        <a:avLst/>
                      </a:prstGeom>
                    </p:spPr>
                  </p:pic>
                </p:oleObj>
              </mc:Fallback>
            </mc:AlternateContent>
          </a:graphicData>
        </a:graphic>
      </p:graphicFrame>
    </p:spTree>
    <p:extLst>
      <p:ext uri="{BB962C8B-B14F-4D97-AF65-F5344CB8AC3E}">
        <p14:creationId xmlns:p14="http://schemas.microsoft.com/office/powerpoint/2010/main" val="31979095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4126111" y="4898299"/>
            <a:ext cx="4560689" cy="1658982"/>
            <a:chOff x="1030214" y="4161324"/>
            <a:chExt cx="7228491" cy="2487669"/>
          </a:xfrm>
        </p:grpSpPr>
        <p:pic>
          <p:nvPicPr>
            <p:cNvPr id="8" name="Picture 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1030214" y="4728754"/>
              <a:ext cx="2635874" cy="1409923"/>
            </a:xfrm>
            <a:prstGeom prst="rect">
              <a:avLst/>
            </a:prstGeom>
          </p:spPr>
        </p:pic>
        <p:pic>
          <p:nvPicPr>
            <p:cNvPr id="9" name="Picture 4" descr="See the source image"/>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3666088" y="4161324"/>
              <a:ext cx="4592617" cy="2487669"/>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p:cNvSpPr>
            <a:spLocks noGrp="1"/>
          </p:cNvSpPr>
          <p:nvPr>
            <p:ph type="title"/>
          </p:nvPr>
        </p:nvSpPr>
        <p:spPr/>
        <p:txBody>
          <a:bodyPr>
            <a:normAutofit fontScale="90000"/>
          </a:bodyPr>
          <a:lstStyle/>
          <a:p>
            <a:r>
              <a:rPr lang="en-US" b="1" dirty="0"/>
              <a:t>Rapid Assessment of Impact of </a:t>
            </a:r>
            <a:r>
              <a:rPr lang="en-US" b="1" dirty="0" smtClean="0"/>
              <a:t/>
            </a:r>
            <a:br>
              <a:rPr lang="en-US" b="1" dirty="0" smtClean="0"/>
            </a:br>
            <a:r>
              <a:rPr lang="en-US" b="1" dirty="0" smtClean="0"/>
              <a:t>COVID </a:t>
            </a:r>
            <a:r>
              <a:rPr lang="en-US" b="1" dirty="0"/>
              <a:t>-19 on Marginalized </a:t>
            </a:r>
            <a:r>
              <a:rPr lang="en-US" b="1" dirty="0" smtClean="0"/>
              <a:t>Women</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1066942766"/>
              </p:ext>
            </p:extLst>
          </p:nvPr>
        </p:nvGraphicFramePr>
        <p:xfrm>
          <a:off x="585670" y="1600200"/>
          <a:ext cx="5956300" cy="2273300"/>
        </p:xfrm>
        <a:graphic>
          <a:graphicData uri="http://schemas.openxmlformats.org/presentationml/2006/ole">
            <mc:AlternateContent xmlns:mc="http://schemas.openxmlformats.org/markup-compatibility/2006">
              <mc:Choice xmlns:v="urn:schemas-microsoft-com:vml" Requires="v">
                <p:oleObj spid="_x0000_s15373" name="Document" r:id="rId5" imgW="5956300" imgH="2273300" progId="Word.Document.12">
                  <p:embed/>
                </p:oleObj>
              </mc:Choice>
              <mc:Fallback>
                <p:oleObj name="Document" r:id="rId5" imgW="5956300" imgH="2273300" progId="Word.Document.12">
                  <p:embed/>
                  <p:pic>
                    <p:nvPicPr>
                      <p:cNvPr id="0" name=""/>
                      <p:cNvPicPr/>
                      <p:nvPr/>
                    </p:nvPicPr>
                    <p:blipFill>
                      <a:blip r:embed="rId6"/>
                      <a:stretch>
                        <a:fillRect/>
                      </a:stretch>
                    </p:blipFill>
                    <p:spPr>
                      <a:xfrm>
                        <a:off x="585670" y="1600200"/>
                        <a:ext cx="5956300" cy="2273300"/>
                      </a:xfrm>
                      <a:prstGeom prst="rect">
                        <a:avLst/>
                      </a:prstGeom>
                    </p:spPr>
                  </p:pic>
                </p:oleObj>
              </mc:Fallback>
            </mc:AlternateContent>
          </a:graphicData>
        </a:graphic>
      </p:graphicFrame>
      <p:graphicFrame>
        <p:nvGraphicFramePr>
          <p:cNvPr id="5" name="Chart 4"/>
          <p:cNvGraphicFramePr/>
          <p:nvPr>
            <p:extLst>
              <p:ext uri="{D42A27DB-BD31-4B8C-83A1-F6EECF244321}">
                <p14:modId xmlns:p14="http://schemas.microsoft.com/office/powerpoint/2010/main" val="576745888"/>
              </p:ext>
            </p:extLst>
          </p:nvPr>
        </p:nvGraphicFramePr>
        <p:xfrm>
          <a:off x="3352379" y="3639444"/>
          <a:ext cx="5476875" cy="27432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6" name="Chart 5">
            <a:extLst>
              <a:ext uri="{FF2B5EF4-FFF2-40B4-BE49-F238E27FC236}">
                <a16:creationId xmlns:a16="http://schemas.microsoft.com/office/drawing/2014/main" id="{3AD62D89-8038-492B-B049-8C74F996E1EB}"/>
              </a:ext>
            </a:extLst>
          </p:cNvPr>
          <p:cNvGraphicFramePr/>
          <p:nvPr>
            <p:extLst>
              <p:ext uri="{D42A27DB-BD31-4B8C-83A1-F6EECF244321}">
                <p14:modId xmlns:p14="http://schemas.microsoft.com/office/powerpoint/2010/main" val="3521350066"/>
              </p:ext>
            </p:extLst>
          </p:nvPr>
        </p:nvGraphicFramePr>
        <p:xfrm>
          <a:off x="457200" y="3639444"/>
          <a:ext cx="2895179" cy="2628900"/>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22326175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1609</TotalTime>
  <Words>677</Words>
  <Application>Microsoft Office PowerPoint</Application>
  <PresentationFormat>On-screen Show (4:3)</PresentationFormat>
  <Paragraphs>57</Paragraphs>
  <Slides>23</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28" baseType="lpstr">
      <vt:lpstr>Arial</vt:lpstr>
      <vt:lpstr>Calibri</vt:lpstr>
      <vt:lpstr>Mangal</vt:lpstr>
      <vt:lpstr>Office Theme</vt:lpstr>
      <vt:lpstr>Document</vt:lpstr>
      <vt:lpstr>How Covid-19 is Affecting the Vulnerable Parts of Population</vt:lpstr>
      <vt:lpstr>Presenter </vt:lpstr>
      <vt:lpstr>Immediate Effects on Vulnerable Population </vt:lpstr>
      <vt:lpstr>Deepening Vulnerabilities.../1</vt:lpstr>
      <vt:lpstr>Deepening Vulnerabilities.../2</vt:lpstr>
      <vt:lpstr>Rapid Assessment survey May/June 2020 </vt:lpstr>
      <vt:lpstr>Sectoral Distribution of Marginalized Women </vt:lpstr>
      <vt:lpstr>Sample Details </vt:lpstr>
      <vt:lpstr>Rapid Assessment of Impact of  COVID -19 on Marginalized Women</vt:lpstr>
      <vt:lpstr>Registration of Marginalized Women for COVID-19 related Relief </vt:lpstr>
      <vt:lpstr>Benefits of Relief Programs to Marginalized Women </vt:lpstr>
      <vt:lpstr>Three Most Benefiting Districts of Relief from Each Province  </vt:lpstr>
      <vt:lpstr>PowerPoint Presentation</vt:lpstr>
      <vt:lpstr>PowerPoint Presentation</vt:lpstr>
      <vt:lpstr>PowerPoint Presentation</vt:lpstr>
      <vt:lpstr>PowerPoint Presentation</vt:lpstr>
      <vt:lpstr>PowerPoint Presentation</vt:lpstr>
      <vt:lpstr>Priority Requirements of Women workers </vt:lpstr>
      <vt:lpstr>Violence Against Women </vt:lpstr>
      <vt:lpstr>Availability and Service Level to Working Women of Public Hospitals</vt:lpstr>
      <vt:lpstr>Preference for Pregnant Women due to Growing COVID-19</vt:lpstr>
      <vt:lpstr>Community Satisfaction Level with the Delivery of Relief and Assistance   </vt:lpstr>
      <vt:lpstr>Policy Recommendations </vt:lpstr>
    </vt:vector>
  </TitlesOfParts>
  <Company>SAPPK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Irfan Mufti</dc:creator>
  <cp:lastModifiedBy>Sana Zulfiqar</cp:lastModifiedBy>
  <cp:revision>21</cp:revision>
  <dcterms:created xsi:type="dcterms:W3CDTF">2020-08-11T06:31:28Z</dcterms:created>
  <dcterms:modified xsi:type="dcterms:W3CDTF">2020-08-12T10:54:28Z</dcterms:modified>
</cp:coreProperties>
</file>