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8" r:id="rId2"/>
    <p:sldId id="258" r:id="rId3"/>
    <p:sldId id="269" r:id="rId4"/>
    <p:sldId id="270" r:id="rId5"/>
    <p:sldId id="271" r:id="rId6"/>
    <p:sldId id="272" r:id="rId7"/>
    <p:sldId id="273" r:id="rId8"/>
    <p:sldId id="274" r:id="rId9"/>
    <p:sldId id="275" r:id="rId10"/>
    <p:sldId id="276" r:id="rId11"/>
    <p:sldId id="277" r:id="rId12"/>
    <p:sldId id="278" r:id="rId13"/>
    <p:sldId id="279" r:id="rId14"/>
    <p:sldId id="281" r:id="rId15"/>
    <p:sldId id="261" r:id="rId16"/>
    <p:sldId id="284" r:id="rId17"/>
    <p:sldId id="285" r:id="rId18"/>
    <p:sldId id="286" r:id="rId19"/>
    <p:sldId id="287" r:id="rId20"/>
    <p:sldId id="282" r:id="rId21"/>
    <p:sldId id="283"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0" d="100"/>
          <a:sy n="60" d="100"/>
        </p:scale>
        <p:origin x="96" y="37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F87E0E-FF3E-47D3-BFF3-1936BDC1B9A7}">
      <dgm:prSet phldrT="[Text]"/>
      <dgm:spPr/>
      <dgm:t>
        <a:bodyPr/>
        <a:lstStyle/>
        <a:p>
          <a:r>
            <a:rPr lang="en-US" dirty="0" smtClean="0"/>
            <a:t>Information</a:t>
          </a:r>
          <a:endParaRPr lang="en-US"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dgm:spPr/>
      <dgm:t>
        <a:bodyPr/>
        <a:lstStyle/>
        <a:p>
          <a:r>
            <a:rPr lang="en-US" dirty="0" smtClean="0"/>
            <a:t>Basic</a:t>
          </a:r>
          <a:r>
            <a:rPr lang="en-US" baseline="0" dirty="0" smtClean="0"/>
            <a:t> need </a:t>
          </a:r>
          <a:endParaRPr lang="en-US"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dgm:spPr/>
      <dgm:t>
        <a:bodyPr/>
        <a:lstStyle/>
        <a:p>
          <a:r>
            <a:rPr lang="en-US" dirty="0" smtClean="0"/>
            <a:t>Generate Valuable </a:t>
          </a:r>
          <a:endParaRPr lang="en-US"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dgm:spPr/>
      <dgm:t>
        <a:bodyPr/>
        <a:lstStyle/>
        <a:p>
          <a:r>
            <a:rPr lang="en-US" dirty="0" smtClean="0"/>
            <a:t>Shared widely </a:t>
          </a:r>
          <a:endParaRPr lang="en-US"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dgm:spPr/>
      <dgm:t>
        <a:bodyPr/>
        <a:lstStyle/>
        <a:p>
          <a:r>
            <a:rPr lang="en-US" dirty="0" smtClean="0"/>
            <a:t>Shared</a:t>
          </a:r>
          <a:r>
            <a:rPr lang="en-US" baseline="0" dirty="0" smtClean="0"/>
            <a:t> freely</a:t>
          </a:r>
          <a:endParaRPr lang="en-US"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5" custLinFactNeighborX="-1302" custLinFactNeighborY="-434"/>
      <dgm:spPr/>
      <dgm:t>
        <a:bodyPr/>
        <a:lstStyle/>
        <a:p>
          <a:endParaRPr lang="en-US"/>
        </a:p>
      </dgm:t>
    </dgm:pt>
    <dgm:pt modelId="{E7BFA9EE-B858-4016-80BA-575963560F75}" type="pres">
      <dgm:prSet presAssocID="{2356E178-4180-471B-A95D-2442FCF758CB}" presName="node" presStyleLbl="vennNode1" presStyleIdx="1" presStyleCnt="5">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5">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5">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4" presStyleCnt="5">
        <dgm:presLayoutVars>
          <dgm:bulletEnabled val="1"/>
        </dgm:presLayoutVars>
      </dgm:prSet>
      <dgm:spPr/>
      <dgm:t>
        <a:bodyPr/>
        <a:lstStyle/>
        <a:p>
          <a:endParaRPr lang="en-US"/>
        </a:p>
      </dgm:t>
    </dgm:pt>
  </dgm:ptLst>
  <dgm:cxnLst>
    <dgm:cxn modelId="{3D751365-FC4E-4999-8138-5C7B52A6F84F}" srcId="{E1F87E0E-FF3E-47D3-BFF3-1936BDC1B9A7}" destId="{2356E178-4180-471B-A95D-2442FCF758CB}" srcOrd="0" destOrd="0" parTransId="{28637787-CABB-4AAD-B4EC-042A0B395341}" sibTransId="{419F9E5C-97BF-4A9A-8E09-71B55289B3AE}"/>
    <dgm:cxn modelId="{C7C97B5A-DAB0-425D-8190-7B36D881A196}" type="presOf" srcId="{2356E178-4180-471B-A95D-2442FCF758CB}" destId="{E7BFA9EE-B858-4016-80BA-575963560F75}" srcOrd="0" destOrd="0" presId="urn:microsoft.com/office/officeart/2005/8/layout/radial3"/>
    <dgm:cxn modelId="{A1085363-045E-4F47-B723-8682EAC9231F}" type="presOf" srcId="{E1F87E0E-FF3E-47D3-BFF3-1936BDC1B9A7}" destId="{D4E6F5B5-CA2C-475F-A4B6-5AB59CD1A7CA}" srcOrd="0" destOrd="0" presId="urn:microsoft.com/office/officeart/2005/8/layout/radial3"/>
    <dgm:cxn modelId="{5C40F758-5264-4653-AF57-ED244AC8F3A3}" srcId="{E1F87E0E-FF3E-47D3-BFF3-1936BDC1B9A7}" destId="{BC2DF43D-A878-4B6A-B15F-7FFBED6EC842}" srcOrd="3" destOrd="0" parTransId="{17DD7635-F2DC-43BE-A312-49946A09DBA4}" sibTransId="{E6A990DC-0228-4E23-ABC6-C9EE879B9A00}"/>
    <dgm:cxn modelId="{13AF98FC-2DB9-4B5F-85B0-E587DE19880D}" srcId="{E1F87E0E-FF3E-47D3-BFF3-1936BDC1B9A7}" destId="{B626C495-F3A7-4ADE-A0FE-4E7983E98359}" srcOrd="2" destOrd="0" parTransId="{6F2AC2C2-8163-4C6A-99C5-72A6C2B2A33F}" sibTransId="{91A8EA40-4823-4FE8-82D6-C24B81F0FC1F}"/>
    <dgm:cxn modelId="{AEE98D22-A9F2-4255-AFB6-A0ED2CB1873F}" type="presOf" srcId="{D6369594-53CA-4743-BFF7-C2D904DA742C}" destId="{3255F1BD-E04A-41BF-B64D-B06E6D0468D8}" srcOrd="0" destOrd="0" presId="urn:microsoft.com/office/officeart/2005/8/layout/radial3"/>
    <dgm:cxn modelId="{B6E83B19-5D11-44BC-AD17-99B028D996DF}" type="presOf" srcId="{B626C495-F3A7-4ADE-A0FE-4E7983E98359}" destId="{BCC6AE36-1AA5-4143-A95B-3979139E867E}"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98FD00BD-2599-433A-AC2F-14A7D52BA766}" srcId="{62584336-D0B1-4B0E-BA5C-55B2CED1D394}" destId="{E1F87E0E-FF3E-47D3-BFF3-1936BDC1B9A7}" srcOrd="0" destOrd="0" parTransId="{169E7CD4-95A5-4EA3-A305-1668AA4A744D}" sibTransId="{9C10DDF3-A40F-4978-A049-EE2D16408C99}"/>
    <dgm:cxn modelId="{BAFD616A-48D4-4CE2-BE90-B473CBD27401}" type="presOf" srcId="{62584336-D0B1-4B0E-BA5C-55B2CED1D394}" destId="{175F1DAC-7B7E-4D09-8DB8-99368C0C72D4}" srcOrd="0" destOrd="0" presId="urn:microsoft.com/office/officeart/2005/8/layout/radial3"/>
    <dgm:cxn modelId="{CCE7D73C-2F15-4D9E-9FC7-CDC0102E98DD}" type="presOf" srcId="{BC2DF43D-A878-4B6A-B15F-7FFBED6EC842}" destId="{E0DEE663-04E6-49D6-A3C7-F8FB5F8BE33B}" srcOrd="0" destOrd="0" presId="urn:microsoft.com/office/officeart/2005/8/layout/radial3"/>
    <dgm:cxn modelId="{322F8310-51C0-41AC-BA86-878469AEE493}" type="presParOf" srcId="{175F1DAC-7B7E-4D09-8DB8-99368C0C72D4}" destId="{1C01A5B2-67EA-4686-B86C-CBFC598D5477}" srcOrd="0" destOrd="0" presId="urn:microsoft.com/office/officeart/2005/8/layout/radial3"/>
    <dgm:cxn modelId="{FB900D26-307F-470A-A5A9-AF75A570F909}" type="presParOf" srcId="{1C01A5B2-67EA-4686-B86C-CBFC598D5477}" destId="{D4E6F5B5-CA2C-475F-A4B6-5AB59CD1A7CA}" srcOrd="0" destOrd="0" presId="urn:microsoft.com/office/officeart/2005/8/layout/radial3"/>
    <dgm:cxn modelId="{1DC02741-8F5F-446C-82F9-5DEE6810631E}" type="presParOf" srcId="{1C01A5B2-67EA-4686-B86C-CBFC598D5477}" destId="{E7BFA9EE-B858-4016-80BA-575963560F75}" srcOrd="1" destOrd="0" presId="urn:microsoft.com/office/officeart/2005/8/layout/radial3"/>
    <dgm:cxn modelId="{E4CFE2F0-8814-4D45-A112-66C25B52A3B9}" type="presParOf" srcId="{1C01A5B2-67EA-4686-B86C-CBFC598D5477}" destId="{3255F1BD-E04A-41BF-B64D-B06E6D0468D8}" srcOrd="2" destOrd="0" presId="urn:microsoft.com/office/officeart/2005/8/layout/radial3"/>
    <dgm:cxn modelId="{D5D1BF6F-28A7-4A59-B882-B2B4B916C482}" type="presParOf" srcId="{1C01A5B2-67EA-4686-B86C-CBFC598D5477}" destId="{BCC6AE36-1AA5-4143-A95B-3979139E867E}" srcOrd="3" destOrd="0" presId="urn:microsoft.com/office/officeart/2005/8/layout/radial3"/>
    <dgm:cxn modelId="{E7218E32-519A-4638-B5DB-B4F82BB06877}" type="presParOf" srcId="{1C01A5B2-67EA-4686-B86C-CBFC598D5477}" destId="{E0DEE663-04E6-49D6-A3C7-F8FB5F8BE33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F87E0E-FF3E-47D3-BFF3-1936BDC1B9A7}">
      <dgm:prSet phldrT="[Text]" custT="1"/>
      <dgm:spPr/>
      <dgm:t>
        <a:bodyPr/>
        <a:lstStyle/>
        <a:p>
          <a:r>
            <a:rPr lang="en-US" sz="2400" dirty="0" smtClean="0"/>
            <a:t>Privacy, ethics and security</a:t>
          </a:r>
          <a:endParaRPr lang="en-US" sz="240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en-US" sz="1800" dirty="0" smtClean="0"/>
            <a:t>Accuracy and utility</a:t>
          </a:r>
          <a:endParaRPr lang="en-US" sz="180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en-US" sz="2000" dirty="0" smtClean="0"/>
            <a:t>Bias</a:t>
          </a:r>
          <a:endParaRPr lang="en-US" sz="2000" b="1"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en-US" sz="2000" dirty="0" smtClean="0"/>
            <a:t>Information</a:t>
          </a:r>
          <a:r>
            <a:rPr lang="en-US" sz="1800" dirty="0" smtClean="0"/>
            <a:t> overload</a:t>
          </a:r>
          <a:endParaRPr lang="en-US" sz="180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r>
            <a:rPr lang="en-US" sz="1800" dirty="0" smtClean="0"/>
            <a:t>Increased </a:t>
          </a:r>
          <a:r>
            <a:rPr lang="en-US" sz="2000" dirty="0" smtClean="0"/>
            <a:t>expectations</a:t>
          </a:r>
          <a:endParaRPr lang="en-US" sz="2000"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5"/>
      <dgm:spPr/>
      <dgm:t>
        <a:bodyPr/>
        <a:lstStyle/>
        <a:p>
          <a:endParaRPr lang="en-US"/>
        </a:p>
      </dgm:t>
    </dgm:pt>
    <dgm:pt modelId="{E7BFA9EE-B858-4016-80BA-575963560F75}" type="pres">
      <dgm:prSet presAssocID="{2356E178-4180-471B-A95D-2442FCF758CB}" presName="node" presStyleLbl="vennNode1" presStyleIdx="1" presStyleCnt="5">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5">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5">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4" presStyleCnt="5">
        <dgm:presLayoutVars>
          <dgm:bulletEnabled val="1"/>
        </dgm:presLayoutVars>
      </dgm:prSet>
      <dgm:spPr/>
      <dgm:t>
        <a:bodyPr/>
        <a:lstStyle/>
        <a:p>
          <a:endParaRPr lang="en-US"/>
        </a:p>
      </dgm:t>
    </dgm:pt>
  </dgm:ptLst>
  <dgm:cxnLst>
    <dgm:cxn modelId="{5C40F758-5264-4653-AF57-ED244AC8F3A3}" srcId="{E1F87E0E-FF3E-47D3-BFF3-1936BDC1B9A7}" destId="{BC2DF43D-A878-4B6A-B15F-7FFBED6EC842}" srcOrd="3" destOrd="0" parTransId="{17DD7635-F2DC-43BE-A312-49946A09DBA4}" sibTransId="{E6A990DC-0228-4E23-ABC6-C9EE879B9A00}"/>
    <dgm:cxn modelId="{3D751365-FC4E-4999-8138-5C7B52A6F84F}" srcId="{E1F87E0E-FF3E-47D3-BFF3-1936BDC1B9A7}" destId="{2356E178-4180-471B-A95D-2442FCF758CB}" srcOrd="0" destOrd="0" parTransId="{28637787-CABB-4AAD-B4EC-042A0B395341}" sibTransId="{419F9E5C-97BF-4A9A-8E09-71B55289B3AE}"/>
    <dgm:cxn modelId="{33CDD027-2418-49D1-9A91-E6A9B4A2A010}" type="presOf" srcId="{E1F87E0E-FF3E-47D3-BFF3-1936BDC1B9A7}" destId="{D4E6F5B5-CA2C-475F-A4B6-5AB59CD1A7CA}" srcOrd="0" destOrd="0" presId="urn:microsoft.com/office/officeart/2005/8/layout/radial3"/>
    <dgm:cxn modelId="{98FD00BD-2599-433A-AC2F-14A7D52BA766}" srcId="{62584336-D0B1-4B0E-BA5C-55B2CED1D394}" destId="{E1F87E0E-FF3E-47D3-BFF3-1936BDC1B9A7}" srcOrd="0" destOrd="0" parTransId="{169E7CD4-95A5-4EA3-A305-1668AA4A744D}" sibTransId="{9C10DDF3-A40F-4978-A049-EE2D16408C99}"/>
    <dgm:cxn modelId="{13AF98FC-2DB9-4B5F-85B0-E587DE19880D}" srcId="{E1F87E0E-FF3E-47D3-BFF3-1936BDC1B9A7}" destId="{B626C495-F3A7-4ADE-A0FE-4E7983E98359}" srcOrd="2" destOrd="0" parTransId="{6F2AC2C2-8163-4C6A-99C5-72A6C2B2A33F}" sibTransId="{91A8EA40-4823-4FE8-82D6-C24B81F0FC1F}"/>
    <dgm:cxn modelId="{02E219DC-A548-49DA-94F1-56FB68240BBF}" type="presOf" srcId="{62584336-D0B1-4B0E-BA5C-55B2CED1D394}" destId="{175F1DAC-7B7E-4D09-8DB8-99368C0C72D4}"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35A48070-AFB3-4B6D-AE40-5B8666CE0767}" type="presOf" srcId="{2356E178-4180-471B-A95D-2442FCF758CB}" destId="{E7BFA9EE-B858-4016-80BA-575963560F75}" srcOrd="0" destOrd="0" presId="urn:microsoft.com/office/officeart/2005/8/layout/radial3"/>
    <dgm:cxn modelId="{18681C47-0FB0-4306-A98C-1D4CD160DCAD}" type="presOf" srcId="{BC2DF43D-A878-4B6A-B15F-7FFBED6EC842}" destId="{E0DEE663-04E6-49D6-A3C7-F8FB5F8BE33B}" srcOrd="0" destOrd="0" presId="urn:microsoft.com/office/officeart/2005/8/layout/radial3"/>
    <dgm:cxn modelId="{924394E6-AA47-4897-809D-B97F6E602BC8}" type="presOf" srcId="{D6369594-53CA-4743-BFF7-C2D904DA742C}" destId="{3255F1BD-E04A-41BF-B64D-B06E6D0468D8}" srcOrd="0" destOrd="0" presId="urn:microsoft.com/office/officeart/2005/8/layout/radial3"/>
    <dgm:cxn modelId="{98A3E9A7-7753-41A2-ACB1-DEC664DC7AC8}" type="presOf" srcId="{B626C495-F3A7-4ADE-A0FE-4E7983E98359}" destId="{BCC6AE36-1AA5-4143-A95B-3979139E867E}" srcOrd="0" destOrd="0" presId="urn:microsoft.com/office/officeart/2005/8/layout/radial3"/>
    <dgm:cxn modelId="{5C9D4D86-E9B8-4969-9D22-704528BD192C}" type="presParOf" srcId="{175F1DAC-7B7E-4D09-8DB8-99368C0C72D4}" destId="{1C01A5B2-67EA-4686-B86C-CBFC598D5477}" srcOrd="0" destOrd="0" presId="urn:microsoft.com/office/officeart/2005/8/layout/radial3"/>
    <dgm:cxn modelId="{3EC7CF70-3553-4145-B91F-BC2A5FB5AB85}" type="presParOf" srcId="{1C01A5B2-67EA-4686-B86C-CBFC598D5477}" destId="{D4E6F5B5-CA2C-475F-A4B6-5AB59CD1A7CA}" srcOrd="0" destOrd="0" presId="urn:microsoft.com/office/officeart/2005/8/layout/radial3"/>
    <dgm:cxn modelId="{3A2D1EF8-0215-4AA8-96EA-72EA2437EB33}" type="presParOf" srcId="{1C01A5B2-67EA-4686-B86C-CBFC598D5477}" destId="{E7BFA9EE-B858-4016-80BA-575963560F75}" srcOrd="1" destOrd="0" presId="urn:microsoft.com/office/officeart/2005/8/layout/radial3"/>
    <dgm:cxn modelId="{4FD11328-1D35-446D-8A44-64077A0D0A08}" type="presParOf" srcId="{1C01A5B2-67EA-4686-B86C-CBFC598D5477}" destId="{3255F1BD-E04A-41BF-B64D-B06E6D0468D8}" srcOrd="2" destOrd="0" presId="urn:microsoft.com/office/officeart/2005/8/layout/radial3"/>
    <dgm:cxn modelId="{5164B129-1EAC-445A-8D72-E1106804A38D}" type="presParOf" srcId="{1C01A5B2-67EA-4686-B86C-CBFC598D5477}" destId="{BCC6AE36-1AA5-4143-A95B-3979139E867E}" srcOrd="3" destOrd="0" presId="urn:microsoft.com/office/officeart/2005/8/layout/radial3"/>
    <dgm:cxn modelId="{557ED6D3-2D79-4E57-8953-C3BC76DDB26F}" type="presParOf" srcId="{1C01A5B2-67EA-4686-B86C-CBFC598D5477}" destId="{E0DEE663-04E6-49D6-A3C7-F8FB5F8BE33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F87E0E-FF3E-47D3-BFF3-1936BDC1B9A7}">
      <dgm:prSet phldrT="[Text]" custT="1"/>
      <dgm:spPr/>
      <dgm:t>
        <a:bodyPr/>
        <a:lstStyle/>
        <a:p>
          <a:r>
            <a:rPr lang="en-US" sz="2400" dirty="0" smtClean="0"/>
            <a:t>Ethical guidelines </a:t>
          </a:r>
          <a:endParaRPr lang="en-US" sz="240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en-US" sz="1800" dirty="0" smtClean="0"/>
            <a:t>Recognize information </a:t>
          </a:r>
          <a:endParaRPr lang="en-US" sz="180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en-US" sz="2000" b="0" dirty="0" smtClean="0"/>
            <a:t>Communicate</a:t>
          </a:r>
          <a:r>
            <a:rPr lang="en-US" sz="2000" b="1" dirty="0" smtClean="0"/>
            <a:t> </a:t>
          </a:r>
          <a:r>
            <a:rPr lang="en-US" sz="2000" b="0" dirty="0" smtClean="0"/>
            <a:t>as basic need </a:t>
          </a:r>
          <a:endParaRPr lang="en-US" sz="2000" b="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en-US" sz="2000" dirty="0" smtClean="0"/>
            <a:t>Information</a:t>
          </a:r>
          <a:r>
            <a:rPr lang="en-US" sz="1800" dirty="0" smtClean="0"/>
            <a:t> availability </a:t>
          </a:r>
          <a:endParaRPr lang="en-US" sz="180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r>
            <a:rPr lang="en-US" sz="2000" dirty="0" smtClean="0"/>
            <a:t>Capacity</a:t>
          </a:r>
          <a:r>
            <a:rPr lang="en-US" sz="2000" baseline="0" dirty="0" smtClean="0"/>
            <a:t> to use information </a:t>
          </a:r>
          <a:endParaRPr lang="en-US" sz="2000"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5"/>
      <dgm:spPr/>
      <dgm:t>
        <a:bodyPr/>
        <a:lstStyle/>
        <a:p>
          <a:endParaRPr lang="en-US"/>
        </a:p>
      </dgm:t>
    </dgm:pt>
    <dgm:pt modelId="{E7BFA9EE-B858-4016-80BA-575963560F75}" type="pres">
      <dgm:prSet presAssocID="{2356E178-4180-471B-A95D-2442FCF758CB}" presName="node" presStyleLbl="vennNode1" presStyleIdx="1" presStyleCnt="5">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5">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5">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4" presStyleCnt="5">
        <dgm:presLayoutVars>
          <dgm:bulletEnabled val="1"/>
        </dgm:presLayoutVars>
      </dgm:prSet>
      <dgm:spPr/>
      <dgm:t>
        <a:bodyPr/>
        <a:lstStyle/>
        <a:p>
          <a:endParaRPr lang="en-US"/>
        </a:p>
      </dgm:t>
    </dgm:pt>
  </dgm:ptLst>
  <dgm:cxnLst>
    <dgm:cxn modelId="{3D751365-FC4E-4999-8138-5C7B52A6F84F}" srcId="{E1F87E0E-FF3E-47D3-BFF3-1936BDC1B9A7}" destId="{2356E178-4180-471B-A95D-2442FCF758CB}" srcOrd="0" destOrd="0" parTransId="{28637787-CABB-4AAD-B4EC-042A0B395341}" sibTransId="{419F9E5C-97BF-4A9A-8E09-71B55289B3AE}"/>
    <dgm:cxn modelId="{93F14C99-BD74-4726-B5B2-DA7F54F0ECF2}" type="presOf" srcId="{E1F87E0E-FF3E-47D3-BFF3-1936BDC1B9A7}" destId="{D4E6F5B5-CA2C-475F-A4B6-5AB59CD1A7CA}" srcOrd="0" destOrd="0" presId="urn:microsoft.com/office/officeart/2005/8/layout/radial3"/>
    <dgm:cxn modelId="{1345792A-8200-4A87-A5EA-4E315C660C1B}" type="presOf" srcId="{2356E178-4180-471B-A95D-2442FCF758CB}" destId="{E7BFA9EE-B858-4016-80BA-575963560F75}" srcOrd="0" destOrd="0" presId="urn:microsoft.com/office/officeart/2005/8/layout/radial3"/>
    <dgm:cxn modelId="{5C40F758-5264-4653-AF57-ED244AC8F3A3}" srcId="{E1F87E0E-FF3E-47D3-BFF3-1936BDC1B9A7}" destId="{BC2DF43D-A878-4B6A-B15F-7FFBED6EC842}" srcOrd="3" destOrd="0" parTransId="{17DD7635-F2DC-43BE-A312-49946A09DBA4}" sibTransId="{E6A990DC-0228-4E23-ABC6-C9EE879B9A00}"/>
    <dgm:cxn modelId="{DE43701F-C8D7-4B40-8D7F-3CBD47BCA813}" type="presOf" srcId="{D6369594-53CA-4743-BFF7-C2D904DA742C}" destId="{3255F1BD-E04A-41BF-B64D-B06E6D0468D8}" srcOrd="0" destOrd="0" presId="urn:microsoft.com/office/officeart/2005/8/layout/radial3"/>
    <dgm:cxn modelId="{37E3C521-A62C-44FA-AFB8-2CB96810D563}" type="presOf" srcId="{62584336-D0B1-4B0E-BA5C-55B2CED1D394}" destId="{175F1DAC-7B7E-4D09-8DB8-99368C0C72D4}" srcOrd="0" destOrd="0" presId="urn:microsoft.com/office/officeart/2005/8/layout/radial3"/>
    <dgm:cxn modelId="{8BB6D108-9524-4A25-BD79-74C1D8C584BD}" type="presOf" srcId="{B626C495-F3A7-4ADE-A0FE-4E7983E98359}" destId="{BCC6AE36-1AA5-4143-A95B-3979139E867E}" srcOrd="0" destOrd="0" presId="urn:microsoft.com/office/officeart/2005/8/layout/radial3"/>
    <dgm:cxn modelId="{13AF98FC-2DB9-4B5F-85B0-E587DE19880D}" srcId="{E1F87E0E-FF3E-47D3-BFF3-1936BDC1B9A7}" destId="{B626C495-F3A7-4ADE-A0FE-4E7983E98359}" srcOrd="2" destOrd="0" parTransId="{6F2AC2C2-8163-4C6A-99C5-72A6C2B2A33F}" sibTransId="{91A8EA40-4823-4FE8-82D6-C24B81F0FC1F}"/>
    <dgm:cxn modelId="{AFAA54E3-514A-4D36-807E-9FBD4120AF30}" srcId="{E1F87E0E-FF3E-47D3-BFF3-1936BDC1B9A7}" destId="{D6369594-53CA-4743-BFF7-C2D904DA742C}" srcOrd="1" destOrd="0" parTransId="{5433BCDE-D01B-4C43-9770-3BCF6A203491}" sibTransId="{5B98D9CA-9FDF-44BD-98EC-0F6E2E37923A}"/>
    <dgm:cxn modelId="{98FD00BD-2599-433A-AC2F-14A7D52BA766}" srcId="{62584336-D0B1-4B0E-BA5C-55B2CED1D394}" destId="{E1F87E0E-FF3E-47D3-BFF3-1936BDC1B9A7}" srcOrd="0" destOrd="0" parTransId="{169E7CD4-95A5-4EA3-A305-1668AA4A744D}" sibTransId="{9C10DDF3-A40F-4978-A049-EE2D16408C99}"/>
    <dgm:cxn modelId="{58566480-F8AA-4690-84C5-DA232E520410}" type="presOf" srcId="{BC2DF43D-A878-4B6A-B15F-7FFBED6EC842}" destId="{E0DEE663-04E6-49D6-A3C7-F8FB5F8BE33B}" srcOrd="0" destOrd="0" presId="urn:microsoft.com/office/officeart/2005/8/layout/radial3"/>
    <dgm:cxn modelId="{CC84DF9A-8909-4F32-9CC4-2C856A8C8D24}" type="presParOf" srcId="{175F1DAC-7B7E-4D09-8DB8-99368C0C72D4}" destId="{1C01A5B2-67EA-4686-B86C-CBFC598D5477}" srcOrd="0" destOrd="0" presId="urn:microsoft.com/office/officeart/2005/8/layout/radial3"/>
    <dgm:cxn modelId="{6AF43FAA-3763-4DF0-8C56-4C86A1368541}" type="presParOf" srcId="{1C01A5B2-67EA-4686-B86C-CBFC598D5477}" destId="{D4E6F5B5-CA2C-475F-A4B6-5AB59CD1A7CA}" srcOrd="0" destOrd="0" presId="urn:microsoft.com/office/officeart/2005/8/layout/radial3"/>
    <dgm:cxn modelId="{D163AD9C-B9E4-4352-9660-518FDE715026}" type="presParOf" srcId="{1C01A5B2-67EA-4686-B86C-CBFC598D5477}" destId="{E7BFA9EE-B858-4016-80BA-575963560F75}" srcOrd="1" destOrd="0" presId="urn:microsoft.com/office/officeart/2005/8/layout/radial3"/>
    <dgm:cxn modelId="{8798653A-8ED8-42AF-BFE5-353ADEE1280F}" type="presParOf" srcId="{1C01A5B2-67EA-4686-B86C-CBFC598D5477}" destId="{3255F1BD-E04A-41BF-B64D-B06E6D0468D8}" srcOrd="2" destOrd="0" presId="urn:microsoft.com/office/officeart/2005/8/layout/radial3"/>
    <dgm:cxn modelId="{DBA557E1-8BA4-4988-812A-0B71231A5B10}" type="presParOf" srcId="{1C01A5B2-67EA-4686-B86C-CBFC598D5477}" destId="{BCC6AE36-1AA5-4143-A95B-3979139E867E}" srcOrd="3" destOrd="0" presId="urn:microsoft.com/office/officeart/2005/8/layout/radial3"/>
    <dgm:cxn modelId="{121722F7-E6D6-453B-9247-1FBD153ECA6B}" type="presParOf" srcId="{1C01A5B2-67EA-4686-B86C-CBFC598D5477}" destId="{E0DEE663-04E6-49D6-A3C7-F8FB5F8BE33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579704" y="1122894"/>
          <a:ext cx="2837340" cy="283734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Information</a:t>
          </a:r>
          <a:endParaRPr lang="en-US" sz="2900" kern="1200" dirty="0"/>
        </a:p>
      </dsp:txBody>
      <dsp:txXfrm>
        <a:off x="1995223" y="1538413"/>
        <a:ext cx="2006302" cy="2006302"/>
      </dsp:txXfrm>
    </dsp:sp>
    <dsp:sp modelId="{E7BFA9EE-B858-4016-80BA-575963560F75}">
      <dsp:nvSpPr>
        <dsp:cNvPr id="0" name=""/>
        <dsp:cNvSpPr/>
      </dsp:nvSpPr>
      <dsp:spPr>
        <a:xfrm>
          <a:off x="2337155" y="506"/>
          <a:ext cx="1418670" cy="141867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Basic</a:t>
          </a:r>
          <a:r>
            <a:rPr lang="en-US" sz="1900" kern="1200" baseline="0" dirty="0" smtClean="0"/>
            <a:t> need </a:t>
          </a:r>
          <a:endParaRPr lang="en-US" sz="1900" kern="1200" dirty="0"/>
        </a:p>
      </dsp:txBody>
      <dsp:txXfrm>
        <a:off x="2544914" y="208265"/>
        <a:ext cx="1003152" cy="1003152"/>
      </dsp:txXfrm>
    </dsp:sp>
    <dsp:sp modelId="{3255F1BD-E04A-41BF-B64D-B06E6D0468D8}">
      <dsp:nvSpPr>
        <dsp:cNvPr id="0" name=""/>
        <dsp:cNvSpPr/>
      </dsp:nvSpPr>
      <dsp:spPr>
        <a:xfrm>
          <a:off x="4184917" y="1848267"/>
          <a:ext cx="1418670" cy="141867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Generate Valuable </a:t>
          </a:r>
          <a:endParaRPr lang="en-US" sz="1900" kern="1200" dirty="0"/>
        </a:p>
      </dsp:txBody>
      <dsp:txXfrm>
        <a:off x="4392676" y="2056026"/>
        <a:ext cx="1003152" cy="1003152"/>
      </dsp:txXfrm>
    </dsp:sp>
    <dsp:sp modelId="{BCC6AE36-1AA5-4143-A95B-3979139E867E}">
      <dsp:nvSpPr>
        <dsp:cNvPr id="0" name=""/>
        <dsp:cNvSpPr/>
      </dsp:nvSpPr>
      <dsp:spPr>
        <a:xfrm>
          <a:off x="2337155" y="3696029"/>
          <a:ext cx="1418670" cy="141867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Shared widely </a:t>
          </a:r>
          <a:endParaRPr lang="en-US" sz="1900" kern="1200" dirty="0"/>
        </a:p>
      </dsp:txBody>
      <dsp:txXfrm>
        <a:off x="2544914" y="3903788"/>
        <a:ext cx="1003152" cy="1003152"/>
      </dsp:txXfrm>
    </dsp:sp>
    <dsp:sp modelId="{E0DEE663-04E6-49D6-A3C7-F8FB5F8BE33B}">
      <dsp:nvSpPr>
        <dsp:cNvPr id="0" name=""/>
        <dsp:cNvSpPr/>
      </dsp:nvSpPr>
      <dsp:spPr>
        <a:xfrm>
          <a:off x="489394" y="1848267"/>
          <a:ext cx="1418670" cy="141867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Shared</a:t>
          </a:r>
          <a:r>
            <a:rPr lang="en-US" sz="1900" kern="1200" baseline="0" dirty="0" smtClean="0"/>
            <a:t> freely</a:t>
          </a:r>
          <a:endParaRPr lang="en-US" sz="1900" kern="1200" dirty="0"/>
        </a:p>
      </dsp:txBody>
      <dsp:txXfrm>
        <a:off x="697153" y="2056026"/>
        <a:ext cx="1003152" cy="1003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728918" y="1184964"/>
          <a:ext cx="2952016" cy="295201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Privacy, ethics and security</a:t>
          </a:r>
          <a:endParaRPr lang="en-US" sz="2400" kern="1200" dirty="0"/>
        </a:p>
      </dsp:txBody>
      <dsp:txXfrm>
        <a:off x="2161231" y="1617277"/>
        <a:ext cx="2087390" cy="2087390"/>
      </dsp:txXfrm>
    </dsp:sp>
    <dsp:sp modelId="{E7BFA9EE-B858-4016-80BA-575963560F75}">
      <dsp:nvSpPr>
        <dsp:cNvPr id="0" name=""/>
        <dsp:cNvSpPr/>
      </dsp:nvSpPr>
      <dsp:spPr>
        <a:xfrm>
          <a:off x="2466922" y="526"/>
          <a:ext cx="1476008" cy="147600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Accuracy and utility</a:t>
          </a:r>
          <a:endParaRPr lang="en-US" sz="1800" kern="1200" dirty="0"/>
        </a:p>
      </dsp:txBody>
      <dsp:txXfrm>
        <a:off x="2683078" y="216682"/>
        <a:ext cx="1043696" cy="1043696"/>
      </dsp:txXfrm>
    </dsp:sp>
    <dsp:sp modelId="{3255F1BD-E04A-41BF-B64D-B06E6D0468D8}">
      <dsp:nvSpPr>
        <dsp:cNvPr id="0" name=""/>
        <dsp:cNvSpPr/>
      </dsp:nvSpPr>
      <dsp:spPr>
        <a:xfrm>
          <a:off x="4389364" y="1922968"/>
          <a:ext cx="1476008" cy="147600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Bias</a:t>
          </a:r>
          <a:endParaRPr lang="en-US" sz="2000" b="1" kern="1200" dirty="0"/>
        </a:p>
      </dsp:txBody>
      <dsp:txXfrm>
        <a:off x="4605520" y="2139124"/>
        <a:ext cx="1043696" cy="1043696"/>
      </dsp:txXfrm>
    </dsp:sp>
    <dsp:sp modelId="{BCC6AE36-1AA5-4143-A95B-3979139E867E}">
      <dsp:nvSpPr>
        <dsp:cNvPr id="0" name=""/>
        <dsp:cNvSpPr/>
      </dsp:nvSpPr>
      <dsp:spPr>
        <a:xfrm>
          <a:off x="2466922" y="3845409"/>
          <a:ext cx="1476008" cy="147600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Information</a:t>
          </a:r>
          <a:r>
            <a:rPr lang="en-US" sz="1800" kern="1200" dirty="0" smtClean="0"/>
            <a:t> overload</a:t>
          </a:r>
          <a:endParaRPr lang="en-US" sz="1800" kern="1200" dirty="0"/>
        </a:p>
      </dsp:txBody>
      <dsp:txXfrm>
        <a:off x="2683078" y="4061565"/>
        <a:ext cx="1043696" cy="1043696"/>
      </dsp:txXfrm>
    </dsp:sp>
    <dsp:sp modelId="{E0DEE663-04E6-49D6-A3C7-F8FB5F8BE33B}">
      <dsp:nvSpPr>
        <dsp:cNvPr id="0" name=""/>
        <dsp:cNvSpPr/>
      </dsp:nvSpPr>
      <dsp:spPr>
        <a:xfrm>
          <a:off x="544481" y="1922968"/>
          <a:ext cx="1476008" cy="147600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Increased </a:t>
          </a:r>
          <a:r>
            <a:rPr lang="en-US" sz="2000" kern="1200" dirty="0" smtClean="0"/>
            <a:t>expectations</a:t>
          </a:r>
          <a:endParaRPr lang="en-US" sz="2000" kern="1200" dirty="0"/>
        </a:p>
      </dsp:txBody>
      <dsp:txXfrm>
        <a:off x="760637" y="2139124"/>
        <a:ext cx="1043696" cy="1043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728918" y="1184964"/>
          <a:ext cx="2952016" cy="295201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Ethical guidelines </a:t>
          </a:r>
          <a:endParaRPr lang="en-US" sz="2400" kern="1200" dirty="0"/>
        </a:p>
      </dsp:txBody>
      <dsp:txXfrm>
        <a:off x="2161231" y="1617277"/>
        <a:ext cx="2087390" cy="2087390"/>
      </dsp:txXfrm>
    </dsp:sp>
    <dsp:sp modelId="{E7BFA9EE-B858-4016-80BA-575963560F75}">
      <dsp:nvSpPr>
        <dsp:cNvPr id="0" name=""/>
        <dsp:cNvSpPr/>
      </dsp:nvSpPr>
      <dsp:spPr>
        <a:xfrm>
          <a:off x="2466922" y="526"/>
          <a:ext cx="1476008" cy="147600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Recognize information </a:t>
          </a:r>
          <a:endParaRPr lang="en-US" sz="1800" kern="1200" dirty="0"/>
        </a:p>
      </dsp:txBody>
      <dsp:txXfrm>
        <a:off x="2683078" y="216682"/>
        <a:ext cx="1043696" cy="1043696"/>
      </dsp:txXfrm>
    </dsp:sp>
    <dsp:sp modelId="{3255F1BD-E04A-41BF-B64D-B06E6D0468D8}">
      <dsp:nvSpPr>
        <dsp:cNvPr id="0" name=""/>
        <dsp:cNvSpPr/>
      </dsp:nvSpPr>
      <dsp:spPr>
        <a:xfrm>
          <a:off x="4389364" y="1922968"/>
          <a:ext cx="1476008" cy="147600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smtClean="0"/>
            <a:t>Communicate</a:t>
          </a:r>
          <a:r>
            <a:rPr lang="en-US" sz="2000" b="1" kern="1200" dirty="0" smtClean="0"/>
            <a:t> </a:t>
          </a:r>
          <a:r>
            <a:rPr lang="en-US" sz="2000" b="0" kern="1200" dirty="0" smtClean="0"/>
            <a:t>as basic need </a:t>
          </a:r>
          <a:endParaRPr lang="en-US" sz="2000" b="0" kern="1200" dirty="0"/>
        </a:p>
      </dsp:txBody>
      <dsp:txXfrm>
        <a:off x="4605520" y="2139124"/>
        <a:ext cx="1043696" cy="1043696"/>
      </dsp:txXfrm>
    </dsp:sp>
    <dsp:sp modelId="{BCC6AE36-1AA5-4143-A95B-3979139E867E}">
      <dsp:nvSpPr>
        <dsp:cNvPr id="0" name=""/>
        <dsp:cNvSpPr/>
      </dsp:nvSpPr>
      <dsp:spPr>
        <a:xfrm>
          <a:off x="2466922" y="3845409"/>
          <a:ext cx="1476008" cy="147600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Information</a:t>
          </a:r>
          <a:r>
            <a:rPr lang="en-US" sz="1800" kern="1200" dirty="0" smtClean="0"/>
            <a:t> availability </a:t>
          </a:r>
          <a:endParaRPr lang="en-US" sz="1800" kern="1200" dirty="0"/>
        </a:p>
      </dsp:txBody>
      <dsp:txXfrm>
        <a:off x="2683078" y="4061565"/>
        <a:ext cx="1043696" cy="1043696"/>
      </dsp:txXfrm>
    </dsp:sp>
    <dsp:sp modelId="{E0DEE663-04E6-49D6-A3C7-F8FB5F8BE33B}">
      <dsp:nvSpPr>
        <dsp:cNvPr id="0" name=""/>
        <dsp:cNvSpPr/>
      </dsp:nvSpPr>
      <dsp:spPr>
        <a:xfrm>
          <a:off x="544481" y="1922968"/>
          <a:ext cx="1476008" cy="147600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Capacity</a:t>
          </a:r>
          <a:r>
            <a:rPr lang="en-US" sz="2000" kern="1200" baseline="0" dirty="0" smtClean="0"/>
            <a:t> to use information </a:t>
          </a:r>
          <a:endParaRPr lang="en-US" sz="2000" kern="1200" dirty="0"/>
        </a:p>
      </dsp:txBody>
      <dsp:txXfrm>
        <a:off x="760637" y="2139124"/>
        <a:ext cx="1043696" cy="104369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4/21/2021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4/21/2021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4/21/2021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4/21/2021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4/21/2021</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9.gif"/><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hyperlink" Target="https://pak.humanitarianresponse.info/" TargetMode="External"/><Relationship Id="rId7" Type="http://schemas.openxmlformats.org/officeDocument/2006/relationships/hyperlink" Target="http://resourcecenter.nhnpakistan.org/" TargetMode="External"/><Relationship Id="rId2" Type="http://schemas.openxmlformats.org/officeDocument/2006/relationships/hyperlink" Target="http://pakresponse.info/" TargetMode="External"/><Relationship Id="rId1" Type="http://schemas.openxmlformats.org/officeDocument/2006/relationships/slideLayout" Target="../slideLayouts/slideLayout7.xml"/><Relationship Id="rId6" Type="http://schemas.openxmlformats.org/officeDocument/2006/relationships/hyperlink" Target="https://pak.humanitarianresponse.info/assessment-registry" TargetMode="External"/><Relationship Id="rId5" Type="http://schemas.openxmlformats.org/officeDocument/2006/relationships/hyperlink" Target="http://ops.unocha.org/" TargetMode="External"/><Relationship Id="rId4" Type="http://schemas.openxmlformats.org/officeDocument/2006/relationships/hyperlink" Target="http://fts.unoch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828" y="4078168"/>
            <a:ext cx="10965256" cy="1464906"/>
          </a:xfrm>
        </p:spPr>
        <p:txBody>
          <a:bodyPr>
            <a:normAutofit fontScale="90000"/>
          </a:bodyPr>
          <a:lstStyle/>
          <a:p>
            <a:r>
              <a:rPr lang="en-US" b="1" dirty="0"/>
              <a:t>Information Gathering </a:t>
            </a:r>
            <a:r>
              <a:rPr lang="en-US" b="1" dirty="0" smtClean="0"/>
              <a:t>&amp; Dissemination </a:t>
            </a:r>
            <a:r>
              <a:rPr lang="en-US" b="1" dirty="0"/>
              <a:t>Process in </a:t>
            </a:r>
            <a:r>
              <a:rPr lang="en-US" b="1" dirty="0" smtClean="0"/>
              <a:t>Emergency </a:t>
            </a:r>
            <a:r>
              <a:rPr lang="en-US" b="1" dirty="0"/>
              <a:t>Response </a:t>
            </a:r>
            <a:endParaRPr lang="en-US" dirty="0"/>
          </a:p>
        </p:txBody>
      </p:sp>
      <p:sp>
        <p:nvSpPr>
          <p:cNvPr id="3" name="Subtitle 2"/>
          <p:cNvSpPr>
            <a:spLocks noGrp="1"/>
          </p:cNvSpPr>
          <p:nvPr>
            <p:ph type="subTitle" idx="1"/>
          </p:nvPr>
        </p:nvSpPr>
        <p:spPr/>
        <p:txBody>
          <a:bodyPr/>
          <a:lstStyle/>
          <a:p>
            <a:r>
              <a:rPr lang="en-US" dirty="0" smtClean="0"/>
              <a:t>By: Sana </a:t>
            </a:r>
            <a:r>
              <a:rPr lang="en-US" dirty="0" err="1" smtClean="0"/>
              <a:t>Zulfiqar</a:t>
            </a:r>
            <a:r>
              <a:rPr lang="en-US" dirty="0" smtClean="0"/>
              <a:t> </a:t>
            </a:r>
            <a:endParaRPr lang="en-US" dirty="0"/>
          </a:p>
        </p:txBody>
      </p:sp>
      <p:pic>
        <p:nvPicPr>
          <p:cNvPr id="4" name="yiv9480485087_x0000_i1025"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172" y="5605981"/>
            <a:ext cx="245577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2658" y="5323438"/>
            <a:ext cx="1406913" cy="1403287"/>
          </a:xfrm>
          <a:prstGeom prst="rect">
            <a:avLst/>
          </a:prstGeom>
        </p:spPr>
      </p:pic>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447" y="360269"/>
            <a:ext cx="7848600" cy="523220"/>
          </a:xfrm>
          <a:prstGeom prst="rect">
            <a:avLst/>
          </a:prstGeom>
        </p:spPr>
        <p:txBody>
          <a:bodyPr wrap="square">
            <a:spAutoFit/>
          </a:bodyPr>
          <a:lstStyle/>
          <a:p>
            <a:r>
              <a:rPr lang="en-US" sz="2800" b="1" dirty="0" smtClean="0"/>
              <a:t>What is information management? </a:t>
            </a:r>
            <a:endParaRPr lang="en-US" sz="2800" b="1" dirty="0"/>
          </a:p>
        </p:txBody>
      </p:sp>
      <p:sp>
        <p:nvSpPr>
          <p:cNvPr id="30" name="TextBox 22"/>
          <p:cNvSpPr txBox="1">
            <a:spLocks noChangeArrowheads="1"/>
          </p:cNvSpPr>
          <p:nvPr/>
        </p:nvSpPr>
        <p:spPr bwMode="auto">
          <a:xfrm>
            <a:off x="1557338" y="1358900"/>
            <a:ext cx="965329" cy="523220"/>
          </a:xfrm>
          <a:prstGeom prst="rect">
            <a:avLst/>
          </a:prstGeom>
          <a:noFill/>
          <a:ln w="9525">
            <a:noFill/>
            <a:miter lim="800000"/>
            <a:headEnd/>
            <a:tailEnd/>
          </a:ln>
        </p:spPr>
        <p:txBody>
          <a:bodyPr wrap="none">
            <a:spAutoFit/>
          </a:bodyPr>
          <a:lstStyle/>
          <a:p>
            <a:r>
              <a:rPr lang="en-US" sz="2800" b="1" dirty="0" smtClean="0">
                <a:solidFill>
                  <a:schemeClr val="accent1">
                    <a:lumMod val="75000"/>
                  </a:schemeClr>
                </a:solidFill>
              </a:rPr>
              <a:t>Data</a:t>
            </a:r>
            <a:endParaRPr lang="en-US" sz="2800" b="1" dirty="0">
              <a:solidFill>
                <a:schemeClr val="accent1">
                  <a:lumMod val="75000"/>
                </a:schemeClr>
              </a:solidFill>
            </a:endParaRPr>
          </a:p>
        </p:txBody>
      </p:sp>
      <p:sp>
        <p:nvSpPr>
          <p:cNvPr id="31" name="TextBox 6"/>
          <p:cNvSpPr txBox="1">
            <a:spLocks noChangeArrowheads="1"/>
          </p:cNvSpPr>
          <p:nvPr/>
        </p:nvSpPr>
        <p:spPr bwMode="auto">
          <a:xfrm>
            <a:off x="4706938" y="1493838"/>
            <a:ext cx="1313180" cy="400110"/>
          </a:xfrm>
          <a:prstGeom prst="rect">
            <a:avLst/>
          </a:prstGeom>
          <a:noFill/>
          <a:ln w="9525">
            <a:noFill/>
            <a:miter lim="800000"/>
            <a:headEnd/>
            <a:tailEnd/>
          </a:ln>
        </p:spPr>
        <p:txBody>
          <a:bodyPr wrap="none">
            <a:spAutoFit/>
          </a:bodyPr>
          <a:lstStyle/>
          <a:p>
            <a:r>
              <a:rPr lang="en-US" sz="2000" dirty="0" smtClean="0">
                <a:solidFill>
                  <a:schemeClr val="tx1"/>
                </a:solidFill>
              </a:rPr>
              <a:t>Collection</a:t>
            </a:r>
            <a:endParaRPr lang="en-US" sz="2000" dirty="0">
              <a:solidFill>
                <a:schemeClr val="tx1"/>
              </a:solidFill>
            </a:endParaRPr>
          </a:p>
        </p:txBody>
      </p:sp>
      <p:sp>
        <p:nvSpPr>
          <p:cNvPr id="32" name="AutoShape 17"/>
          <p:cNvSpPr>
            <a:spLocks noChangeArrowheads="1"/>
          </p:cNvSpPr>
          <p:nvPr/>
        </p:nvSpPr>
        <p:spPr bwMode="auto">
          <a:xfrm>
            <a:off x="3717925" y="1504950"/>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a:solidFill>
                  <a:srgbClr val="A50021"/>
                </a:solidFill>
              </a:rPr>
              <a:t>1</a:t>
            </a:r>
          </a:p>
        </p:txBody>
      </p:sp>
      <p:sp>
        <p:nvSpPr>
          <p:cNvPr id="33" name="TextBox 7"/>
          <p:cNvSpPr txBox="1">
            <a:spLocks noChangeArrowheads="1"/>
          </p:cNvSpPr>
          <p:nvPr/>
        </p:nvSpPr>
        <p:spPr bwMode="auto">
          <a:xfrm>
            <a:off x="6117224" y="2436813"/>
            <a:ext cx="1454244" cy="400110"/>
          </a:xfrm>
          <a:prstGeom prst="rect">
            <a:avLst/>
          </a:prstGeom>
          <a:noFill/>
          <a:ln w="9525">
            <a:noFill/>
            <a:miter lim="800000"/>
            <a:headEnd/>
            <a:tailEnd/>
          </a:ln>
        </p:spPr>
        <p:txBody>
          <a:bodyPr wrap="none">
            <a:spAutoFit/>
          </a:bodyPr>
          <a:lstStyle/>
          <a:p>
            <a:r>
              <a:rPr lang="en-US" sz="2000" dirty="0" smtClean="0">
                <a:solidFill>
                  <a:schemeClr val="tx1"/>
                </a:solidFill>
              </a:rPr>
              <a:t>Processing</a:t>
            </a:r>
            <a:endParaRPr lang="en-US" sz="2000" dirty="0">
              <a:solidFill>
                <a:schemeClr val="tx1"/>
              </a:solidFill>
            </a:endParaRPr>
          </a:p>
        </p:txBody>
      </p:sp>
      <p:sp>
        <p:nvSpPr>
          <p:cNvPr id="34" name="AutoShape 19"/>
          <p:cNvSpPr>
            <a:spLocks noChangeArrowheads="1"/>
          </p:cNvSpPr>
          <p:nvPr/>
        </p:nvSpPr>
        <p:spPr bwMode="auto">
          <a:xfrm>
            <a:off x="5099636" y="2393950"/>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a:solidFill>
                  <a:srgbClr val="A50021"/>
                </a:solidFill>
              </a:rPr>
              <a:t>2</a:t>
            </a:r>
          </a:p>
        </p:txBody>
      </p:sp>
      <p:sp>
        <p:nvSpPr>
          <p:cNvPr id="35" name="TextBox 8"/>
          <p:cNvSpPr txBox="1">
            <a:spLocks noChangeArrowheads="1"/>
          </p:cNvSpPr>
          <p:nvPr/>
        </p:nvSpPr>
        <p:spPr bwMode="auto">
          <a:xfrm>
            <a:off x="7560821" y="3302000"/>
            <a:ext cx="1141659" cy="400110"/>
          </a:xfrm>
          <a:prstGeom prst="rect">
            <a:avLst/>
          </a:prstGeom>
          <a:noFill/>
          <a:ln w="9525">
            <a:noFill/>
            <a:miter lim="800000"/>
            <a:headEnd/>
            <a:tailEnd/>
          </a:ln>
        </p:spPr>
        <p:txBody>
          <a:bodyPr wrap="none">
            <a:spAutoFit/>
          </a:bodyPr>
          <a:lstStyle/>
          <a:p>
            <a:r>
              <a:rPr lang="en-US" sz="2000" dirty="0" smtClean="0">
                <a:solidFill>
                  <a:schemeClr val="tx1"/>
                </a:solidFill>
              </a:rPr>
              <a:t>Analysis</a:t>
            </a:r>
            <a:endParaRPr lang="en-US" sz="2000" dirty="0">
              <a:solidFill>
                <a:schemeClr val="tx1"/>
              </a:solidFill>
            </a:endParaRPr>
          </a:p>
        </p:txBody>
      </p:sp>
      <p:sp>
        <p:nvSpPr>
          <p:cNvPr id="36" name="AutoShape 20"/>
          <p:cNvSpPr>
            <a:spLocks noChangeArrowheads="1"/>
          </p:cNvSpPr>
          <p:nvPr/>
        </p:nvSpPr>
        <p:spPr bwMode="auto">
          <a:xfrm>
            <a:off x="6525771" y="3249613"/>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dirty="0">
                <a:solidFill>
                  <a:srgbClr val="A50021"/>
                </a:solidFill>
              </a:rPr>
              <a:t>3</a:t>
            </a:r>
          </a:p>
        </p:txBody>
      </p:sp>
      <p:sp>
        <p:nvSpPr>
          <p:cNvPr id="37" name="TextBox 22"/>
          <p:cNvSpPr txBox="1">
            <a:spLocks noChangeArrowheads="1"/>
          </p:cNvSpPr>
          <p:nvPr/>
        </p:nvSpPr>
        <p:spPr bwMode="auto">
          <a:xfrm>
            <a:off x="1106488" y="3024188"/>
            <a:ext cx="2190023" cy="523220"/>
          </a:xfrm>
          <a:prstGeom prst="rect">
            <a:avLst/>
          </a:prstGeom>
          <a:noFill/>
          <a:ln w="9525">
            <a:noFill/>
            <a:miter lim="800000"/>
            <a:headEnd/>
            <a:tailEnd/>
          </a:ln>
        </p:spPr>
        <p:txBody>
          <a:bodyPr wrap="none">
            <a:spAutoFit/>
          </a:bodyPr>
          <a:lstStyle/>
          <a:p>
            <a:r>
              <a:rPr lang="en-US" sz="2800" b="1" dirty="0" smtClean="0">
                <a:solidFill>
                  <a:schemeClr val="accent1">
                    <a:lumMod val="75000"/>
                  </a:schemeClr>
                </a:solidFill>
              </a:rPr>
              <a:t>Information</a:t>
            </a:r>
            <a:endParaRPr lang="en-US" sz="2800" b="1" dirty="0">
              <a:solidFill>
                <a:schemeClr val="accent1">
                  <a:lumMod val="75000"/>
                </a:schemeClr>
              </a:solidFill>
            </a:endParaRPr>
          </a:p>
        </p:txBody>
      </p:sp>
      <p:sp>
        <p:nvSpPr>
          <p:cNvPr id="38" name="AutoShape 25"/>
          <p:cNvSpPr>
            <a:spLocks noChangeArrowheads="1"/>
          </p:cNvSpPr>
          <p:nvPr/>
        </p:nvSpPr>
        <p:spPr bwMode="auto">
          <a:xfrm rot="5400000">
            <a:off x="1735931" y="2123282"/>
            <a:ext cx="900113" cy="539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wrap="none" anchor="ctr"/>
          <a:lstStyle/>
          <a:p>
            <a:endParaRPr lang="en-US" dirty="0"/>
          </a:p>
        </p:txBody>
      </p:sp>
      <p:sp>
        <p:nvSpPr>
          <p:cNvPr id="39" name="TextBox 22"/>
          <p:cNvSpPr txBox="1">
            <a:spLocks noChangeArrowheads="1"/>
          </p:cNvSpPr>
          <p:nvPr/>
        </p:nvSpPr>
        <p:spPr bwMode="auto">
          <a:xfrm>
            <a:off x="746125" y="4711700"/>
            <a:ext cx="2900153" cy="523220"/>
          </a:xfrm>
          <a:prstGeom prst="rect">
            <a:avLst/>
          </a:prstGeom>
          <a:noFill/>
          <a:ln w="9525">
            <a:noFill/>
            <a:miter lim="800000"/>
            <a:headEnd/>
            <a:tailEnd/>
          </a:ln>
        </p:spPr>
        <p:txBody>
          <a:bodyPr wrap="none">
            <a:spAutoFit/>
          </a:bodyPr>
          <a:lstStyle/>
          <a:p>
            <a:r>
              <a:rPr lang="en-US" sz="2800" b="1" dirty="0" smtClean="0">
                <a:solidFill>
                  <a:schemeClr val="accent1">
                    <a:lumMod val="75000"/>
                  </a:schemeClr>
                </a:solidFill>
              </a:rPr>
              <a:t>Communication</a:t>
            </a:r>
            <a:endParaRPr lang="en-US" sz="2800" b="1" dirty="0">
              <a:solidFill>
                <a:schemeClr val="accent1">
                  <a:lumMod val="75000"/>
                </a:schemeClr>
              </a:solidFill>
            </a:endParaRPr>
          </a:p>
        </p:txBody>
      </p:sp>
      <p:sp>
        <p:nvSpPr>
          <p:cNvPr id="40" name="AutoShape 27"/>
          <p:cNvSpPr>
            <a:spLocks noChangeArrowheads="1"/>
          </p:cNvSpPr>
          <p:nvPr/>
        </p:nvSpPr>
        <p:spPr bwMode="auto">
          <a:xfrm rot="5400000">
            <a:off x="1735932" y="3788569"/>
            <a:ext cx="900112" cy="539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wrap="none" anchor="ctr"/>
          <a:lstStyle/>
          <a:p>
            <a:endParaRPr lang="en-US"/>
          </a:p>
        </p:txBody>
      </p:sp>
      <p:sp>
        <p:nvSpPr>
          <p:cNvPr id="41" name="TextBox 9"/>
          <p:cNvSpPr txBox="1">
            <a:spLocks noChangeArrowheads="1"/>
          </p:cNvSpPr>
          <p:nvPr/>
        </p:nvSpPr>
        <p:spPr bwMode="auto">
          <a:xfrm>
            <a:off x="8625715" y="4376738"/>
            <a:ext cx="1069524" cy="400110"/>
          </a:xfrm>
          <a:prstGeom prst="rect">
            <a:avLst/>
          </a:prstGeom>
          <a:noFill/>
          <a:ln w="9525">
            <a:noFill/>
            <a:miter lim="800000"/>
            <a:headEnd/>
            <a:tailEnd/>
          </a:ln>
        </p:spPr>
        <p:txBody>
          <a:bodyPr wrap="none">
            <a:spAutoFit/>
          </a:bodyPr>
          <a:lstStyle/>
          <a:p>
            <a:r>
              <a:rPr lang="en-US" sz="2000" dirty="0" smtClean="0">
                <a:solidFill>
                  <a:schemeClr val="tx1"/>
                </a:solidFill>
              </a:rPr>
              <a:t>Sharing</a:t>
            </a:r>
            <a:endParaRPr lang="en-US" sz="2000" dirty="0">
              <a:solidFill>
                <a:schemeClr val="tx1"/>
              </a:solidFill>
            </a:endParaRPr>
          </a:p>
        </p:txBody>
      </p:sp>
      <p:sp>
        <p:nvSpPr>
          <p:cNvPr id="42" name="AutoShape 21"/>
          <p:cNvSpPr>
            <a:spLocks noChangeArrowheads="1"/>
          </p:cNvSpPr>
          <p:nvPr/>
        </p:nvSpPr>
        <p:spPr bwMode="auto">
          <a:xfrm>
            <a:off x="7590665" y="4330700"/>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dirty="0">
                <a:solidFill>
                  <a:srgbClr val="A50021"/>
                </a:solidFill>
              </a:rPr>
              <a:t>4</a:t>
            </a:r>
          </a:p>
        </p:txBody>
      </p:sp>
      <p:sp>
        <p:nvSpPr>
          <p:cNvPr id="43" name="TextBox 9"/>
          <p:cNvSpPr txBox="1">
            <a:spLocks noChangeArrowheads="1"/>
          </p:cNvSpPr>
          <p:nvPr/>
        </p:nvSpPr>
        <p:spPr bwMode="auto">
          <a:xfrm>
            <a:off x="9875837" y="5275263"/>
            <a:ext cx="1082348" cy="400110"/>
          </a:xfrm>
          <a:prstGeom prst="rect">
            <a:avLst/>
          </a:prstGeom>
          <a:noFill/>
          <a:ln w="9525">
            <a:noFill/>
            <a:miter lim="800000"/>
            <a:headEnd/>
            <a:tailEnd/>
          </a:ln>
        </p:spPr>
        <p:txBody>
          <a:bodyPr wrap="none">
            <a:spAutoFit/>
          </a:bodyPr>
          <a:lstStyle/>
          <a:p>
            <a:r>
              <a:rPr lang="en-US" sz="2000" dirty="0" smtClean="0">
                <a:solidFill>
                  <a:schemeClr val="tx1"/>
                </a:solidFill>
              </a:rPr>
              <a:t>Storage</a:t>
            </a:r>
            <a:endParaRPr lang="en-US" sz="2000" dirty="0">
              <a:solidFill>
                <a:schemeClr val="tx1"/>
              </a:solidFill>
            </a:endParaRPr>
          </a:p>
        </p:txBody>
      </p:sp>
      <p:sp>
        <p:nvSpPr>
          <p:cNvPr id="44" name="AutoShape 35"/>
          <p:cNvSpPr>
            <a:spLocks noChangeArrowheads="1"/>
          </p:cNvSpPr>
          <p:nvPr/>
        </p:nvSpPr>
        <p:spPr bwMode="auto">
          <a:xfrm>
            <a:off x="8840787" y="5229225"/>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a:solidFill>
                  <a:srgbClr val="A50021"/>
                </a:solidFill>
              </a:rPr>
              <a:t>5</a:t>
            </a:r>
          </a:p>
        </p:txBody>
      </p:sp>
    </p:spTree>
    <p:extLst>
      <p:ext uri="{BB962C8B-B14F-4D97-AF65-F5344CB8AC3E}">
        <p14:creationId xmlns:p14="http://schemas.microsoft.com/office/powerpoint/2010/main" val="20106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1000"/>
                                        <p:tgtEl>
                                          <p:spTgt spid="3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1000"/>
                                        <p:tgtEl>
                                          <p:spTgt spid="3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ssolve">
                                      <p:cBhvr>
                                        <p:cTn id="14" dur="10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1000"/>
                                        <p:tgtEl>
                                          <p:spTgt spid="3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1000"/>
                                        <p:tgtEl>
                                          <p:spTgt spid="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dissolve">
                                      <p:cBhvr>
                                        <p:cTn id="30" dur="1000"/>
                                        <p:tgtEl>
                                          <p:spTgt spid="3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dissolve">
                                      <p:cBhvr>
                                        <p:cTn id="33" dur="1000"/>
                                        <p:tgtEl>
                                          <p:spTgt spid="3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1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dissolve">
                                      <p:cBhvr>
                                        <p:cTn id="41" dur="1000"/>
                                        <p:tgtEl>
                                          <p:spTgt spid="4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ssolve">
                                      <p:cBhvr>
                                        <p:cTn id="44" dur="1000"/>
                                        <p:tgtEl>
                                          <p:spTgt spid="39"/>
                                        </p:tgtEl>
                                      </p:cBhvr>
                                    </p:animEffect>
                                  </p:childTnLst>
                                </p:cTn>
                              </p:par>
                            </p:childTnLst>
                          </p:cTn>
                        </p:par>
                        <p:par>
                          <p:cTn id="45" fill="hold">
                            <p:stCondLst>
                              <p:cond delay="1000"/>
                            </p:stCondLst>
                            <p:childTnLst>
                              <p:par>
                                <p:cTn id="46" presetID="9"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dissolve">
                                      <p:cBhvr>
                                        <p:cTn id="48" dur="1000"/>
                                        <p:tgtEl>
                                          <p:spTgt spid="4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dissolve">
                                      <p:cBhvr>
                                        <p:cTn id="51" dur="10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dissolve">
                                      <p:cBhvr>
                                        <p:cTn id="56" dur="1000"/>
                                        <p:tgtEl>
                                          <p:spTgt spid="44"/>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dissolve">
                                      <p:cBhvr>
                                        <p:cTn id="59"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p:bldP spid="34" grpId="0" animBg="1"/>
      <p:bldP spid="35" grpId="0"/>
      <p:bldP spid="36" grpId="0" animBg="1"/>
      <p:bldP spid="37" grpId="0"/>
      <p:bldP spid="38" grpId="0" animBg="1"/>
      <p:bldP spid="39" grpId="0"/>
      <p:bldP spid="40" grpId="0" animBg="1"/>
      <p:bldP spid="41" grpId="0"/>
      <p:bldP spid="42" grpId="0" animBg="1"/>
      <p:bldP spid="43" grpId="0"/>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447" y="360269"/>
            <a:ext cx="7848600" cy="523220"/>
          </a:xfrm>
          <a:prstGeom prst="rect">
            <a:avLst/>
          </a:prstGeom>
        </p:spPr>
        <p:txBody>
          <a:bodyPr wrap="square">
            <a:spAutoFit/>
          </a:bodyPr>
          <a:lstStyle/>
          <a:p>
            <a:r>
              <a:rPr lang="en-US" sz="2800" b="1" dirty="0" smtClean="0"/>
              <a:t>What is information management? </a:t>
            </a:r>
            <a:endParaRPr lang="en-US" sz="2800" b="1" dirty="0"/>
          </a:p>
        </p:txBody>
      </p:sp>
      <p:sp>
        <p:nvSpPr>
          <p:cNvPr id="3" name="Text Box 4"/>
          <p:cNvSpPr txBox="1">
            <a:spLocks noChangeArrowheads="1"/>
          </p:cNvSpPr>
          <p:nvPr/>
        </p:nvSpPr>
        <p:spPr bwMode="auto">
          <a:xfrm>
            <a:off x="2165482" y="1030437"/>
            <a:ext cx="7467600" cy="646331"/>
          </a:xfrm>
          <a:prstGeom prst="rect">
            <a:avLst/>
          </a:prstGeom>
          <a:noFill/>
          <a:ln w="9525">
            <a:noFill/>
            <a:miter lim="800000"/>
            <a:headEnd/>
            <a:tailEnd/>
          </a:ln>
        </p:spPr>
        <p:txBody>
          <a:bodyPr>
            <a:spAutoFit/>
          </a:bodyPr>
          <a:lstStyle/>
          <a:p>
            <a:pPr algn="ctr">
              <a:spcBef>
                <a:spcPct val="50000"/>
              </a:spcBef>
            </a:pPr>
            <a:r>
              <a:rPr lang="en-US" sz="3600" b="1" dirty="0">
                <a:solidFill>
                  <a:schemeClr val="accent1">
                    <a:lumMod val="75000"/>
                  </a:schemeClr>
                </a:solidFill>
                <a:latin typeface="+mj-lt"/>
                <a:ea typeface="+mj-ea"/>
                <a:cs typeface="+mj-cs"/>
              </a:rPr>
              <a:t>Information Management Cycle</a:t>
            </a:r>
          </a:p>
        </p:txBody>
      </p:sp>
      <p:grpSp>
        <p:nvGrpSpPr>
          <p:cNvPr id="4" name="Group 3"/>
          <p:cNvGrpSpPr/>
          <p:nvPr/>
        </p:nvGrpSpPr>
        <p:grpSpPr>
          <a:xfrm>
            <a:off x="2176604" y="1576061"/>
            <a:ext cx="7391400" cy="5029200"/>
            <a:chOff x="533400" y="609600"/>
            <a:chExt cx="8475663" cy="6189663"/>
          </a:xfrm>
        </p:grpSpPr>
        <p:sp>
          <p:nvSpPr>
            <p:cNvPr id="5" name="Line 15"/>
            <p:cNvSpPr>
              <a:spLocks noChangeShapeType="1"/>
            </p:cNvSpPr>
            <p:nvPr/>
          </p:nvSpPr>
          <p:spPr bwMode="auto">
            <a:xfrm>
              <a:off x="7707313" y="4886325"/>
              <a:ext cx="0" cy="304800"/>
            </a:xfrm>
            <a:prstGeom prst="line">
              <a:avLst/>
            </a:prstGeom>
            <a:noFill/>
            <a:ln w="28575">
              <a:solidFill>
                <a:schemeClr val="accent2"/>
              </a:solidFill>
              <a:round/>
              <a:headEnd/>
              <a:tailEnd type="triangle" w="med" len="med"/>
            </a:ln>
          </p:spPr>
          <p:txBody>
            <a:bodyPr/>
            <a:lstStyle/>
            <a:p>
              <a:endParaRPr lang="en-US"/>
            </a:p>
          </p:txBody>
        </p:sp>
        <p:sp>
          <p:nvSpPr>
            <p:cNvPr id="6" name="Text Box 123"/>
            <p:cNvSpPr txBox="1">
              <a:spLocks noChangeArrowheads="1"/>
            </p:cNvSpPr>
            <p:nvPr/>
          </p:nvSpPr>
          <p:spPr bwMode="auto">
            <a:xfrm>
              <a:off x="4876800" y="4876800"/>
              <a:ext cx="2057400" cy="523220"/>
            </a:xfrm>
            <a:prstGeom prst="rect">
              <a:avLst/>
            </a:prstGeom>
            <a:noFill/>
            <a:ln w="9525">
              <a:noFill/>
              <a:miter lim="800000"/>
              <a:headEnd/>
              <a:tailEnd/>
            </a:ln>
          </p:spPr>
          <p:txBody>
            <a:bodyPr>
              <a:spAutoFit/>
            </a:bodyPr>
            <a:lstStyle/>
            <a:p>
              <a:pPr algn="ctr"/>
              <a:r>
                <a:rPr lang="en-US" sz="1400" b="1" dirty="0" smtClean="0">
                  <a:solidFill>
                    <a:srgbClr val="FF5050"/>
                  </a:solidFill>
                </a:rPr>
                <a:t>Common but NOT recommended</a:t>
              </a:r>
              <a:endParaRPr lang="en-US" sz="1400" b="1" dirty="0">
                <a:solidFill>
                  <a:srgbClr val="FF5050"/>
                </a:solidFill>
              </a:endParaRPr>
            </a:p>
          </p:txBody>
        </p:sp>
        <p:grpSp>
          <p:nvGrpSpPr>
            <p:cNvPr id="7" name="Group 6"/>
            <p:cNvGrpSpPr/>
            <p:nvPr/>
          </p:nvGrpSpPr>
          <p:grpSpPr>
            <a:xfrm>
              <a:off x="533400" y="609600"/>
              <a:ext cx="8475663" cy="6189663"/>
              <a:chOff x="533400" y="609600"/>
              <a:chExt cx="8475663" cy="6189663"/>
            </a:xfrm>
          </p:grpSpPr>
          <p:sp>
            <p:nvSpPr>
              <p:cNvPr id="8" name="Line 5"/>
              <p:cNvSpPr>
                <a:spLocks noChangeShapeType="1"/>
              </p:cNvSpPr>
              <p:nvPr/>
            </p:nvSpPr>
            <p:spPr bwMode="auto">
              <a:xfrm>
                <a:off x="5802313" y="2905125"/>
                <a:ext cx="1219200" cy="0"/>
              </a:xfrm>
              <a:prstGeom prst="line">
                <a:avLst/>
              </a:prstGeom>
              <a:noFill/>
              <a:ln w="28575">
                <a:solidFill>
                  <a:schemeClr val="accent2"/>
                </a:solidFill>
                <a:round/>
                <a:headEnd/>
                <a:tailEnd type="triangle" w="med" len="med"/>
              </a:ln>
            </p:spPr>
            <p:txBody>
              <a:bodyPr/>
              <a:lstStyle/>
              <a:p>
                <a:endParaRPr lang="en-US"/>
              </a:p>
            </p:txBody>
          </p:sp>
          <p:sp>
            <p:nvSpPr>
              <p:cNvPr id="9" name="Rectangle 6"/>
              <p:cNvSpPr>
                <a:spLocks noChangeArrowheads="1"/>
              </p:cNvSpPr>
              <p:nvPr/>
            </p:nvSpPr>
            <p:spPr bwMode="auto">
              <a:xfrm>
                <a:off x="7010400" y="2611438"/>
                <a:ext cx="1447800" cy="762000"/>
              </a:xfrm>
              <a:prstGeom prst="rect">
                <a:avLst/>
              </a:prstGeom>
              <a:solidFill>
                <a:schemeClr val="bg1"/>
              </a:solidFill>
              <a:ln w="9525">
                <a:solidFill>
                  <a:schemeClr val="tx1"/>
                </a:solidFill>
                <a:miter lim="800000"/>
                <a:headEnd/>
                <a:tailEnd/>
              </a:ln>
            </p:spPr>
            <p:txBody>
              <a:bodyPr wrap="none" anchor="ctr"/>
              <a:lstStyle/>
              <a:p>
                <a:pPr algn="ctr"/>
                <a:r>
                  <a:rPr lang="en-US" sz="1400" smtClean="0">
                    <a:solidFill>
                      <a:schemeClr val="tx1"/>
                    </a:solidFill>
                  </a:rPr>
                  <a:t>Analyse</a:t>
                </a:r>
                <a:endParaRPr lang="en-US" sz="1400">
                  <a:solidFill>
                    <a:schemeClr val="tx1"/>
                  </a:solidFill>
                </a:endParaRPr>
              </a:p>
            </p:txBody>
          </p:sp>
          <p:pic>
            <p:nvPicPr>
              <p:cNvPr id="10" name="Picture 7" descr="PE01561_"/>
              <p:cNvPicPr>
                <a:picLocks noChangeAspect="1" noChangeArrowheads="1"/>
              </p:cNvPicPr>
              <p:nvPr/>
            </p:nvPicPr>
            <p:blipFill>
              <a:blip r:embed="rId2" cstate="print"/>
              <a:srcRect/>
              <a:stretch>
                <a:fillRect/>
              </a:stretch>
            </p:blipFill>
            <p:spPr bwMode="auto">
              <a:xfrm>
                <a:off x="7162800" y="1676400"/>
                <a:ext cx="1752600" cy="1163638"/>
              </a:xfrm>
              <a:prstGeom prst="rect">
                <a:avLst/>
              </a:prstGeom>
              <a:noFill/>
              <a:ln w="9525">
                <a:noFill/>
                <a:miter lim="800000"/>
                <a:headEnd/>
                <a:tailEnd/>
              </a:ln>
            </p:spPr>
          </p:pic>
          <p:grpSp>
            <p:nvGrpSpPr>
              <p:cNvPr id="11" name="Group 8"/>
              <p:cNvGrpSpPr>
                <a:grpSpLocks/>
              </p:cNvGrpSpPr>
              <p:nvPr/>
            </p:nvGrpSpPr>
            <p:grpSpPr bwMode="auto">
              <a:xfrm>
                <a:off x="4192591" y="1919288"/>
                <a:ext cx="1609726" cy="1600200"/>
                <a:chOff x="2778" y="1200"/>
                <a:chExt cx="1014" cy="1008"/>
              </a:xfrm>
            </p:grpSpPr>
            <p:sp>
              <p:nvSpPr>
                <p:cNvPr id="131" name="AutoShape 9"/>
                <p:cNvSpPr>
                  <a:spLocks noChangeArrowheads="1"/>
                </p:cNvSpPr>
                <p:nvPr/>
              </p:nvSpPr>
              <p:spPr bwMode="auto">
                <a:xfrm>
                  <a:off x="2778" y="1440"/>
                  <a:ext cx="1014" cy="768"/>
                </a:xfrm>
                <a:prstGeom prst="flowChartDecision">
                  <a:avLst/>
                </a:prstGeom>
                <a:solidFill>
                  <a:schemeClr val="bg1"/>
                </a:solidFill>
                <a:ln w="9525">
                  <a:solidFill>
                    <a:schemeClr val="tx1"/>
                  </a:solidFill>
                  <a:miter lim="800000"/>
                  <a:headEnd/>
                  <a:tailEnd/>
                </a:ln>
              </p:spPr>
              <p:txBody>
                <a:bodyPr wrap="none" anchor="ctr"/>
                <a:lstStyle/>
                <a:p>
                  <a:pPr algn="ctr"/>
                  <a:r>
                    <a:rPr lang="en-US" sz="1400" smtClean="0">
                      <a:solidFill>
                        <a:schemeClr val="tx1"/>
                      </a:solidFill>
                    </a:rPr>
                    <a:t>Complete and </a:t>
                  </a:r>
                </a:p>
                <a:p>
                  <a:pPr algn="ctr"/>
                  <a:r>
                    <a:rPr lang="en-US" sz="1400" smtClean="0">
                      <a:solidFill>
                        <a:schemeClr val="tx1"/>
                      </a:solidFill>
                    </a:rPr>
                    <a:t>correct?</a:t>
                  </a:r>
                  <a:endParaRPr lang="en-US" sz="1400">
                    <a:solidFill>
                      <a:schemeClr val="tx1"/>
                    </a:solidFill>
                  </a:endParaRPr>
                </a:p>
              </p:txBody>
            </p:sp>
            <p:sp>
              <p:nvSpPr>
                <p:cNvPr id="132" name="Line 10"/>
                <p:cNvSpPr>
                  <a:spLocks noChangeShapeType="1"/>
                </p:cNvSpPr>
                <p:nvPr/>
              </p:nvSpPr>
              <p:spPr bwMode="auto">
                <a:xfrm>
                  <a:off x="3264" y="1200"/>
                  <a:ext cx="0" cy="240"/>
                </a:xfrm>
                <a:prstGeom prst="line">
                  <a:avLst/>
                </a:prstGeom>
                <a:noFill/>
                <a:ln w="28575">
                  <a:solidFill>
                    <a:schemeClr val="accent2"/>
                  </a:solidFill>
                  <a:round/>
                  <a:headEnd/>
                  <a:tailEnd type="triangle" w="med" len="med"/>
                </a:ln>
              </p:spPr>
              <p:txBody>
                <a:bodyPr/>
                <a:lstStyle/>
                <a:p>
                  <a:endParaRPr lang="en-US"/>
                </a:p>
              </p:txBody>
            </p:sp>
          </p:grpSp>
          <p:sp>
            <p:nvSpPr>
              <p:cNvPr id="12" name="Freeform 11"/>
              <p:cNvSpPr>
                <a:spLocks/>
              </p:cNvSpPr>
              <p:nvPr/>
            </p:nvSpPr>
            <p:spPr bwMode="auto">
              <a:xfrm>
                <a:off x="2068513" y="1914525"/>
                <a:ext cx="2133600" cy="990600"/>
              </a:xfrm>
              <a:custGeom>
                <a:avLst/>
                <a:gdLst>
                  <a:gd name="T0" fmla="*/ 672 w 672"/>
                  <a:gd name="T1" fmla="*/ 432 h 432"/>
                  <a:gd name="T2" fmla="*/ 0 w 672"/>
                  <a:gd name="T3" fmla="*/ 432 h 432"/>
                  <a:gd name="T4" fmla="*/ 0 w 672"/>
                  <a:gd name="T5" fmla="*/ 0 h 432"/>
                  <a:gd name="T6" fmla="*/ 0 60000 65536"/>
                  <a:gd name="T7" fmla="*/ 0 60000 65536"/>
                  <a:gd name="T8" fmla="*/ 0 60000 65536"/>
                  <a:gd name="T9" fmla="*/ 0 w 672"/>
                  <a:gd name="T10" fmla="*/ 0 h 432"/>
                  <a:gd name="T11" fmla="*/ 672 w 672"/>
                  <a:gd name="T12" fmla="*/ 432 h 432"/>
                </a:gdLst>
                <a:ahLst/>
                <a:cxnLst>
                  <a:cxn ang="T6">
                    <a:pos x="T0" y="T1"/>
                  </a:cxn>
                  <a:cxn ang="T7">
                    <a:pos x="T2" y="T3"/>
                  </a:cxn>
                  <a:cxn ang="T8">
                    <a:pos x="T4" y="T5"/>
                  </a:cxn>
                </a:cxnLst>
                <a:rect l="T9" t="T10" r="T11" b="T12"/>
                <a:pathLst>
                  <a:path w="672" h="432">
                    <a:moveTo>
                      <a:pt x="672" y="432"/>
                    </a:moveTo>
                    <a:lnTo>
                      <a:pt x="0" y="432"/>
                    </a:lnTo>
                    <a:lnTo>
                      <a:pt x="0" y="0"/>
                    </a:lnTo>
                  </a:path>
                </a:pathLst>
              </a:custGeom>
              <a:noFill/>
              <a:ln w="28575">
                <a:solidFill>
                  <a:schemeClr val="accent2"/>
                </a:solidFill>
                <a:round/>
                <a:headEnd/>
                <a:tailEnd type="triangle" w="med" len="med"/>
              </a:ln>
            </p:spPr>
            <p:txBody>
              <a:bodyPr/>
              <a:lstStyle/>
              <a:p>
                <a:endParaRPr lang="en-US"/>
              </a:p>
            </p:txBody>
          </p:sp>
          <p:grpSp>
            <p:nvGrpSpPr>
              <p:cNvPr id="13" name="Group 12"/>
              <p:cNvGrpSpPr>
                <a:grpSpLocks/>
              </p:cNvGrpSpPr>
              <p:nvPr/>
            </p:nvGrpSpPr>
            <p:grpSpPr bwMode="auto">
              <a:xfrm>
                <a:off x="6858000" y="3352800"/>
                <a:ext cx="1676400" cy="1524000"/>
                <a:chOff x="4464" y="2064"/>
                <a:chExt cx="1056" cy="1008"/>
              </a:xfrm>
            </p:grpSpPr>
            <p:sp>
              <p:nvSpPr>
                <p:cNvPr id="129" name="AutoShape 13"/>
                <p:cNvSpPr>
                  <a:spLocks noChangeArrowheads="1"/>
                </p:cNvSpPr>
                <p:nvPr/>
              </p:nvSpPr>
              <p:spPr bwMode="auto">
                <a:xfrm>
                  <a:off x="4464" y="2304"/>
                  <a:ext cx="1056" cy="768"/>
                </a:xfrm>
                <a:prstGeom prst="flowChartDecision">
                  <a:avLst/>
                </a:prstGeom>
                <a:solidFill>
                  <a:schemeClr val="bg1"/>
                </a:solidFill>
                <a:ln w="9525">
                  <a:solidFill>
                    <a:schemeClr val="tx1"/>
                  </a:solidFill>
                  <a:miter lim="800000"/>
                  <a:headEnd/>
                  <a:tailEnd/>
                </a:ln>
              </p:spPr>
              <p:txBody>
                <a:bodyPr wrap="none" anchor="ctr"/>
                <a:lstStyle/>
                <a:p>
                  <a:pPr algn="ctr"/>
                  <a:r>
                    <a:rPr lang="en-US" sz="1400" smtClean="0">
                      <a:solidFill>
                        <a:schemeClr val="tx1"/>
                      </a:solidFill>
                    </a:rPr>
                    <a:t>Complete and </a:t>
                  </a:r>
                </a:p>
                <a:p>
                  <a:pPr algn="ctr"/>
                  <a:r>
                    <a:rPr lang="en-US" sz="1400" smtClean="0">
                      <a:solidFill>
                        <a:schemeClr val="tx1"/>
                      </a:solidFill>
                    </a:rPr>
                    <a:t>correct?</a:t>
                  </a:r>
                  <a:endParaRPr lang="en-US" sz="1400">
                    <a:solidFill>
                      <a:schemeClr val="tx1"/>
                    </a:solidFill>
                  </a:endParaRPr>
                </a:p>
              </p:txBody>
            </p:sp>
            <p:sp>
              <p:nvSpPr>
                <p:cNvPr id="130" name="Line 14"/>
                <p:cNvSpPr>
                  <a:spLocks noChangeShapeType="1"/>
                </p:cNvSpPr>
                <p:nvPr/>
              </p:nvSpPr>
              <p:spPr bwMode="auto">
                <a:xfrm>
                  <a:off x="4992" y="2064"/>
                  <a:ext cx="0" cy="240"/>
                </a:xfrm>
                <a:prstGeom prst="line">
                  <a:avLst/>
                </a:prstGeom>
                <a:noFill/>
                <a:ln w="28575">
                  <a:solidFill>
                    <a:schemeClr val="accent2"/>
                  </a:solidFill>
                  <a:round/>
                  <a:headEnd/>
                  <a:tailEnd type="triangle" w="med" len="med"/>
                </a:ln>
              </p:spPr>
              <p:txBody>
                <a:bodyPr/>
                <a:lstStyle/>
                <a:p>
                  <a:endParaRPr lang="en-US"/>
                </a:p>
              </p:txBody>
            </p:sp>
          </p:grpSp>
          <p:sp>
            <p:nvSpPr>
              <p:cNvPr id="14" name="Freeform 16"/>
              <p:cNvSpPr>
                <a:spLocks/>
              </p:cNvSpPr>
              <p:nvPr/>
            </p:nvSpPr>
            <p:spPr bwMode="auto">
              <a:xfrm>
                <a:off x="1916113" y="1914525"/>
                <a:ext cx="4953000" cy="2362200"/>
              </a:xfrm>
              <a:custGeom>
                <a:avLst/>
                <a:gdLst>
                  <a:gd name="T0" fmla="*/ 672 w 672"/>
                  <a:gd name="T1" fmla="*/ 432 h 432"/>
                  <a:gd name="T2" fmla="*/ 0 w 672"/>
                  <a:gd name="T3" fmla="*/ 432 h 432"/>
                  <a:gd name="T4" fmla="*/ 0 w 672"/>
                  <a:gd name="T5" fmla="*/ 0 h 432"/>
                  <a:gd name="T6" fmla="*/ 0 60000 65536"/>
                  <a:gd name="T7" fmla="*/ 0 60000 65536"/>
                  <a:gd name="T8" fmla="*/ 0 60000 65536"/>
                  <a:gd name="T9" fmla="*/ 0 w 672"/>
                  <a:gd name="T10" fmla="*/ 0 h 432"/>
                  <a:gd name="T11" fmla="*/ 672 w 672"/>
                  <a:gd name="T12" fmla="*/ 432 h 432"/>
                </a:gdLst>
                <a:ahLst/>
                <a:cxnLst>
                  <a:cxn ang="T6">
                    <a:pos x="T0" y="T1"/>
                  </a:cxn>
                  <a:cxn ang="T7">
                    <a:pos x="T2" y="T3"/>
                  </a:cxn>
                  <a:cxn ang="T8">
                    <a:pos x="T4" y="T5"/>
                  </a:cxn>
                </a:cxnLst>
                <a:rect l="T9" t="T10" r="T11" b="T12"/>
                <a:pathLst>
                  <a:path w="672" h="432">
                    <a:moveTo>
                      <a:pt x="672" y="432"/>
                    </a:moveTo>
                    <a:lnTo>
                      <a:pt x="0" y="432"/>
                    </a:lnTo>
                    <a:lnTo>
                      <a:pt x="0" y="0"/>
                    </a:lnTo>
                  </a:path>
                </a:pathLst>
              </a:custGeom>
              <a:noFill/>
              <a:ln w="28575">
                <a:solidFill>
                  <a:schemeClr val="accent2"/>
                </a:solidFill>
                <a:round/>
                <a:headEnd/>
                <a:tailEnd type="triangle" w="med" len="med"/>
              </a:ln>
            </p:spPr>
            <p:txBody>
              <a:bodyPr/>
              <a:lstStyle/>
              <a:p>
                <a:endParaRPr lang="en-US"/>
              </a:p>
            </p:txBody>
          </p:sp>
          <p:sp>
            <p:nvSpPr>
              <p:cNvPr id="15" name="Text Box 17"/>
              <p:cNvSpPr txBox="1">
                <a:spLocks noChangeArrowheads="1"/>
              </p:cNvSpPr>
              <p:nvPr/>
            </p:nvSpPr>
            <p:spPr bwMode="auto">
              <a:xfrm>
                <a:off x="5846763" y="2544763"/>
                <a:ext cx="482824" cy="276999"/>
              </a:xfrm>
              <a:prstGeom prst="rect">
                <a:avLst/>
              </a:prstGeom>
              <a:noFill/>
              <a:ln w="9525">
                <a:solidFill>
                  <a:schemeClr val="accent2"/>
                </a:solidFill>
                <a:miter lim="800000"/>
                <a:headEnd/>
                <a:tailEnd/>
              </a:ln>
            </p:spPr>
            <p:txBody>
              <a:bodyPr wrap="none">
                <a:spAutoFit/>
              </a:bodyPr>
              <a:lstStyle/>
              <a:p>
                <a:r>
                  <a:rPr lang="en-US" sz="1200" b="1" dirty="0" smtClean="0">
                    <a:solidFill>
                      <a:schemeClr val="accent2"/>
                    </a:solidFill>
                    <a:latin typeface="Times New Roman" pitchFamily="18" charset="0"/>
                  </a:rPr>
                  <a:t>YES</a:t>
                </a:r>
                <a:endParaRPr lang="en-US" sz="1200" b="1" dirty="0">
                  <a:solidFill>
                    <a:schemeClr val="accent2"/>
                  </a:solidFill>
                  <a:latin typeface="Times New Roman" pitchFamily="18" charset="0"/>
                </a:endParaRPr>
              </a:p>
            </p:txBody>
          </p:sp>
          <p:sp>
            <p:nvSpPr>
              <p:cNvPr id="16" name="Text Box 18"/>
              <p:cNvSpPr txBox="1">
                <a:spLocks noChangeArrowheads="1"/>
              </p:cNvSpPr>
              <p:nvPr/>
            </p:nvSpPr>
            <p:spPr bwMode="auto">
              <a:xfrm>
                <a:off x="7883525" y="4806950"/>
                <a:ext cx="482824" cy="276999"/>
              </a:xfrm>
              <a:prstGeom prst="rect">
                <a:avLst/>
              </a:prstGeom>
              <a:noFill/>
              <a:ln w="9525">
                <a:solidFill>
                  <a:schemeClr val="accent2"/>
                </a:solidFill>
                <a:miter lim="800000"/>
                <a:headEnd/>
                <a:tailEnd/>
              </a:ln>
            </p:spPr>
            <p:txBody>
              <a:bodyPr wrap="none">
                <a:spAutoFit/>
              </a:bodyPr>
              <a:lstStyle/>
              <a:p>
                <a:r>
                  <a:rPr lang="en-US" sz="1200" b="1" smtClean="0">
                    <a:solidFill>
                      <a:schemeClr val="accent2"/>
                    </a:solidFill>
                    <a:latin typeface="Times New Roman" pitchFamily="18" charset="0"/>
                  </a:rPr>
                  <a:t>YES</a:t>
                </a:r>
                <a:endParaRPr lang="en-US" sz="1200" b="1">
                  <a:solidFill>
                    <a:schemeClr val="accent2"/>
                  </a:solidFill>
                  <a:latin typeface="Times New Roman" pitchFamily="18" charset="0"/>
                </a:endParaRPr>
              </a:p>
            </p:txBody>
          </p:sp>
          <p:sp>
            <p:nvSpPr>
              <p:cNvPr id="17" name="Text Box 19"/>
              <p:cNvSpPr txBox="1">
                <a:spLocks noChangeArrowheads="1"/>
              </p:cNvSpPr>
              <p:nvPr/>
            </p:nvSpPr>
            <p:spPr bwMode="auto">
              <a:xfrm>
                <a:off x="6335713" y="3895725"/>
                <a:ext cx="415498" cy="276999"/>
              </a:xfrm>
              <a:prstGeom prst="rect">
                <a:avLst/>
              </a:prstGeom>
              <a:noFill/>
              <a:ln w="9525">
                <a:solidFill>
                  <a:schemeClr val="accent2"/>
                </a:solidFill>
                <a:miter lim="800000"/>
                <a:headEnd/>
                <a:tailEnd/>
              </a:ln>
            </p:spPr>
            <p:txBody>
              <a:bodyPr wrap="none">
                <a:spAutoFit/>
              </a:bodyPr>
              <a:lstStyle/>
              <a:p>
                <a:r>
                  <a:rPr lang="en-US" sz="1200" b="1" smtClean="0">
                    <a:solidFill>
                      <a:schemeClr val="accent2"/>
                    </a:solidFill>
                    <a:latin typeface="Times New Roman" pitchFamily="18" charset="0"/>
                  </a:rPr>
                  <a:t>NO</a:t>
                </a:r>
                <a:endParaRPr lang="en-US" sz="1200" b="1">
                  <a:solidFill>
                    <a:schemeClr val="accent2"/>
                  </a:solidFill>
                  <a:latin typeface="Times New Roman" pitchFamily="18" charset="0"/>
                </a:endParaRPr>
              </a:p>
            </p:txBody>
          </p:sp>
          <p:sp>
            <p:nvSpPr>
              <p:cNvPr id="18" name="Text Box 20"/>
              <p:cNvSpPr txBox="1">
                <a:spLocks noChangeArrowheads="1"/>
              </p:cNvSpPr>
              <p:nvPr/>
            </p:nvSpPr>
            <p:spPr bwMode="auto">
              <a:xfrm>
                <a:off x="3633788" y="2501900"/>
                <a:ext cx="415498" cy="276999"/>
              </a:xfrm>
              <a:prstGeom prst="rect">
                <a:avLst/>
              </a:prstGeom>
              <a:noFill/>
              <a:ln w="9525">
                <a:solidFill>
                  <a:schemeClr val="accent2"/>
                </a:solidFill>
                <a:miter lim="800000"/>
                <a:headEnd/>
                <a:tailEnd/>
              </a:ln>
            </p:spPr>
            <p:txBody>
              <a:bodyPr wrap="none">
                <a:spAutoFit/>
              </a:bodyPr>
              <a:lstStyle/>
              <a:p>
                <a:r>
                  <a:rPr lang="en-US" sz="1200" b="1" smtClean="0">
                    <a:solidFill>
                      <a:schemeClr val="accent2"/>
                    </a:solidFill>
                    <a:latin typeface="Times New Roman" pitchFamily="18" charset="0"/>
                  </a:rPr>
                  <a:t>NO</a:t>
                </a:r>
                <a:endParaRPr lang="en-US" sz="1200" b="1">
                  <a:solidFill>
                    <a:schemeClr val="accent2"/>
                  </a:solidFill>
                  <a:latin typeface="Times New Roman" pitchFamily="18" charset="0"/>
                </a:endParaRPr>
              </a:p>
            </p:txBody>
          </p:sp>
          <p:sp>
            <p:nvSpPr>
              <p:cNvPr id="19" name="Rectangle 21"/>
              <p:cNvSpPr>
                <a:spLocks noChangeArrowheads="1"/>
              </p:cNvSpPr>
              <p:nvPr/>
            </p:nvSpPr>
            <p:spPr bwMode="auto">
              <a:xfrm>
                <a:off x="1447800" y="1143000"/>
                <a:ext cx="1447800" cy="762000"/>
              </a:xfrm>
              <a:prstGeom prst="rect">
                <a:avLst/>
              </a:prstGeom>
              <a:solidFill>
                <a:schemeClr val="bg1"/>
              </a:solidFill>
              <a:ln w="9525">
                <a:solidFill>
                  <a:schemeClr val="tx1"/>
                </a:solidFill>
                <a:miter lim="800000"/>
                <a:headEnd/>
                <a:tailEnd/>
              </a:ln>
            </p:spPr>
            <p:txBody>
              <a:bodyPr wrap="none" anchor="ctr"/>
              <a:lstStyle/>
              <a:p>
                <a:pPr algn="ctr"/>
                <a:r>
                  <a:rPr lang="en-US" sz="1400" smtClean="0">
                    <a:solidFill>
                      <a:schemeClr val="tx1"/>
                    </a:solidFill>
                  </a:rPr>
                  <a:t>Collection </a:t>
                </a:r>
                <a:endParaRPr lang="en-US" sz="1400">
                  <a:solidFill>
                    <a:schemeClr val="tx1"/>
                  </a:solidFill>
                </a:endParaRPr>
              </a:p>
            </p:txBody>
          </p:sp>
          <p:sp>
            <p:nvSpPr>
              <p:cNvPr id="20" name="Rectangle 23"/>
              <p:cNvSpPr>
                <a:spLocks noChangeArrowheads="1"/>
              </p:cNvSpPr>
              <p:nvPr/>
            </p:nvSpPr>
            <p:spPr bwMode="auto">
              <a:xfrm>
                <a:off x="7086600" y="5181600"/>
                <a:ext cx="1447800" cy="762000"/>
              </a:xfrm>
              <a:prstGeom prst="rect">
                <a:avLst/>
              </a:prstGeom>
              <a:solidFill>
                <a:schemeClr val="bg1"/>
              </a:solidFill>
              <a:ln w="9525">
                <a:solidFill>
                  <a:schemeClr val="tx1"/>
                </a:solidFill>
                <a:miter lim="800000"/>
                <a:headEnd/>
                <a:tailEnd/>
              </a:ln>
            </p:spPr>
            <p:txBody>
              <a:bodyPr wrap="none" anchor="ctr"/>
              <a:lstStyle/>
              <a:p>
                <a:pPr algn="ctr"/>
                <a:r>
                  <a:rPr lang="en-US" sz="1400" smtClean="0">
                    <a:solidFill>
                      <a:schemeClr val="tx1"/>
                    </a:solidFill>
                  </a:rPr>
                  <a:t>Share</a:t>
                </a:r>
                <a:endParaRPr lang="en-US" sz="1400">
                  <a:solidFill>
                    <a:schemeClr val="tx1"/>
                  </a:solidFill>
                </a:endParaRPr>
              </a:p>
            </p:txBody>
          </p:sp>
          <p:sp>
            <p:nvSpPr>
              <p:cNvPr id="21" name="Line 24"/>
              <p:cNvSpPr>
                <a:spLocks noChangeShapeType="1"/>
              </p:cNvSpPr>
              <p:nvPr/>
            </p:nvSpPr>
            <p:spPr bwMode="auto">
              <a:xfrm>
                <a:off x="2895600" y="1524000"/>
                <a:ext cx="1447800" cy="0"/>
              </a:xfrm>
              <a:prstGeom prst="line">
                <a:avLst/>
              </a:prstGeom>
              <a:noFill/>
              <a:ln w="28575">
                <a:solidFill>
                  <a:schemeClr val="accent2"/>
                </a:solidFill>
                <a:round/>
                <a:headEnd/>
                <a:tailEnd type="triangle" w="med" len="med"/>
              </a:ln>
            </p:spPr>
            <p:txBody>
              <a:bodyPr/>
              <a:lstStyle/>
              <a:p>
                <a:endParaRPr lang="en-US"/>
              </a:p>
            </p:txBody>
          </p:sp>
          <p:sp>
            <p:nvSpPr>
              <p:cNvPr id="22" name="Rectangle 25"/>
              <p:cNvSpPr>
                <a:spLocks noChangeArrowheads="1"/>
              </p:cNvSpPr>
              <p:nvPr/>
            </p:nvSpPr>
            <p:spPr bwMode="auto">
              <a:xfrm>
                <a:off x="4343400" y="1143000"/>
                <a:ext cx="1447800" cy="762000"/>
              </a:xfrm>
              <a:prstGeom prst="rect">
                <a:avLst/>
              </a:prstGeom>
              <a:solidFill>
                <a:schemeClr val="bg1"/>
              </a:solidFill>
              <a:ln w="9525">
                <a:solidFill>
                  <a:schemeClr val="tx1"/>
                </a:solidFill>
                <a:miter lim="800000"/>
                <a:headEnd/>
                <a:tailEnd/>
              </a:ln>
            </p:spPr>
            <p:txBody>
              <a:bodyPr wrap="none" anchor="ctr"/>
              <a:lstStyle/>
              <a:p>
                <a:pPr algn="ctr"/>
                <a:r>
                  <a:rPr lang="en-US" sz="1400" smtClean="0">
                    <a:solidFill>
                      <a:schemeClr val="tx1"/>
                    </a:solidFill>
                  </a:rPr>
                  <a:t>Compile</a:t>
                </a:r>
                <a:endParaRPr lang="en-US" sz="1400">
                  <a:solidFill>
                    <a:schemeClr val="tx1"/>
                  </a:solidFill>
                </a:endParaRPr>
              </a:p>
            </p:txBody>
          </p:sp>
          <p:pic>
            <p:nvPicPr>
              <p:cNvPr id="23" name="Picture 26" descr="j0198613"/>
              <p:cNvPicPr>
                <a:picLocks noChangeAspect="1" noChangeArrowheads="1"/>
              </p:cNvPicPr>
              <p:nvPr/>
            </p:nvPicPr>
            <p:blipFill>
              <a:blip r:embed="rId3" cstate="print"/>
              <a:srcRect/>
              <a:stretch>
                <a:fillRect/>
              </a:stretch>
            </p:blipFill>
            <p:spPr bwMode="auto">
              <a:xfrm>
                <a:off x="5921375" y="954088"/>
                <a:ext cx="1219200" cy="1071562"/>
              </a:xfrm>
              <a:prstGeom prst="rect">
                <a:avLst/>
              </a:prstGeom>
              <a:noFill/>
              <a:ln w="9525">
                <a:noFill/>
                <a:miter lim="800000"/>
                <a:headEnd/>
                <a:tailEnd/>
              </a:ln>
            </p:spPr>
          </p:pic>
          <p:grpSp>
            <p:nvGrpSpPr>
              <p:cNvPr id="24" name="Group 27"/>
              <p:cNvGrpSpPr>
                <a:grpSpLocks/>
              </p:cNvGrpSpPr>
              <p:nvPr/>
            </p:nvGrpSpPr>
            <p:grpSpPr bwMode="auto">
              <a:xfrm>
                <a:off x="3429000" y="4800600"/>
                <a:ext cx="1441450" cy="1616075"/>
                <a:chOff x="2388" y="1027"/>
                <a:chExt cx="985" cy="1098"/>
              </a:xfrm>
            </p:grpSpPr>
            <p:sp>
              <p:nvSpPr>
                <p:cNvPr id="34" name="Freeform 28"/>
                <p:cNvSpPr>
                  <a:spLocks/>
                </p:cNvSpPr>
                <p:nvPr/>
              </p:nvSpPr>
              <p:spPr bwMode="auto">
                <a:xfrm>
                  <a:off x="2683" y="1505"/>
                  <a:ext cx="223" cy="215"/>
                </a:xfrm>
                <a:custGeom>
                  <a:avLst/>
                  <a:gdLst>
                    <a:gd name="T0" fmla="*/ 27 w 223"/>
                    <a:gd name="T1" fmla="*/ 196 h 215"/>
                    <a:gd name="T2" fmla="*/ 122 w 223"/>
                    <a:gd name="T3" fmla="*/ 80 h 215"/>
                    <a:gd name="T4" fmla="*/ 119 w 223"/>
                    <a:gd name="T5" fmla="*/ 67 h 215"/>
                    <a:gd name="T6" fmla="*/ 124 w 223"/>
                    <a:gd name="T7" fmla="*/ 51 h 215"/>
                    <a:gd name="T8" fmla="*/ 127 w 223"/>
                    <a:gd name="T9" fmla="*/ 42 h 215"/>
                    <a:gd name="T10" fmla="*/ 126 w 223"/>
                    <a:gd name="T11" fmla="*/ 27 h 215"/>
                    <a:gd name="T12" fmla="*/ 125 w 223"/>
                    <a:gd name="T13" fmla="*/ 14 h 215"/>
                    <a:gd name="T14" fmla="*/ 130 w 223"/>
                    <a:gd name="T15" fmla="*/ 7 h 215"/>
                    <a:gd name="T16" fmla="*/ 139 w 223"/>
                    <a:gd name="T17" fmla="*/ 5 h 215"/>
                    <a:gd name="T18" fmla="*/ 146 w 223"/>
                    <a:gd name="T19" fmla="*/ 14 h 215"/>
                    <a:gd name="T20" fmla="*/ 147 w 223"/>
                    <a:gd name="T21" fmla="*/ 27 h 215"/>
                    <a:gd name="T22" fmla="*/ 141 w 223"/>
                    <a:gd name="T23" fmla="*/ 41 h 215"/>
                    <a:gd name="T24" fmla="*/ 181 w 223"/>
                    <a:gd name="T25" fmla="*/ 5 h 215"/>
                    <a:gd name="T26" fmla="*/ 188 w 223"/>
                    <a:gd name="T27" fmla="*/ 0 h 215"/>
                    <a:gd name="T28" fmla="*/ 193 w 223"/>
                    <a:gd name="T29" fmla="*/ 6 h 215"/>
                    <a:gd name="T30" fmla="*/ 184 w 223"/>
                    <a:gd name="T31" fmla="*/ 21 h 215"/>
                    <a:gd name="T32" fmla="*/ 163 w 223"/>
                    <a:gd name="T33" fmla="*/ 48 h 215"/>
                    <a:gd name="T34" fmla="*/ 200 w 223"/>
                    <a:gd name="T35" fmla="*/ 14 h 215"/>
                    <a:gd name="T36" fmla="*/ 207 w 223"/>
                    <a:gd name="T37" fmla="*/ 15 h 215"/>
                    <a:gd name="T38" fmla="*/ 206 w 223"/>
                    <a:gd name="T39" fmla="*/ 24 h 215"/>
                    <a:gd name="T40" fmla="*/ 174 w 223"/>
                    <a:gd name="T41" fmla="*/ 56 h 215"/>
                    <a:gd name="T42" fmla="*/ 213 w 223"/>
                    <a:gd name="T43" fmla="*/ 31 h 215"/>
                    <a:gd name="T44" fmla="*/ 218 w 223"/>
                    <a:gd name="T45" fmla="*/ 33 h 215"/>
                    <a:gd name="T46" fmla="*/ 218 w 223"/>
                    <a:gd name="T47" fmla="*/ 40 h 215"/>
                    <a:gd name="T48" fmla="*/ 194 w 223"/>
                    <a:gd name="T49" fmla="*/ 55 h 215"/>
                    <a:gd name="T50" fmla="*/ 183 w 223"/>
                    <a:gd name="T51" fmla="*/ 66 h 215"/>
                    <a:gd name="T52" fmla="*/ 215 w 223"/>
                    <a:gd name="T53" fmla="*/ 48 h 215"/>
                    <a:gd name="T54" fmla="*/ 222 w 223"/>
                    <a:gd name="T55" fmla="*/ 50 h 215"/>
                    <a:gd name="T56" fmla="*/ 220 w 223"/>
                    <a:gd name="T57" fmla="*/ 57 h 215"/>
                    <a:gd name="T58" fmla="*/ 186 w 223"/>
                    <a:gd name="T59" fmla="*/ 75 h 215"/>
                    <a:gd name="T60" fmla="*/ 170 w 223"/>
                    <a:gd name="T61" fmla="*/ 88 h 215"/>
                    <a:gd name="T62" fmla="*/ 159 w 223"/>
                    <a:gd name="T63" fmla="*/ 98 h 215"/>
                    <a:gd name="T64" fmla="*/ 138 w 223"/>
                    <a:gd name="T65" fmla="*/ 99 h 215"/>
                    <a:gd name="T66" fmla="*/ 33 w 223"/>
                    <a:gd name="T67" fmla="*/ 208 h 215"/>
                    <a:gd name="T68" fmla="*/ 25 w 223"/>
                    <a:gd name="T69" fmla="*/ 214 h 215"/>
                    <a:gd name="T70" fmla="*/ 17 w 223"/>
                    <a:gd name="T71" fmla="*/ 210 h 215"/>
                    <a:gd name="T72" fmla="*/ 0 w 223"/>
                    <a:gd name="T73" fmla="*/ 176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215"/>
                    <a:gd name="T113" fmla="*/ 223 w 223"/>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215">
                      <a:moveTo>
                        <a:pt x="6" y="157"/>
                      </a:moveTo>
                      <a:lnTo>
                        <a:pt x="27" y="196"/>
                      </a:lnTo>
                      <a:lnTo>
                        <a:pt x="124" y="88"/>
                      </a:lnTo>
                      <a:lnTo>
                        <a:pt x="122" y="80"/>
                      </a:lnTo>
                      <a:lnTo>
                        <a:pt x="120" y="74"/>
                      </a:lnTo>
                      <a:lnTo>
                        <a:pt x="119" y="67"/>
                      </a:lnTo>
                      <a:lnTo>
                        <a:pt x="121" y="59"/>
                      </a:lnTo>
                      <a:lnTo>
                        <a:pt x="124" y="51"/>
                      </a:lnTo>
                      <a:lnTo>
                        <a:pt x="127" y="46"/>
                      </a:lnTo>
                      <a:lnTo>
                        <a:pt x="127" y="42"/>
                      </a:lnTo>
                      <a:lnTo>
                        <a:pt x="128" y="33"/>
                      </a:lnTo>
                      <a:lnTo>
                        <a:pt x="126" y="27"/>
                      </a:lnTo>
                      <a:lnTo>
                        <a:pt x="125" y="20"/>
                      </a:lnTo>
                      <a:lnTo>
                        <a:pt x="125" y="14"/>
                      </a:lnTo>
                      <a:lnTo>
                        <a:pt x="127" y="10"/>
                      </a:lnTo>
                      <a:lnTo>
                        <a:pt x="130" y="7"/>
                      </a:lnTo>
                      <a:lnTo>
                        <a:pt x="136" y="5"/>
                      </a:lnTo>
                      <a:lnTo>
                        <a:pt x="139" y="5"/>
                      </a:lnTo>
                      <a:lnTo>
                        <a:pt x="142" y="8"/>
                      </a:lnTo>
                      <a:lnTo>
                        <a:pt x="146" y="14"/>
                      </a:lnTo>
                      <a:lnTo>
                        <a:pt x="147" y="21"/>
                      </a:lnTo>
                      <a:lnTo>
                        <a:pt x="147" y="27"/>
                      </a:lnTo>
                      <a:lnTo>
                        <a:pt x="145" y="33"/>
                      </a:lnTo>
                      <a:lnTo>
                        <a:pt x="141" y="41"/>
                      </a:lnTo>
                      <a:lnTo>
                        <a:pt x="145" y="44"/>
                      </a:lnTo>
                      <a:lnTo>
                        <a:pt x="181" y="5"/>
                      </a:lnTo>
                      <a:lnTo>
                        <a:pt x="184" y="1"/>
                      </a:lnTo>
                      <a:lnTo>
                        <a:pt x="188" y="0"/>
                      </a:lnTo>
                      <a:lnTo>
                        <a:pt x="192" y="2"/>
                      </a:lnTo>
                      <a:lnTo>
                        <a:pt x="193" y="6"/>
                      </a:lnTo>
                      <a:lnTo>
                        <a:pt x="193" y="10"/>
                      </a:lnTo>
                      <a:lnTo>
                        <a:pt x="184" y="21"/>
                      </a:lnTo>
                      <a:lnTo>
                        <a:pt x="161" y="45"/>
                      </a:lnTo>
                      <a:lnTo>
                        <a:pt x="163" y="48"/>
                      </a:lnTo>
                      <a:lnTo>
                        <a:pt x="196" y="17"/>
                      </a:lnTo>
                      <a:lnTo>
                        <a:pt x="200" y="14"/>
                      </a:lnTo>
                      <a:lnTo>
                        <a:pt x="204" y="14"/>
                      </a:lnTo>
                      <a:lnTo>
                        <a:pt x="207" y="15"/>
                      </a:lnTo>
                      <a:lnTo>
                        <a:pt x="207" y="19"/>
                      </a:lnTo>
                      <a:lnTo>
                        <a:pt x="206" y="24"/>
                      </a:lnTo>
                      <a:lnTo>
                        <a:pt x="172" y="54"/>
                      </a:lnTo>
                      <a:lnTo>
                        <a:pt x="174" y="56"/>
                      </a:lnTo>
                      <a:lnTo>
                        <a:pt x="209" y="32"/>
                      </a:lnTo>
                      <a:lnTo>
                        <a:pt x="213" y="31"/>
                      </a:lnTo>
                      <a:lnTo>
                        <a:pt x="216" y="31"/>
                      </a:lnTo>
                      <a:lnTo>
                        <a:pt x="218" y="33"/>
                      </a:lnTo>
                      <a:lnTo>
                        <a:pt x="219" y="37"/>
                      </a:lnTo>
                      <a:lnTo>
                        <a:pt x="218" y="40"/>
                      </a:lnTo>
                      <a:lnTo>
                        <a:pt x="215" y="43"/>
                      </a:lnTo>
                      <a:lnTo>
                        <a:pt x="194" y="55"/>
                      </a:lnTo>
                      <a:lnTo>
                        <a:pt x="181" y="64"/>
                      </a:lnTo>
                      <a:lnTo>
                        <a:pt x="183" y="66"/>
                      </a:lnTo>
                      <a:lnTo>
                        <a:pt x="206" y="53"/>
                      </a:lnTo>
                      <a:lnTo>
                        <a:pt x="215" y="48"/>
                      </a:lnTo>
                      <a:lnTo>
                        <a:pt x="221" y="48"/>
                      </a:lnTo>
                      <a:lnTo>
                        <a:pt x="222" y="50"/>
                      </a:lnTo>
                      <a:lnTo>
                        <a:pt x="222" y="54"/>
                      </a:lnTo>
                      <a:lnTo>
                        <a:pt x="220" y="57"/>
                      </a:lnTo>
                      <a:lnTo>
                        <a:pt x="205" y="66"/>
                      </a:lnTo>
                      <a:lnTo>
                        <a:pt x="186" y="75"/>
                      </a:lnTo>
                      <a:lnTo>
                        <a:pt x="178" y="81"/>
                      </a:lnTo>
                      <a:lnTo>
                        <a:pt x="170" y="88"/>
                      </a:lnTo>
                      <a:lnTo>
                        <a:pt x="165" y="95"/>
                      </a:lnTo>
                      <a:lnTo>
                        <a:pt x="159" y="98"/>
                      </a:lnTo>
                      <a:lnTo>
                        <a:pt x="151" y="100"/>
                      </a:lnTo>
                      <a:lnTo>
                        <a:pt x="138" y="99"/>
                      </a:lnTo>
                      <a:lnTo>
                        <a:pt x="133" y="96"/>
                      </a:lnTo>
                      <a:lnTo>
                        <a:pt x="33" y="208"/>
                      </a:lnTo>
                      <a:lnTo>
                        <a:pt x="28" y="212"/>
                      </a:lnTo>
                      <a:lnTo>
                        <a:pt x="25" y="214"/>
                      </a:lnTo>
                      <a:lnTo>
                        <a:pt x="20" y="213"/>
                      </a:lnTo>
                      <a:lnTo>
                        <a:pt x="17" y="210"/>
                      </a:lnTo>
                      <a:lnTo>
                        <a:pt x="15" y="205"/>
                      </a:lnTo>
                      <a:lnTo>
                        <a:pt x="0" y="176"/>
                      </a:lnTo>
                      <a:lnTo>
                        <a:pt x="6" y="157"/>
                      </a:lnTo>
                    </a:path>
                  </a:pathLst>
                </a:custGeom>
                <a:solidFill>
                  <a:srgbClr val="FFA0A0"/>
                </a:solidFill>
                <a:ln w="12700" cap="rnd">
                  <a:solidFill>
                    <a:srgbClr val="000000"/>
                  </a:solidFill>
                  <a:round/>
                  <a:headEnd type="none" w="sm" len="sm"/>
                  <a:tailEnd type="none" w="sm" len="sm"/>
                </a:ln>
              </p:spPr>
              <p:txBody>
                <a:bodyPr/>
                <a:lstStyle/>
                <a:p>
                  <a:endParaRPr lang="en-US"/>
                </a:p>
              </p:txBody>
            </p:sp>
            <p:grpSp>
              <p:nvGrpSpPr>
                <p:cNvPr id="35" name="Group 29"/>
                <p:cNvGrpSpPr>
                  <a:grpSpLocks/>
                </p:cNvGrpSpPr>
                <p:nvPr/>
              </p:nvGrpSpPr>
              <p:grpSpPr bwMode="auto">
                <a:xfrm>
                  <a:off x="2419" y="1651"/>
                  <a:ext cx="226" cy="458"/>
                  <a:chOff x="2419" y="1651"/>
                  <a:chExt cx="226" cy="458"/>
                </a:xfrm>
              </p:grpSpPr>
              <p:sp>
                <p:nvSpPr>
                  <p:cNvPr id="127" name="Freeform 30"/>
                  <p:cNvSpPr>
                    <a:spLocks/>
                  </p:cNvSpPr>
                  <p:nvPr/>
                </p:nvSpPr>
                <p:spPr bwMode="auto">
                  <a:xfrm>
                    <a:off x="2419" y="1894"/>
                    <a:ext cx="214" cy="215"/>
                  </a:xfrm>
                  <a:custGeom>
                    <a:avLst/>
                    <a:gdLst>
                      <a:gd name="T0" fmla="*/ 63 w 214"/>
                      <a:gd name="T1" fmla="*/ 4 h 215"/>
                      <a:gd name="T2" fmla="*/ 0 w 214"/>
                      <a:gd name="T3" fmla="*/ 194 h 215"/>
                      <a:gd name="T4" fmla="*/ 3 w 214"/>
                      <a:gd name="T5" fmla="*/ 198 h 215"/>
                      <a:gd name="T6" fmla="*/ 7 w 214"/>
                      <a:gd name="T7" fmla="*/ 195 h 215"/>
                      <a:gd name="T8" fmla="*/ 67 w 214"/>
                      <a:gd name="T9" fmla="*/ 11 h 215"/>
                      <a:gd name="T10" fmla="*/ 71 w 214"/>
                      <a:gd name="T11" fmla="*/ 9 h 215"/>
                      <a:gd name="T12" fmla="*/ 94 w 214"/>
                      <a:gd name="T13" fmla="*/ 9 h 215"/>
                      <a:gd name="T14" fmla="*/ 124 w 214"/>
                      <a:gd name="T15" fmla="*/ 10 h 215"/>
                      <a:gd name="T16" fmla="*/ 150 w 214"/>
                      <a:gd name="T17" fmla="*/ 12 h 215"/>
                      <a:gd name="T18" fmla="*/ 158 w 214"/>
                      <a:gd name="T19" fmla="*/ 14 h 215"/>
                      <a:gd name="T20" fmla="*/ 162 w 214"/>
                      <a:gd name="T21" fmla="*/ 19 h 215"/>
                      <a:gd name="T22" fmla="*/ 166 w 214"/>
                      <a:gd name="T23" fmla="*/ 25 h 215"/>
                      <a:gd name="T24" fmla="*/ 208 w 214"/>
                      <a:gd name="T25" fmla="*/ 212 h 215"/>
                      <a:gd name="T26" fmla="*/ 211 w 214"/>
                      <a:gd name="T27" fmla="*/ 214 h 215"/>
                      <a:gd name="T28" fmla="*/ 213 w 214"/>
                      <a:gd name="T29" fmla="*/ 210 h 215"/>
                      <a:gd name="T30" fmla="*/ 172 w 214"/>
                      <a:gd name="T31" fmla="*/ 24 h 215"/>
                      <a:gd name="T32" fmla="*/ 168 w 214"/>
                      <a:gd name="T33" fmla="*/ 14 h 215"/>
                      <a:gd name="T34" fmla="*/ 164 w 214"/>
                      <a:gd name="T35" fmla="*/ 10 h 215"/>
                      <a:gd name="T36" fmla="*/ 161 w 214"/>
                      <a:gd name="T37" fmla="*/ 7 h 215"/>
                      <a:gd name="T38" fmla="*/ 156 w 214"/>
                      <a:gd name="T39" fmla="*/ 4 h 215"/>
                      <a:gd name="T40" fmla="*/ 147 w 214"/>
                      <a:gd name="T41" fmla="*/ 4 h 215"/>
                      <a:gd name="T42" fmla="*/ 119 w 214"/>
                      <a:gd name="T43" fmla="*/ 1 h 215"/>
                      <a:gd name="T44" fmla="*/ 89 w 214"/>
                      <a:gd name="T45" fmla="*/ 0 h 215"/>
                      <a:gd name="T46" fmla="*/ 74 w 214"/>
                      <a:gd name="T47" fmla="*/ 0 h 215"/>
                      <a:gd name="T48" fmla="*/ 67 w 214"/>
                      <a:gd name="T49" fmla="*/ 1 h 215"/>
                      <a:gd name="T50" fmla="*/ 63 w 214"/>
                      <a:gd name="T51" fmla="*/ 4 h 2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
                      <a:gd name="T79" fmla="*/ 0 h 215"/>
                      <a:gd name="T80" fmla="*/ 214 w 214"/>
                      <a:gd name="T81" fmla="*/ 215 h 2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 h="215">
                        <a:moveTo>
                          <a:pt x="63" y="4"/>
                        </a:moveTo>
                        <a:lnTo>
                          <a:pt x="0" y="194"/>
                        </a:lnTo>
                        <a:lnTo>
                          <a:pt x="3" y="198"/>
                        </a:lnTo>
                        <a:lnTo>
                          <a:pt x="7" y="195"/>
                        </a:lnTo>
                        <a:lnTo>
                          <a:pt x="67" y="11"/>
                        </a:lnTo>
                        <a:lnTo>
                          <a:pt x="71" y="9"/>
                        </a:lnTo>
                        <a:lnTo>
                          <a:pt x="94" y="9"/>
                        </a:lnTo>
                        <a:lnTo>
                          <a:pt x="124" y="10"/>
                        </a:lnTo>
                        <a:lnTo>
                          <a:pt x="150" y="12"/>
                        </a:lnTo>
                        <a:lnTo>
                          <a:pt x="158" y="14"/>
                        </a:lnTo>
                        <a:lnTo>
                          <a:pt x="162" y="19"/>
                        </a:lnTo>
                        <a:lnTo>
                          <a:pt x="166" y="25"/>
                        </a:lnTo>
                        <a:lnTo>
                          <a:pt x="208" y="212"/>
                        </a:lnTo>
                        <a:lnTo>
                          <a:pt x="211" y="214"/>
                        </a:lnTo>
                        <a:lnTo>
                          <a:pt x="213" y="210"/>
                        </a:lnTo>
                        <a:lnTo>
                          <a:pt x="172" y="24"/>
                        </a:lnTo>
                        <a:lnTo>
                          <a:pt x="168" y="14"/>
                        </a:lnTo>
                        <a:lnTo>
                          <a:pt x="164" y="10"/>
                        </a:lnTo>
                        <a:lnTo>
                          <a:pt x="161" y="7"/>
                        </a:lnTo>
                        <a:lnTo>
                          <a:pt x="156" y="4"/>
                        </a:lnTo>
                        <a:lnTo>
                          <a:pt x="147" y="4"/>
                        </a:lnTo>
                        <a:lnTo>
                          <a:pt x="119" y="1"/>
                        </a:lnTo>
                        <a:lnTo>
                          <a:pt x="89" y="0"/>
                        </a:lnTo>
                        <a:lnTo>
                          <a:pt x="74" y="0"/>
                        </a:lnTo>
                        <a:lnTo>
                          <a:pt x="67" y="1"/>
                        </a:lnTo>
                        <a:lnTo>
                          <a:pt x="63" y="4"/>
                        </a:lnTo>
                      </a:path>
                    </a:pathLst>
                  </a:custGeom>
                  <a:solidFill>
                    <a:srgbClr val="402000"/>
                  </a:solidFill>
                  <a:ln w="12700" cap="rnd">
                    <a:solidFill>
                      <a:srgbClr val="000000"/>
                    </a:solidFill>
                    <a:round/>
                    <a:headEnd type="none" w="sm" len="sm"/>
                    <a:tailEnd type="none" w="sm" len="sm"/>
                  </a:ln>
                </p:spPr>
                <p:txBody>
                  <a:bodyPr/>
                  <a:lstStyle/>
                  <a:p>
                    <a:endParaRPr lang="en-US"/>
                  </a:p>
                </p:txBody>
              </p:sp>
              <p:sp>
                <p:nvSpPr>
                  <p:cNvPr id="128" name="Freeform 31"/>
                  <p:cNvSpPr>
                    <a:spLocks/>
                  </p:cNvSpPr>
                  <p:nvPr/>
                </p:nvSpPr>
                <p:spPr bwMode="auto">
                  <a:xfrm>
                    <a:off x="2421" y="1651"/>
                    <a:ext cx="224" cy="251"/>
                  </a:xfrm>
                  <a:custGeom>
                    <a:avLst/>
                    <a:gdLst>
                      <a:gd name="T0" fmla="*/ 45 w 224"/>
                      <a:gd name="T1" fmla="*/ 0 h 251"/>
                      <a:gd name="T2" fmla="*/ 14 w 224"/>
                      <a:gd name="T3" fmla="*/ 0 h 251"/>
                      <a:gd name="T4" fmla="*/ 1 w 224"/>
                      <a:gd name="T5" fmla="*/ 9 h 251"/>
                      <a:gd name="T6" fmla="*/ 0 w 224"/>
                      <a:gd name="T7" fmla="*/ 32 h 251"/>
                      <a:gd name="T8" fmla="*/ 34 w 224"/>
                      <a:gd name="T9" fmla="*/ 167 h 251"/>
                      <a:gd name="T10" fmla="*/ 37 w 224"/>
                      <a:gd name="T11" fmla="*/ 180 h 251"/>
                      <a:gd name="T12" fmla="*/ 38 w 224"/>
                      <a:gd name="T13" fmla="*/ 195 h 251"/>
                      <a:gd name="T14" fmla="*/ 40 w 224"/>
                      <a:gd name="T15" fmla="*/ 226 h 251"/>
                      <a:gd name="T16" fmla="*/ 46 w 224"/>
                      <a:gd name="T17" fmla="*/ 240 h 251"/>
                      <a:gd name="T18" fmla="*/ 54 w 224"/>
                      <a:gd name="T19" fmla="*/ 242 h 251"/>
                      <a:gd name="T20" fmla="*/ 64 w 224"/>
                      <a:gd name="T21" fmla="*/ 244 h 251"/>
                      <a:gd name="T22" fmla="*/ 91 w 224"/>
                      <a:gd name="T23" fmla="*/ 245 h 251"/>
                      <a:gd name="T24" fmla="*/ 141 w 224"/>
                      <a:gd name="T25" fmla="*/ 247 h 251"/>
                      <a:gd name="T26" fmla="*/ 179 w 224"/>
                      <a:gd name="T27" fmla="*/ 250 h 251"/>
                      <a:gd name="T28" fmla="*/ 189 w 224"/>
                      <a:gd name="T29" fmla="*/ 246 h 251"/>
                      <a:gd name="T30" fmla="*/ 197 w 224"/>
                      <a:gd name="T31" fmla="*/ 237 h 251"/>
                      <a:gd name="T32" fmla="*/ 205 w 224"/>
                      <a:gd name="T33" fmla="*/ 223 h 251"/>
                      <a:gd name="T34" fmla="*/ 212 w 224"/>
                      <a:gd name="T35" fmla="*/ 209 h 251"/>
                      <a:gd name="T36" fmla="*/ 216 w 224"/>
                      <a:gd name="T37" fmla="*/ 200 h 251"/>
                      <a:gd name="T38" fmla="*/ 219 w 224"/>
                      <a:gd name="T39" fmla="*/ 193 h 251"/>
                      <a:gd name="T40" fmla="*/ 223 w 224"/>
                      <a:gd name="T41" fmla="*/ 182 h 251"/>
                      <a:gd name="T42" fmla="*/ 223 w 224"/>
                      <a:gd name="T43" fmla="*/ 177 h 251"/>
                      <a:gd name="T44" fmla="*/ 223 w 224"/>
                      <a:gd name="T45" fmla="*/ 170 h 251"/>
                      <a:gd name="T46" fmla="*/ 219 w 224"/>
                      <a:gd name="T47" fmla="*/ 166 h 251"/>
                      <a:gd name="T48" fmla="*/ 213 w 224"/>
                      <a:gd name="T49" fmla="*/ 161 h 251"/>
                      <a:gd name="T50" fmla="*/ 206 w 224"/>
                      <a:gd name="T51" fmla="*/ 161 h 251"/>
                      <a:gd name="T52" fmla="*/ 197 w 224"/>
                      <a:gd name="T53" fmla="*/ 161 h 251"/>
                      <a:gd name="T54" fmla="*/ 73 w 224"/>
                      <a:gd name="T55" fmla="*/ 166 h 251"/>
                      <a:gd name="T56" fmla="*/ 70 w 224"/>
                      <a:gd name="T57" fmla="*/ 133 h 251"/>
                      <a:gd name="T58" fmla="*/ 66 w 224"/>
                      <a:gd name="T59" fmla="*/ 71 h 251"/>
                      <a:gd name="T60" fmla="*/ 63 w 224"/>
                      <a:gd name="T61" fmla="*/ 29 h 251"/>
                      <a:gd name="T62" fmla="*/ 59 w 224"/>
                      <a:gd name="T63" fmla="*/ 11 h 251"/>
                      <a:gd name="T64" fmla="*/ 45 w 224"/>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51"/>
                      <a:gd name="T101" fmla="*/ 224 w 224"/>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51">
                        <a:moveTo>
                          <a:pt x="45" y="0"/>
                        </a:moveTo>
                        <a:lnTo>
                          <a:pt x="14" y="0"/>
                        </a:lnTo>
                        <a:lnTo>
                          <a:pt x="1" y="9"/>
                        </a:lnTo>
                        <a:lnTo>
                          <a:pt x="0" y="32"/>
                        </a:lnTo>
                        <a:lnTo>
                          <a:pt x="34" y="167"/>
                        </a:lnTo>
                        <a:lnTo>
                          <a:pt x="37" y="180"/>
                        </a:lnTo>
                        <a:lnTo>
                          <a:pt x="38" y="195"/>
                        </a:lnTo>
                        <a:lnTo>
                          <a:pt x="40" y="226"/>
                        </a:lnTo>
                        <a:lnTo>
                          <a:pt x="46" y="240"/>
                        </a:lnTo>
                        <a:lnTo>
                          <a:pt x="54" y="242"/>
                        </a:lnTo>
                        <a:lnTo>
                          <a:pt x="64" y="244"/>
                        </a:lnTo>
                        <a:lnTo>
                          <a:pt x="91" y="245"/>
                        </a:lnTo>
                        <a:lnTo>
                          <a:pt x="141" y="247"/>
                        </a:lnTo>
                        <a:lnTo>
                          <a:pt x="179" y="250"/>
                        </a:lnTo>
                        <a:lnTo>
                          <a:pt x="189" y="246"/>
                        </a:lnTo>
                        <a:lnTo>
                          <a:pt x="197" y="237"/>
                        </a:lnTo>
                        <a:lnTo>
                          <a:pt x="205" y="223"/>
                        </a:lnTo>
                        <a:lnTo>
                          <a:pt x="212" y="209"/>
                        </a:lnTo>
                        <a:lnTo>
                          <a:pt x="216" y="200"/>
                        </a:lnTo>
                        <a:lnTo>
                          <a:pt x="219" y="193"/>
                        </a:lnTo>
                        <a:lnTo>
                          <a:pt x="223" y="182"/>
                        </a:lnTo>
                        <a:lnTo>
                          <a:pt x="223" y="177"/>
                        </a:lnTo>
                        <a:lnTo>
                          <a:pt x="223" y="170"/>
                        </a:lnTo>
                        <a:lnTo>
                          <a:pt x="219" y="166"/>
                        </a:lnTo>
                        <a:lnTo>
                          <a:pt x="213" y="161"/>
                        </a:lnTo>
                        <a:lnTo>
                          <a:pt x="206" y="161"/>
                        </a:lnTo>
                        <a:lnTo>
                          <a:pt x="197" y="161"/>
                        </a:lnTo>
                        <a:lnTo>
                          <a:pt x="73" y="166"/>
                        </a:lnTo>
                        <a:lnTo>
                          <a:pt x="70" y="133"/>
                        </a:lnTo>
                        <a:lnTo>
                          <a:pt x="66" y="71"/>
                        </a:lnTo>
                        <a:lnTo>
                          <a:pt x="63" y="29"/>
                        </a:lnTo>
                        <a:lnTo>
                          <a:pt x="59" y="11"/>
                        </a:lnTo>
                        <a:lnTo>
                          <a:pt x="45" y="0"/>
                        </a:lnTo>
                      </a:path>
                    </a:pathLst>
                  </a:custGeom>
                  <a:solidFill>
                    <a:srgbClr val="A08060"/>
                  </a:solidFill>
                  <a:ln w="12700" cap="rnd">
                    <a:solidFill>
                      <a:srgbClr val="000000"/>
                    </a:solidFill>
                    <a:round/>
                    <a:headEnd type="none" w="sm" len="sm"/>
                    <a:tailEnd type="none" w="sm" len="sm"/>
                  </a:ln>
                </p:spPr>
                <p:txBody>
                  <a:bodyPr/>
                  <a:lstStyle/>
                  <a:p>
                    <a:endParaRPr lang="en-US"/>
                  </a:p>
                </p:txBody>
              </p:sp>
            </p:grpSp>
            <p:sp>
              <p:nvSpPr>
                <p:cNvPr id="36" name="Freeform 32"/>
                <p:cNvSpPr>
                  <a:spLocks/>
                </p:cNvSpPr>
                <p:nvPr/>
              </p:nvSpPr>
              <p:spPr bwMode="auto">
                <a:xfrm>
                  <a:off x="2492" y="1573"/>
                  <a:ext cx="268" cy="526"/>
                </a:xfrm>
                <a:custGeom>
                  <a:avLst/>
                  <a:gdLst>
                    <a:gd name="T0" fmla="*/ 161 w 268"/>
                    <a:gd name="T1" fmla="*/ 10 h 526"/>
                    <a:gd name="T2" fmla="*/ 184 w 268"/>
                    <a:gd name="T3" fmla="*/ 39 h 526"/>
                    <a:gd name="T4" fmla="*/ 196 w 268"/>
                    <a:gd name="T5" fmla="*/ 59 h 526"/>
                    <a:gd name="T6" fmla="*/ 207 w 268"/>
                    <a:gd name="T7" fmla="*/ 76 h 526"/>
                    <a:gd name="T8" fmla="*/ 204 w 268"/>
                    <a:gd name="T9" fmla="*/ 100 h 526"/>
                    <a:gd name="T10" fmla="*/ 194 w 268"/>
                    <a:gd name="T11" fmla="*/ 103 h 526"/>
                    <a:gd name="T12" fmla="*/ 196 w 268"/>
                    <a:gd name="T13" fmla="*/ 121 h 526"/>
                    <a:gd name="T14" fmla="*/ 192 w 268"/>
                    <a:gd name="T15" fmla="*/ 145 h 526"/>
                    <a:gd name="T16" fmla="*/ 173 w 268"/>
                    <a:gd name="T17" fmla="*/ 156 h 526"/>
                    <a:gd name="T18" fmla="*/ 165 w 268"/>
                    <a:gd name="T19" fmla="*/ 181 h 526"/>
                    <a:gd name="T20" fmla="*/ 182 w 268"/>
                    <a:gd name="T21" fmla="*/ 194 h 526"/>
                    <a:gd name="T22" fmla="*/ 231 w 268"/>
                    <a:gd name="T23" fmla="*/ 194 h 526"/>
                    <a:gd name="T24" fmla="*/ 258 w 268"/>
                    <a:gd name="T25" fmla="*/ 205 h 526"/>
                    <a:gd name="T26" fmla="*/ 267 w 268"/>
                    <a:gd name="T27" fmla="*/ 234 h 526"/>
                    <a:gd name="T28" fmla="*/ 255 w 268"/>
                    <a:gd name="T29" fmla="*/ 285 h 526"/>
                    <a:gd name="T30" fmla="*/ 225 w 268"/>
                    <a:gd name="T31" fmla="*/ 354 h 526"/>
                    <a:gd name="T32" fmla="*/ 193 w 268"/>
                    <a:gd name="T33" fmla="*/ 451 h 526"/>
                    <a:gd name="T34" fmla="*/ 179 w 268"/>
                    <a:gd name="T35" fmla="*/ 525 h 526"/>
                    <a:gd name="T36" fmla="*/ 151 w 268"/>
                    <a:gd name="T37" fmla="*/ 505 h 526"/>
                    <a:gd name="T38" fmla="*/ 122 w 268"/>
                    <a:gd name="T39" fmla="*/ 490 h 526"/>
                    <a:gd name="T40" fmla="*/ 109 w 268"/>
                    <a:gd name="T41" fmla="*/ 481 h 526"/>
                    <a:gd name="T42" fmla="*/ 87 w 268"/>
                    <a:gd name="T43" fmla="*/ 494 h 526"/>
                    <a:gd name="T44" fmla="*/ 74 w 268"/>
                    <a:gd name="T45" fmla="*/ 495 h 526"/>
                    <a:gd name="T46" fmla="*/ 85 w 268"/>
                    <a:gd name="T47" fmla="*/ 462 h 526"/>
                    <a:gd name="T48" fmla="*/ 123 w 268"/>
                    <a:gd name="T49" fmla="*/ 410 h 526"/>
                    <a:gd name="T50" fmla="*/ 129 w 268"/>
                    <a:gd name="T51" fmla="*/ 369 h 526"/>
                    <a:gd name="T52" fmla="*/ 127 w 268"/>
                    <a:gd name="T53" fmla="*/ 312 h 526"/>
                    <a:gd name="T54" fmla="*/ 107 w 268"/>
                    <a:gd name="T55" fmla="*/ 292 h 526"/>
                    <a:gd name="T56" fmla="*/ 66 w 268"/>
                    <a:gd name="T57" fmla="*/ 302 h 526"/>
                    <a:gd name="T58" fmla="*/ 34 w 268"/>
                    <a:gd name="T59" fmla="*/ 309 h 526"/>
                    <a:gd name="T60" fmla="*/ 10 w 268"/>
                    <a:gd name="T61" fmla="*/ 301 h 526"/>
                    <a:gd name="T62" fmla="*/ 0 w 268"/>
                    <a:gd name="T63" fmla="*/ 270 h 526"/>
                    <a:gd name="T64" fmla="*/ 10 w 268"/>
                    <a:gd name="T65" fmla="*/ 237 h 526"/>
                    <a:gd name="T66" fmla="*/ 40 w 268"/>
                    <a:gd name="T67" fmla="*/ 175 h 526"/>
                    <a:gd name="T68" fmla="*/ 66 w 268"/>
                    <a:gd name="T69" fmla="*/ 131 h 526"/>
                    <a:gd name="T70" fmla="*/ 84 w 268"/>
                    <a:gd name="T71" fmla="*/ 87 h 526"/>
                    <a:gd name="T72" fmla="*/ 92 w 268"/>
                    <a:gd name="T73" fmla="*/ 43 h 526"/>
                    <a:gd name="T74" fmla="*/ 102 w 268"/>
                    <a:gd name="T75" fmla="*/ 12 h 526"/>
                    <a:gd name="T76" fmla="*/ 119 w 268"/>
                    <a:gd name="T77" fmla="*/ 3 h 526"/>
                    <a:gd name="T78" fmla="*/ 150 w 268"/>
                    <a:gd name="T79" fmla="*/ 0 h 5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8"/>
                    <a:gd name="T121" fmla="*/ 0 h 526"/>
                    <a:gd name="T122" fmla="*/ 268 w 268"/>
                    <a:gd name="T123" fmla="*/ 526 h 5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8" h="526">
                      <a:moveTo>
                        <a:pt x="150" y="0"/>
                      </a:moveTo>
                      <a:lnTo>
                        <a:pt x="161" y="10"/>
                      </a:lnTo>
                      <a:lnTo>
                        <a:pt x="176" y="26"/>
                      </a:lnTo>
                      <a:lnTo>
                        <a:pt x="184" y="39"/>
                      </a:lnTo>
                      <a:lnTo>
                        <a:pt x="190" y="50"/>
                      </a:lnTo>
                      <a:lnTo>
                        <a:pt x="196" y="59"/>
                      </a:lnTo>
                      <a:lnTo>
                        <a:pt x="203" y="67"/>
                      </a:lnTo>
                      <a:lnTo>
                        <a:pt x="207" y="76"/>
                      </a:lnTo>
                      <a:lnTo>
                        <a:pt x="207" y="91"/>
                      </a:lnTo>
                      <a:lnTo>
                        <a:pt x="204" y="100"/>
                      </a:lnTo>
                      <a:lnTo>
                        <a:pt x="200" y="101"/>
                      </a:lnTo>
                      <a:lnTo>
                        <a:pt x="194" y="103"/>
                      </a:lnTo>
                      <a:lnTo>
                        <a:pt x="193" y="110"/>
                      </a:lnTo>
                      <a:lnTo>
                        <a:pt x="196" y="121"/>
                      </a:lnTo>
                      <a:lnTo>
                        <a:pt x="196" y="137"/>
                      </a:lnTo>
                      <a:lnTo>
                        <a:pt x="192" y="145"/>
                      </a:lnTo>
                      <a:lnTo>
                        <a:pt x="179" y="156"/>
                      </a:lnTo>
                      <a:lnTo>
                        <a:pt x="173" y="156"/>
                      </a:lnTo>
                      <a:lnTo>
                        <a:pt x="168" y="161"/>
                      </a:lnTo>
                      <a:lnTo>
                        <a:pt x="165" y="181"/>
                      </a:lnTo>
                      <a:lnTo>
                        <a:pt x="165" y="198"/>
                      </a:lnTo>
                      <a:lnTo>
                        <a:pt x="182" y="194"/>
                      </a:lnTo>
                      <a:lnTo>
                        <a:pt x="206" y="194"/>
                      </a:lnTo>
                      <a:lnTo>
                        <a:pt x="231" y="194"/>
                      </a:lnTo>
                      <a:lnTo>
                        <a:pt x="248" y="198"/>
                      </a:lnTo>
                      <a:lnTo>
                        <a:pt x="258" y="205"/>
                      </a:lnTo>
                      <a:lnTo>
                        <a:pt x="265" y="220"/>
                      </a:lnTo>
                      <a:lnTo>
                        <a:pt x="267" y="234"/>
                      </a:lnTo>
                      <a:lnTo>
                        <a:pt x="264" y="251"/>
                      </a:lnTo>
                      <a:lnTo>
                        <a:pt x="255" y="285"/>
                      </a:lnTo>
                      <a:lnTo>
                        <a:pt x="241" y="321"/>
                      </a:lnTo>
                      <a:lnTo>
                        <a:pt x="225" y="354"/>
                      </a:lnTo>
                      <a:lnTo>
                        <a:pt x="206" y="410"/>
                      </a:lnTo>
                      <a:lnTo>
                        <a:pt x="193" y="451"/>
                      </a:lnTo>
                      <a:lnTo>
                        <a:pt x="184" y="498"/>
                      </a:lnTo>
                      <a:lnTo>
                        <a:pt x="179" y="525"/>
                      </a:lnTo>
                      <a:lnTo>
                        <a:pt x="165" y="516"/>
                      </a:lnTo>
                      <a:lnTo>
                        <a:pt x="151" y="505"/>
                      </a:lnTo>
                      <a:lnTo>
                        <a:pt x="134" y="492"/>
                      </a:lnTo>
                      <a:lnTo>
                        <a:pt x="122" y="490"/>
                      </a:lnTo>
                      <a:lnTo>
                        <a:pt x="117" y="486"/>
                      </a:lnTo>
                      <a:lnTo>
                        <a:pt x="109" y="481"/>
                      </a:lnTo>
                      <a:lnTo>
                        <a:pt x="95" y="485"/>
                      </a:lnTo>
                      <a:lnTo>
                        <a:pt x="87" y="494"/>
                      </a:lnTo>
                      <a:lnTo>
                        <a:pt x="80" y="496"/>
                      </a:lnTo>
                      <a:lnTo>
                        <a:pt x="74" y="495"/>
                      </a:lnTo>
                      <a:lnTo>
                        <a:pt x="78" y="488"/>
                      </a:lnTo>
                      <a:lnTo>
                        <a:pt x="85" y="462"/>
                      </a:lnTo>
                      <a:lnTo>
                        <a:pt x="105" y="431"/>
                      </a:lnTo>
                      <a:lnTo>
                        <a:pt x="123" y="410"/>
                      </a:lnTo>
                      <a:lnTo>
                        <a:pt x="126" y="395"/>
                      </a:lnTo>
                      <a:lnTo>
                        <a:pt x="129" y="369"/>
                      </a:lnTo>
                      <a:lnTo>
                        <a:pt x="130" y="337"/>
                      </a:lnTo>
                      <a:lnTo>
                        <a:pt x="127" y="312"/>
                      </a:lnTo>
                      <a:lnTo>
                        <a:pt x="123" y="299"/>
                      </a:lnTo>
                      <a:lnTo>
                        <a:pt x="107" y="292"/>
                      </a:lnTo>
                      <a:lnTo>
                        <a:pt x="91" y="295"/>
                      </a:lnTo>
                      <a:lnTo>
                        <a:pt x="66" y="302"/>
                      </a:lnTo>
                      <a:lnTo>
                        <a:pt x="44" y="307"/>
                      </a:lnTo>
                      <a:lnTo>
                        <a:pt x="34" y="309"/>
                      </a:lnTo>
                      <a:lnTo>
                        <a:pt x="19" y="307"/>
                      </a:lnTo>
                      <a:lnTo>
                        <a:pt x="10" y="301"/>
                      </a:lnTo>
                      <a:lnTo>
                        <a:pt x="3" y="286"/>
                      </a:lnTo>
                      <a:lnTo>
                        <a:pt x="0" y="270"/>
                      </a:lnTo>
                      <a:lnTo>
                        <a:pt x="5" y="248"/>
                      </a:lnTo>
                      <a:lnTo>
                        <a:pt x="10" y="237"/>
                      </a:lnTo>
                      <a:lnTo>
                        <a:pt x="24" y="205"/>
                      </a:lnTo>
                      <a:lnTo>
                        <a:pt x="40" y="175"/>
                      </a:lnTo>
                      <a:lnTo>
                        <a:pt x="53" y="151"/>
                      </a:lnTo>
                      <a:lnTo>
                        <a:pt x="66" y="131"/>
                      </a:lnTo>
                      <a:lnTo>
                        <a:pt x="76" y="107"/>
                      </a:lnTo>
                      <a:lnTo>
                        <a:pt x="84" y="87"/>
                      </a:lnTo>
                      <a:lnTo>
                        <a:pt x="87" y="66"/>
                      </a:lnTo>
                      <a:lnTo>
                        <a:pt x="92" y="43"/>
                      </a:lnTo>
                      <a:lnTo>
                        <a:pt x="95" y="24"/>
                      </a:lnTo>
                      <a:lnTo>
                        <a:pt x="102" y="12"/>
                      </a:lnTo>
                      <a:lnTo>
                        <a:pt x="109" y="3"/>
                      </a:lnTo>
                      <a:lnTo>
                        <a:pt x="119" y="3"/>
                      </a:lnTo>
                      <a:lnTo>
                        <a:pt x="136" y="10"/>
                      </a:lnTo>
                      <a:lnTo>
                        <a:pt x="150" y="0"/>
                      </a:lnTo>
                    </a:path>
                  </a:pathLst>
                </a:custGeom>
                <a:solidFill>
                  <a:srgbClr val="A040E0"/>
                </a:solidFill>
                <a:ln w="12700" cap="rnd">
                  <a:solidFill>
                    <a:srgbClr val="000000"/>
                  </a:solidFill>
                  <a:round/>
                  <a:headEnd type="none" w="sm" len="sm"/>
                  <a:tailEnd type="none" w="sm" len="sm"/>
                </a:ln>
              </p:spPr>
              <p:txBody>
                <a:bodyPr/>
                <a:lstStyle/>
                <a:p>
                  <a:endParaRPr lang="en-US"/>
                </a:p>
              </p:txBody>
            </p:sp>
            <p:grpSp>
              <p:nvGrpSpPr>
                <p:cNvPr id="37" name="Group 33"/>
                <p:cNvGrpSpPr>
                  <a:grpSpLocks/>
                </p:cNvGrpSpPr>
                <p:nvPr/>
              </p:nvGrpSpPr>
              <p:grpSpPr bwMode="auto">
                <a:xfrm>
                  <a:off x="3122" y="1639"/>
                  <a:ext cx="227" cy="459"/>
                  <a:chOff x="3122" y="1639"/>
                  <a:chExt cx="227" cy="459"/>
                </a:xfrm>
              </p:grpSpPr>
              <p:sp>
                <p:nvSpPr>
                  <p:cNvPr id="125" name="Freeform 34"/>
                  <p:cNvSpPr>
                    <a:spLocks/>
                  </p:cNvSpPr>
                  <p:nvPr/>
                </p:nvSpPr>
                <p:spPr bwMode="auto">
                  <a:xfrm>
                    <a:off x="3134" y="1883"/>
                    <a:ext cx="215" cy="215"/>
                  </a:xfrm>
                  <a:custGeom>
                    <a:avLst/>
                    <a:gdLst>
                      <a:gd name="T0" fmla="*/ 151 w 215"/>
                      <a:gd name="T1" fmla="*/ 4 h 215"/>
                      <a:gd name="T2" fmla="*/ 214 w 215"/>
                      <a:gd name="T3" fmla="*/ 194 h 215"/>
                      <a:gd name="T4" fmla="*/ 212 w 215"/>
                      <a:gd name="T5" fmla="*/ 198 h 215"/>
                      <a:gd name="T6" fmla="*/ 207 w 215"/>
                      <a:gd name="T7" fmla="*/ 195 h 215"/>
                      <a:gd name="T8" fmla="*/ 147 w 215"/>
                      <a:gd name="T9" fmla="*/ 11 h 215"/>
                      <a:gd name="T10" fmla="*/ 143 w 215"/>
                      <a:gd name="T11" fmla="*/ 9 h 215"/>
                      <a:gd name="T12" fmla="*/ 120 w 215"/>
                      <a:gd name="T13" fmla="*/ 9 h 215"/>
                      <a:gd name="T14" fmla="*/ 90 w 215"/>
                      <a:gd name="T15" fmla="*/ 10 h 215"/>
                      <a:gd name="T16" fmla="*/ 63 w 215"/>
                      <a:gd name="T17" fmla="*/ 12 h 215"/>
                      <a:gd name="T18" fmla="*/ 56 w 215"/>
                      <a:gd name="T19" fmla="*/ 15 h 215"/>
                      <a:gd name="T20" fmla="*/ 51 w 215"/>
                      <a:gd name="T21" fmla="*/ 19 h 215"/>
                      <a:gd name="T22" fmla="*/ 48 w 215"/>
                      <a:gd name="T23" fmla="*/ 26 h 215"/>
                      <a:gd name="T24" fmla="*/ 6 w 215"/>
                      <a:gd name="T25" fmla="*/ 212 h 215"/>
                      <a:gd name="T26" fmla="*/ 3 w 215"/>
                      <a:gd name="T27" fmla="*/ 214 h 215"/>
                      <a:gd name="T28" fmla="*/ 0 w 215"/>
                      <a:gd name="T29" fmla="*/ 210 h 215"/>
                      <a:gd name="T30" fmla="*/ 42 w 215"/>
                      <a:gd name="T31" fmla="*/ 24 h 215"/>
                      <a:gd name="T32" fmla="*/ 46 w 215"/>
                      <a:gd name="T33" fmla="*/ 14 h 215"/>
                      <a:gd name="T34" fmla="*/ 49 w 215"/>
                      <a:gd name="T35" fmla="*/ 10 h 215"/>
                      <a:gd name="T36" fmla="*/ 53 w 215"/>
                      <a:gd name="T37" fmla="*/ 7 h 215"/>
                      <a:gd name="T38" fmla="*/ 58 w 215"/>
                      <a:gd name="T39" fmla="*/ 4 h 215"/>
                      <a:gd name="T40" fmla="*/ 67 w 215"/>
                      <a:gd name="T41" fmla="*/ 4 h 215"/>
                      <a:gd name="T42" fmla="*/ 95 w 215"/>
                      <a:gd name="T43" fmla="*/ 1 h 215"/>
                      <a:gd name="T44" fmla="*/ 125 w 215"/>
                      <a:gd name="T45" fmla="*/ 0 h 215"/>
                      <a:gd name="T46" fmla="*/ 140 w 215"/>
                      <a:gd name="T47" fmla="*/ 0 h 215"/>
                      <a:gd name="T48" fmla="*/ 147 w 215"/>
                      <a:gd name="T49" fmla="*/ 1 h 215"/>
                      <a:gd name="T50" fmla="*/ 151 w 215"/>
                      <a:gd name="T51" fmla="*/ 4 h 2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5"/>
                      <a:gd name="T79" fmla="*/ 0 h 215"/>
                      <a:gd name="T80" fmla="*/ 215 w 215"/>
                      <a:gd name="T81" fmla="*/ 215 h 2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5" h="215">
                        <a:moveTo>
                          <a:pt x="151" y="4"/>
                        </a:moveTo>
                        <a:lnTo>
                          <a:pt x="214" y="194"/>
                        </a:lnTo>
                        <a:lnTo>
                          <a:pt x="212" y="198"/>
                        </a:lnTo>
                        <a:lnTo>
                          <a:pt x="207" y="195"/>
                        </a:lnTo>
                        <a:lnTo>
                          <a:pt x="147" y="11"/>
                        </a:lnTo>
                        <a:lnTo>
                          <a:pt x="143" y="9"/>
                        </a:lnTo>
                        <a:lnTo>
                          <a:pt x="120" y="9"/>
                        </a:lnTo>
                        <a:lnTo>
                          <a:pt x="90" y="10"/>
                        </a:lnTo>
                        <a:lnTo>
                          <a:pt x="63" y="12"/>
                        </a:lnTo>
                        <a:lnTo>
                          <a:pt x="56" y="15"/>
                        </a:lnTo>
                        <a:lnTo>
                          <a:pt x="51" y="19"/>
                        </a:lnTo>
                        <a:lnTo>
                          <a:pt x="48" y="26"/>
                        </a:lnTo>
                        <a:lnTo>
                          <a:pt x="6" y="212"/>
                        </a:lnTo>
                        <a:lnTo>
                          <a:pt x="3" y="214"/>
                        </a:lnTo>
                        <a:lnTo>
                          <a:pt x="0" y="210"/>
                        </a:lnTo>
                        <a:lnTo>
                          <a:pt x="42" y="24"/>
                        </a:lnTo>
                        <a:lnTo>
                          <a:pt x="46" y="14"/>
                        </a:lnTo>
                        <a:lnTo>
                          <a:pt x="49" y="10"/>
                        </a:lnTo>
                        <a:lnTo>
                          <a:pt x="53" y="7"/>
                        </a:lnTo>
                        <a:lnTo>
                          <a:pt x="58" y="4"/>
                        </a:lnTo>
                        <a:lnTo>
                          <a:pt x="67" y="4"/>
                        </a:lnTo>
                        <a:lnTo>
                          <a:pt x="95" y="1"/>
                        </a:lnTo>
                        <a:lnTo>
                          <a:pt x="125" y="0"/>
                        </a:lnTo>
                        <a:lnTo>
                          <a:pt x="140" y="0"/>
                        </a:lnTo>
                        <a:lnTo>
                          <a:pt x="147" y="1"/>
                        </a:lnTo>
                        <a:lnTo>
                          <a:pt x="151" y="4"/>
                        </a:lnTo>
                      </a:path>
                    </a:pathLst>
                  </a:custGeom>
                  <a:solidFill>
                    <a:srgbClr val="402000"/>
                  </a:solidFill>
                  <a:ln w="12700" cap="rnd">
                    <a:solidFill>
                      <a:srgbClr val="000000"/>
                    </a:solidFill>
                    <a:round/>
                    <a:headEnd type="none" w="sm" len="sm"/>
                    <a:tailEnd type="none" w="sm" len="sm"/>
                  </a:ln>
                </p:spPr>
                <p:txBody>
                  <a:bodyPr/>
                  <a:lstStyle/>
                  <a:p>
                    <a:endParaRPr lang="en-US"/>
                  </a:p>
                </p:txBody>
              </p:sp>
              <p:sp>
                <p:nvSpPr>
                  <p:cNvPr id="126" name="Freeform 35"/>
                  <p:cNvSpPr>
                    <a:spLocks/>
                  </p:cNvSpPr>
                  <p:nvPr/>
                </p:nvSpPr>
                <p:spPr bwMode="auto">
                  <a:xfrm>
                    <a:off x="3122" y="1639"/>
                    <a:ext cx="224" cy="251"/>
                  </a:xfrm>
                  <a:custGeom>
                    <a:avLst/>
                    <a:gdLst>
                      <a:gd name="T0" fmla="*/ 178 w 224"/>
                      <a:gd name="T1" fmla="*/ 0 h 251"/>
                      <a:gd name="T2" fmla="*/ 208 w 224"/>
                      <a:gd name="T3" fmla="*/ 0 h 251"/>
                      <a:gd name="T4" fmla="*/ 222 w 224"/>
                      <a:gd name="T5" fmla="*/ 9 h 251"/>
                      <a:gd name="T6" fmla="*/ 223 w 224"/>
                      <a:gd name="T7" fmla="*/ 33 h 251"/>
                      <a:gd name="T8" fmla="*/ 189 w 224"/>
                      <a:gd name="T9" fmla="*/ 167 h 251"/>
                      <a:gd name="T10" fmla="*/ 186 w 224"/>
                      <a:gd name="T11" fmla="*/ 180 h 251"/>
                      <a:gd name="T12" fmla="*/ 185 w 224"/>
                      <a:gd name="T13" fmla="*/ 194 h 251"/>
                      <a:gd name="T14" fmla="*/ 183 w 224"/>
                      <a:gd name="T15" fmla="*/ 225 h 251"/>
                      <a:gd name="T16" fmla="*/ 177 w 224"/>
                      <a:gd name="T17" fmla="*/ 240 h 251"/>
                      <a:gd name="T18" fmla="*/ 169 w 224"/>
                      <a:gd name="T19" fmla="*/ 242 h 251"/>
                      <a:gd name="T20" fmla="*/ 159 w 224"/>
                      <a:gd name="T21" fmla="*/ 243 h 251"/>
                      <a:gd name="T22" fmla="*/ 132 w 224"/>
                      <a:gd name="T23" fmla="*/ 245 h 251"/>
                      <a:gd name="T24" fmla="*/ 82 w 224"/>
                      <a:gd name="T25" fmla="*/ 247 h 251"/>
                      <a:gd name="T26" fmla="*/ 44 w 224"/>
                      <a:gd name="T27" fmla="*/ 250 h 251"/>
                      <a:gd name="T28" fmla="*/ 34 w 224"/>
                      <a:gd name="T29" fmla="*/ 246 h 251"/>
                      <a:gd name="T30" fmla="*/ 26 w 224"/>
                      <a:gd name="T31" fmla="*/ 236 h 251"/>
                      <a:gd name="T32" fmla="*/ 18 w 224"/>
                      <a:gd name="T33" fmla="*/ 223 h 251"/>
                      <a:gd name="T34" fmla="*/ 11 w 224"/>
                      <a:gd name="T35" fmla="*/ 209 h 251"/>
                      <a:gd name="T36" fmla="*/ 6 w 224"/>
                      <a:gd name="T37" fmla="*/ 200 h 251"/>
                      <a:gd name="T38" fmla="*/ 4 w 224"/>
                      <a:gd name="T39" fmla="*/ 193 h 251"/>
                      <a:gd name="T40" fmla="*/ 0 w 224"/>
                      <a:gd name="T41" fmla="*/ 182 h 251"/>
                      <a:gd name="T42" fmla="*/ 0 w 224"/>
                      <a:gd name="T43" fmla="*/ 176 h 251"/>
                      <a:gd name="T44" fmla="*/ 0 w 224"/>
                      <a:gd name="T45" fmla="*/ 169 h 251"/>
                      <a:gd name="T46" fmla="*/ 4 w 224"/>
                      <a:gd name="T47" fmla="*/ 166 h 251"/>
                      <a:gd name="T48" fmla="*/ 10 w 224"/>
                      <a:gd name="T49" fmla="*/ 162 h 251"/>
                      <a:gd name="T50" fmla="*/ 17 w 224"/>
                      <a:gd name="T51" fmla="*/ 161 h 251"/>
                      <a:gd name="T52" fmla="*/ 26 w 224"/>
                      <a:gd name="T53" fmla="*/ 161 h 251"/>
                      <a:gd name="T54" fmla="*/ 150 w 224"/>
                      <a:gd name="T55" fmla="*/ 166 h 251"/>
                      <a:gd name="T56" fmla="*/ 153 w 224"/>
                      <a:gd name="T57" fmla="*/ 133 h 251"/>
                      <a:gd name="T58" fmla="*/ 157 w 224"/>
                      <a:gd name="T59" fmla="*/ 71 h 251"/>
                      <a:gd name="T60" fmla="*/ 160 w 224"/>
                      <a:gd name="T61" fmla="*/ 29 h 251"/>
                      <a:gd name="T62" fmla="*/ 164 w 224"/>
                      <a:gd name="T63" fmla="*/ 11 h 251"/>
                      <a:gd name="T64" fmla="*/ 178 w 224"/>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51"/>
                      <a:gd name="T101" fmla="*/ 224 w 224"/>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51">
                        <a:moveTo>
                          <a:pt x="178" y="0"/>
                        </a:moveTo>
                        <a:lnTo>
                          <a:pt x="208" y="0"/>
                        </a:lnTo>
                        <a:lnTo>
                          <a:pt x="222" y="9"/>
                        </a:lnTo>
                        <a:lnTo>
                          <a:pt x="223" y="33"/>
                        </a:lnTo>
                        <a:lnTo>
                          <a:pt x="189" y="167"/>
                        </a:lnTo>
                        <a:lnTo>
                          <a:pt x="186" y="180"/>
                        </a:lnTo>
                        <a:lnTo>
                          <a:pt x="185" y="194"/>
                        </a:lnTo>
                        <a:lnTo>
                          <a:pt x="183" y="225"/>
                        </a:lnTo>
                        <a:lnTo>
                          <a:pt x="177" y="240"/>
                        </a:lnTo>
                        <a:lnTo>
                          <a:pt x="169" y="242"/>
                        </a:lnTo>
                        <a:lnTo>
                          <a:pt x="159" y="243"/>
                        </a:lnTo>
                        <a:lnTo>
                          <a:pt x="132" y="245"/>
                        </a:lnTo>
                        <a:lnTo>
                          <a:pt x="82" y="247"/>
                        </a:lnTo>
                        <a:lnTo>
                          <a:pt x="44" y="250"/>
                        </a:lnTo>
                        <a:lnTo>
                          <a:pt x="34" y="246"/>
                        </a:lnTo>
                        <a:lnTo>
                          <a:pt x="26" y="236"/>
                        </a:lnTo>
                        <a:lnTo>
                          <a:pt x="18" y="223"/>
                        </a:lnTo>
                        <a:lnTo>
                          <a:pt x="11" y="209"/>
                        </a:lnTo>
                        <a:lnTo>
                          <a:pt x="6" y="200"/>
                        </a:lnTo>
                        <a:lnTo>
                          <a:pt x="4" y="193"/>
                        </a:lnTo>
                        <a:lnTo>
                          <a:pt x="0" y="182"/>
                        </a:lnTo>
                        <a:lnTo>
                          <a:pt x="0" y="176"/>
                        </a:lnTo>
                        <a:lnTo>
                          <a:pt x="0" y="169"/>
                        </a:lnTo>
                        <a:lnTo>
                          <a:pt x="4" y="166"/>
                        </a:lnTo>
                        <a:lnTo>
                          <a:pt x="10" y="162"/>
                        </a:lnTo>
                        <a:lnTo>
                          <a:pt x="17" y="161"/>
                        </a:lnTo>
                        <a:lnTo>
                          <a:pt x="26" y="161"/>
                        </a:lnTo>
                        <a:lnTo>
                          <a:pt x="150" y="166"/>
                        </a:lnTo>
                        <a:lnTo>
                          <a:pt x="153" y="133"/>
                        </a:lnTo>
                        <a:lnTo>
                          <a:pt x="157" y="71"/>
                        </a:lnTo>
                        <a:lnTo>
                          <a:pt x="160" y="29"/>
                        </a:lnTo>
                        <a:lnTo>
                          <a:pt x="164" y="11"/>
                        </a:lnTo>
                        <a:lnTo>
                          <a:pt x="178" y="0"/>
                        </a:lnTo>
                      </a:path>
                    </a:pathLst>
                  </a:custGeom>
                  <a:solidFill>
                    <a:srgbClr val="A08060"/>
                  </a:solidFill>
                  <a:ln w="12700" cap="rnd">
                    <a:solidFill>
                      <a:srgbClr val="000000"/>
                    </a:solidFill>
                    <a:round/>
                    <a:headEnd type="none" w="sm" len="sm"/>
                    <a:tailEnd type="none" w="sm" len="sm"/>
                  </a:ln>
                </p:spPr>
                <p:txBody>
                  <a:bodyPr/>
                  <a:lstStyle/>
                  <a:p>
                    <a:endParaRPr lang="en-US"/>
                  </a:p>
                </p:txBody>
              </p:sp>
            </p:grpSp>
            <p:sp>
              <p:nvSpPr>
                <p:cNvPr id="38" name="Freeform 36"/>
                <p:cNvSpPr>
                  <a:spLocks/>
                </p:cNvSpPr>
                <p:nvPr/>
              </p:nvSpPr>
              <p:spPr bwMode="auto">
                <a:xfrm>
                  <a:off x="2452" y="1027"/>
                  <a:ext cx="792" cy="434"/>
                </a:xfrm>
                <a:custGeom>
                  <a:avLst/>
                  <a:gdLst>
                    <a:gd name="T0" fmla="*/ 347 w 792"/>
                    <a:gd name="T1" fmla="*/ 53 h 434"/>
                    <a:gd name="T2" fmla="*/ 300 w 792"/>
                    <a:gd name="T3" fmla="*/ 47 h 434"/>
                    <a:gd name="T4" fmla="*/ 262 w 792"/>
                    <a:gd name="T5" fmla="*/ 51 h 434"/>
                    <a:gd name="T6" fmla="*/ 229 w 792"/>
                    <a:gd name="T7" fmla="*/ 61 h 434"/>
                    <a:gd name="T8" fmla="*/ 195 w 792"/>
                    <a:gd name="T9" fmla="*/ 79 h 434"/>
                    <a:gd name="T10" fmla="*/ 167 w 792"/>
                    <a:gd name="T11" fmla="*/ 106 h 434"/>
                    <a:gd name="T12" fmla="*/ 153 w 792"/>
                    <a:gd name="T13" fmla="*/ 130 h 434"/>
                    <a:gd name="T14" fmla="*/ 134 w 792"/>
                    <a:gd name="T15" fmla="*/ 142 h 434"/>
                    <a:gd name="T16" fmla="*/ 103 w 792"/>
                    <a:gd name="T17" fmla="*/ 141 h 434"/>
                    <a:gd name="T18" fmla="*/ 73 w 792"/>
                    <a:gd name="T19" fmla="*/ 148 h 434"/>
                    <a:gd name="T20" fmla="*/ 45 w 792"/>
                    <a:gd name="T21" fmla="*/ 164 h 434"/>
                    <a:gd name="T22" fmla="*/ 26 w 792"/>
                    <a:gd name="T23" fmla="*/ 183 h 434"/>
                    <a:gd name="T24" fmla="*/ 10 w 792"/>
                    <a:gd name="T25" fmla="*/ 210 h 434"/>
                    <a:gd name="T26" fmla="*/ 2 w 792"/>
                    <a:gd name="T27" fmla="*/ 240 h 434"/>
                    <a:gd name="T28" fmla="*/ 0 w 792"/>
                    <a:gd name="T29" fmla="*/ 263 h 434"/>
                    <a:gd name="T30" fmla="*/ 3 w 792"/>
                    <a:gd name="T31" fmla="*/ 290 h 434"/>
                    <a:gd name="T32" fmla="*/ 11 w 792"/>
                    <a:gd name="T33" fmla="*/ 314 h 434"/>
                    <a:gd name="T34" fmla="*/ 27 w 792"/>
                    <a:gd name="T35" fmla="*/ 342 h 434"/>
                    <a:gd name="T36" fmla="*/ 49 w 792"/>
                    <a:gd name="T37" fmla="*/ 363 h 434"/>
                    <a:gd name="T38" fmla="*/ 74 w 792"/>
                    <a:gd name="T39" fmla="*/ 377 h 434"/>
                    <a:gd name="T40" fmla="*/ 98 w 792"/>
                    <a:gd name="T41" fmla="*/ 383 h 434"/>
                    <a:gd name="T42" fmla="*/ 126 w 792"/>
                    <a:gd name="T43" fmla="*/ 384 h 434"/>
                    <a:gd name="T44" fmla="*/ 150 w 792"/>
                    <a:gd name="T45" fmla="*/ 378 h 434"/>
                    <a:gd name="T46" fmla="*/ 166 w 792"/>
                    <a:gd name="T47" fmla="*/ 385 h 434"/>
                    <a:gd name="T48" fmla="*/ 189 w 792"/>
                    <a:gd name="T49" fmla="*/ 401 h 434"/>
                    <a:gd name="T50" fmla="*/ 218 w 792"/>
                    <a:gd name="T51" fmla="*/ 416 h 434"/>
                    <a:gd name="T52" fmla="*/ 255 w 792"/>
                    <a:gd name="T53" fmla="*/ 427 h 434"/>
                    <a:gd name="T54" fmla="*/ 294 w 792"/>
                    <a:gd name="T55" fmla="*/ 433 h 434"/>
                    <a:gd name="T56" fmla="*/ 326 w 792"/>
                    <a:gd name="T57" fmla="*/ 433 h 434"/>
                    <a:gd name="T58" fmla="*/ 370 w 792"/>
                    <a:gd name="T59" fmla="*/ 427 h 434"/>
                    <a:gd name="T60" fmla="*/ 403 w 792"/>
                    <a:gd name="T61" fmla="*/ 417 h 434"/>
                    <a:gd name="T62" fmla="*/ 434 w 792"/>
                    <a:gd name="T63" fmla="*/ 403 h 434"/>
                    <a:gd name="T64" fmla="*/ 453 w 792"/>
                    <a:gd name="T65" fmla="*/ 400 h 434"/>
                    <a:gd name="T66" fmla="*/ 479 w 792"/>
                    <a:gd name="T67" fmla="*/ 410 h 434"/>
                    <a:gd name="T68" fmla="*/ 505 w 792"/>
                    <a:gd name="T69" fmla="*/ 414 h 434"/>
                    <a:gd name="T70" fmla="*/ 534 w 792"/>
                    <a:gd name="T71" fmla="*/ 412 h 434"/>
                    <a:gd name="T72" fmla="*/ 564 w 792"/>
                    <a:gd name="T73" fmla="*/ 403 h 434"/>
                    <a:gd name="T74" fmla="*/ 590 w 792"/>
                    <a:gd name="T75" fmla="*/ 386 h 434"/>
                    <a:gd name="T76" fmla="*/ 625 w 792"/>
                    <a:gd name="T77" fmla="*/ 397 h 434"/>
                    <a:gd name="T78" fmla="*/ 659 w 792"/>
                    <a:gd name="T79" fmla="*/ 399 h 434"/>
                    <a:gd name="T80" fmla="*/ 705 w 792"/>
                    <a:gd name="T81" fmla="*/ 388 h 434"/>
                    <a:gd name="T82" fmla="*/ 744 w 792"/>
                    <a:gd name="T83" fmla="*/ 362 h 434"/>
                    <a:gd name="T84" fmla="*/ 771 w 792"/>
                    <a:gd name="T85" fmla="*/ 330 h 434"/>
                    <a:gd name="T86" fmla="*/ 785 w 792"/>
                    <a:gd name="T87" fmla="*/ 296 h 434"/>
                    <a:gd name="T88" fmla="*/ 791 w 792"/>
                    <a:gd name="T89" fmla="*/ 259 h 434"/>
                    <a:gd name="T90" fmla="*/ 786 w 792"/>
                    <a:gd name="T91" fmla="*/ 224 h 434"/>
                    <a:gd name="T92" fmla="*/ 771 w 792"/>
                    <a:gd name="T93" fmla="*/ 189 h 434"/>
                    <a:gd name="T94" fmla="*/ 748 w 792"/>
                    <a:gd name="T95" fmla="*/ 160 h 434"/>
                    <a:gd name="T96" fmla="*/ 724 w 792"/>
                    <a:gd name="T97" fmla="*/ 141 h 434"/>
                    <a:gd name="T98" fmla="*/ 691 w 792"/>
                    <a:gd name="T99" fmla="*/ 125 h 434"/>
                    <a:gd name="T100" fmla="*/ 662 w 792"/>
                    <a:gd name="T101" fmla="*/ 120 h 434"/>
                    <a:gd name="T102" fmla="*/ 654 w 792"/>
                    <a:gd name="T103" fmla="*/ 95 h 434"/>
                    <a:gd name="T104" fmla="*/ 640 w 792"/>
                    <a:gd name="T105" fmla="*/ 70 h 434"/>
                    <a:gd name="T106" fmla="*/ 617 w 792"/>
                    <a:gd name="T107" fmla="*/ 45 h 434"/>
                    <a:gd name="T108" fmla="*/ 591 w 792"/>
                    <a:gd name="T109" fmla="*/ 26 h 434"/>
                    <a:gd name="T110" fmla="*/ 556 w 792"/>
                    <a:gd name="T111" fmla="*/ 9 h 434"/>
                    <a:gd name="T112" fmla="*/ 519 w 792"/>
                    <a:gd name="T113" fmla="*/ 1 h 434"/>
                    <a:gd name="T114" fmla="*/ 481 w 792"/>
                    <a:gd name="T115" fmla="*/ 0 h 434"/>
                    <a:gd name="T116" fmla="*/ 441 w 792"/>
                    <a:gd name="T117" fmla="*/ 9 h 434"/>
                    <a:gd name="T118" fmla="*/ 404 w 792"/>
                    <a:gd name="T119" fmla="*/ 26 h 434"/>
                    <a:gd name="T120" fmla="*/ 376 w 792"/>
                    <a:gd name="T121" fmla="*/ 46 h 4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434"/>
                    <a:gd name="T185" fmla="*/ 792 w 792"/>
                    <a:gd name="T186" fmla="*/ 434 h 4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434">
                      <a:moveTo>
                        <a:pt x="365" y="57"/>
                      </a:moveTo>
                      <a:lnTo>
                        <a:pt x="347" y="53"/>
                      </a:lnTo>
                      <a:lnTo>
                        <a:pt x="322" y="48"/>
                      </a:lnTo>
                      <a:lnTo>
                        <a:pt x="300" y="47"/>
                      </a:lnTo>
                      <a:lnTo>
                        <a:pt x="278" y="49"/>
                      </a:lnTo>
                      <a:lnTo>
                        <a:pt x="262" y="51"/>
                      </a:lnTo>
                      <a:lnTo>
                        <a:pt x="246" y="55"/>
                      </a:lnTo>
                      <a:lnTo>
                        <a:pt x="229" y="61"/>
                      </a:lnTo>
                      <a:lnTo>
                        <a:pt x="212" y="69"/>
                      </a:lnTo>
                      <a:lnTo>
                        <a:pt x="195" y="79"/>
                      </a:lnTo>
                      <a:lnTo>
                        <a:pt x="178" y="93"/>
                      </a:lnTo>
                      <a:lnTo>
                        <a:pt x="167" y="106"/>
                      </a:lnTo>
                      <a:lnTo>
                        <a:pt x="160" y="117"/>
                      </a:lnTo>
                      <a:lnTo>
                        <a:pt x="153" y="130"/>
                      </a:lnTo>
                      <a:lnTo>
                        <a:pt x="148" y="146"/>
                      </a:lnTo>
                      <a:lnTo>
                        <a:pt x="134" y="142"/>
                      </a:lnTo>
                      <a:lnTo>
                        <a:pt x="117" y="140"/>
                      </a:lnTo>
                      <a:lnTo>
                        <a:pt x="103" y="141"/>
                      </a:lnTo>
                      <a:lnTo>
                        <a:pt x="87" y="144"/>
                      </a:lnTo>
                      <a:lnTo>
                        <a:pt x="73" y="148"/>
                      </a:lnTo>
                      <a:lnTo>
                        <a:pt x="59" y="154"/>
                      </a:lnTo>
                      <a:lnTo>
                        <a:pt x="45" y="164"/>
                      </a:lnTo>
                      <a:lnTo>
                        <a:pt x="36" y="173"/>
                      </a:lnTo>
                      <a:lnTo>
                        <a:pt x="26" y="183"/>
                      </a:lnTo>
                      <a:lnTo>
                        <a:pt x="18" y="194"/>
                      </a:lnTo>
                      <a:lnTo>
                        <a:pt x="10" y="210"/>
                      </a:lnTo>
                      <a:lnTo>
                        <a:pt x="5" y="224"/>
                      </a:lnTo>
                      <a:lnTo>
                        <a:pt x="2" y="240"/>
                      </a:lnTo>
                      <a:lnTo>
                        <a:pt x="1" y="251"/>
                      </a:lnTo>
                      <a:lnTo>
                        <a:pt x="0" y="263"/>
                      </a:lnTo>
                      <a:lnTo>
                        <a:pt x="1" y="277"/>
                      </a:lnTo>
                      <a:lnTo>
                        <a:pt x="3" y="290"/>
                      </a:lnTo>
                      <a:lnTo>
                        <a:pt x="6" y="302"/>
                      </a:lnTo>
                      <a:lnTo>
                        <a:pt x="11" y="314"/>
                      </a:lnTo>
                      <a:lnTo>
                        <a:pt x="18" y="329"/>
                      </a:lnTo>
                      <a:lnTo>
                        <a:pt x="27" y="342"/>
                      </a:lnTo>
                      <a:lnTo>
                        <a:pt x="37" y="352"/>
                      </a:lnTo>
                      <a:lnTo>
                        <a:pt x="49" y="363"/>
                      </a:lnTo>
                      <a:lnTo>
                        <a:pt x="63" y="371"/>
                      </a:lnTo>
                      <a:lnTo>
                        <a:pt x="74" y="377"/>
                      </a:lnTo>
                      <a:lnTo>
                        <a:pt x="85" y="380"/>
                      </a:lnTo>
                      <a:lnTo>
                        <a:pt x="98" y="383"/>
                      </a:lnTo>
                      <a:lnTo>
                        <a:pt x="112" y="384"/>
                      </a:lnTo>
                      <a:lnTo>
                        <a:pt x="126" y="384"/>
                      </a:lnTo>
                      <a:lnTo>
                        <a:pt x="140" y="381"/>
                      </a:lnTo>
                      <a:lnTo>
                        <a:pt x="150" y="378"/>
                      </a:lnTo>
                      <a:lnTo>
                        <a:pt x="158" y="375"/>
                      </a:lnTo>
                      <a:lnTo>
                        <a:pt x="166" y="385"/>
                      </a:lnTo>
                      <a:lnTo>
                        <a:pt x="177" y="393"/>
                      </a:lnTo>
                      <a:lnTo>
                        <a:pt x="189" y="401"/>
                      </a:lnTo>
                      <a:lnTo>
                        <a:pt x="202" y="409"/>
                      </a:lnTo>
                      <a:lnTo>
                        <a:pt x="218" y="416"/>
                      </a:lnTo>
                      <a:lnTo>
                        <a:pt x="235" y="422"/>
                      </a:lnTo>
                      <a:lnTo>
                        <a:pt x="255" y="427"/>
                      </a:lnTo>
                      <a:lnTo>
                        <a:pt x="274" y="431"/>
                      </a:lnTo>
                      <a:lnTo>
                        <a:pt x="294" y="433"/>
                      </a:lnTo>
                      <a:lnTo>
                        <a:pt x="310" y="433"/>
                      </a:lnTo>
                      <a:lnTo>
                        <a:pt x="326" y="433"/>
                      </a:lnTo>
                      <a:lnTo>
                        <a:pt x="349" y="430"/>
                      </a:lnTo>
                      <a:lnTo>
                        <a:pt x="370" y="427"/>
                      </a:lnTo>
                      <a:lnTo>
                        <a:pt x="385" y="423"/>
                      </a:lnTo>
                      <a:lnTo>
                        <a:pt x="403" y="417"/>
                      </a:lnTo>
                      <a:lnTo>
                        <a:pt x="422" y="409"/>
                      </a:lnTo>
                      <a:lnTo>
                        <a:pt x="434" y="403"/>
                      </a:lnTo>
                      <a:lnTo>
                        <a:pt x="443" y="395"/>
                      </a:lnTo>
                      <a:lnTo>
                        <a:pt x="453" y="400"/>
                      </a:lnTo>
                      <a:lnTo>
                        <a:pt x="467" y="406"/>
                      </a:lnTo>
                      <a:lnTo>
                        <a:pt x="479" y="410"/>
                      </a:lnTo>
                      <a:lnTo>
                        <a:pt x="491" y="412"/>
                      </a:lnTo>
                      <a:lnTo>
                        <a:pt x="505" y="414"/>
                      </a:lnTo>
                      <a:lnTo>
                        <a:pt x="518" y="414"/>
                      </a:lnTo>
                      <a:lnTo>
                        <a:pt x="534" y="412"/>
                      </a:lnTo>
                      <a:lnTo>
                        <a:pt x="550" y="407"/>
                      </a:lnTo>
                      <a:lnTo>
                        <a:pt x="564" y="403"/>
                      </a:lnTo>
                      <a:lnTo>
                        <a:pt x="578" y="394"/>
                      </a:lnTo>
                      <a:lnTo>
                        <a:pt x="590" y="386"/>
                      </a:lnTo>
                      <a:lnTo>
                        <a:pt x="608" y="393"/>
                      </a:lnTo>
                      <a:lnTo>
                        <a:pt x="625" y="397"/>
                      </a:lnTo>
                      <a:lnTo>
                        <a:pt x="639" y="399"/>
                      </a:lnTo>
                      <a:lnTo>
                        <a:pt x="659" y="399"/>
                      </a:lnTo>
                      <a:lnTo>
                        <a:pt x="680" y="396"/>
                      </a:lnTo>
                      <a:lnTo>
                        <a:pt x="705" y="388"/>
                      </a:lnTo>
                      <a:lnTo>
                        <a:pt x="726" y="377"/>
                      </a:lnTo>
                      <a:lnTo>
                        <a:pt x="744" y="362"/>
                      </a:lnTo>
                      <a:lnTo>
                        <a:pt x="761" y="345"/>
                      </a:lnTo>
                      <a:lnTo>
                        <a:pt x="771" y="330"/>
                      </a:lnTo>
                      <a:lnTo>
                        <a:pt x="778" y="316"/>
                      </a:lnTo>
                      <a:lnTo>
                        <a:pt x="785" y="296"/>
                      </a:lnTo>
                      <a:lnTo>
                        <a:pt x="789" y="279"/>
                      </a:lnTo>
                      <a:lnTo>
                        <a:pt x="791" y="259"/>
                      </a:lnTo>
                      <a:lnTo>
                        <a:pt x="789" y="243"/>
                      </a:lnTo>
                      <a:lnTo>
                        <a:pt x="786" y="224"/>
                      </a:lnTo>
                      <a:lnTo>
                        <a:pt x="780" y="206"/>
                      </a:lnTo>
                      <a:lnTo>
                        <a:pt x="771" y="189"/>
                      </a:lnTo>
                      <a:lnTo>
                        <a:pt x="760" y="173"/>
                      </a:lnTo>
                      <a:lnTo>
                        <a:pt x="748" y="160"/>
                      </a:lnTo>
                      <a:lnTo>
                        <a:pt x="736" y="150"/>
                      </a:lnTo>
                      <a:lnTo>
                        <a:pt x="724" y="141"/>
                      </a:lnTo>
                      <a:lnTo>
                        <a:pt x="706" y="131"/>
                      </a:lnTo>
                      <a:lnTo>
                        <a:pt x="691" y="125"/>
                      </a:lnTo>
                      <a:lnTo>
                        <a:pt x="677" y="122"/>
                      </a:lnTo>
                      <a:lnTo>
                        <a:pt x="662" y="120"/>
                      </a:lnTo>
                      <a:lnTo>
                        <a:pt x="659" y="108"/>
                      </a:lnTo>
                      <a:lnTo>
                        <a:pt x="654" y="95"/>
                      </a:lnTo>
                      <a:lnTo>
                        <a:pt x="648" y="84"/>
                      </a:lnTo>
                      <a:lnTo>
                        <a:pt x="640" y="70"/>
                      </a:lnTo>
                      <a:lnTo>
                        <a:pt x="630" y="58"/>
                      </a:lnTo>
                      <a:lnTo>
                        <a:pt x="617" y="45"/>
                      </a:lnTo>
                      <a:lnTo>
                        <a:pt x="605" y="34"/>
                      </a:lnTo>
                      <a:lnTo>
                        <a:pt x="591" y="26"/>
                      </a:lnTo>
                      <a:lnTo>
                        <a:pt x="573" y="16"/>
                      </a:lnTo>
                      <a:lnTo>
                        <a:pt x="556" y="9"/>
                      </a:lnTo>
                      <a:lnTo>
                        <a:pt x="538" y="4"/>
                      </a:lnTo>
                      <a:lnTo>
                        <a:pt x="519" y="1"/>
                      </a:lnTo>
                      <a:lnTo>
                        <a:pt x="501" y="0"/>
                      </a:lnTo>
                      <a:lnTo>
                        <a:pt x="481" y="0"/>
                      </a:lnTo>
                      <a:lnTo>
                        <a:pt x="463" y="3"/>
                      </a:lnTo>
                      <a:lnTo>
                        <a:pt x="441" y="9"/>
                      </a:lnTo>
                      <a:lnTo>
                        <a:pt x="418" y="17"/>
                      </a:lnTo>
                      <a:lnTo>
                        <a:pt x="404" y="26"/>
                      </a:lnTo>
                      <a:lnTo>
                        <a:pt x="389" y="35"/>
                      </a:lnTo>
                      <a:lnTo>
                        <a:pt x="376" y="46"/>
                      </a:lnTo>
                      <a:lnTo>
                        <a:pt x="365" y="57"/>
                      </a:lnTo>
                    </a:path>
                  </a:pathLst>
                </a:custGeom>
                <a:solidFill>
                  <a:srgbClr val="4080FF"/>
                </a:solidFill>
                <a:ln w="50800" cap="rnd">
                  <a:solidFill>
                    <a:srgbClr val="C0E0FF"/>
                  </a:solidFill>
                  <a:round/>
                  <a:headEnd type="none" w="sm" len="sm"/>
                  <a:tailEnd type="none" w="sm" len="sm"/>
                </a:ln>
              </p:spPr>
              <p:txBody>
                <a:bodyPr/>
                <a:lstStyle/>
                <a:p>
                  <a:endParaRPr lang="en-US"/>
                </a:p>
              </p:txBody>
            </p:sp>
            <p:grpSp>
              <p:nvGrpSpPr>
                <p:cNvPr id="39" name="Group 37"/>
                <p:cNvGrpSpPr>
                  <a:grpSpLocks/>
                </p:cNvGrpSpPr>
                <p:nvPr/>
              </p:nvGrpSpPr>
              <p:grpSpPr bwMode="auto">
                <a:xfrm>
                  <a:off x="2959" y="1293"/>
                  <a:ext cx="215" cy="273"/>
                  <a:chOff x="2959" y="1293"/>
                  <a:chExt cx="215" cy="273"/>
                </a:xfrm>
              </p:grpSpPr>
              <p:sp>
                <p:nvSpPr>
                  <p:cNvPr id="114" name="Freeform 38"/>
                  <p:cNvSpPr>
                    <a:spLocks/>
                  </p:cNvSpPr>
                  <p:nvPr/>
                </p:nvSpPr>
                <p:spPr bwMode="auto">
                  <a:xfrm>
                    <a:off x="3085" y="1517"/>
                    <a:ext cx="35" cy="49"/>
                  </a:xfrm>
                  <a:custGeom>
                    <a:avLst/>
                    <a:gdLst>
                      <a:gd name="T0" fmla="*/ 0 w 35"/>
                      <a:gd name="T1" fmla="*/ 16 h 49"/>
                      <a:gd name="T2" fmla="*/ 2 w 35"/>
                      <a:gd name="T3" fmla="*/ 27 h 49"/>
                      <a:gd name="T4" fmla="*/ 6 w 35"/>
                      <a:gd name="T5" fmla="*/ 33 h 49"/>
                      <a:gd name="T6" fmla="*/ 11 w 35"/>
                      <a:gd name="T7" fmla="*/ 42 h 49"/>
                      <a:gd name="T8" fmla="*/ 14 w 35"/>
                      <a:gd name="T9" fmla="*/ 48 h 49"/>
                      <a:gd name="T10" fmla="*/ 34 w 35"/>
                      <a:gd name="T11" fmla="*/ 30 h 49"/>
                      <a:gd name="T12" fmla="*/ 25 w 35"/>
                      <a:gd name="T13" fmla="*/ 9 h 49"/>
                      <a:gd name="T14" fmla="*/ 22 w 35"/>
                      <a:gd name="T15" fmla="*/ 0 h 49"/>
                      <a:gd name="T16" fmla="*/ 0 w 35"/>
                      <a:gd name="T17" fmla="*/ 1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49"/>
                      <a:gd name="T29" fmla="*/ 35 w 3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49">
                        <a:moveTo>
                          <a:pt x="0" y="16"/>
                        </a:moveTo>
                        <a:lnTo>
                          <a:pt x="2" y="27"/>
                        </a:lnTo>
                        <a:lnTo>
                          <a:pt x="6" y="33"/>
                        </a:lnTo>
                        <a:lnTo>
                          <a:pt x="11" y="42"/>
                        </a:lnTo>
                        <a:lnTo>
                          <a:pt x="14" y="48"/>
                        </a:lnTo>
                        <a:lnTo>
                          <a:pt x="34" y="30"/>
                        </a:lnTo>
                        <a:lnTo>
                          <a:pt x="25" y="9"/>
                        </a:lnTo>
                        <a:lnTo>
                          <a:pt x="22" y="0"/>
                        </a:lnTo>
                        <a:lnTo>
                          <a:pt x="0" y="16"/>
                        </a:lnTo>
                      </a:path>
                    </a:pathLst>
                  </a:custGeom>
                  <a:solidFill>
                    <a:srgbClr val="FFC0C0"/>
                  </a:solidFill>
                  <a:ln w="12700" cap="rnd">
                    <a:solidFill>
                      <a:srgbClr val="000000"/>
                    </a:solidFill>
                    <a:round/>
                    <a:headEnd type="none" w="sm" len="sm"/>
                    <a:tailEnd type="none" w="sm" len="sm"/>
                  </a:ln>
                </p:spPr>
                <p:txBody>
                  <a:bodyPr/>
                  <a:lstStyle/>
                  <a:p>
                    <a:endParaRPr lang="en-US"/>
                  </a:p>
                </p:txBody>
              </p:sp>
              <p:grpSp>
                <p:nvGrpSpPr>
                  <p:cNvPr id="115" name="Group 39"/>
                  <p:cNvGrpSpPr>
                    <a:grpSpLocks/>
                  </p:cNvGrpSpPr>
                  <p:nvPr/>
                </p:nvGrpSpPr>
                <p:grpSpPr bwMode="auto">
                  <a:xfrm>
                    <a:off x="3010" y="1483"/>
                    <a:ext cx="38" cy="39"/>
                    <a:chOff x="3010" y="1483"/>
                    <a:chExt cx="38" cy="39"/>
                  </a:xfrm>
                </p:grpSpPr>
                <p:sp>
                  <p:nvSpPr>
                    <p:cNvPr id="123" name="Freeform 40"/>
                    <p:cNvSpPr>
                      <a:spLocks/>
                    </p:cNvSpPr>
                    <p:nvPr/>
                  </p:nvSpPr>
                  <p:spPr bwMode="auto">
                    <a:xfrm>
                      <a:off x="3018" y="1494"/>
                      <a:ext cx="30" cy="28"/>
                    </a:xfrm>
                    <a:custGeom>
                      <a:avLst/>
                      <a:gdLst>
                        <a:gd name="T0" fmla="*/ 0 w 30"/>
                        <a:gd name="T1" fmla="*/ 0 h 28"/>
                        <a:gd name="T2" fmla="*/ 1 w 30"/>
                        <a:gd name="T3" fmla="*/ 11 h 28"/>
                        <a:gd name="T4" fmla="*/ 1 w 30"/>
                        <a:gd name="T5" fmla="*/ 17 h 28"/>
                        <a:gd name="T6" fmla="*/ 1 w 30"/>
                        <a:gd name="T7" fmla="*/ 22 h 28"/>
                        <a:gd name="T8" fmla="*/ 1 w 30"/>
                        <a:gd name="T9" fmla="*/ 27 h 28"/>
                        <a:gd name="T10" fmla="*/ 29 w 30"/>
                        <a:gd name="T11" fmla="*/ 24 h 28"/>
                        <a:gd name="T12" fmla="*/ 28 w 30"/>
                        <a:gd name="T13" fmla="*/ 1 h 28"/>
                        <a:gd name="T14" fmla="*/ 0 w 30"/>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8"/>
                        <a:gd name="T26" fmla="*/ 30 w 3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8">
                          <a:moveTo>
                            <a:pt x="0" y="0"/>
                          </a:moveTo>
                          <a:lnTo>
                            <a:pt x="1" y="11"/>
                          </a:lnTo>
                          <a:lnTo>
                            <a:pt x="1" y="17"/>
                          </a:lnTo>
                          <a:lnTo>
                            <a:pt x="1" y="22"/>
                          </a:lnTo>
                          <a:lnTo>
                            <a:pt x="1" y="27"/>
                          </a:lnTo>
                          <a:lnTo>
                            <a:pt x="29" y="24"/>
                          </a:lnTo>
                          <a:lnTo>
                            <a:pt x="28" y="1"/>
                          </a:lnTo>
                          <a:lnTo>
                            <a:pt x="0" y="0"/>
                          </a:lnTo>
                        </a:path>
                      </a:pathLst>
                    </a:custGeom>
                    <a:solidFill>
                      <a:srgbClr val="604020"/>
                    </a:solidFill>
                    <a:ln w="12700" cap="rnd">
                      <a:solidFill>
                        <a:srgbClr val="000000"/>
                      </a:solidFill>
                      <a:round/>
                      <a:headEnd type="none" w="sm" len="sm"/>
                      <a:tailEnd type="none" w="sm" len="sm"/>
                    </a:ln>
                  </p:spPr>
                  <p:txBody>
                    <a:bodyPr/>
                    <a:lstStyle/>
                    <a:p>
                      <a:endParaRPr lang="en-US"/>
                    </a:p>
                  </p:txBody>
                </p:sp>
                <p:sp>
                  <p:nvSpPr>
                    <p:cNvPr id="124" name="Freeform 41"/>
                    <p:cNvSpPr>
                      <a:spLocks/>
                    </p:cNvSpPr>
                    <p:nvPr/>
                  </p:nvSpPr>
                  <p:spPr bwMode="auto">
                    <a:xfrm>
                      <a:off x="3010" y="1483"/>
                      <a:ext cx="32" cy="14"/>
                    </a:xfrm>
                    <a:custGeom>
                      <a:avLst/>
                      <a:gdLst>
                        <a:gd name="T0" fmla="*/ 0 w 32"/>
                        <a:gd name="T1" fmla="*/ 1 h 14"/>
                        <a:gd name="T2" fmla="*/ 0 w 32"/>
                        <a:gd name="T3" fmla="*/ 13 h 14"/>
                        <a:gd name="T4" fmla="*/ 31 w 32"/>
                        <a:gd name="T5" fmla="*/ 13 h 14"/>
                        <a:gd name="T6" fmla="*/ 30 w 32"/>
                        <a:gd name="T7" fmla="*/ 0 h 14"/>
                        <a:gd name="T8" fmla="*/ 0 w 32"/>
                        <a:gd name="T9" fmla="*/ 1 h 14"/>
                        <a:gd name="T10" fmla="*/ 0 60000 65536"/>
                        <a:gd name="T11" fmla="*/ 0 60000 65536"/>
                        <a:gd name="T12" fmla="*/ 0 60000 65536"/>
                        <a:gd name="T13" fmla="*/ 0 60000 65536"/>
                        <a:gd name="T14" fmla="*/ 0 60000 65536"/>
                        <a:gd name="T15" fmla="*/ 0 w 32"/>
                        <a:gd name="T16" fmla="*/ 0 h 14"/>
                        <a:gd name="T17" fmla="*/ 32 w 32"/>
                        <a:gd name="T18" fmla="*/ 14 h 14"/>
                      </a:gdLst>
                      <a:ahLst/>
                      <a:cxnLst>
                        <a:cxn ang="T10">
                          <a:pos x="T0" y="T1"/>
                        </a:cxn>
                        <a:cxn ang="T11">
                          <a:pos x="T2" y="T3"/>
                        </a:cxn>
                        <a:cxn ang="T12">
                          <a:pos x="T4" y="T5"/>
                        </a:cxn>
                        <a:cxn ang="T13">
                          <a:pos x="T6" y="T7"/>
                        </a:cxn>
                        <a:cxn ang="T14">
                          <a:pos x="T8" y="T9"/>
                        </a:cxn>
                      </a:cxnLst>
                      <a:rect l="T15" t="T16" r="T17" b="T18"/>
                      <a:pathLst>
                        <a:path w="32" h="14">
                          <a:moveTo>
                            <a:pt x="0" y="1"/>
                          </a:moveTo>
                          <a:lnTo>
                            <a:pt x="0" y="13"/>
                          </a:lnTo>
                          <a:lnTo>
                            <a:pt x="31" y="13"/>
                          </a:lnTo>
                          <a:lnTo>
                            <a:pt x="30" y="0"/>
                          </a:lnTo>
                          <a:lnTo>
                            <a:pt x="0" y="1"/>
                          </a:lnTo>
                        </a:path>
                      </a:pathLst>
                    </a:custGeom>
                    <a:solidFill>
                      <a:srgbClr val="FFFFFF"/>
                    </a:solidFill>
                    <a:ln w="12700" cap="rnd">
                      <a:solidFill>
                        <a:srgbClr val="000000"/>
                      </a:solidFill>
                      <a:round/>
                      <a:headEnd type="none" w="sm" len="sm"/>
                      <a:tailEnd type="none" w="sm" len="sm"/>
                    </a:ln>
                  </p:spPr>
                  <p:txBody>
                    <a:bodyPr/>
                    <a:lstStyle/>
                    <a:p>
                      <a:endParaRPr lang="en-US"/>
                    </a:p>
                  </p:txBody>
                </p:sp>
              </p:grpSp>
              <p:sp>
                <p:nvSpPr>
                  <p:cNvPr id="116" name="Freeform 42"/>
                  <p:cNvSpPr>
                    <a:spLocks/>
                  </p:cNvSpPr>
                  <p:nvPr/>
                </p:nvSpPr>
                <p:spPr bwMode="auto">
                  <a:xfrm>
                    <a:off x="2959" y="1317"/>
                    <a:ext cx="190" cy="245"/>
                  </a:xfrm>
                  <a:custGeom>
                    <a:avLst/>
                    <a:gdLst>
                      <a:gd name="T0" fmla="*/ 27 w 190"/>
                      <a:gd name="T1" fmla="*/ 84 h 245"/>
                      <a:gd name="T2" fmla="*/ 12 w 190"/>
                      <a:gd name="T3" fmla="*/ 88 h 245"/>
                      <a:gd name="T4" fmla="*/ 4 w 190"/>
                      <a:gd name="T5" fmla="*/ 100 h 245"/>
                      <a:gd name="T6" fmla="*/ 0 w 190"/>
                      <a:gd name="T7" fmla="*/ 115 h 245"/>
                      <a:gd name="T8" fmla="*/ 2 w 190"/>
                      <a:gd name="T9" fmla="*/ 128 h 245"/>
                      <a:gd name="T10" fmla="*/ 7 w 190"/>
                      <a:gd name="T11" fmla="*/ 137 h 245"/>
                      <a:gd name="T12" fmla="*/ 18 w 190"/>
                      <a:gd name="T13" fmla="*/ 143 h 245"/>
                      <a:gd name="T14" fmla="*/ 35 w 190"/>
                      <a:gd name="T15" fmla="*/ 142 h 245"/>
                      <a:gd name="T16" fmla="*/ 43 w 190"/>
                      <a:gd name="T17" fmla="*/ 141 h 245"/>
                      <a:gd name="T18" fmla="*/ 37 w 190"/>
                      <a:gd name="T19" fmla="*/ 165 h 245"/>
                      <a:gd name="T20" fmla="*/ 62 w 190"/>
                      <a:gd name="T21" fmla="*/ 168 h 245"/>
                      <a:gd name="T22" fmla="*/ 72 w 190"/>
                      <a:gd name="T23" fmla="*/ 171 h 245"/>
                      <a:gd name="T24" fmla="*/ 79 w 190"/>
                      <a:gd name="T25" fmla="*/ 176 h 245"/>
                      <a:gd name="T26" fmla="*/ 70 w 190"/>
                      <a:gd name="T27" fmla="*/ 197 h 245"/>
                      <a:gd name="T28" fmla="*/ 49 w 190"/>
                      <a:gd name="T29" fmla="*/ 197 h 245"/>
                      <a:gd name="T30" fmla="*/ 42 w 190"/>
                      <a:gd name="T31" fmla="*/ 209 h 245"/>
                      <a:gd name="T32" fmla="*/ 48 w 190"/>
                      <a:gd name="T33" fmla="*/ 236 h 245"/>
                      <a:gd name="T34" fmla="*/ 61 w 190"/>
                      <a:gd name="T35" fmla="*/ 244 h 245"/>
                      <a:gd name="T36" fmla="*/ 97 w 190"/>
                      <a:gd name="T37" fmla="*/ 239 h 245"/>
                      <a:gd name="T38" fmla="*/ 133 w 190"/>
                      <a:gd name="T39" fmla="*/ 220 h 245"/>
                      <a:gd name="T40" fmla="*/ 155 w 190"/>
                      <a:gd name="T41" fmla="*/ 198 h 245"/>
                      <a:gd name="T42" fmla="*/ 163 w 190"/>
                      <a:gd name="T43" fmla="*/ 181 h 245"/>
                      <a:gd name="T44" fmla="*/ 178 w 190"/>
                      <a:gd name="T45" fmla="*/ 153 h 245"/>
                      <a:gd name="T46" fmla="*/ 186 w 190"/>
                      <a:gd name="T47" fmla="*/ 124 h 245"/>
                      <a:gd name="T48" fmla="*/ 189 w 190"/>
                      <a:gd name="T49" fmla="*/ 88 h 245"/>
                      <a:gd name="T50" fmla="*/ 183 w 190"/>
                      <a:gd name="T51" fmla="*/ 47 h 245"/>
                      <a:gd name="T52" fmla="*/ 164 w 190"/>
                      <a:gd name="T53" fmla="*/ 19 h 245"/>
                      <a:gd name="T54" fmla="*/ 147 w 190"/>
                      <a:gd name="T55" fmla="*/ 7 h 245"/>
                      <a:gd name="T56" fmla="*/ 124 w 190"/>
                      <a:gd name="T57" fmla="*/ 0 h 245"/>
                      <a:gd name="T58" fmla="*/ 80 w 190"/>
                      <a:gd name="T59" fmla="*/ 8 h 245"/>
                      <a:gd name="T60" fmla="*/ 54 w 190"/>
                      <a:gd name="T61" fmla="*/ 30 h 245"/>
                      <a:gd name="T62" fmla="*/ 39 w 190"/>
                      <a:gd name="T63" fmla="*/ 55 h 245"/>
                      <a:gd name="T64" fmla="*/ 37 w 190"/>
                      <a:gd name="T65" fmla="*/ 83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0"/>
                      <a:gd name="T100" fmla="*/ 0 h 245"/>
                      <a:gd name="T101" fmla="*/ 190 w 190"/>
                      <a:gd name="T102" fmla="*/ 245 h 2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0" h="245">
                        <a:moveTo>
                          <a:pt x="37" y="83"/>
                        </a:moveTo>
                        <a:lnTo>
                          <a:pt x="27" y="84"/>
                        </a:lnTo>
                        <a:lnTo>
                          <a:pt x="18" y="85"/>
                        </a:lnTo>
                        <a:lnTo>
                          <a:pt x="12" y="88"/>
                        </a:lnTo>
                        <a:lnTo>
                          <a:pt x="8" y="93"/>
                        </a:lnTo>
                        <a:lnTo>
                          <a:pt x="4" y="100"/>
                        </a:lnTo>
                        <a:lnTo>
                          <a:pt x="2" y="108"/>
                        </a:lnTo>
                        <a:lnTo>
                          <a:pt x="0" y="115"/>
                        </a:lnTo>
                        <a:lnTo>
                          <a:pt x="0" y="121"/>
                        </a:lnTo>
                        <a:lnTo>
                          <a:pt x="2" y="128"/>
                        </a:lnTo>
                        <a:lnTo>
                          <a:pt x="4" y="133"/>
                        </a:lnTo>
                        <a:lnTo>
                          <a:pt x="7" y="137"/>
                        </a:lnTo>
                        <a:lnTo>
                          <a:pt x="12" y="141"/>
                        </a:lnTo>
                        <a:lnTo>
                          <a:pt x="18" y="143"/>
                        </a:lnTo>
                        <a:lnTo>
                          <a:pt x="26" y="144"/>
                        </a:lnTo>
                        <a:lnTo>
                          <a:pt x="35" y="142"/>
                        </a:lnTo>
                        <a:lnTo>
                          <a:pt x="39" y="141"/>
                        </a:lnTo>
                        <a:lnTo>
                          <a:pt x="43" y="141"/>
                        </a:lnTo>
                        <a:lnTo>
                          <a:pt x="37" y="143"/>
                        </a:lnTo>
                        <a:lnTo>
                          <a:pt x="37" y="165"/>
                        </a:lnTo>
                        <a:lnTo>
                          <a:pt x="53" y="167"/>
                        </a:lnTo>
                        <a:lnTo>
                          <a:pt x="62" y="168"/>
                        </a:lnTo>
                        <a:lnTo>
                          <a:pt x="67" y="168"/>
                        </a:lnTo>
                        <a:lnTo>
                          <a:pt x="72" y="171"/>
                        </a:lnTo>
                        <a:lnTo>
                          <a:pt x="76" y="174"/>
                        </a:lnTo>
                        <a:lnTo>
                          <a:pt x="79" y="176"/>
                        </a:lnTo>
                        <a:lnTo>
                          <a:pt x="80" y="192"/>
                        </a:lnTo>
                        <a:lnTo>
                          <a:pt x="70" y="197"/>
                        </a:lnTo>
                        <a:lnTo>
                          <a:pt x="62" y="197"/>
                        </a:lnTo>
                        <a:lnTo>
                          <a:pt x="49" y="197"/>
                        </a:lnTo>
                        <a:lnTo>
                          <a:pt x="40" y="195"/>
                        </a:lnTo>
                        <a:lnTo>
                          <a:pt x="42" y="209"/>
                        </a:lnTo>
                        <a:lnTo>
                          <a:pt x="43" y="226"/>
                        </a:lnTo>
                        <a:lnTo>
                          <a:pt x="48" y="236"/>
                        </a:lnTo>
                        <a:lnTo>
                          <a:pt x="52" y="240"/>
                        </a:lnTo>
                        <a:lnTo>
                          <a:pt x="61" y="244"/>
                        </a:lnTo>
                        <a:lnTo>
                          <a:pt x="83" y="242"/>
                        </a:lnTo>
                        <a:lnTo>
                          <a:pt x="97" y="239"/>
                        </a:lnTo>
                        <a:lnTo>
                          <a:pt x="117" y="229"/>
                        </a:lnTo>
                        <a:lnTo>
                          <a:pt x="133" y="220"/>
                        </a:lnTo>
                        <a:lnTo>
                          <a:pt x="150" y="208"/>
                        </a:lnTo>
                        <a:lnTo>
                          <a:pt x="155" y="198"/>
                        </a:lnTo>
                        <a:lnTo>
                          <a:pt x="159" y="190"/>
                        </a:lnTo>
                        <a:lnTo>
                          <a:pt x="163" y="181"/>
                        </a:lnTo>
                        <a:lnTo>
                          <a:pt x="172" y="167"/>
                        </a:lnTo>
                        <a:lnTo>
                          <a:pt x="178" y="153"/>
                        </a:lnTo>
                        <a:lnTo>
                          <a:pt x="183" y="138"/>
                        </a:lnTo>
                        <a:lnTo>
                          <a:pt x="186" y="124"/>
                        </a:lnTo>
                        <a:lnTo>
                          <a:pt x="188" y="107"/>
                        </a:lnTo>
                        <a:lnTo>
                          <a:pt x="189" y="88"/>
                        </a:lnTo>
                        <a:lnTo>
                          <a:pt x="187" y="67"/>
                        </a:lnTo>
                        <a:lnTo>
                          <a:pt x="183" y="47"/>
                        </a:lnTo>
                        <a:lnTo>
                          <a:pt x="175" y="35"/>
                        </a:lnTo>
                        <a:lnTo>
                          <a:pt x="164" y="19"/>
                        </a:lnTo>
                        <a:lnTo>
                          <a:pt x="155" y="12"/>
                        </a:lnTo>
                        <a:lnTo>
                          <a:pt x="147" y="7"/>
                        </a:lnTo>
                        <a:lnTo>
                          <a:pt x="137" y="3"/>
                        </a:lnTo>
                        <a:lnTo>
                          <a:pt x="124" y="0"/>
                        </a:lnTo>
                        <a:lnTo>
                          <a:pt x="105" y="1"/>
                        </a:lnTo>
                        <a:lnTo>
                          <a:pt x="80" y="8"/>
                        </a:lnTo>
                        <a:lnTo>
                          <a:pt x="64" y="19"/>
                        </a:lnTo>
                        <a:lnTo>
                          <a:pt x="54" y="30"/>
                        </a:lnTo>
                        <a:lnTo>
                          <a:pt x="46" y="43"/>
                        </a:lnTo>
                        <a:lnTo>
                          <a:pt x="39" y="55"/>
                        </a:lnTo>
                        <a:lnTo>
                          <a:pt x="37" y="73"/>
                        </a:lnTo>
                        <a:lnTo>
                          <a:pt x="37" y="83"/>
                        </a:lnTo>
                      </a:path>
                    </a:pathLst>
                  </a:custGeom>
                  <a:solidFill>
                    <a:srgbClr val="FFC0C0"/>
                  </a:solidFill>
                  <a:ln w="12700" cap="rnd">
                    <a:solidFill>
                      <a:srgbClr val="000000"/>
                    </a:solidFill>
                    <a:round/>
                    <a:headEnd type="none" w="sm" len="sm"/>
                    <a:tailEnd type="none" w="sm" len="sm"/>
                  </a:ln>
                </p:spPr>
                <p:txBody>
                  <a:bodyPr/>
                  <a:lstStyle/>
                  <a:p>
                    <a:endParaRPr lang="en-US"/>
                  </a:p>
                </p:txBody>
              </p:sp>
              <p:grpSp>
                <p:nvGrpSpPr>
                  <p:cNvPr id="117" name="Group 43"/>
                  <p:cNvGrpSpPr>
                    <a:grpSpLocks/>
                  </p:cNvGrpSpPr>
                  <p:nvPr/>
                </p:nvGrpSpPr>
                <p:grpSpPr bwMode="auto">
                  <a:xfrm>
                    <a:off x="3006" y="1389"/>
                    <a:ext cx="40" cy="58"/>
                    <a:chOff x="3006" y="1389"/>
                    <a:chExt cx="40" cy="58"/>
                  </a:xfrm>
                </p:grpSpPr>
                <p:sp>
                  <p:nvSpPr>
                    <p:cNvPr id="121" name="Freeform 44"/>
                    <p:cNvSpPr>
                      <a:spLocks/>
                    </p:cNvSpPr>
                    <p:nvPr/>
                  </p:nvSpPr>
                  <p:spPr bwMode="auto">
                    <a:xfrm>
                      <a:off x="3006" y="1389"/>
                      <a:ext cx="40" cy="58"/>
                    </a:xfrm>
                    <a:custGeom>
                      <a:avLst/>
                      <a:gdLst>
                        <a:gd name="T0" fmla="*/ 19 w 40"/>
                        <a:gd name="T1" fmla="*/ 0 h 58"/>
                        <a:gd name="T2" fmla="*/ 21 w 40"/>
                        <a:gd name="T3" fmla="*/ 0 h 58"/>
                        <a:gd name="T4" fmla="*/ 24 w 40"/>
                        <a:gd name="T5" fmla="*/ 1 h 58"/>
                        <a:gd name="T6" fmla="*/ 27 w 40"/>
                        <a:gd name="T7" fmla="*/ 2 h 58"/>
                        <a:gd name="T8" fmla="*/ 30 w 40"/>
                        <a:gd name="T9" fmla="*/ 5 h 58"/>
                        <a:gd name="T10" fmla="*/ 33 w 40"/>
                        <a:gd name="T11" fmla="*/ 8 h 58"/>
                        <a:gd name="T12" fmla="*/ 35 w 40"/>
                        <a:gd name="T13" fmla="*/ 13 h 58"/>
                        <a:gd name="T14" fmla="*/ 38 w 40"/>
                        <a:gd name="T15" fmla="*/ 18 h 58"/>
                        <a:gd name="T16" fmla="*/ 39 w 40"/>
                        <a:gd name="T17" fmla="*/ 23 h 58"/>
                        <a:gd name="T18" fmla="*/ 39 w 40"/>
                        <a:gd name="T19" fmla="*/ 29 h 58"/>
                        <a:gd name="T20" fmla="*/ 39 w 40"/>
                        <a:gd name="T21" fmla="*/ 35 h 58"/>
                        <a:gd name="T22" fmla="*/ 37 w 40"/>
                        <a:gd name="T23" fmla="*/ 41 h 58"/>
                        <a:gd name="T24" fmla="*/ 35 w 40"/>
                        <a:gd name="T25" fmla="*/ 46 h 58"/>
                        <a:gd name="T26" fmla="*/ 32 w 40"/>
                        <a:gd name="T27" fmla="*/ 50 h 58"/>
                        <a:gd name="T28" fmla="*/ 30 w 40"/>
                        <a:gd name="T29" fmla="*/ 53 h 58"/>
                        <a:gd name="T30" fmla="*/ 27 w 40"/>
                        <a:gd name="T31" fmla="*/ 55 h 58"/>
                        <a:gd name="T32" fmla="*/ 23 w 40"/>
                        <a:gd name="T33" fmla="*/ 57 h 58"/>
                        <a:gd name="T34" fmla="*/ 20 w 40"/>
                        <a:gd name="T35" fmla="*/ 57 h 58"/>
                        <a:gd name="T36" fmla="*/ 16 w 40"/>
                        <a:gd name="T37" fmla="*/ 57 h 58"/>
                        <a:gd name="T38" fmla="*/ 12 w 40"/>
                        <a:gd name="T39" fmla="*/ 55 h 58"/>
                        <a:gd name="T40" fmla="*/ 8 w 40"/>
                        <a:gd name="T41" fmla="*/ 52 h 58"/>
                        <a:gd name="T42" fmla="*/ 6 w 40"/>
                        <a:gd name="T43" fmla="*/ 50 h 58"/>
                        <a:gd name="T44" fmla="*/ 4 w 40"/>
                        <a:gd name="T45" fmla="*/ 46 h 58"/>
                        <a:gd name="T46" fmla="*/ 2 w 40"/>
                        <a:gd name="T47" fmla="*/ 43 h 58"/>
                        <a:gd name="T48" fmla="*/ 1 w 40"/>
                        <a:gd name="T49" fmla="*/ 38 h 58"/>
                        <a:gd name="T50" fmla="*/ 0 w 40"/>
                        <a:gd name="T51" fmla="*/ 33 h 58"/>
                        <a:gd name="T52" fmla="*/ 0 w 40"/>
                        <a:gd name="T53" fmla="*/ 29 h 58"/>
                        <a:gd name="T54" fmla="*/ 0 w 40"/>
                        <a:gd name="T55" fmla="*/ 25 h 58"/>
                        <a:gd name="T56" fmla="*/ 0 w 40"/>
                        <a:gd name="T57" fmla="*/ 22 h 58"/>
                        <a:gd name="T58" fmla="*/ 2 w 40"/>
                        <a:gd name="T59" fmla="*/ 16 h 58"/>
                        <a:gd name="T60" fmla="*/ 4 w 40"/>
                        <a:gd name="T61" fmla="*/ 12 h 58"/>
                        <a:gd name="T62" fmla="*/ 6 w 40"/>
                        <a:gd name="T63" fmla="*/ 7 h 58"/>
                        <a:gd name="T64" fmla="*/ 9 w 40"/>
                        <a:gd name="T65" fmla="*/ 5 h 58"/>
                        <a:gd name="T66" fmla="*/ 12 w 40"/>
                        <a:gd name="T67" fmla="*/ 3 h 58"/>
                        <a:gd name="T68" fmla="*/ 16 w 40"/>
                        <a:gd name="T69" fmla="*/ 0 h 58"/>
                        <a:gd name="T70" fmla="*/ 19 w 40"/>
                        <a:gd name="T71" fmla="*/ 0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58"/>
                        <a:gd name="T110" fmla="*/ 40 w 40"/>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58">
                          <a:moveTo>
                            <a:pt x="19" y="0"/>
                          </a:moveTo>
                          <a:lnTo>
                            <a:pt x="21" y="0"/>
                          </a:lnTo>
                          <a:lnTo>
                            <a:pt x="24" y="1"/>
                          </a:lnTo>
                          <a:lnTo>
                            <a:pt x="27" y="2"/>
                          </a:lnTo>
                          <a:lnTo>
                            <a:pt x="30" y="5"/>
                          </a:lnTo>
                          <a:lnTo>
                            <a:pt x="33" y="8"/>
                          </a:lnTo>
                          <a:lnTo>
                            <a:pt x="35" y="13"/>
                          </a:lnTo>
                          <a:lnTo>
                            <a:pt x="38" y="18"/>
                          </a:lnTo>
                          <a:lnTo>
                            <a:pt x="39" y="23"/>
                          </a:lnTo>
                          <a:lnTo>
                            <a:pt x="39" y="29"/>
                          </a:lnTo>
                          <a:lnTo>
                            <a:pt x="39" y="35"/>
                          </a:lnTo>
                          <a:lnTo>
                            <a:pt x="37" y="41"/>
                          </a:lnTo>
                          <a:lnTo>
                            <a:pt x="35" y="46"/>
                          </a:lnTo>
                          <a:lnTo>
                            <a:pt x="32" y="50"/>
                          </a:lnTo>
                          <a:lnTo>
                            <a:pt x="30" y="53"/>
                          </a:lnTo>
                          <a:lnTo>
                            <a:pt x="27" y="55"/>
                          </a:lnTo>
                          <a:lnTo>
                            <a:pt x="23" y="57"/>
                          </a:lnTo>
                          <a:lnTo>
                            <a:pt x="20" y="57"/>
                          </a:lnTo>
                          <a:lnTo>
                            <a:pt x="16" y="57"/>
                          </a:lnTo>
                          <a:lnTo>
                            <a:pt x="12" y="55"/>
                          </a:lnTo>
                          <a:lnTo>
                            <a:pt x="8" y="52"/>
                          </a:lnTo>
                          <a:lnTo>
                            <a:pt x="6" y="50"/>
                          </a:lnTo>
                          <a:lnTo>
                            <a:pt x="4" y="46"/>
                          </a:lnTo>
                          <a:lnTo>
                            <a:pt x="2" y="43"/>
                          </a:lnTo>
                          <a:lnTo>
                            <a:pt x="1" y="38"/>
                          </a:lnTo>
                          <a:lnTo>
                            <a:pt x="0" y="33"/>
                          </a:lnTo>
                          <a:lnTo>
                            <a:pt x="0" y="29"/>
                          </a:lnTo>
                          <a:lnTo>
                            <a:pt x="0" y="25"/>
                          </a:lnTo>
                          <a:lnTo>
                            <a:pt x="0" y="22"/>
                          </a:lnTo>
                          <a:lnTo>
                            <a:pt x="2" y="16"/>
                          </a:lnTo>
                          <a:lnTo>
                            <a:pt x="4" y="12"/>
                          </a:lnTo>
                          <a:lnTo>
                            <a:pt x="6" y="7"/>
                          </a:lnTo>
                          <a:lnTo>
                            <a:pt x="9" y="5"/>
                          </a:lnTo>
                          <a:lnTo>
                            <a:pt x="12" y="3"/>
                          </a:lnTo>
                          <a:lnTo>
                            <a:pt x="16" y="0"/>
                          </a:lnTo>
                          <a:lnTo>
                            <a:pt x="19" y="0"/>
                          </a:lnTo>
                        </a:path>
                      </a:pathLst>
                    </a:custGeom>
                    <a:solidFill>
                      <a:srgbClr val="FFFFFF"/>
                    </a:solidFill>
                    <a:ln w="12700" cap="rnd">
                      <a:solidFill>
                        <a:srgbClr val="000000"/>
                      </a:solidFill>
                      <a:round/>
                      <a:headEnd type="none" w="sm" len="sm"/>
                      <a:tailEnd type="none" w="sm" len="sm"/>
                    </a:ln>
                  </p:spPr>
                  <p:txBody>
                    <a:bodyPr/>
                    <a:lstStyle/>
                    <a:p>
                      <a:endParaRPr lang="en-US"/>
                    </a:p>
                  </p:txBody>
                </p:sp>
                <p:sp>
                  <p:nvSpPr>
                    <p:cNvPr id="122" name="Freeform 45"/>
                    <p:cNvSpPr>
                      <a:spLocks/>
                    </p:cNvSpPr>
                    <p:nvPr/>
                  </p:nvSpPr>
                  <p:spPr bwMode="auto">
                    <a:xfrm>
                      <a:off x="3010" y="1412"/>
                      <a:ext cx="16" cy="24"/>
                    </a:xfrm>
                    <a:custGeom>
                      <a:avLst/>
                      <a:gdLst>
                        <a:gd name="T0" fmla="*/ 7 w 16"/>
                        <a:gd name="T1" fmla="*/ 0 h 24"/>
                        <a:gd name="T2" fmla="*/ 8 w 16"/>
                        <a:gd name="T3" fmla="*/ 0 h 24"/>
                        <a:gd name="T4" fmla="*/ 9 w 16"/>
                        <a:gd name="T5" fmla="*/ 0 h 24"/>
                        <a:gd name="T6" fmla="*/ 10 w 16"/>
                        <a:gd name="T7" fmla="*/ 1 h 24"/>
                        <a:gd name="T8" fmla="*/ 12 w 16"/>
                        <a:gd name="T9" fmla="*/ 2 h 24"/>
                        <a:gd name="T10" fmla="*/ 13 w 16"/>
                        <a:gd name="T11" fmla="*/ 3 h 24"/>
                        <a:gd name="T12" fmla="*/ 14 w 16"/>
                        <a:gd name="T13" fmla="*/ 5 h 24"/>
                        <a:gd name="T14" fmla="*/ 15 w 16"/>
                        <a:gd name="T15" fmla="*/ 7 h 24"/>
                        <a:gd name="T16" fmla="*/ 15 w 16"/>
                        <a:gd name="T17" fmla="*/ 9 h 24"/>
                        <a:gd name="T18" fmla="*/ 15 w 16"/>
                        <a:gd name="T19" fmla="*/ 12 h 24"/>
                        <a:gd name="T20" fmla="*/ 15 w 16"/>
                        <a:gd name="T21" fmla="*/ 14 h 24"/>
                        <a:gd name="T22" fmla="*/ 14 w 16"/>
                        <a:gd name="T23" fmla="*/ 16 h 24"/>
                        <a:gd name="T24" fmla="*/ 14 w 16"/>
                        <a:gd name="T25" fmla="*/ 18 h 24"/>
                        <a:gd name="T26" fmla="*/ 13 w 16"/>
                        <a:gd name="T27" fmla="*/ 20 h 24"/>
                        <a:gd name="T28" fmla="*/ 12 w 16"/>
                        <a:gd name="T29" fmla="*/ 21 h 24"/>
                        <a:gd name="T30" fmla="*/ 10 w 16"/>
                        <a:gd name="T31" fmla="*/ 23 h 24"/>
                        <a:gd name="T32" fmla="*/ 9 w 16"/>
                        <a:gd name="T33" fmla="*/ 23 h 24"/>
                        <a:gd name="T34" fmla="*/ 7 w 16"/>
                        <a:gd name="T35" fmla="*/ 23 h 24"/>
                        <a:gd name="T36" fmla="*/ 6 w 16"/>
                        <a:gd name="T37" fmla="*/ 23 h 24"/>
                        <a:gd name="T38" fmla="*/ 5 w 16"/>
                        <a:gd name="T39" fmla="*/ 22 h 24"/>
                        <a:gd name="T40" fmla="*/ 3 w 16"/>
                        <a:gd name="T41" fmla="*/ 21 h 24"/>
                        <a:gd name="T42" fmla="*/ 2 w 16"/>
                        <a:gd name="T43" fmla="*/ 20 h 24"/>
                        <a:gd name="T44" fmla="*/ 1 w 16"/>
                        <a:gd name="T45" fmla="*/ 18 h 24"/>
                        <a:gd name="T46" fmla="*/ 1 w 16"/>
                        <a:gd name="T47" fmla="*/ 17 h 24"/>
                        <a:gd name="T48" fmla="*/ 0 w 16"/>
                        <a:gd name="T49" fmla="*/ 15 h 24"/>
                        <a:gd name="T50" fmla="*/ 0 w 16"/>
                        <a:gd name="T51" fmla="*/ 14 h 24"/>
                        <a:gd name="T52" fmla="*/ 0 w 16"/>
                        <a:gd name="T53" fmla="*/ 12 h 24"/>
                        <a:gd name="T54" fmla="*/ 0 w 16"/>
                        <a:gd name="T55" fmla="*/ 10 h 24"/>
                        <a:gd name="T56" fmla="*/ 0 w 16"/>
                        <a:gd name="T57" fmla="*/ 9 h 24"/>
                        <a:gd name="T58" fmla="*/ 1 w 16"/>
                        <a:gd name="T59" fmla="*/ 7 h 24"/>
                        <a:gd name="T60" fmla="*/ 1 w 16"/>
                        <a:gd name="T61" fmla="*/ 5 h 24"/>
                        <a:gd name="T62" fmla="*/ 2 w 16"/>
                        <a:gd name="T63" fmla="*/ 3 h 24"/>
                        <a:gd name="T64" fmla="*/ 3 w 16"/>
                        <a:gd name="T65" fmla="*/ 2 h 24"/>
                        <a:gd name="T66" fmla="*/ 5 w 16"/>
                        <a:gd name="T67" fmla="*/ 1 h 24"/>
                        <a:gd name="T68" fmla="*/ 6 w 16"/>
                        <a:gd name="T69" fmla="*/ 0 h 24"/>
                        <a:gd name="T70" fmla="*/ 7 w 16"/>
                        <a:gd name="T71" fmla="*/ 0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
                        <a:gd name="T109" fmla="*/ 0 h 24"/>
                        <a:gd name="T110" fmla="*/ 16 w 16"/>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 h="24">
                          <a:moveTo>
                            <a:pt x="7" y="0"/>
                          </a:moveTo>
                          <a:lnTo>
                            <a:pt x="8" y="0"/>
                          </a:lnTo>
                          <a:lnTo>
                            <a:pt x="9" y="0"/>
                          </a:lnTo>
                          <a:lnTo>
                            <a:pt x="10" y="1"/>
                          </a:lnTo>
                          <a:lnTo>
                            <a:pt x="12" y="2"/>
                          </a:lnTo>
                          <a:lnTo>
                            <a:pt x="13" y="3"/>
                          </a:lnTo>
                          <a:lnTo>
                            <a:pt x="14" y="5"/>
                          </a:lnTo>
                          <a:lnTo>
                            <a:pt x="15" y="7"/>
                          </a:lnTo>
                          <a:lnTo>
                            <a:pt x="15" y="9"/>
                          </a:lnTo>
                          <a:lnTo>
                            <a:pt x="15" y="12"/>
                          </a:lnTo>
                          <a:lnTo>
                            <a:pt x="15" y="14"/>
                          </a:lnTo>
                          <a:lnTo>
                            <a:pt x="14" y="16"/>
                          </a:lnTo>
                          <a:lnTo>
                            <a:pt x="14" y="18"/>
                          </a:lnTo>
                          <a:lnTo>
                            <a:pt x="13" y="20"/>
                          </a:lnTo>
                          <a:lnTo>
                            <a:pt x="12" y="21"/>
                          </a:lnTo>
                          <a:lnTo>
                            <a:pt x="10" y="23"/>
                          </a:lnTo>
                          <a:lnTo>
                            <a:pt x="9" y="23"/>
                          </a:lnTo>
                          <a:lnTo>
                            <a:pt x="7" y="23"/>
                          </a:lnTo>
                          <a:lnTo>
                            <a:pt x="6" y="23"/>
                          </a:lnTo>
                          <a:lnTo>
                            <a:pt x="5" y="22"/>
                          </a:lnTo>
                          <a:lnTo>
                            <a:pt x="3" y="21"/>
                          </a:lnTo>
                          <a:lnTo>
                            <a:pt x="2" y="20"/>
                          </a:lnTo>
                          <a:lnTo>
                            <a:pt x="1" y="18"/>
                          </a:lnTo>
                          <a:lnTo>
                            <a:pt x="1" y="17"/>
                          </a:lnTo>
                          <a:lnTo>
                            <a:pt x="0" y="15"/>
                          </a:lnTo>
                          <a:lnTo>
                            <a:pt x="0" y="14"/>
                          </a:lnTo>
                          <a:lnTo>
                            <a:pt x="0" y="12"/>
                          </a:lnTo>
                          <a:lnTo>
                            <a:pt x="0" y="10"/>
                          </a:lnTo>
                          <a:lnTo>
                            <a:pt x="0" y="9"/>
                          </a:lnTo>
                          <a:lnTo>
                            <a:pt x="1" y="7"/>
                          </a:lnTo>
                          <a:lnTo>
                            <a:pt x="1" y="5"/>
                          </a:lnTo>
                          <a:lnTo>
                            <a:pt x="2" y="3"/>
                          </a:lnTo>
                          <a:lnTo>
                            <a:pt x="3" y="2"/>
                          </a:lnTo>
                          <a:lnTo>
                            <a:pt x="5" y="1"/>
                          </a:lnTo>
                          <a:lnTo>
                            <a:pt x="6" y="0"/>
                          </a:lnTo>
                          <a:lnTo>
                            <a:pt x="7" y="0"/>
                          </a:lnTo>
                        </a:path>
                      </a:pathLst>
                    </a:custGeom>
                    <a:solidFill>
                      <a:srgbClr val="000000"/>
                    </a:solidFill>
                    <a:ln w="9525" cap="rnd">
                      <a:noFill/>
                      <a:round/>
                      <a:headEnd type="none" w="sm" len="sm"/>
                      <a:tailEnd type="none" w="sm" len="sm"/>
                    </a:ln>
                  </p:spPr>
                  <p:txBody>
                    <a:bodyPr/>
                    <a:lstStyle/>
                    <a:p>
                      <a:endParaRPr lang="en-US"/>
                    </a:p>
                  </p:txBody>
                </p:sp>
              </p:grpSp>
              <p:grpSp>
                <p:nvGrpSpPr>
                  <p:cNvPr id="118" name="Group 46"/>
                  <p:cNvGrpSpPr>
                    <a:grpSpLocks/>
                  </p:cNvGrpSpPr>
                  <p:nvPr/>
                </p:nvGrpSpPr>
                <p:grpSpPr bwMode="auto">
                  <a:xfrm>
                    <a:off x="3004" y="1293"/>
                    <a:ext cx="170" cy="214"/>
                    <a:chOff x="3004" y="1293"/>
                    <a:chExt cx="170" cy="214"/>
                  </a:xfrm>
                </p:grpSpPr>
                <p:sp>
                  <p:nvSpPr>
                    <p:cNvPr id="119" name="Freeform 47"/>
                    <p:cNvSpPr>
                      <a:spLocks/>
                    </p:cNvSpPr>
                    <p:nvPr/>
                  </p:nvSpPr>
                  <p:spPr bwMode="auto">
                    <a:xfrm>
                      <a:off x="3013" y="1359"/>
                      <a:ext cx="46" cy="35"/>
                    </a:xfrm>
                    <a:custGeom>
                      <a:avLst/>
                      <a:gdLst>
                        <a:gd name="T0" fmla="*/ 1 w 46"/>
                        <a:gd name="T1" fmla="*/ 15 h 35"/>
                        <a:gd name="T2" fmla="*/ 5 w 46"/>
                        <a:gd name="T3" fmla="*/ 11 h 35"/>
                        <a:gd name="T4" fmla="*/ 9 w 46"/>
                        <a:gd name="T5" fmla="*/ 7 h 35"/>
                        <a:gd name="T6" fmla="*/ 17 w 46"/>
                        <a:gd name="T7" fmla="*/ 2 h 35"/>
                        <a:gd name="T8" fmla="*/ 20 w 46"/>
                        <a:gd name="T9" fmla="*/ 0 h 35"/>
                        <a:gd name="T10" fmla="*/ 22 w 46"/>
                        <a:gd name="T11" fmla="*/ 0 h 35"/>
                        <a:gd name="T12" fmla="*/ 26 w 46"/>
                        <a:gd name="T13" fmla="*/ 3 h 35"/>
                        <a:gd name="T14" fmla="*/ 34 w 46"/>
                        <a:gd name="T15" fmla="*/ 12 h 35"/>
                        <a:gd name="T16" fmla="*/ 43 w 46"/>
                        <a:gd name="T17" fmla="*/ 23 h 35"/>
                        <a:gd name="T18" fmla="*/ 45 w 46"/>
                        <a:gd name="T19" fmla="*/ 27 h 35"/>
                        <a:gd name="T20" fmla="*/ 44 w 46"/>
                        <a:gd name="T21" fmla="*/ 31 h 35"/>
                        <a:gd name="T22" fmla="*/ 43 w 46"/>
                        <a:gd name="T23" fmla="*/ 33 h 35"/>
                        <a:gd name="T24" fmla="*/ 39 w 46"/>
                        <a:gd name="T25" fmla="*/ 34 h 35"/>
                        <a:gd name="T26" fmla="*/ 34 w 46"/>
                        <a:gd name="T27" fmla="*/ 31 h 35"/>
                        <a:gd name="T28" fmla="*/ 30 w 46"/>
                        <a:gd name="T29" fmla="*/ 25 h 35"/>
                        <a:gd name="T30" fmla="*/ 27 w 46"/>
                        <a:gd name="T31" fmla="*/ 19 h 35"/>
                        <a:gd name="T32" fmla="*/ 21 w 46"/>
                        <a:gd name="T33" fmla="*/ 13 h 35"/>
                        <a:gd name="T34" fmla="*/ 19 w 46"/>
                        <a:gd name="T35" fmla="*/ 12 h 35"/>
                        <a:gd name="T36" fmla="*/ 16 w 46"/>
                        <a:gd name="T37" fmla="*/ 13 h 35"/>
                        <a:gd name="T38" fmla="*/ 14 w 46"/>
                        <a:gd name="T39" fmla="*/ 15 h 35"/>
                        <a:gd name="T40" fmla="*/ 8 w 46"/>
                        <a:gd name="T41" fmla="*/ 20 h 35"/>
                        <a:gd name="T42" fmla="*/ 5 w 46"/>
                        <a:gd name="T43" fmla="*/ 23 h 35"/>
                        <a:gd name="T44" fmla="*/ 2 w 46"/>
                        <a:gd name="T45" fmla="*/ 23 h 35"/>
                        <a:gd name="T46" fmla="*/ 0 w 46"/>
                        <a:gd name="T47" fmla="*/ 20 h 35"/>
                        <a:gd name="T48" fmla="*/ 1 w 46"/>
                        <a:gd name="T49" fmla="*/ 15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5"/>
                        <a:gd name="T77" fmla="*/ 46 w 46"/>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5">
                          <a:moveTo>
                            <a:pt x="1" y="15"/>
                          </a:moveTo>
                          <a:lnTo>
                            <a:pt x="5" y="11"/>
                          </a:lnTo>
                          <a:lnTo>
                            <a:pt x="9" y="7"/>
                          </a:lnTo>
                          <a:lnTo>
                            <a:pt x="17" y="2"/>
                          </a:lnTo>
                          <a:lnTo>
                            <a:pt x="20" y="0"/>
                          </a:lnTo>
                          <a:lnTo>
                            <a:pt x="22" y="0"/>
                          </a:lnTo>
                          <a:lnTo>
                            <a:pt x="26" y="3"/>
                          </a:lnTo>
                          <a:lnTo>
                            <a:pt x="34" y="12"/>
                          </a:lnTo>
                          <a:lnTo>
                            <a:pt x="43" y="23"/>
                          </a:lnTo>
                          <a:lnTo>
                            <a:pt x="45" y="27"/>
                          </a:lnTo>
                          <a:lnTo>
                            <a:pt x="44" y="31"/>
                          </a:lnTo>
                          <a:lnTo>
                            <a:pt x="43" y="33"/>
                          </a:lnTo>
                          <a:lnTo>
                            <a:pt x="39" y="34"/>
                          </a:lnTo>
                          <a:lnTo>
                            <a:pt x="34" y="31"/>
                          </a:lnTo>
                          <a:lnTo>
                            <a:pt x="30" y="25"/>
                          </a:lnTo>
                          <a:lnTo>
                            <a:pt x="27" y="19"/>
                          </a:lnTo>
                          <a:lnTo>
                            <a:pt x="21" y="13"/>
                          </a:lnTo>
                          <a:lnTo>
                            <a:pt x="19" y="12"/>
                          </a:lnTo>
                          <a:lnTo>
                            <a:pt x="16" y="13"/>
                          </a:lnTo>
                          <a:lnTo>
                            <a:pt x="14" y="15"/>
                          </a:lnTo>
                          <a:lnTo>
                            <a:pt x="8" y="20"/>
                          </a:lnTo>
                          <a:lnTo>
                            <a:pt x="5" y="23"/>
                          </a:lnTo>
                          <a:lnTo>
                            <a:pt x="2" y="23"/>
                          </a:lnTo>
                          <a:lnTo>
                            <a:pt x="0" y="20"/>
                          </a:lnTo>
                          <a:lnTo>
                            <a:pt x="1" y="15"/>
                          </a:lnTo>
                        </a:path>
                      </a:pathLst>
                    </a:custGeom>
                    <a:solidFill>
                      <a:srgbClr val="604020"/>
                    </a:solidFill>
                    <a:ln w="12700" cap="rnd">
                      <a:solidFill>
                        <a:srgbClr val="000000"/>
                      </a:solidFill>
                      <a:round/>
                      <a:headEnd type="none" w="sm" len="sm"/>
                      <a:tailEnd type="none" w="sm" len="sm"/>
                    </a:ln>
                  </p:spPr>
                  <p:txBody>
                    <a:bodyPr/>
                    <a:lstStyle/>
                    <a:p>
                      <a:endParaRPr lang="en-US"/>
                    </a:p>
                  </p:txBody>
                </p:sp>
                <p:sp>
                  <p:nvSpPr>
                    <p:cNvPr id="120" name="Freeform 48"/>
                    <p:cNvSpPr>
                      <a:spLocks/>
                    </p:cNvSpPr>
                    <p:nvPr/>
                  </p:nvSpPr>
                  <p:spPr bwMode="auto">
                    <a:xfrm>
                      <a:off x="3004" y="1293"/>
                      <a:ext cx="170" cy="214"/>
                    </a:xfrm>
                    <a:custGeom>
                      <a:avLst/>
                      <a:gdLst>
                        <a:gd name="T0" fmla="*/ 97 w 170"/>
                        <a:gd name="T1" fmla="*/ 154 h 214"/>
                        <a:gd name="T2" fmla="*/ 76 w 170"/>
                        <a:gd name="T3" fmla="*/ 145 h 214"/>
                        <a:gd name="T4" fmla="*/ 80 w 170"/>
                        <a:gd name="T5" fmla="*/ 120 h 214"/>
                        <a:gd name="T6" fmla="*/ 70 w 170"/>
                        <a:gd name="T7" fmla="*/ 109 h 214"/>
                        <a:gd name="T8" fmla="*/ 61 w 170"/>
                        <a:gd name="T9" fmla="*/ 97 h 214"/>
                        <a:gd name="T10" fmla="*/ 57 w 170"/>
                        <a:gd name="T11" fmla="*/ 80 h 214"/>
                        <a:gd name="T12" fmla="*/ 55 w 170"/>
                        <a:gd name="T13" fmla="*/ 64 h 214"/>
                        <a:gd name="T14" fmla="*/ 55 w 170"/>
                        <a:gd name="T15" fmla="*/ 48 h 214"/>
                        <a:gd name="T16" fmla="*/ 50 w 170"/>
                        <a:gd name="T17" fmla="*/ 46 h 214"/>
                        <a:gd name="T18" fmla="*/ 39 w 170"/>
                        <a:gd name="T19" fmla="*/ 46 h 214"/>
                        <a:gd name="T20" fmla="*/ 26 w 170"/>
                        <a:gd name="T21" fmla="*/ 50 h 214"/>
                        <a:gd name="T22" fmla="*/ 14 w 170"/>
                        <a:gd name="T23" fmla="*/ 57 h 214"/>
                        <a:gd name="T24" fmla="*/ 6 w 170"/>
                        <a:gd name="T25" fmla="*/ 64 h 214"/>
                        <a:gd name="T26" fmla="*/ 0 w 170"/>
                        <a:gd name="T27" fmla="*/ 54 h 214"/>
                        <a:gd name="T28" fmla="*/ 0 w 170"/>
                        <a:gd name="T29" fmla="*/ 43 h 214"/>
                        <a:gd name="T30" fmla="*/ 4 w 170"/>
                        <a:gd name="T31" fmla="*/ 30 h 214"/>
                        <a:gd name="T32" fmla="*/ 13 w 170"/>
                        <a:gd name="T33" fmla="*/ 18 h 214"/>
                        <a:gd name="T34" fmla="*/ 28 w 170"/>
                        <a:gd name="T35" fmla="*/ 8 h 214"/>
                        <a:gd name="T36" fmla="*/ 47 w 170"/>
                        <a:gd name="T37" fmla="*/ 2 h 214"/>
                        <a:gd name="T38" fmla="*/ 69 w 170"/>
                        <a:gd name="T39" fmla="*/ 0 h 214"/>
                        <a:gd name="T40" fmla="*/ 89 w 170"/>
                        <a:gd name="T41" fmla="*/ 3 h 214"/>
                        <a:gd name="T42" fmla="*/ 110 w 170"/>
                        <a:gd name="T43" fmla="*/ 11 h 214"/>
                        <a:gd name="T44" fmla="*/ 126 w 170"/>
                        <a:gd name="T45" fmla="*/ 23 h 214"/>
                        <a:gd name="T46" fmla="*/ 139 w 170"/>
                        <a:gd name="T47" fmla="*/ 38 h 214"/>
                        <a:gd name="T48" fmla="*/ 151 w 170"/>
                        <a:gd name="T49" fmla="*/ 58 h 214"/>
                        <a:gd name="T50" fmla="*/ 157 w 170"/>
                        <a:gd name="T51" fmla="*/ 77 h 214"/>
                        <a:gd name="T52" fmla="*/ 163 w 170"/>
                        <a:gd name="T53" fmla="*/ 96 h 214"/>
                        <a:gd name="T54" fmla="*/ 167 w 170"/>
                        <a:gd name="T55" fmla="*/ 121 h 214"/>
                        <a:gd name="T56" fmla="*/ 169 w 170"/>
                        <a:gd name="T57" fmla="*/ 136 h 214"/>
                        <a:gd name="T58" fmla="*/ 167 w 170"/>
                        <a:gd name="T59" fmla="*/ 159 h 214"/>
                        <a:gd name="T60" fmla="*/ 160 w 170"/>
                        <a:gd name="T61" fmla="*/ 183 h 214"/>
                        <a:gd name="T62" fmla="*/ 153 w 170"/>
                        <a:gd name="T63" fmla="*/ 202 h 214"/>
                        <a:gd name="T64" fmla="*/ 147 w 170"/>
                        <a:gd name="T65" fmla="*/ 209 h 214"/>
                        <a:gd name="T66" fmla="*/ 137 w 170"/>
                        <a:gd name="T67" fmla="*/ 213 h 214"/>
                        <a:gd name="T68" fmla="*/ 127 w 170"/>
                        <a:gd name="T69" fmla="*/ 213 h 214"/>
                        <a:gd name="T70" fmla="*/ 122 w 170"/>
                        <a:gd name="T71" fmla="*/ 213 h 214"/>
                        <a:gd name="T72" fmla="*/ 115 w 170"/>
                        <a:gd name="T73" fmla="*/ 210 h 214"/>
                        <a:gd name="T74" fmla="*/ 109 w 170"/>
                        <a:gd name="T75" fmla="*/ 200 h 214"/>
                        <a:gd name="T76" fmla="*/ 110 w 170"/>
                        <a:gd name="T77" fmla="*/ 196 h 214"/>
                        <a:gd name="T78" fmla="*/ 117 w 170"/>
                        <a:gd name="T79" fmla="*/ 194 h 214"/>
                        <a:gd name="T80" fmla="*/ 121 w 170"/>
                        <a:gd name="T81" fmla="*/ 189 h 214"/>
                        <a:gd name="T82" fmla="*/ 125 w 170"/>
                        <a:gd name="T83" fmla="*/ 182 h 214"/>
                        <a:gd name="T84" fmla="*/ 127 w 170"/>
                        <a:gd name="T85" fmla="*/ 174 h 214"/>
                        <a:gd name="T86" fmla="*/ 126 w 170"/>
                        <a:gd name="T87" fmla="*/ 170 h 214"/>
                        <a:gd name="T88" fmla="*/ 126 w 170"/>
                        <a:gd name="T89" fmla="*/ 163 h 214"/>
                        <a:gd name="T90" fmla="*/ 123 w 170"/>
                        <a:gd name="T91" fmla="*/ 156 h 214"/>
                        <a:gd name="T92" fmla="*/ 118 w 170"/>
                        <a:gd name="T93" fmla="*/ 150 h 214"/>
                        <a:gd name="T94" fmla="*/ 112 w 170"/>
                        <a:gd name="T95" fmla="*/ 147 h 214"/>
                        <a:gd name="T96" fmla="*/ 106 w 170"/>
                        <a:gd name="T97" fmla="*/ 147 h 214"/>
                        <a:gd name="T98" fmla="*/ 97 w 170"/>
                        <a:gd name="T99" fmla="*/ 154 h 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
                        <a:gd name="T151" fmla="*/ 0 h 214"/>
                        <a:gd name="T152" fmla="*/ 170 w 170"/>
                        <a:gd name="T153" fmla="*/ 214 h 2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 h="214">
                          <a:moveTo>
                            <a:pt x="97" y="154"/>
                          </a:moveTo>
                          <a:lnTo>
                            <a:pt x="76" y="145"/>
                          </a:lnTo>
                          <a:lnTo>
                            <a:pt x="80" y="120"/>
                          </a:lnTo>
                          <a:lnTo>
                            <a:pt x="70" y="109"/>
                          </a:lnTo>
                          <a:lnTo>
                            <a:pt x="61" y="97"/>
                          </a:lnTo>
                          <a:lnTo>
                            <a:pt x="57" y="80"/>
                          </a:lnTo>
                          <a:lnTo>
                            <a:pt x="55" y="64"/>
                          </a:lnTo>
                          <a:lnTo>
                            <a:pt x="55" y="48"/>
                          </a:lnTo>
                          <a:lnTo>
                            <a:pt x="50" y="46"/>
                          </a:lnTo>
                          <a:lnTo>
                            <a:pt x="39" y="46"/>
                          </a:lnTo>
                          <a:lnTo>
                            <a:pt x="26" y="50"/>
                          </a:lnTo>
                          <a:lnTo>
                            <a:pt x="14" y="57"/>
                          </a:lnTo>
                          <a:lnTo>
                            <a:pt x="6" y="64"/>
                          </a:lnTo>
                          <a:lnTo>
                            <a:pt x="0" y="54"/>
                          </a:lnTo>
                          <a:lnTo>
                            <a:pt x="0" y="43"/>
                          </a:lnTo>
                          <a:lnTo>
                            <a:pt x="4" y="30"/>
                          </a:lnTo>
                          <a:lnTo>
                            <a:pt x="13" y="18"/>
                          </a:lnTo>
                          <a:lnTo>
                            <a:pt x="28" y="8"/>
                          </a:lnTo>
                          <a:lnTo>
                            <a:pt x="47" y="2"/>
                          </a:lnTo>
                          <a:lnTo>
                            <a:pt x="69" y="0"/>
                          </a:lnTo>
                          <a:lnTo>
                            <a:pt x="89" y="3"/>
                          </a:lnTo>
                          <a:lnTo>
                            <a:pt x="110" y="11"/>
                          </a:lnTo>
                          <a:lnTo>
                            <a:pt x="126" y="23"/>
                          </a:lnTo>
                          <a:lnTo>
                            <a:pt x="139" y="38"/>
                          </a:lnTo>
                          <a:lnTo>
                            <a:pt x="151" y="58"/>
                          </a:lnTo>
                          <a:lnTo>
                            <a:pt x="157" y="77"/>
                          </a:lnTo>
                          <a:lnTo>
                            <a:pt x="163" y="96"/>
                          </a:lnTo>
                          <a:lnTo>
                            <a:pt x="167" y="121"/>
                          </a:lnTo>
                          <a:lnTo>
                            <a:pt x="169" y="136"/>
                          </a:lnTo>
                          <a:lnTo>
                            <a:pt x="167" y="159"/>
                          </a:lnTo>
                          <a:lnTo>
                            <a:pt x="160" y="183"/>
                          </a:lnTo>
                          <a:lnTo>
                            <a:pt x="153" y="202"/>
                          </a:lnTo>
                          <a:lnTo>
                            <a:pt x="147" y="209"/>
                          </a:lnTo>
                          <a:lnTo>
                            <a:pt x="137" y="213"/>
                          </a:lnTo>
                          <a:lnTo>
                            <a:pt x="127" y="213"/>
                          </a:lnTo>
                          <a:lnTo>
                            <a:pt x="122" y="213"/>
                          </a:lnTo>
                          <a:lnTo>
                            <a:pt x="115" y="210"/>
                          </a:lnTo>
                          <a:lnTo>
                            <a:pt x="109" y="200"/>
                          </a:lnTo>
                          <a:lnTo>
                            <a:pt x="110" y="196"/>
                          </a:lnTo>
                          <a:lnTo>
                            <a:pt x="117" y="194"/>
                          </a:lnTo>
                          <a:lnTo>
                            <a:pt x="121" y="189"/>
                          </a:lnTo>
                          <a:lnTo>
                            <a:pt x="125" y="182"/>
                          </a:lnTo>
                          <a:lnTo>
                            <a:pt x="127" y="174"/>
                          </a:lnTo>
                          <a:lnTo>
                            <a:pt x="126" y="170"/>
                          </a:lnTo>
                          <a:lnTo>
                            <a:pt x="126" y="163"/>
                          </a:lnTo>
                          <a:lnTo>
                            <a:pt x="123" y="156"/>
                          </a:lnTo>
                          <a:lnTo>
                            <a:pt x="118" y="150"/>
                          </a:lnTo>
                          <a:lnTo>
                            <a:pt x="112" y="147"/>
                          </a:lnTo>
                          <a:lnTo>
                            <a:pt x="106" y="147"/>
                          </a:lnTo>
                          <a:lnTo>
                            <a:pt x="97" y="154"/>
                          </a:lnTo>
                        </a:path>
                      </a:pathLst>
                    </a:custGeom>
                    <a:solidFill>
                      <a:srgbClr val="604020"/>
                    </a:solidFill>
                    <a:ln w="12700" cap="rnd">
                      <a:solidFill>
                        <a:srgbClr val="000000"/>
                      </a:solidFill>
                      <a:round/>
                      <a:headEnd type="none" w="sm" len="sm"/>
                      <a:tailEnd type="none" w="sm" len="sm"/>
                    </a:ln>
                  </p:spPr>
                  <p:txBody>
                    <a:bodyPr/>
                    <a:lstStyle/>
                    <a:p>
                      <a:endParaRPr lang="en-US"/>
                    </a:p>
                  </p:txBody>
                </p:sp>
              </p:grpSp>
            </p:grpSp>
            <p:grpSp>
              <p:nvGrpSpPr>
                <p:cNvPr id="40" name="Group 49"/>
                <p:cNvGrpSpPr>
                  <a:grpSpLocks/>
                </p:cNvGrpSpPr>
                <p:nvPr/>
              </p:nvGrpSpPr>
              <p:grpSpPr bwMode="auto">
                <a:xfrm>
                  <a:off x="2635" y="1711"/>
                  <a:ext cx="433" cy="380"/>
                  <a:chOff x="2635" y="1711"/>
                  <a:chExt cx="433" cy="380"/>
                </a:xfrm>
              </p:grpSpPr>
              <p:sp>
                <p:nvSpPr>
                  <p:cNvPr id="112" name="Freeform 50"/>
                  <p:cNvSpPr>
                    <a:spLocks/>
                  </p:cNvSpPr>
                  <p:nvPr/>
                </p:nvSpPr>
                <p:spPr bwMode="auto">
                  <a:xfrm>
                    <a:off x="2675" y="1711"/>
                    <a:ext cx="361" cy="68"/>
                  </a:xfrm>
                  <a:custGeom>
                    <a:avLst/>
                    <a:gdLst>
                      <a:gd name="T0" fmla="*/ 121 w 361"/>
                      <a:gd name="T1" fmla="*/ 2 h 68"/>
                      <a:gd name="T2" fmla="*/ 88 w 361"/>
                      <a:gd name="T3" fmla="*/ 5 h 68"/>
                      <a:gd name="T4" fmla="*/ 58 w 361"/>
                      <a:gd name="T5" fmla="*/ 10 h 68"/>
                      <a:gd name="T6" fmla="*/ 39 w 361"/>
                      <a:gd name="T7" fmla="*/ 13 h 68"/>
                      <a:gd name="T8" fmla="*/ 25 w 361"/>
                      <a:gd name="T9" fmla="*/ 17 h 68"/>
                      <a:gd name="T10" fmla="*/ 16 w 361"/>
                      <a:gd name="T11" fmla="*/ 20 h 68"/>
                      <a:gd name="T12" fmla="*/ 9 w 361"/>
                      <a:gd name="T13" fmla="*/ 24 h 68"/>
                      <a:gd name="T14" fmla="*/ 4 w 361"/>
                      <a:gd name="T15" fmla="*/ 28 h 68"/>
                      <a:gd name="T16" fmla="*/ 1 w 361"/>
                      <a:gd name="T17" fmla="*/ 31 h 68"/>
                      <a:gd name="T18" fmla="*/ 0 w 361"/>
                      <a:gd name="T19" fmla="*/ 36 h 68"/>
                      <a:gd name="T20" fmla="*/ 3 w 361"/>
                      <a:gd name="T21" fmla="*/ 40 h 68"/>
                      <a:gd name="T22" fmla="*/ 8 w 361"/>
                      <a:gd name="T23" fmla="*/ 44 h 68"/>
                      <a:gd name="T24" fmla="*/ 15 w 361"/>
                      <a:gd name="T25" fmla="*/ 48 h 68"/>
                      <a:gd name="T26" fmla="*/ 28 w 361"/>
                      <a:gd name="T27" fmla="*/ 52 h 68"/>
                      <a:gd name="T28" fmla="*/ 42 w 361"/>
                      <a:gd name="T29" fmla="*/ 56 h 68"/>
                      <a:gd name="T30" fmla="*/ 66 w 361"/>
                      <a:gd name="T31" fmla="*/ 61 h 68"/>
                      <a:gd name="T32" fmla="*/ 90 w 361"/>
                      <a:gd name="T33" fmla="*/ 63 h 68"/>
                      <a:gd name="T34" fmla="*/ 120 w 361"/>
                      <a:gd name="T35" fmla="*/ 66 h 68"/>
                      <a:gd name="T36" fmla="*/ 161 w 361"/>
                      <a:gd name="T37" fmla="*/ 67 h 68"/>
                      <a:gd name="T38" fmla="*/ 242 w 361"/>
                      <a:gd name="T39" fmla="*/ 66 h 68"/>
                      <a:gd name="T40" fmla="*/ 292 w 361"/>
                      <a:gd name="T41" fmla="*/ 61 h 68"/>
                      <a:gd name="T42" fmla="*/ 320 w 361"/>
                      <a:gd name="T43" fmla="*/ 55 h 68"/>
                      <a:gd name="T44" fmla="*/ 336 w 361"/>
                      <a:gd name="T45" fmla="*/ 51 h 68"/>
                      <a:gd name="T46" fmla="*/ 347 w 361"/>
                      <a:gd name="T47" fmla="*/ 47 h 68"/>
                      <a:gd name="T48" fmla="*/ 354 w 361"/>
                      <a:gd name="T49" fmla="*/ 43 h 68"/>
                      <a:gd name="T50" fmla="*/ 358 w 361"/>
                      <a:gd name="T51" fmla="*/ 39 h 68"/>
                      <a:gd name="T52" fmla="*/ 360 w 361"/>
                      <a:gd name="T53" fmla="*/ 33 h 68"/>
                      <a:gd name="T54" fmla="*/ 354 w 361"/>
                      <a:gd name="T55" fmla="*/ 25 h 68"/>
                      <a:gd name="T56" fmla="*/ 345 w 361"/>
                      <a:gd name="T57" fmla="*/ 20 h 68"/>
                      <a:gd name="T58" fmla="*/ 326 w 361"/>
                      <a:gd name="T59" fmla="*/ 14 h 68"/>
                      <a:gd name="T60" fmla="*/ 290 w 361"/>
                      <a:gd name="T61" fmla="*/ 7 h 68"/>
                      <a:gd name="T62" fmla="*/ 242 w 361"/>
                      <a:gd name="T63" fmla="*/ 1 h 68"/>
                      <a:gd name="T64" fmla="*/ 184 w 361"/>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1"/>
                      <a:gd name="T100" fmla="*/ 0 h 68"/>
                      <a:gd name="T101" fmla="*/ 361 w 361"/>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1" h="68">
                        <a:moveTo>
                          <a:pt x="184" y="0"/>
                        </a:moveTo>
                        <a:lnTo>
                          <a:pt x="121" y="2"/>
                        </a:lnTo>
                        <a:lnTo>
                          <a:pt x="104" y="4"/>
                        </a:lnTo>
                        <a:lnTo>
                          <a:pt x="88" y="5"/>
                        </a:lnTo>
                        <a:lnTo>
                          <a:pt x="73" y="7"/>
                        </a:lnTo>
                        <a:lnTo>
                          <a:pt x="58" y="10"/>
                        </a:lnTo>
                        <a:lnTo>
                          <a:pt x="48" y="11"/>
                        </a:lnTo>
                        <a:lnTo>
                          <a:pt x="39" y="13"/>
                        </a:lnTo>
                        <a:lnTo>
                          <a:pt x="32" y="14"/>
                        </a:lnTo>
                        <a:lnTo>
                          <a:pt x="25" y="17"/>
                        </a:lnTo>
                        <a:lnTo>
                          <a:pt x="21" y="18"/>
                        </a:lnTo>
                        <a:lnTo>
                          <a:pt x="16" y="20"/>
                        </a:lnTo>
                        <a:lnTo>
                          <a:pt x="12" y="22"/>
                        </a:lnTo>
                        <a:lnTo>
                          <a:pt x="9" y="24"/>
                        </a:lnTo>
                        <a:lnTo>
                          <a:pt x="6" y="25"/>
                        </a:lnTo>
                        <a:lnTo>
                          <a:pt x="4" y="28"/>
                        </a:lnTo>
                        <a:lnTo>
                          <a:pt x="2" y="29"/>
                        </a:lnTo>
                        <a:lnTo>
                          <a:pt x="1" y="31"/>
                        </a:lnTo>
                        <a:lnTo>
                          <a:pt x="0" y="33"/>
                        </a:lnTo>
                        <a:lnTo>
                          <a:pt x="0" y="36"/>
                        </a:lnTo>
                        <a:lnTo>
                          <a:pt x="1" y="38"/>
                        </a:lnTo>
                        <a:lnTo>
                          <a:pt x="3" y="40"/>
                        </a:lnTo>
                        <a:lnTo>
                          <a:pt x="6" y="43"/>
                        </a:lnTo>
                        <a:lnTo>
                          <a:pt x="8" y="44"/>
                        </a:lnTo>
                        <a:lnTo>
                          <a:pt x="12" y="46"/>
                        </a:lnTo>
                        <a:lnTo>
                          <a:pt x="15" y="48"/>
                        </a:lnTo>
                        <a:lnTo>
                          <a:pt x="21" y="50"/>
                        </a:lnTo>
                        <a:lnTo>
                          <a:pt x="28" y="52"/>
                        </a:lnTo>
                        <a:lnTo>
                          <a:pt x="34" y="54"/>
                        </a:lnTo>
                        <a:lnTo>
                          <a:pt x="42" y="56"/>
                        </a:lnTo>
                        <a:lnTo>
                          <a:pt x="54" y="58"/>
                        </a:lnTo>
                        <a:lnTo>
                          <a:pt x="66" y="61"/>
                        </a:lnTo>
                        <a:lnTo>
                          <a:pt x="78" y="62"/>
                        </a:lnTo>
                        <a:lnTo>
                          <a:pt x="90" y="63"/>
                        </a:lnTo>
                        <a:lnTo>
                          <a:pt x="104" y="65"/>
                        </a:lnTo>
                        <a:lnTo>
                          <a:pt x="120" y="66"/>
                        </a:lnTo>
                        <a:lnTo>
                          <a:pt x="141" y="67"/>
                        </a:lnTo>
                        <a:lnTo>
                          <a:pt x="161" y="67"/>
                        </a:lnTo>
                        <a:lnTo>
                          <a:pt x="211" y="67"/>
                        </a:lnTo>
                        <a:lnTo>
                          <a:pt x="242" y="66"/>
                        </a:lnTo>
                        <a:lnTo>
                          <a:pt x="268" y="63"/>
                        </a:lnTo>
                        <a:lnTo>
                          <a:pt x="292" y="61"/>
                        </a:lnTo>
                        <a:lnTo>
                          <a:pt x="313" y="57"/>
                        </a:lnTo>
                        <a:lnTo>
                          <a:pt x="320" y="55"/>
                        </a:lnTo>
                        <a:lnTo>
                          <a:pt x="328" y="53"/>
                        </a:lnTo>
                        <a:lnTo>
                          <a:pt x="336" y="51"/>
                        </a:lnTo>
                        <a:lnTo>
                          <a:pt x="342" y="49"/>
                        </a:lnTo>
                        <a:lnTo>
                          <a:pt x="347" y="47"/>
                        </a:lnTo>
                        <a:lnTo>
                          <a:pt x="351" y="45"/>
                        </a:lnTo>
                        <a:lnTo>
                          <a:pt x="354" y="43"/>
                        </a:lnTo>
                        <a:lnTo>
                          <a:pt x="356" y="41"/>
                        </a:lnTo>
                        <a:lnTo>
                          <a:pt x="358" y="39"/>
                        </a:lnTo>
                        <a:lnTo>
                          <a:pt x="360" y="36"/>
                        </a:lnTo>
                        <a:lnTo>
                          <a:pt x="360" y="33"/>
                        </a:lnTo>
                        <a:lnTo>
                          <a:pt x="358" y="29"/>
                        </a:lnTo>
                        <a:lnTo>
                          <a:pt x="354" y="25"/>
                        </a:lnTo>
                        <a:lnTo>
                          <a:pt x="350" y="22"/>
                        </a:lnTo>
                        <a:lnTo>
                          <a:pt x="345" y="20"/>
                        </a:lnTo>
                        <a:lnTo>
                          <a:pt x="338" y="17"/>
                        </a:lnTo>
                        <a:lnTo>
                          <a:pt x="326" y="14"/>
                        </a:lnTo>
                        <a:lnTo>
                          <a:pt x="312" y="11"/>
                        </a:lnTo>
                        <a:lnTo>
                          <a:pt x="290" y="7"/>
                        </a:lnTo>
                        <a:lnTo>
                          <a:pt x="269" y="5"/>
                        </a:lnTo>
                        <a:lnTo>
                          <a:pt x="242" y="1"/>
                        </a:lnTo>
                        <a:lnTo>
                          <a:pt x="218" y="1"/>
                        </a:lnTo>
                        <a:lnTo>
                          <a:pt x="184" y="0"/>
                        </a:lnTo>
                      </a:path>
                    </a:pathLst>
                  </a:custGeom>
                  <a:solidFill>
                    <a:srgbClr val="4080FF"/>
                  </a:solidFill>
                  <a:ln w="12700" cap="rnd">
                    <a:solidFill>
                      <a:srgbClr val="000000"/>
                    </a:solidFill>
                    <a:round/>
                    <a:headEnd type="none" w="sm" len="sm"/>
                    <a:tailEnd type="none" w="sm" len="sm"/>
                  </a:ln>
                </p:spPr>
                <p:txBody>
                  <a:bodyPr/>
                  <a:lstStyle/>
                  <a:p>
                    <a:endParaRPr lang="en-US"/>
                  </a:p>
                </p:txBody>
              </p:sp>
              <p:sp>
                <p:nvSpPr>
                  <p:cNvPr id="113" name="Freeform 51"/>
                  <p:cNvSpPr>
                    <a:spLocks/>
                  </p:cNvSpPr>
                  <p:nvPr/>
                </p:nvSpPr>
                <p:spPr bwMode="auto">
                  <a:xfrm>
                    <a:off x="2635" y="1743"/>
                    <a:ext cx="433" cy="348"/>
                  </a:xfrm>
                  <a:custGeom>
                    <a:avLst/>
                    <a:gdLst>
                      <a:gd name="T0" fmla="*/ 41 w 433"/>
                      <a:gd name="T1" fmla="*/ 4 h 348"/>
                      <a:gd name="T2" fmla="*/ 44 w 433"/>
                      <a:gd name="T3" fmla="*/ 8 h 348"/>
                      <a:gd name="T4" fmla="*/ 49 w 433"/>
                      <a:gd name="T5" fmla="*/ 12 h 348"/>
                      <a:gd name="T6" fmla="*/ 55 w 433"/>
                      <a:gd name="T7" fmla="*/ 15 h 348"/>
                      <a:gd name="T8" fmla="*/ 68 w 433"/>
                      <a:gd name="T9" fmla="*/ 19 h 348"/>
                      <a:gd name="T10" fmla="*/ 82 w 433"/>
                      <a:gd name="T11" fmla="*/ 23 h 348"/>
                      <a:gd name="T12" fmla="*/ 107 w 433"/>
                      <a:gd name="T13" fmla="*/ 28 h 348"/>
                      <a:gd name="T14" fmla="*/ 130 w 433"/>
                      <a:gd name="T15" fmla="*/ 31 h 348"/>
                      <a:gd name="T16" fmla="*/ 161 w 433"/>
                      <a:gd name="T17" fmla="*/ 33 h 348"/>
                      <a:gd name="T18" fmla="*/ 201 w 433"/>
                      <a:gd name="T19" fmla="*/ 34 h 348"/>
                      <a:gd name="T20" fmla="*/ 282 w 433"/>
                      <a:gd name="T21" fmla="*/ 33 h 348"/>
                      <a:gd name="T22" fmla="*/ 331 w 433"/>
                      <a:gd name="T23" fmla="*/ 28 h 348"/>
                      <a:gd name="T24" fmla="*/ 360 w 433"/>
                      <a:gd name="T25" fmla="*/ 22 h 348"/>
                      <a:gd name="T26" fmla="*/ 376 w 433"/>
                      <a:gd name="T27" fmla="*/ 18 h 348"/>
                      <a:gd name="T28" fmla="*/ 386 w 433"/>
                      <a:gd name="T29" fmla="*/ 14 h 348"/>
                      <a:gd name="T30" fmla="*/ 393 w 433"/>
                      <a:gd name="T31" fmla="*/ 10 h 348"/>
                      <a:gd name="T32" fmla="*/ 398 w 433"/>
                      <a:gd name="T33" fmla="*/ 7 h 348"/>
                      <a:gd name="T34" fmla="*/ 400 w 433"/>
                      <a:gd name="T35" fmla="*/ 0 h 348"/>
                      <a:gd name="T36" fmla="*/ 415 w 433"/>
                      <a:gd name="T37" fmla="*/ 312 h 348"/>
                      <a:gd name="T38" fmla="*/ 380 w 433"/>
                      <a:gd name="T39" fmla="*/ 330 h 348"/>
                      <a:gd name="T40" fmla="*/ 351 w 433"/>
                      <a:gd name="T41" fmla="*/ 331 h 348"/>
                      <a:gd name="T42" fmla="*/ 317 w 433"/>
                      <a:gd name="T43" fmla="*/ 338 h 348"/>
                      <a:gd name="T44" fmla="*/ 293 w 433"/>
                      <a:gd name="T45" fmla="*/ 347 h 348"/>
                      <a:gd name="T46" fmla="*/ 264 w 433"/>
                      <a:gd name="T47" fmla="*/ 343 h 348"/>
                      <a:gd name="T48" fmla="*/ 235 w 433"/>
                      <a:gd name="T49" fmla="*/ 334 h 348"/>
                      <a:gd name="T50" fmla="*/ 201 w 433"/>
                      <a:gd name="T51" fmla="*/ 335 h 348"/>
                      <a:gd name="T52" fmla="*/ 170 w 433"/>
                      <a:gd name="T53" fmla="*/ 341 h 348"/>
                      <a:gd name="T54" fmla="*/ 145 w 433"/>
                      <a:gd name="T55" fmla="*/ 344 h 348"/>
                      <a:gd name="T56" fmla="*/ 107 w 433"/>
                      <a:gd name="T57" fmla="*/ 337 h 348"/>
                      <a:gd name="T58" fmla="*/ 75 w 433"/>
                      <a:gd name="T59" fmla="*/ 334 h 348"/>
                      <a:gd name="T60" fmla="*/ 46 w 433"/>
                      <a:gd name="T61" fmla="*/ 338 h 348"/>
                      <a:gd name="T62" fmla="*/ 14 w 433"/>
                      <a:gd name="T63" fmla="*/ 327 h 348"/>
                      <a:gd name="T64" fmla="*/ 4 w 433"/>
                      <a:gd name="T65" fmla="*/ 28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3"/>
                      <a:gd name="T100" fmla="*/ 0 h 348"/>
                      <a:gd name="T101" fmla="*/ 433 w 433"/>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3" h="348">
                        <a:moveTo>
                          <a:pt x="40" y="0"/>
                        </a:moveTo>
                        <a:lnTo>
                          <a:pt x="41" y="4"/>
                        </a:lnTo>
                        <a:lnTo>
                          <a:pt x="42" y="5"/>
                        </a:lnTo>
                        <a:lnTo>
                          <a:pt x="44" y="8"/>
                        </a:lnTo>
                        <a:lnTo>
                          <a:pt x="46" y="10"/>
                        </a:lnTo>
                        <a:lnTo>
                          <a:pt x="49" y="12"/>
                        </a:lnTo>
                        <a:lnTo>
                          <a:pt x="52" y="13"/>
                        </a:lnTo>
                        <a:lnTo>
                          <a:pt x="55" y="15"/>
                        </a:lnTo>
                        <a:lnTo>
                          <a:pt x="61" y="17"/>
                        </a:lnTo>
                        <a:lnTo>
                          <a:pt x="68" y="19"/>
                        </a:lnTo>
                        <a:lnTo>
                          <a:pt x="74" y="21"/>
                        </a:lnTo>
                        <a:lnTo>
                          <a:pt x="82" y="23"/>
                        </a:lnTo>
                        <a:lnTo>
                          <a:pt x="94" y="26"/>
                        </a:lnTo>
                        <a:lnTo>
                          <a:pt x="107" y="28"/>
                        </a:lnTo>
                        <a:lnTo>
                          <a:pt x="118" y="29"/>
                        </a:lnTo>
                        <a:lnTo>
                          <a:pt x="130" y="31"/>
                        </a:lnTo>
                        <a:lnTo>
                          <a:pt x="144" y="32"/>
                        </a:lnTo>
                        <a:lnTo>
                          <a:pt x="161" y="33"/>
                        </a:lnTo>
                        <a:lnTo>
                          <a:pt x="181" y="34"/>
                        </a:lnTo>
                        <a:lnTo>
                          <a:pt x="201" y="34"/>
                        </a:lnTo>
                        <a:lnTo>
                          <a:pt x="251" y="34"/>
                        </a:lnTo>
                        <a:lnTo>
                          <a:pt x="282" y="33"/>
                        </a:lnTo>
                        <a:lnTo>
                          <a:pt x="308" y="31"/>
                        </a:lnTo>
                        <a:lnTo>
                          <a:pt x="331" y="28"/>
                        </a:lnTo>
                        <a:lnTo>
                          <a:pt x="353" y="24"/>
                        </a:lnTo>
                        <a:lnTo>
                          <a:pt x="360" y="22"/>
                        </a:lnTo>
                        <a:lnTo>
                          <a:pt x="367" y="21"/>
                        </a:lnTo>
                        <a:lnTo>
                          <a:pt x="376" y="18"/>
                        </a:lnTo>
                        <a:lnTo>
                          <a:pt x="381" y="17"/>
                        </a:lnTo>
                        <a:lnTo>
                          <a:pt x="386" y="14"/>
                        </a:lnTo>
                        <a:lnTo>
                          <a:pt x="391" y="12"/>
                        </a:lnTo>
                        <a:lnTo>
                          <a:pt x="393" y="10"/>
                        </a:lnTo>
                        <a:lnTo>
                          <a:pt x="395" y="8"/>
                        </a:lnTo>
                        <a:lnTo>
                          <a:pt x="398" y="7"/>
                        </a:lnTo>
                        <a:lnTo>
                          <a:pt x="399" y="3"/>
                        </a:lnTo>
                        <a:lnTo>
                          <a:pt x="400" y="0"/>
                        </a:lnTo>
                        <a:lnTo>
                          <a:pt x="432" y="303"/>
                        </a:lnTo>
                        <a:lnTo>
                          <a:pt x="415" y="312"/>
                        </a:lnTo>
                        <a:lnTo>
                          <a:pt x="396" y="323"/>
                        </a:lnTo>
                        <a:lnTo>
                          <a:pt x="380" y="330"/>
                        </a:lnTo>
                        <a:lnTo>
                          <a:pt x="366" y="333"/>
                        </a:lnTo>
                        <a:lnTo>
                          <a:pt x="351" y="331"/>
                        </a:lnTo>
                        <a:lnTo>
                          <a:pt x="333" y="331"/>
                        </a:lnTo>
                        <a:lnTo>
                          <a:pt x="317" y="338"/>
                        </a:lnTo>
                        <a:lnTo>
                          <a:pt x="303" y="344"/>
                        </a:lnTo>
                        <a:lnTo>
                          <a:pt x="293" y="347"/>
                        </a:lnTo>
                        <a:lnTo>
                          <a:pt x="279" y="346"/>
                        </a:lnTo>
                        <a:lnTo>
                          <a:pt x="264" y="343"/>
                        </a:lnTo>
                        <a:lnTo>
                          <a:pt x="250" y="338"/>
                        </a:lnTo>
                        <a:lnTo>
                          <a:pt x="235" y="334"/>
                        </a:lnTo>
                        <a:lnTo>
                          <a:pt x="220" y="331"/>
                        </a:lnTo>
                        <a:lnTo>
                          <a:pt x="201" y="335"/>
                        </a:lnTo>
                        <a:lnTo>
                          <a:pt x="187" y="338"/>
                        </a:lnTo>
                        <a:lnTo>
                          <a:pt x="170" y="341"/>
                        </a:lnTo>
                        <a:lnTo>
                          <a:pt x="159" y="343"/>
                        </a:lnTo>
                        <a:lnTo>
                          <a:pt x="145" y="344"/>
                        </a:lnTo>
                        <a:lnTo>
                          <a:pt x="123" y="340"/>
                        </a:lnTo>
                        <a:lnTo>
                          <a:pt x="107" y="337"/>
                        </a:lnTo>
                        <a:lnTo>
                          <a:pt x="88" y="333"/>
                        </a:lnTo>
                        <a:lnTo>
                          <a:pt x="75" y="334"/>
                        </a:lnTo>
                        <a:lnTo>
                          <a:pt x="59" y="338"/>
                        </a:lnTo>
                        <a:lnTo>
                          <a:pt x="46" y="338"/>
                        </a:lnTo>
                        <a:lnTo>
                          <a:pt x="31" y="334"/>
                        </a:lnTo>
                        <a:lnTo>
                          <a:pt x="14" y="327"/>
                        </a:lnTo>
                        <a:lnTo>
                          <a:pt x="0" y="312"/>
                        </a:lnTo>
                        <a:lnTo>
                          <a:pt x="4" y="284"/>
                        </a:lnTo>
                        <a:lnTo>
                          <a:pt x="40" y="0"/>
                        </a:lnTo>
                      </a:path>
                    </a:pathLst>
                  </a:custGeom>
                  <a:solidFill>
                    <a:srgbClr val="0000FF"/>
                  </a:solidFill>
                  <a:ln w="12700" cap="rnd">
                    <a:solidFill>
                      <a:srgbClr val="000000"/>
                    </a:solidFill>
                    <a:round/>
                    <a:headEnd type="none" w="sm" len="sm"/>
                    <a:tailEnd type="none" w="sm" len="sm"/>
                  </a:ln>
                </p:spPr>
                <p:txBody>
                  <a:bodyPr/>
                  <a:lstStyle/>
                  <a:p>
                    <a:endParaRPr lang="en-US"/>
                  </a:p>
                </p:txBody>
              </p:sp>
            </p:grpSp>
            <p:sp>
              <p:nvSpPr>
                <p:cNvPr id="41" name="Freeform 52"/>
                <p:cNvSpPr>
                  <a:spLocks/>
                </p:cNvSpPr>
                <p:nvPr/>
              </p:nvSpPr>
              <p:spPr bwMode="auto">
                <a:xfrm>
                  <a:off x="2676" y="1625"/>
                  <a:ext cx="215" cy="131"/>
                </a:xfrm>
                <a:custGeom>
                  <a:avLst/>
                  <a:gdLst>
                    <a:gd name="T0" fmla="*/ 0 w 215"/>
                    <a:gd name="T1" fmla="*/ 96 h 131"/>
                    <a:gd name="T2" fmla="*/ 7 w 215"/>
                    <a:gd name="T3" fmla="*/ 118 h 131"/>
                    <a:gd name="T4" fmla="*/ 11 w 215"/>
                    <a:gd name="T5" fmla="*/ 127 h 131"/>
                    <a:gd name="T6" fmla="*/ 14 w 215"/>
                    <a:gd name="T7" fmla="*/ 130 h 131"/>
                    <a:gd name="T8" fmla="*/ 17 w 215"/>
                    <a:gd name="T9" fmla="*/ 129 h 131"/>
                    <a:gd name="T10" fmla="*/ 21 w 215"/>
                    <a:gd name="T11" fmla="*/ 127 h 131"/>
                    <a:gd name="T12" fmla="*/ 127 w 215"/>
                    <a:gd name="T13" fmla="*/ 57 h 131"/>
                    <a:gd name="T14" fmla="*/ 132 w 215"/>
                    <a:gd name="T15" fmla="*/ 57 h 131"/>
                    <a:gd name="T16" fmla="*/ 139 w 215"/>
                    <a:gd name="T17" fmla="*/ 61 h 131"/>
                    <a:gd name="T18" fmla="*/ 145 w 215"/>
                    <a:gd name="T19" fmla="*/ 61 h 131"/>
                    <a:gd name="T20" fmla="*/ 154 w 215"/>
                    <a:gd name="T21" fmla="*/ 59 h 131"/>
                    <a:gd name="T22" fmla="*/ 165 w 215"/>
                    <a:gd name="T23" fmla="*/ 56 h 131"/>
                    <a:gd name="T24" fmla="*/ 172 w 215"/>
                    <a:gd name="T25" fmla="*/ 52 h 131"/>
                    <a:gd name="T26" fmla="*/ 206 w 215"/>
                    <a:gd name="T27" fmla="*/ 48 h 131"/>
                    <a:gd name="T28" fmla="*/ 212 w 215"/>
                    <a:gd name="T29" fmla="*/ 46 h 131"/>
                    <a:gd name="T30" fmla="*/ 211 w 215"/>
                    <a:gd name="T31" fmla="*/ 42 h 131"/>
                    <a:gd name="T32" fmla="*/ 208 w 215"/>
                    <a:gd name="T33" fmla="*/ 40 h 131"/>
                    <a:gd name="T34" fmla="*/ 194 w 215"/>
                    <a:gd name="T35" fmla="*/ 37 h 131"/>
                    <a:gd name="T36" fmla="*/ 178 w 215"/>
                    <a:gd name="T37" fmla="*/ 39 h 131"/>
                    <a:gd name="T38" fmla="*/ 178 w 215"/>
                    <a:gd name="T39" fmla="*/ 36 h 131"/>
                    <a:gd name="T40" fmla="*/ 194 w 215"/>
                    <a:gd name="T41" fmla="*/ 35 h 131"/>
                    <a:gd name="T42" fmla="*/ 208 w 215"/>
                    <a:gd name="T43" fmla="*/ 31 h 131"/>
                    <a:gd name="T44" fmla="*/ 214 w 215"/>
                    <a:gd name="T45" fmla="*/ 28 h 131"/>
                    <a:gd name="T46" fmla="*/ 214 w 215"/>
                    <a:gd name="T47" fmla="*/ 22 h 131"/>
                    <a:gd name="T48" fmla="*/ 206 w 215"/>
                    <a:gd name="T49" fmla="*/ 20 h 131"/>
                    <a:gd name="T50" fmla="*/ 175 w 215"/>
                    <a:gd name="T51" fmla="*/ 25 h 131"/>
                    <a:gd name="T52" fmla="*/ 175 w 215"/>
                    <a:gd name="T53" fmla="*/ 22 h 131"/>
                    <a:gd name="T54" fmla="*/ 204 w 215"/>
                    <a:gd name="T55" fmla="*/ 13 h 131"/>
                    <a:gd name="T56" fmla="*/ 211 w 215"/>
                    <a:gd name="T57" fmla="*/ 9 h 131"/>
                    <a:gd name="T58" fmla="*/ 210 w 215"/>
                    <a:gd name="T59" fmla="*/ 4 h 131"/>
                    <a:gd name="T60" fmla="*/ 206 w 215"/>
                    <a:gd name="T61" fmla="*/ 0 h 131"/>
                    <a:gd name="T62" fmla="*/ 203 w 215"/>
                    <a:gd name="T63" fmla="*/ 0 h 131"/>
                    <a:gd name="T64" fmla="*/ 168 w 215"/>
                    <a:gd name="T65" fmla="*/ 12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131"/>
                    <a:gd name="T101" fmla="*/ 215 w 215"/>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131">
                      <a:moveTo>
                        <a:pt x="0" y="96"/>
                      </a:moveTo>
                      <a:lnTo>
                        <a:pt x="7" y="118"/>
                      </a:lnTo>
                      <a:lnTo>
                        <a:pt x="11" y="127"/>
                      </a:lnTo>
                      <a:lnTo>
                        <a:pt x="14" y="130"/>
                      </a:lnTo>
                      <a:lnTo>
                        <a:pt x="17" y="129"/>
                      </a:lnTo>
                      <a:lnTo>
                        <a:pt x="21" y="127"/>
                      </a:lnTo>
                      <a:lnTo>
                        <a:pt x="127" y="57"/>
                      </a:lnTo>
                      <a:lnTo>
                        <a:pt x="132" y="57"/>
                      </a:lnTo>
                      <a:lnTo>
                        <a:pt x="139" y="61"/>
                      </a:lnTo>
                      <a:lnTo>
                        <a:pt x="145" y="61"/>
                      </a:lnTo>
                      <a:lnTo>
                        <a:pt x="154" y="59"/>
                      </a:lnTo>
                      <a:lnTo>
                        <a:pt x="165" y="56"/>
                      </a:lnTo>
                      <a:lnTo>
                        <a:pt x="172" y="52"/>
                      </a:lnTo>
                      <a:lnTo>
                        <a:pt x="206" y="48"/>
                      </a:lnTo>
                      <a:lnTo>
                        <a:pt x="212" y="46"/>
                      </a:lnTo>
                      <a:lnTo>
                        <a:pt x="211" y="42"/>
                      </a:lnTo>
                      <a:lnTo>
                        <a:pt x="208" y="40"/>
                      </a:lnTo>
                      <a:lnTo>
                        <a:pt x="194" y="37"/>
                      </a:lnTo>
                      <a:lnTo>
                        <a:pt x="178" y="39"/>
                      </a:lnTo>
                      <a:lnTo>
                        <a:pt x="178" y="36"/>
                      </a:lnTo>
                      <a:lnTo>
                        <a:pt x="194" y="35"/>
                      </a:lnTo>
                      <a:lnTo>
                        <a:pt x="208" y="31"/>
                      </a:lnTo>
                      <a:lnTo>
                        <a:pt x="214" y="28"/>
                      </a:lnTo>
                      <a:lnTo>
                        <a:pt x="214" y="22"/>
                      </a:lnTo>
                      <a:lnTo>
                        <a:pt x="206" y="20"/>
                      </a:lnTo>
                      <a:lnTo>
                        <a:pt x="175" y="25"/>
                      </a:lnTo>
                      <a:lnTo>
                        <a:pt x="175" y="22"/>
                      </a:lnTo>
                      <a:lnTo>
                        <a:pt x="204" y="13"/>
                      </a:lnTo>
                      <a:lnTo>
                        <a:pt x="211" y="9"/>
                      </a:lnTo>
                      <a:lnTo>
                        <a:pt x="210" y="4"/>
                      </a:lnTo>
                      <a:lnTo>
                        <a:pt x="206" y="0"/>
                      </a:lnTo>
                      <a:lnTo>
                        <a:pt x="203" y="0"/>
                      </a:lnTo>
                      <a:lnTo>
                        <a:pt x="168" y="12"/>
                      </a:lnTo>
                    </a:path>
                  </a:pathLst>
                </a:custGeom>
                <a:noFill/>
                <a:ln w="12700" cap="rnd">
                  <a:solidFill>
                    <a:srgbClr val="000000"/>
                  </a:solidFill>
                  <a:round/>
                  <a:headEnd type="none" w="sm" len="sm"/>
                  <a:tailEnd type="none" w="sm" len="sm"/>
                </a:ln>
              </p:spPr>
              <p:txBody>
                <a:bodyPr/>
                <a:lstStyle/>
                <a:p>
                  <a:endParaRPr lang="en-US"/>
                </a:p>
              </p:txBody>
            </p:sp>
            <p:sp>
              <p:nvSpPr>
                <p:cNvPr id="42" name="Freeform 53"/>
                <p:cNvSpPr>
                  <a:spLocks/>
                </p:cNvSpPr>
                <p:nvPr/>
              </p:nvSpPr>
              <p:spPr bwMode="auto">
                <a:xfrm>
                  <a:off x="2388" y="1896"/>
                  <a:ext cx="264" cy="229"/>
                </a:xfrm>
                <a:custGeom>
                  <a:avLst/>
                  <a:gdLst>
                    <a:gd name="T0" fmla="*/ 78 w 264"/>
                    <a:gd name="T1" fmla="*/ 4 h 229"/>
                    <a:gd name="T2" fmla="*/ 0 w 264"/>
                    <a:gd name="T3" fmla="*/ 207 h 229"/>
                    <a:gd name="T4" fmla="*/ 3 w 264"/>
                    <a:gd name="T5" fmla="*/ 211 h 229"/>
                    <a:gd name="T6" fmla="*/ 9 w 264"/>
                    <a:gd name="T7" fmla="*/ 207 h 229"/>
                    <a:gd name="T8" fmla="*/ 83 w 264"/>
                    <a:gd name="T9" fmla="*/ 12 h 229"/>
                    <a:gd name="T10" fmla="*/ 87 w 264"/>
                    <a:gd name="T11" fmla="*/ 10 h 229"/>
                    <a:gd name="T12" fmla="*/ 116 w 264"/>
                    <a:gd name="T13" fmla="*/ 9 h 229"/>
                    <a:gd name="T14" fmla="*/ 153 w 264"/>
                    <a:gd name="T15" fmla="*/ 11 h 229"/>
                    <a:gd name="T16" fmla="*/ 185 w 264"/>
                    <a:gd name="T17" fmla="*/ 13 h 229"/>
                    <a:gd name="T18" fmla="*/ 195 w 264"/>
                    <a:gd name="T19" fmla="*/ 16 h 229"/>
                    <a:gd name="T20" fmla="*/ 200 w 264"/>
                    <a:gd name="T21" fmla="*/ 21 h 229"/>
                    <a:gd name="T22" fmla="*/ 204 w 264"/>
                    <a:gd name="T23" fmla="*/ 27 h 229"/>
                    <a:gd name="T24" fmla="*/ 256 w 264"/>
                    <a:gd name="T25" fmla="*/ 226 h 229"/>
                    <a:gd name="T26" fmla="*/ 260 w 264"/>
                    <a:gd name="T27" fmla="*/ 228 h 229"/>
                    <a:gd name="T28" fmla="*/ 263 w 264"/>
                    <a:gd name="T29" fmla="*/ 224 h 229"/>
                    <a:gd name="T30" fmla="*/ 212 w 264"/>
                    <a:gd name="T31" fmla="*/ 26 h 229"/>
                    <a:gd name="T32" fmla="*/ 207 w 264"/>
                    <a:gd name="T33" fmla="*/ 15 h 229"/>
                    <a:gd name="T34" fmla="*/ 202 w 264"/>
                    <a:gd name="T35" fmla="*/ 11 h 229"/>
                    <a:gd name="T36" fmla="*/ 198 w 264"/>
                    <a:gd name="T37" fmla="*/ 8 h 229"/>
                    <a:gd name="T38" fmla="*/ 192 w 264"/>
                    <a:gd name="T39" fmla="*/ 5 h 229"/>
                    <a:gd name="T40" fmla="*/ 182 w 264"/>
                    <a:gd name="T41" fmla="*/ 4 h 229"/>
                    <a:gd name="T42" fmla="*/ 147 w 264"/>
                    <a:gd name="T43" fmla="*/ 1 h 229"/>
                    <a:gd name="T44" fmla="*/ 109 w 264"/>
                    <a:gd name="T45" fmla="*/ 0 h 229"/>
                    <a:gd name="T46" fmla="*/ 91 w 264"/>
                    <a:gd name="T47" fmla="*/ 1 h 229"/>
                    <a:gd name="T48" fmla="*/ 83 w 264"/>
                    <a:gd name="T49" fmla="*/ 1 h 229"/>
                    <a:gd name="T50" fmla="*/ 78 w 264"/>
                    <a:gd name="T51" fmla="*/ 4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4"/>
                    <a:gd name="T79" fmla="*/ 0 h 229"/>
                    <a:gd name="T80" fmla="*/ 264 w 264"/>
                    <a:gd name="T81" fmla="*/ 229 h 2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4" h="229">
                      <a:moveTo>
                        <a:pt x="78" y="4"/>
                      </a:moveTo>
                      <a:lnTo>
                        <a:pt x="0" y="207"/>
                      </a:lnTo>
                      <a:lnTo>
                        <a:pt x="3" y="211"/>
                      </a:lnTo>
                      <a:lnTo>
                        <a:pt x="9" y="207"/>
                      </a:lnTo>
                      <a:lnTo>
                        <a:pt x="83" y="12"/>
                      </a:lnTo>
                      <a:lnTo>
                        <a:pt x="87" y="10"/>
                      </a:lnTo>
                      <a:lnTo>
                        <a:pt x="116" y="9"/>
                      </a:lnTo>
                      <a:lnTo>
                        <a:pt x="153" y="11"/>
                      </a:lnTo>
                      <a:lnTo>
                        <a:pt x="185" y="13"/>
                      </a:lnTo>
                      <a:lnTo>
                        <a:pt x="195" y="16"/>
                      </a:lnTo>
                      <a:lnTo>
                        <a:pt x="200" y="21"/>
                      </a:lnTo>
                      <a:lnTo>
                        <a:pt x="204" y="27"/>
                      </a:lnTo>
                      <a:lnTo>
                        <a:pt x="256" y="226"/>
                      </a:lnTo>
                      <a:lnTo>
                        <a:pt x="260" y="228"/>
                      </a:lnTo>
                      <a:lnTo>
                        <a:pt x="263" y="224"/>
                      </a:lnTo>
                      <a:lnTo>
                        <a:pt x="212" y="26"/>
                      </a:lnTo>
                      <a:lnTo>
                        <a:pt x="207" y="15"/>
                      </a:lnTo>
                      <a:lnTo>
                        <a:pt x="202" y="11"/>
                      </a:lnTo>
                      <a:lnTo>
                        <a:pt x="198" y="8"/>
                      </a:lnTo>
                      <a:lnTo>
                        <a:pt x="192" y="5"/>
                      </a:lnTo>
                      <a:lnTo>
                        <a:pt x="182" y="4"/>
                      </a:lnTo>
                      <a:lnTo>
                        <a:pt x="147" y="1"/>
                      </a:lnTo>
                      <a:lnTo>
                        <a:pt x="109" y="0"/>
                      </a:lnTo>
                      <a:lnTo>
                        <a:pt x="91" y="1"/>
                      </a:lnTo>
                      <a:lnTo>
                        <a:pt x="83" y="1"/>
                      </a:lnTo>
                      <a:lnTo>
                        <a:pt x="78" y="4"/>
                      </a:lnTo>
                    </a:path>
                  </a:pathLst>
                </a:custGeom>
                <a:solidFill>
                  <a:srgbClr val="604020"/>
                </a:solidFill>
                <a:ln w="12700" cap="rnd">
                  <a:solidFill>
                    <a:srgbClr val="000000"/>
                  </a:solidFill>
                  <a:round/>
                  <a:headEnd type="none" w="sm" len="sm"/>
                  <a:tailEnd type="none" w="sm" len="sm"/>
                </a:ln>
              </p:spPr>
              <p:txBody>
                <a:bodyPr/>
                <a:lstStyle/>
                <a:p>
                  <a:endParaRPr lang="en-US"/>
                </a:p>
              </p:txBody>
            </p:sp>
            <p:grpSp>
              <p:nvGrpSpPr>
                <p:cNvPr id="43" name="Group 54"/>
                <p:cNvGrpSpPr>
                  <a:grpSpLocks/>
                </p:cNvGrpSpPr>
                <p:nvPr/>
              </p:nvGrpSpPr>
              <p:grpSpPr bwMode="auto">
                <a:xfrm>
                  <a:off x="2714" y="1821"/>
                  <a:ext cx="211" cy="138"/>
                  <a:chOff x="2714" y="1821"/>
                  <a:chExt cx="211" cy="138"/>
                </a:xfrm>
              </p:grpSpPr>
              <p:sp>
                <p:nvSpPr>
                  <p:cNvPr id="110" name="Freeform 55"/>
                  <p:cNvSpPr>
                    <a:spLocks/>
                  </p:cNvSpPr>
                  <p:nvPr/>
                </p:nvSpPr>
                <p:spPr bwMode="auto">
                  <a:xfrm>
                    <a:off x="2842" y="1859"/>
                    <a:ext cx="83" cy="100"/>
                  </a:xfrm>
                  <a:custGeom>
                    <a:avLst/>
                    <a:gdLst>
                      <a:gd name="T0" fmla="*/ 44 w 83"/>
                      <a:gd name="T1" fmla="*/ 0 h 100"/>
                      <a:gd name="T2" fmla="*/ 28 w 83"/>
                      <a:gd name="T3" fmla="*/ 25 h 100"/>
                      <a:gd name="T4" fmla="*/ 0 w 83"/>
                      <a:gd name="T5" fmla="*/ 22 h 100"/>
                      <a:gd name="T6" fmla="*/ 22 w 83"/>
                      <a:gd name="T7" fmla="*/ 51 h 100"/>
                      <a:gd name="T8" fmla="*/ 2 w 83"/>
                      <a:gd name="T9" fmla="*/ 87 h 100"/>
                      <a:gd name="T10" fmla="*/ 39 w 83"/>
                      <a:gd name="T11" fmla="*/ 64 h 100"/>
                      <a:gd name="T12" fmla="*/ 64 w 83"/>
                      <a:gd name="T13" fmla="*/ 99 h 100"/>
                      <a:gd name="T14" fmla="*/ 58 w 83"/>
                      <a:gd name="T15" fmla="*/ 55 h 100"/>
                      <a:gd name="T16" fmla="*/ 82 w 83"/>
                      <a:gd name="T17" fmla="*/ 28 h 100"/>
                      <a:gd name="T18" fmla="*/ 53 w 83"/>
                      <a:gd name="T19" fmla="*/ 29 h 100"/>
                      <a:gd name="T20" fmla="*/ 44 w 83"/>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00"/>
                      <a:gd name="T35" fmla="*/ 83 w 8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00">
                        <a:moveTo>
                          <a:pt x="44" y="0"/>
                        </a:moveTo>
                        <a:lnTo>
                          <a:pt x="28" y="25"/>
                        </a:lnTo>
                        <a:lnTo>
                          <a:pt x="0" y="22"/>
                        </a:lnTo>
                        <a:lnTo>
                          <a:pt x="22" y="51"/>
                        </a:lnTo>
                        <a:lnTo>
                          <a:pt x="2" y="87"/>
                        </a:lnTo>
                        <a:lnTo>
                          <a:pt x="39" y="64"/>
                        </a:lnTo>
                        <a:lnTo>
                          <a:pt x="64" y="99"/>
                        </a:lnTo>
                        <a:lnTo>
                          <a:pt x="58" y="55"/>
                        </a:lnTo>
                        <a:lnTo>
                          <a:pt x="82" y="28"/>
                        </a:lnTo>
                        <a:lnTo>
                          <a:pt x="53" y="29"/>
                        </a:lnTo>
                        <a:lnTo>
                          <a:pt x="44" y="0"/>
                        </a:lnTo>
                      </a:path>
                    </a:pathLst>
                  </a:custGeom>
                  <a:solidFill>
                    <a:srgbClr val="000000"/>
                  </a:solidFill>
                  <a:ln w="12700" cap="rnd">
                    <a:solidFill>
                      <a:srgbClr val="000000"/>
                    </a:solidFill>
                    <a:round/>
                    <a:headEnd type="none" w="sm" len="sm"/>
                    <a:tailEnd type="none" w="sm" len="sm"/>
                  </a:ln>
                </p:spPr>
                <p:txBody>
                  <a:bodyPr/>
                  <a:lstStyle/>
                  <a:p>
                    <a:endParaRPr lang="en-US"/>
                  </a:p>
                </p:txBody>
              </p:sp>
              <p:sp>
                <p:nvSpPr>
                  <p:cNvPr id="111" name="Freeform 56"/>
                  <p:cNvSpPr>
                    <a:spLocks/>
                  </p:cNvSpPr>
                  <p:nvPr/>
                </p:nvSpPr>
                <p:spPr bwMode="auto">
                  <a:xfrm>
                    <a:off x="2714" y="1821"/>
                    <a:ext cx="79" cy="100"/>
                  </a:xfrm>
                  <a:custGeom>
                    <a:avLst/>
                    <a:gdLst>
                      <a:gd name="T0" fmla="*/ 22 w 79"/>
                      <a:gd name="T1" fmla="*/ 1 h 100"/>
                      <a:gd name="T2" fmla="*/ 15 w 79"/>
                      <a:gd name="T3" fmla="*/ 5 h 100"/>
                      <a:gd name="T4" fmla="*/ 13 w 79"/>
                      <a:gd name="T5" fmla="*/ 8 h 100"/>
                      <a:gd name="T6" fmla="*/ 10 w 79"/>
                      <a:gd name="T7" fmla="*/ 11 h 100"/>
                      <a:gd name="T8" fmla="*/ 7 w 79"/>
                      <a:gd name="T9" fmla="*/ 17 h 100"/>
                      <a:gd name="T10" fmla="*/ 5 w 79"/>
                      <a:gd name="T11" fmla="*/ 22 h 100"/>
                      <a:gd name="T12" fmla="*/ 3 w 79"/>
                      <a:gd name="T13" fmla="*/ 27 h 100"/>
                      <a:gd name="T14" fmla="*/ 1 w 79"/>
                      <a:gd name="T15" fmla="*/ 35 h 100"/>
                      <a:gd name="T16" fmla="*/ 0 w 79"/>
                      <a:gd name="T17" fmla="*/ 39 h 100"/>
                      <a:gd name="T18" fmla="*/ 0 w 79"/>
                      <a:gd name="T19" fmla="*/ 42 h 100"/>
                      <a:gd name="T20" fmla="*/ 0 w 79"/>
                      <a:gd name="T21" fmla="*/ 49 h 100"/>
                      <a:gd name="T22" fmla="*/ 0 w 79"/>
                      <a:gd name="T23" fmla="*/ 55 h 100"/>
                      <a:gd name="T24" fmla="*/ 2 w 79"/>
                      <a:gd name="T25" fmla="*/ 61 h 100"/>
                      <a:gd name="T26" fmla="*/ 3 w 79"/>
                      <a:gd name="T27" fmla="*/ 66 h 100"/>
                      <a:gd name="T28" fmla="*/ 4 w 79"/>
                      <a:gd name="T29" fmla="*/ 70 h 100"/>
                      <a:gd name="T30" fmla="*/ 6 w 79"/>
                      <a:gd name="T31" fmla="*/ 75 h 100"/>
                      <a:gd name="T32" fmla="*/ 9 w 79"/>
                      <a:gd name="T33" fmla="*/ 79 h 100"/>
                      <a:gd name="T34" fmla="*/ 11 w 79"/>
                      <a:gd name="T35" fmla="*/ 82 h 100"/>
                      <a:gd name="T36" fmla="*/ 15 w 79"/>
                      <a:gd name="T37" fmla="*/ 86 h 100"/>
                      <a:gd name="T38" fmla="*/ 19 w 79"/>
                      <a:gd name="T39" fmla="*/ 89 h 100"/>
                      <a:gd name="T40" fmla="*/ 22 w 79"/>
                      <a:gd name="T41" fmla="*/ 92 h 100"/>
                      <a:gd name="T42" fmla="*/ 25 w 79"/>
                      <a:gd name="T43" fmla="*/ 94 h 100"/>
                      <a:gd name="T44" fmla="*/ 28 w 79"/>
                      <a:gd name="T45" fmla="*/ 96 h 100"/>
                      <a:gd name="T46" fmla="*/ 32 w 79"/>
                      <a:gd name="T47" fmla="*/ 98 h 100"/>
                      <a:gd name="T48" fmla="*/ 37 w 79"/>
                      <a:gd name="T49" fmla="*/ 99 h 100"/>
                      <a:gd name="T50" fmla="*/ 40 w 79"/>
                      <a:gd name="T51" fmla="*/ 99 h 100"/>
                      <a:gd name="T52" fmla="*/ 46 w 79"/>
                      <a:gd name="T53" fmla="*/ 99 h 100"/>
                      <a:gd name="T54" fmla="*/ 50 w 79"/>
                      <a:gd name="T55" fmla="*/ 99 h 100"/>
                      <a:gd name="T56" fmla="*/ 54 w 79"/>
                      <a:gd name="T57" fmla="*/ 98 h 100"/>
                      <a:gd name="T58" fmla="*/ 57 w 79"/>
                      <a:gd name="T59" fmla="*/ 97 h 100"/>
                      <a:gd name="T60" fmla="*/ 61 w 79"/>
                      <a:gd name="T61" fmla="*/ 96 h 100"/>
                      <a:gd name="T62" fmla="*/ 65 w 79"/>
                      <a:gd name="T63" fmla="*/ 94 h 100"/>
                      <a:gd name="T64" fmla="*/ 68 w 79"/>
                      <a:gd name="T65" fmla="*/ 91 h 100"/>
                      <a:gd name="T66" fmla="*/ 71 w 79"/>
                      <a:gd name="T67" fmla="*/ 88 h 100"/>
                      <a:gd name="T68" fmla="*/ 73 w 79"/>
                      <a:gd name="T69" fmla="*/ 85 h 100"/>
                      <a:gd name="T70" fmla="*/ 74 w 79"/>
                      <a:gd name="T71" fmla="*/ 81 h 100"/>
                      <a:gd name="T72" fmla="*/ 76 w 79"/>
                      <a:gd name="T73" fmla="*/ 76 h 100"/>
                      <a:gd name="T74" fmla="*/ 78 w 79"/>
                      <a:gd name="T75" fmla="*/ 69 h 100"/>
                      <a:gd name="T76" fmla="*/ 78 w 79"/>
                      <a:gd name="T77" fmla="*/ 63 h 100"/>
                      <a:gd name="T78" fmla="*/ 72 w 79"/>
                      <a:gd name="T79" fmla="*/ 65 h 100"/>
                      <a:gd name="T80" fmla="*/ 68 w 79"/>
                      <a:gd name="T81" fmla="*/ 68 h 100"/>
                      <a:gd name="T82" fmla="*/ 62 w 79"/>
                      <a:gd name="T83" fmla="*/ 70 h 100"/>
                      <a:gd name="T84" fmla="*/ 54 w 79"/>
                      <a:gd name="T85" fmla="*/ 71 h 100"/>
                      <a:gd name="T86" fmla="*/ 46 w 79"/>
                      <a:gd name="T87" fmla="*/ 72 h 100"/>
                      <a:gd name="T88" fmla="*/ 40 w 79"/>
                      <a:gd name="T89" fmla="*/ 70 h 100"/>
                      <a:gd name="T90" fmla="*/ 32 w 79"/>
                      <a:gd name="T91" fmla="*/ 66 h 100"/>
                      <a:gd name="T92" fmla="*/ 26 w 79"/>
                      <a:gd name="T93" fmla="*/ 61 h 100"/>
                      <a:gd name="T94" fmla="*/ 22 w 79"/>
                      <a:gd name="T95" fmla="*/ 53 h 100"/>
                      <a:gd name="T96" fmla="*/ 20 w 79"/>
                      <a:gd name="T97" fmla="*/ 45 h 100"/>
                      <a:gd name="T98" fmla="*/ 19 w 79"/>
                      <a:gd name="T99" fmla="*/ 36 h 100"/>
                      <a:gd name="T100" fmla="*/ 19 w 79"/>
                      <a:gd name="T101" fmla="*/ 29 h 100"/>
                      <a:gd name="T102" fmla="*/ 20 w 79"/>
                      <a:gd name="T103" fmla="*/ 19 h 100"/>
                      <a:gd name="T104" fmla="*/ 22 w 79"/>
                      <a:gd name="T105" fmla="*/ 9 h 100"/>
                      <a:gd name="T106" fmla="*/ 27 w 79"/>
                      <a:gd name="T107" fmla="*/ 0 h 100"/>
                      <a:gd name="T108" fmla="*/ 22 w 79"/>
                      <a:gd name="T109" fmla="*/ 1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100"/>
                      <a:gd name="T167" fmla="*/ 79 w 79"/>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100">
                        <a:moveTo>
                          <a:pt x="22" y="1"/>
                        </a:moveTo>
                        <a:lnTo>
                          <a:pt x="15" y="5"/>
                        </a:lnTo>
                        <a:lnTo>
                          <a:pt x="13" y="8"/>
                        </a:lnTo>
                        <a:lnTo>
                          <a:pt x="10" y="11"/>
                        </a:lnTo>
                        <a:lnTo>
                          <a:pt x="7" y="17"/>
                        </a:lnTo>
                        <a:lnTo>
                          <a:pt x="5" y="22"/>
                        </a:lnTo>
                        <a:lnTo>
                          <a:pt x="3" y="27"/>
                        </a:lnTo>
                        <a:lnTo>
                          <a:pt x="1" y="35"/>
                        </a:lnTo>
                        <a:lnTo>
                          <a:pt x="0" y="39"/>
                        </a:lnTo>
                        <a:lnTo>
                          <a:pt x="0" y="42"/>
                        </a:lnTo>
                        <a:lnTo>
                          <a:pt x="0" y="49"/>
                        </a:lnTo>
                        <a:lnTo>
                          <a:pt x="0" y="55"/>
                        </a:lnTo>
                        <a:lnTo>
                          <a:pt x="2" y="61"/>
                        </a:lnTo>
                        <a:lnTo>
                          <a:pt x="3" y="66"/>
                        </a:lnTo>
                        <a:lnTo>
                          <a:pt x="4" y="70"/>
                        </a:lnTo>
                        <a:lnTo>
                          <a:pt x="6" y="75"/>
                        </a:lnTo>
                        <a:lnTo>
                          <a:pt x="9" y="79"/>
                        </a:lnTo>
                        <a:lnTo>
                          <a:pt x="11" y="82"/>
                        </a:lnTo>
                        <a:lnTo>
                          <a:pt x="15" y="86"/>
                        </a:lnTo>
                        <a:lnTo>
                          <a:pt x="19" y="89"/>
                        </a:lnTo>
                        <a:lnTo>
                          <a:pt x="22" y="92"/>
                        </a:lnTo>
                        <a:lnTo>
                          <a:pt x="25" y="94"/>
                        </a:lnTo>
                        <a:lnTo>
                          <a:pt x="28" y="96"/>
                        </a:lnTo>
                        <a:lnTo>
                          <a:pt x="32" y="98"/>
                        </a:lnTo>
                        <a:lnTo>
                          <a:pt x="37" y="99"/>
                        </a:lnTo>
                        <a:lnTo>
                          <a:pt x="40" y="99"/>
                        </a:lnTo>
                        <a:lnTo>
                          <a:pt x="46" y="99"/>
                        </a:lnTo>
                        <a:lnTo>
                          <a:pt x="50" y="99"/>
                        </a:lnTo>
                        <a:lnTo>
                          <a:pt x="54" y="98"/>
                        </a:lnTo>
                        <a:lnTo>
                          <a:pt x="57" y="97"/>
                        </a:lnTo>
                        <a:lnTo>
                          <a:pt x="61" y="96"/>
                        </a:lnTo>
                        <a:lnTo>
                          <a:pt x="65" y="94"/>
                        </a:lnTo>
                        <a:lnTo>
                          <a:pt x="68" y="91"/>
                        </a:lnTo>
                        <a:lnTo>
                          <a:pt x="71" y="88"/>
                        </a:lnTo>
                        <a:lnTo>
                          <a:pt x="73" y="85"/>
                        </a:lnTo>
                        <a:lnTo>
                          <a:pt x="74" y="81"/>
                        </a:lnTo>
                        <a:lnTo>
                          <a:pt x="76" y="76"/>
                        </a:lnTo>
                        <a:lnTo>
                          <a:pt x="78" y="69"/>
                        </a:lnTo>
                        <a:lnTo>
                          <a:pt x="78" y="63"/>
                        </a:lnTo>
                        <a:lnTo>
                          <a:pt x="72" y="65"/>
                        </a:lnTo>
                        <a:lnTo>
                          <a:pt x="68" y="68"/>
                        </a:lnTo>
                        <a:lnTo>
                          <a:pt x="62" y="70"/>
                        </a:lnTo>
                        <a:lnTo>
                          <a:pt x="54" y="71"/>
                        </a:lnTo>
                        <a:lnTo>
                          <a:pt x="46" y="72"/>
                        </a:lnTo>
                        <a:lnTo>
                          <a:pt x="40" y="70"/>
                        </a:lnTo>
                        <a:lnTo>
                          <a:pt x="32" y="66"/>
                        </a:lnTo>
                        <a:lnTo>
                          <a:pt x="26" y="61"/>
                        </a:lnTo>
                        <a:lnTo>
                          <a:pt x="22" y="53"/>
                        </a:lnTo>
                        <a:lnTo>
                          <a:pt x="20" y="45"/>
                        </a:lnTo>
                        <a:lnTo>
                          <a:pt x="19" y="36"/>
                        </a:lnTo>
                        <a:lnTo>
                          <a:pt x="19" y="29"/>
                        </a:lnTo>
                        <a:lnTo>
                          <a:pt x="20" y="19"/>
                        </a:lnTo>
                        <a:lnTo>
                          <a:pt x="22" y="9"/>
                        </a:lnTo>
                        <a:lnTo>
                          <a:pt x="27" y="0"/>
                        </a:lnTo>
                        <a:lnTo>
                          <a:pt x="22" y="1"/>
                        </a:lnTo>
                      </a:path>
                    </a:pathLst>
                  </a:custGeom>
                  <a:solidFill>
                    <a:srgbClr val="000000"/>
                  </a:solidFill>
                  <a:ln w="12700" cap="rnd">
                    <a:solidFill>
                      <a:srgbClr val="000000"/>
                    </a:solidFill>
                    <a:round/>
                    <a:headEnd type="none" w="sm" len="sm"/>
                    <a:tailEnd type="none" w="sm" len="sm"/>
                  </a:ln>
                </p:spPr>
                <p:txBody>
                  <a:bodyPr/>
                  <a:lstStyle/>
                  <a:p>
                    <a:endParaRPr lang="en-US"/>
                  </a:p>
                </p:txBody>
              </p:sp>
            </p:grpSp>
            <p:grpSp>
              <p:nvGrpSpPr>
                <p:cNvPr id="44" name="Group 57"/>
                <p:cNvGrpSpPr>
                  <a:grpSpLocks/>
                </p:cNvGrpSpPr>
                <p:nvPr/>
              </p:nvGrpSpPr>
              <p:grpSpPr bwMode="auto">
                <a:xfrm>
                  <a:off x="2703" y="1810"/>
                  <a:ext cx="212" cy="138"/>
                  <a:chOff x="2703" y="1810"/>
                  <a:chExt cx="212" cy="138"/>
                </a:xfrm>
              </p:grpSpPr>
              <p:sp>
                <p:nvSpPr>
                  <p:cNvPr id="108" name="Freeform 58"/>
                  <p:cNvSpPr>
                    <a:spLocks/>
                  </p:cNvSpPr>
                  <p:nvPr/>
                </p:nvSpPr>
                <p:spPr bwMode="auto">
                  <a:xfrm>
                    <a:off x="2832" y="1848"/>
                    <a:ext cx="83" cy="100"/>
                  </a:xfrm>
                  <a:custGeom>
                    <a:avLst/>
                    <a:gdLst>
                      <a:gd name="T0" fmla="*/ 44 w 83"/>
                      <a:gd name="T1" fmla="*/ 0 h 100"/>
                      <a:gd name="T2" fmla="*/ 28 w 83"/>
                      <a:gd name="T3" fmla="*/ 25 h 100"/>
                      <a:gd name="T4" fmla="*/ 0 w 83"/>
                      <a:gd name="T5" fmla="*/ 22 h 100"/>
                      <a:gd name="T6" fmla="*/ 22 w 83"/>
                      <a:gd name="T7" fmla="*/ 50 h 100"/>
                      <a:gd name="T8" fmla="*/ 2 w 83"/>
                      <a:gd name="T9" fmla="*/ 87 h 100"/>
                      <a:gd name="T10" fmla="*/ 39 w 83"/>
                      <a:gd name="T11" fmla="*/ 64 h 100"/>
                      <a:gd name="T12" fmla="*/ 64 w 83"/>
                      <a:gd name="T13" fmla="*/ 99 h 100"/>
                      <a:gd name="T14" fmla="*/ 58 w 83"/>
                      <a:gd name="T15" fmla="*/ 55 h 100"/>
                      <a:gd name="T16" fmla="*/ 82 w 83"/>
                      <a:gd name="T17" fmla="*/ 28 h 100"/>
                      <a:gd name="T18" fmla="*/ 53 w 83"/>
                      <a:gd name="T19" fmla="*/ 29 h 100"/>
                      <a:gd name="T20" fmla="*/ 44 w 83"/>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00"/>
                      <a:gd name="T35" fmla="*/ 83 w 8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00">
                        <a:moveTo>
                          <a:pt x="44" y="0"/>
                        </a:moveTo>
                        <a:lnTo>
                          <a:pt x="28" y="25"/>
                        </a:lnTo>
                        <a:lnTo>
                          <a:pt x="0" y="22"/>
                        </a:lnTo>
                        <a:lnTo>
                          <a:pt x="22" y="50"/>
                        </a:lnTo>
                        <a:lnTo>
                          <a:pt x="2" y="87"/>
                        </a:lnTo>
                        <a:lnTo>
                          <a:pt x="39" y="64"/>
                        </a:lnTo>
                        <a:lnTo>
                          <a:pt x="64" y="99"/>
                        </a:lnTo>
                        <a:lnTo>
                          <a:pt x="58" y="55"/>
                        </a:lnTo>
                        <a:lnTo>
                          <a:pt x="82" y="28"/>
                        </a:lnTo>
                        <a:lnTo>
                          <a:pt x="53" y="29"/>
                        </a:lnTo>
                        <a:lnTo>
                          <a:pt x="44" y="0"/>
                        </a:lnTo>
                      </a:path>
                    </a:pathLst>
                  </a:custGeom>
                  <a:solidFill>
                    <a:srgbClr val="FFA000"/>
                  </a:solidFill>
                  <a:ln w="12700" cap="rnd">
                    <a:solidFill>
                      <a:srgbClr val="000000"/>
                    </a:solidFill>
                    <a:round/>
                    <a:headEnd type="none" w="sm" len="sm"/>
                    <a:tailEnd type="none" w="sm" len="sm"/>
                  </a:ln>
                </p:spPr>
                <p:txBody>
                  <a:bodyPr/>
                  <a:lstStyle/>
                  <a:p>
                    <a:endParaRPr lang="en-US"/>
                  </a:p>
                </p:txBody>
              </p:sp>
              <p:sp>
                <p:nvSpPr>
                  <p:cNvPr id="109" name="Freeform 59"/>
                  <p:cNvSpPr>
                    <a:spLocks/>
                  </p:cNvSpPr>
                  <p:nvPr/>
                </p:nvSpPr>
                <p:spPr bwMode="auto">
                  <a:xfrm>
                    <a:off x="2703" y="1810"/>
                    <a:ext cx="80" cy="99"/>
                  </a:xfrm>
                  <a:custGeom>
                    <a:avLst/>
                    <a:gdLst>
                      <a:gd name="T0" fmla="*/ 22 w 80"/>
                      <a:gd name="T1" fmla="*/ 1 h 99"/>
                      <a:gd name="T2" fmla="*/ 16 w 80"/>
                      <a:gd name="T3" fmla="*/ 5 h 99"/>
                      <a:gd name="T4" fmla="*/ 13 w 80"/>
                      <a:gd name="T5" fmla="*/ 8 h 99"/>
                      <a:gd name="T6" fmla="*/ 10 w 80"/>
                      <a:gd name="T7" fmla="*/ 11 h 99"/>
                      <a:gd name="T8" fmla="*/ 7 w 80"/>
                      <a:gd name="T9" fmla="*/ 17 h 99"/>
                      <a:gd name="T10" fmla="*/ 5 w 80"/>
                      <a:gd name="T11" fmla="*/ 22 h 99"/>
                      <a:gd name="T12" fmla="*/ 3 w 80"/>
                      <a:gd name="T13" fmla="*/ 27 h 99"/>
                      <a:gd name="T14" fmla="*/ 1 w 80"/>
                      <a:gd name="T15" fmla="*/ 35 h 99"/>
                      <a:gd name="T16" fmla="*/ 0 w 80"/>
                      <a:gd name="T17" fmla="*/ 39 h 99"/>
                      <a:gd name="T18" fmla="*/ 0 w 80"/>
                      <a:gd name="T19" fmla="*/ 42 h 99"/>
                      <a:gd name="T20" fmla="*/ 0 w 80"/>
                      <a:gd name="T21" fmla="*/ 48 h 99"/>
                      <a:gd name="T22" fmla="*/ 0 w 80"/>
                      <a:gd name="T23" fmla="*/ 54 h 99"/>
                      <a:gd name="T24" fmla="*/ 2 w 80"/>
                      <a:gd name="T25" fmla="*/ 60 h 99"/>
                      <a:gd name="T26" fmla="*/ 3 w 80"/>
                      <a:gd name="T27" fmla="*/ 65 h 99"/>
                      <a:gd name="T28" fmla="*/ 4 w 80"/>
                      <a:gd name="T29" fmla="*/ 70 h 99"/>
                      <a:gd name="T30" fmla="*/ 6 w 80"/>
                      <a:gd name="T31" fmla="*/ 74 h 99"/>
                      <a:gd name="T32" fmla="*/ 9 w 80"/>
                      <a:gd name="T33" fmla="*/ 78 h 99"/>
                      <a:gd name="T34" fmla="*/ 12 w 80"/>
                      <a:gd name="T35" fmla="*/ 82 h 99"/>
                      <a:gd name="T36" fmla="*/ 16 w 80"/>
                      <a:gd name="T37" fmla="*/ 86 h 99"/>
                      <a:gd name="T38" fmla="*/ 19 w 80"/>
                      <a:gd name="T39" fmla="*/ 88 h 99"/>
                      <a:gd name="T40" fmla="*/ 22 w 80"/>
                      <a:gd name="T41" fmla="*/ 91 h 99"/>
                      <a:gd name="T42" fmla="*/ 26 w 80"/>
                      <a:gd name="T43" fmla="*/ 93 h 99"/>
                      <a:gd name="T44" fmla="*/ 29 w 80"/>
                      <a:gd name="T45" fmla="*/ 95 h 99"/>
                      <a:gd name="T46" fmla="*/ 33 w 80"/>
                      <a:gd name="T47" fmla="*/ 96 h 99"/>
                      <a:gd name="T48" fmla="*/ 37 w 80"/>
                      <a:gd name="T49" fmla="*/ 98 h 99"/>
                      <a:gd name="T50" fmla="*/ 40 w 80"/>
                      <a:gd name="T51" fmla="*/ 98 h 99"/>
                      <a:gd name="T52" fmla="*/ 46 w 80"/>
                      <a:gd name="T53" fmla="*/ 98 h 99"/>
                      <a:gd name="T54" fmla="*/ 51 w 80"/>
                      <a:gd name="T55" fmla="*/ 98 h 99"/>
                      <a:gd name="T56" fmla="*/ 55 w 80"/>
                      <a:gd name="T57" fmla="*/ 97 h 99"/>
                      <a:gd name="T58" fmla="*/ 58 w 80"/>
                      <a:gd name="T59" fmla="*/ 96 h 99"/>
                      <a:gd name="T60" fmla="*/ 61 w 80"/>
                      <a:gd name="T61" fmla="*/ 95 h 99"/>
                      <a:gd name="T62" fmla="*/ 66 w 80"/>
                      <a:gd name="T63" fmla="*/ 93 h 99"/>
                      <a:gd name="T64" fmla="*/ 69 w 80"/>
                      <a:gd name="T65" fmla="*/ 90 h 99"/>
                      <a:gd name="T66" fmla="*/ 72 w 80"/>
                      <a:gd name="T67" fmla="*/ 87 h 99"/>
                      <a:gd name="T68" fmla="*/ 74 w 80"/>
                      <a:gd name="T69" fmla="*/ 84 h 99"/>
                      <a:gd name="T70" fmla="*/ 75 w 80"/>
                      <a:gd name="T71" fmla="*/ 80 h 99"/>
                      <a:gd name="T72" fmla="*/ 77 w 80"/>
                      <a:gd name="T73" fmla="*/ 75 h 99"/>
                      <a:gd name="T74" fmla="*/ 79 w 80"/>
                      <a:gd name="T75" fmla="*/ 68 h 99"/>
                      <a:gd name="T76" fmla="*/ 79 w 80"/>
                      <a:gd name="T77" fmla="*/ 63 h 99"/>
                      <a:gd name="T78" fmla="*/ 73 w 80"/>
                      <a:gd name="T79" fmla="*/ 64 h 99"/>
                      <a:gd name="T80" fmla="*/ 69 w 80"/>
                      <a:gd name="T81" fmla="*/ 67 h 99"/>
                      <a:gd name="T82" fmla="*/ 63 w 80"/>
                      <a:gd name="T83" fmla="*/ 69 h 99"/>
                      <a:gd name="T84" fmla="*/ 55 w 80"/>
                      <a:gd name="T85" fmla="*/ 71 h 99"/>
                      <a:gd name="T86" fmla="*/ 47 w 80"/>
                      <a:gd name="T87" fmla="*/ 71 h 99"/>
                      <a:gd name="T88" fmla="*/ 40 w 80"/>
                      <a:gd name="T89" fmla="*/ 70 h 99"/>
                      <a:gd name="T90" fmla="*/ 32 w 80"/>
                      <a:gd name="T91" fmla="*/ 65 h 99"/>
                      <a:gd name="T92" fmla="*/ 26 w 80"/>
                      <a:gd name="T93" fmla="*/ 60 h 99"/>
                      <a:gd name="T94" fmla="*/ 22 w 80"/>
                      <a:gd name="T95" fmla="*/ 52 h 99"/>
                      <a:gd name="T96" fmla="*/ 20 w 80"/>
                      <a:gd name="T97" fmla="*/ 45 h 99"/>
                      <a:gd name="T98" fmla="*/ 20 w 80"/>
                      <a:gd name="T99" fmla="*/ 37 h 99"/>
                      <a:gd name="T100" fmla="*/ 20 w 80"/>
                      <a:gd name="T101" fmla="*/ 29 h 99"/>
                      <a:gd name="T102" fmla="*/ 21 w 80"/>
                      <a:gd name="T103" fmla="*/ 19 h 99"/>
                      <a:gd name="T104" fmla="*/ 22 w 80"/>
                      <a:gd name="T105" fmla="*/ 9 h 99"/>
                      <a:gd name="T106" fmla="*/ 27 w 80"/>
                      <a:gd name="T107" fmla="*/ 0 h 99"/>
                      <a:gd name="T108" fmla="*/ 22 w 80"/>
                      <a:gd name="T109" fmla="*/ 1 h 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
                      <a:gd name="T166" fmla="*/ 0 h 99"/>
                      <a:gd name="T167" fmla="*/ 80 w 80"/>
                      <a:gd name="T168" fmla="*/ 99 h 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 h="99">
                        <a:moveTo>
                          <a:pt x="22" y="1"/>
                        </a:moveTo>
                        <a:lnTo>
                          <a:pt x="16" y="5"/>
                        </a:lnTo>
                        <a:lnTo>
                          <a:pt x="13" y="8"/>
                        </a:lnTo>
                        <a:lnTo>
                          <a:pt x="10" y="11"/>
                        </a:lnTo>
                        <a:lnTo>
                          <a:pt x="7" y="17"/>
                        </a:lnTo>
                        <a:lnTo>
                          <a:pt x="5" y="22"/>
                        </a:lnTo>
                        <a:lnTo>
                          <a:pt x="3" y="27"/>
                        </a:lnTo>
                        <a:lnTo>
                          <a:pt x="1" y="35"/>
                        </a:lnTo>
                        <a:lnTo>
                          <a:pt x="0" y="39"/>
                        </a:lnTo>
                        <a:lnTo>
                          <a:pt x="0" y="42"/>
                        </a:lnTo>
                        <a:lnTo>
                          <a:pt x="0" y="48"/>
                        </a:lnTo>
                        <a:lnTo>
                          <a:pt x="0" y="54"/>
                        </a:lnTo>
                        <a:lnTo>
                          <a:pt x="2" y="60"/>
                        </a:lnTo>
                        <a:lnTo>
                          <a:pt x="3" y="65"/>
                        </a:lnTo>
                        <a:lnTo>
                          <a:pt x="4" y="70"/>
                        </a:lnTo>
                        <a:lnTo>
                          <a:pt x="6" y="74"/>
                        </a:lnTo>
                        <a:lnTo>
                          <a:pt x="9" y="78"/>
                        </a:lnTo>
                        <a:lnTo>
                          <a:pt x="12" y="82"/>
                        </a:lnTo>
                        <a:lnTo>
                          <a:pt x="16" y="86"/>
                        </a:lnTo>
                        <a:lnTo>
                          <a:pt x="19" y="88"/>
                        </a:lnTo>
                        <a:lnTo>
                          <a:pt x="22" y="91"/>
                        </a:lnTo>
                        <a:lnTo>
                          <a:pt x="26" y="93"/>
                        </a:lnTo>
                        <a:lnTo>
                          <a:pt x="29" y="95"/>
                        </a:lnTo>
                        <a:lnTo>
                          <a:pt x="33" y="96"/>
                        </a:lnTo>
                        <a:lnTo>
                          <a:pt x="37" y="98"/>
                        </a:lnTo>
                        <a:lnTo>
                          <a:pt x="40" y="98"/>
                        </a:lnTo>
                        <a:lnTo>
                          <a:pt x="46" y="98"/>
                        </a:lnTo>
                        <a:lnTo>
                          <a:pt x="51" y="98"/>
                        </a:lnTo>
                        <a:lnTo>
                          <a:pt x="55" y="97"/>
                        </a:lnTo>
                        <a:lnTo>
                          <a:pt x="58" y="96"/>
                        </a:lnTo>
                        <a:lnTo>
                          <a:pt x="61" y="95"/>
                        </a:lnTo>
                        <a:lnTo>
                          <a:pt x="66" y="93"/>
                        </a:lnTo>
                        <a:lnTo>
                          <a:pt x="69" y="90"/>
                        </a:lnTo>
                        <a:lnTo>
                          <a:pt x="72" y="87"/>
                        </a:lnTo>
                        <a:lnTo>
                          <a:pt x="74" y="84"/>
                        </a:lnTo>
                        <a:lnTo>
                          <a:pt x="75" y="80"/>
                        </a:lnTo>
                        <a:lnTo>
                          <a:pt x="77" y="75"/>
                        </a:lnTo>
                        <a:lnTo>
                          <a:pt x="79" y="68"/>
                        </a:lnTo>
                        <a:lnTo>
                          <a:pt x="79" y="63"/>
                        </a:lnTo>
                        <a:lnTo>
                          <a:pt x="73" y="64"/>
                        </a:lnTo>
                        <a:lnTo>
                          <a:pt x="69" y="67"/>
                        </a:lnTo>
                        <a:lnTo>
                          <a:pt x="63" y="69"/>
                        </a:lnTo>
                        <a:lnTo>
                          <a:pt x="55" y="71"/>
                        </a:lnTo>
                        <a:lnTo>
                          <a:pt x="47" y="71"/>
                        </a:lnTo>
                        <a:lnTo>
                          <a:pt x="40" y="70"/>
                        </a:lnTo>
                        <a:lnTo>
                          <a:pt x="32" y="65"/>
                        </a:lnTo>
                        <a:lnTo>
                          <a:pt x="26" y="60"/>
                        </a:lnTo>
                        <a:lnTo>
                          <a:pt x="22" y="52"/>
                        </a:lnTo>
                        <a:lnTo>
                          <a:pt x="20" y="45"/>
                        </a:lnTo>
                        <a:lnTo>
                          <a:pt x="20" y="37"/>
                        </a:lnTo>
                        <a:lnTo>
                          <a:pt x="20" y="29"/>
                        </a:lnTo>
                        <a:lnTo>
                          <a:pt x="21" y="19"/>
                        </a:lnTo>
                        <a:lnTo>
                          <a:pt x="22" y="9"/>
                        </a:lnTo>
                        <a:lnTo>
                          <a:pt x="27" y="0"/>
                        </a:lnTo>
                        <a:lnTo>
                          <a:pt x="22" y="1"/>
                        </a:lnTo>
                      </a:path>
                    </a:pathLst>
                  </a:custGeom>
                  <a:solidFill>
                    <a:srgbClr val="FFA000"/>
                  </a:solidFill>
                  <a:ln w="12700" cap="rnd">
                    <a:solidFill>
                      <a:srgbClr val="000000"/>
                    </a:solidFill>
                    <a:round/>
                    <a:headEnd type="none" w="sm" len="sm"/>
                    <a:tailEnd type="none" w="sm" len="sm"/>
                  </a:ln>
                </p:spPr>
                <p:txBody>
                  <a:bodyPr/>
                  <a:lstStyle/>
                  <a:p>
                    <a:endParaRPr lang="en-US"/>
                  </a:p>
                </p:txBody>
              </p:sp>
            </p:grpSp>
            <p:grpSp>
              <p:nvGrpSpPr>
                <p:cNvPr id="45" name="Group 60"/>
                <p:cNvGrpSpPr>
                  <a:grpSpLocks/>
                </p:cNvGrpSpPr>
                <p:nvPr/>
              </p:nvGrpSpPr>
              <p:grpSpPr bwMode="auto">
                <a:xfrm>
                  <a:off x="2993" y="1755"/>
                  <a:ext cx="183" cy="325"/>
                  <a:chOff x="2993" y="1755"/>
                  <a:chExt cx="183" cy="325"/>
                </a:xfrm>
              </p:grpSpPr>
              <p:sp>
                <p:nvSpPr>
                  <p:cNvPr id="106" name="Freeform 61"/>
                  <p:cNvSpPr>
                    <a:spLocks/>
                  </p:cNvSpPr>
                  <p:nvPr/>
                </p:nvSpPr>
                <p:spPr bwMode="auto">
                  <a:xfrm>
                    <a:off x="3025" y="1755"/>
                    <a:ext cx="151" cy="284"/>
                  </a:xfrm>
                  <a:custGeom>
                    <a:avLst/>
                    <a:gdLst>
                      <a:gd name="T0" fmla="*/ 138 w 151"/>
                      <a:gd name="T1" fmla="*/ 274 h 284"/>
                      <a:gd name="T2" fmla="*/ 121 w 151"/>
                      <a:gd name="T3" fmla="*/ 280 h 284"/>
                      <a:gd name="T4" fmla="*/ 97 w 151"/>
                      <a:gd name="T5" fmla="*/ 283 h 284"/>
                      <a:gd name="T6" fmla="*/ 72 w 151"/>
                      <a:gd name="T7" fmla="*/ 283 h 284"/>
                      <a:gd name="T8" fmla="*/ 56 w 151"/>
                      <a:gd name="T9" fmla="*/ 278 h 284"/>
                      <a:gd name="T10" fmla="*/ 47 w 151"/>
                      <a:gd name="T11" fmla="*/ 276 h 284"/>
                      <a:gd name="T12" fmla="*/ 37 w 151"/>
                      <a:gd name="T13" fmla="*/ 234 h 284"/>
                      <a:gd name="T14" fmla="*/ 30 w 151"/>
                      <a:gd name="T15" fmla="*/ 187 h 284"/>
                      <a:gd name="T16" fmla="*/ 22 w 151"/>
                      <a:gd name="T17" fmla="*/ 134 h 284"/>
                      <a:gd name="T18" fmla="*/ 11 w 151"/>
                      <a:gd name="T19" fmla="*/ 76 h 284"/>
                      <a:gd name="T20" fmla="*/ 1 w 151"/>
                      <a:gd name="T21" fmla="*/ 52 h 284"/>
                      <a:gd name="T22" fmla="*/ 0 w 151"/>
                      <a:gd name="T23" fmla="*/ 37 h 284"/>
                      <a:gd name="T24" fmla="*/ 2 w 151"/>
                      <a:gd name="T25" fmla="*/ 31 h 284"/>
                      <a:gd name="T26" fmla="*/ 10 w 151"/>
                      <a:gd name="T27" fmla="*/ 25 h 284"/>
                      <a:gd name="T28" fmla="*/ 15 w 151"/>
                      <a:gd name="T29" fmla="*/ 20 h 284"/>
                      <a:gd name="T30" fmla="*/ 30 w 151"/>
                      <a:gd name="T31" fmla="*/ 16 h 284"/>
                      <a:gd name="T32" fmla="*/ 58 w 151"/>
                      <a:gd name="T33" fmla="*/ 16 h 284"/>
                      <a:gd name="T34" fmla="*/ 84 w 151"/>
                      <a:gd name="T35" fmla="*/ 10 h 284"/>
                      <a:gd name="T36" fmla="*/ 109 w 151"/>
                      <a:gd name="T37" fmla="*/ 4 h 284"/>
                      <a:gd name="T38" fmla="*/ 131 w 151"/>
                      <a:gd name="T39" fmla="*/ 0 h 284"/>
                      <a:gd name="T40" fmla="*/ 150 w 151"/>
                      <a:gd name="T41" fmla="*/ 69 h 284"/>
                      <a:gd name="T42" fmla="*/ 70 w 151"/>
                      <a:gd name="T43" fmla="*/ 67 h 284"/>
                      <a:gd name="T44" fmla="*/ 58 w 151"/>
                      <a:gd name="T45" fmla="*/ 65 h 284"/>
                      <a:gd name="T46" fmla="*/ 58 w 151"/>
                      <a:gd name="T47" fmla="*/ 73 h 284"/>
                      <a:gd name="T48" fmla="*/ 68 w 151"/>
                      <a:gd name="T49" fmla="*/ 123 h 284"/>
                      <a:gd name="T50" fmla="*/ 75 w 151"/>
                      <a:gd name="T51" fmla="*/ 155 h 284"/>
                      <a:gd name="T52" fmla="*/ 90 w 151"/>
                      <a:gd name="T53" fmla="*/ 183 h 284"/>
                      <a:gd name="T54" fmla="*/ 112 w 151"/>
                      <a:gd name="T55" fmla="*/ 221 h 284"/>
                      <a:gd name="T56" fmla="*/ 138 w 151"/>
                      <a:gd name="T57" fmla="*/ 274 h 2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284"/>
                      <a:gd name="T89" fmla="*/ 151 w 151"/>
                      <a:gd name="T90" fmla="*/ 284 h 2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284">
                        <a:moveTo>
                          <a:pt x="138" y="274"/>
                        </a:moveTo>
                        <a:lnTo>
                          <a:pt x="121" y="280"/>
                        </a:lnTo>
                        <a:lnTo>
                          <a:pt x="97" y="283"/>
                        </a:lnTo>
                        <a:lnTo>
                          <a:pt x="72" y="283"/>
                        </a:lnTo>
                        <a:lnTo>
                          <a:pt x="56" y="278"/>
                        </a:lnTo>
                        <a:lnTo>
                          <a:pt x="47" y="276"/>
                        </a:lnTo>
                        <a:lnTo>
                          <a:pt x="37" y="234"/>
                        </a:lnTo>
                        <a:lnTo>
                          <a:pt x="30" y="187"/>
                        </a:lnTo>
                        <a:lnTo>
                          <a:pt x="22" y="134"/>
                        </a:lnTo>
                        <a:lnTo>
                          <a:pt x="11" y="76"/>
                        </a:lnTo>
                        <a:lnTo>
                          <a:pt x="1" y="52"/>
                        </a:lnTo>
                        <a:lnTo>
                          <a:pt x="0" y="37"/>
                        </a:lnTo>
                        <a:lnTo>
                          <a:pt x="2" y="31"/>
                        </a:lnTo>
                        <a:lnTo>
                          <a:pt x="10" y="25"/>
                        </a:lnTo>
                        <a:lnTo>
                          <a:pt x="15" y="20"/>
                        </a:lnTo>
                        <a:lnTo>
                          <a:pt x="30" y="16"/>
                        </a:lnTo>
                        <a:lnTo>
                          <a:pt x="58" y="16"/>
                        </a:lnTo>
                        <a:lnTo>
                          <a:pt x="84" y="10"/>
                        </a:lnTo>
                        <a:lnTo>
                          <a:pt x="109" y="4"/>
                        </a:lnTo>
                        <a:lnTo>
                          <a:pt x="131" y="0"/>
                        </a:lnTo>
                        <a:lnTo>
                          <a:pt x="150" y="69"/>
                        </a:lnTo>
                        <a:lnTo>
                          <a:pt x="70" y="67"/>
                        </a:lnTo>
                        <a:lnTo>
                          <a:pt x="58" y="65"/>
                        </a:lnTo>
                        <a:lnTo>
                          <a:pt x="58" y="73"/>
                        </a:lnTo>
                        <a:lnTo>
                          <a:pt x="68" y="123"/>
                        </a:lnTo>
                        <a:lnTo>
                          <a:pt x="75" y="155"/>
                        </a:lnTo>
                        <a:lnTo>
                          <a:pt x="90" y="183"/>
                        </a:lnTo>
                        <a:lnTo>
                          <a:pt x="112" y="221"/>
                        </a:lnTo>
                        <a:lnTo>
                          <a:pt x="138" y="274"/>
                        </a:lnTo>
                      </a:path>
                    </a:pathLst>
                  </a:custGeom>
                  <a:solidFill>
                    <a:srgbClr val="406000"/>
                  </a:solidFill>
                  <a:ln w="12700" cap="rnd">
                    <a:solidFill>
                      <a:srgbClr val="000000"/>
                    </a:solidFill>
                    <a:round/>
                    <a:headEnd type="none" w="sm" len="sm"/>
                    <a:tailEnd type="none" w="sm" len="sm"/>
                  </a:ln>
                </p:spPr>
                <p:txBody>
                  <a:bodyPr/>
                  <a:lstStyle/>
                  <a:p>
                    <a:endParaRPr lang="en-US"/>
                  </a:p>
                </p:txBody>
              </p:sp>
              <p:sp>
                <p:nvSpPr>
                  <p:cNvPr id="107" name="Freeform 62"/>
                  <p:cNvSpPr>
                    <a:spLocks/>
                  </p:cNvSpPr>
                  <p:nvPr/>
                </p:nvSpPr>
                <p:spPr bwMode="auto">
                  <a:xfrm>
                    <a:off x="2993" y="2030"/>
                    <a:ext cx="178" cy="50"/>
                  </a:xfrm>
                  <a:custGeom>
                    <a:avLst/>
                    <a:gdLst>
                      <a:gd name="T0" fmla="*/ 81 w 178"/>
                      <a:gd name="T1" fmla="*/ 1 h 50"/>
                      <a:gd name="T2" fmla="*/ 52 w 178"/>
                      <a:gd name="T3" fmla="*/ 6 h 50"/>
                      <a:gd name="T4" fmla="*/ 29 w 178"/>
                      <a:gd name="T5" fmla="*/ 12 h 50"/>
                      <a:gd name="T6" fmla="*/ 18 w 178"/>
                      <a:gd name="T7" fmla="*/ 16 h 50"/>
                      <a:gd name="T8" fmla="*/ 8 w 178"/>
                      <a:gd name="T9" fmla="*/ 23 h 50"/>
                      <a:gd name="T10" fmla="*/ 3 w 178"/>
                      <a:gd name="T11" fmla="*/ 29 h 50"/>
                      <a:gd name="T12" fmla="*/ 0 w 178"/>
                      <a:gd name="T13" fmla="*/ 38 h 50"/>
                      <a:gd name="T14" fmla="*/ 1 w 178"/>
                      <a:gd name="T15" fmla="*/ 44 h 50"/>
                      <a:gd name="T16" fmla="*/ 4 w 178"/>
                      <a:gd name="T17" fmla="*/ 47 h 50"/>
                      <a:gd name="T18" fmla="*/ 10 w 178"/>
                      <a:gd name="T19" fmla="*/ 49 h 50"/>
                      <a:gd name="T20" fmla="*/ 30 w 178"/>
                      <a:gd name="T21" fmla="*/ 47 h 50"/>
                      <a:gd name="T22" fmla="*/ 61 w 178"/>
                      <a:gd name="T23" fmla="*/ 44 h 50"/>
                      <a:gd name="T24" fmla="*/ 95 w 178"/>
                      <a:gd name="T25" fmla="*/ 39 h 50"/>
                      <a:gd name="T26" fmla="*/ 116 w 178"/>
                      <a:gd name="T27" fmla="*/ 38 h 50"/>
                      <a:gd name="T28" fmla="*/ 118 w 178"/>
                      <a:gd name="T29" fmla="*/ 45 h 50"/>
                      <a:gd name="T30" fmla="*/ 140 w 178"/>
                      <a:gd name="T31" fmla="*/ 49 h 50"/>
                      <a:gd name="T32" fmla="*/ 161 w 178"/>
                      <a:gd name="T33" fmla="*/ 49 h 50"/>
                      <a:gd name="T34" fmla="*/ 174 w 178"/>
                      <a:gd name="T35" fmla="*/ 48 h 50"/>
                      <a:gd name="T36" fmla="*/ 177 w 178"/>
                      <a:gd name="T37" fmla="*/ 38 h 50"/>
                      <a:gd name="T38" fmla="*/ 175 w 178"/>
                      <a:gd name="T39" fmla="*/ 22 h 50"/>
                      <a:gd name="T40" fmla="*/ 169 w 178"/>
                      <a:gd name="T41" fmla="*/ 0 h 50"/>
                      <a:gd name="T42" fmla="*/ 88 w 178"/>
                      <a:gd name="T43" fmla="*/ 0 h 50"/>
                      <a:gd name="T44" fmla="*/ 81 w 178"/>
                      <a:gd name="T45" fmla="*/ 1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50"/>
                      <a:gd name="T71" fmla="*/ 178 w 178"/>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50">
                        <a:moveTo>
                          <a:pt x="81" y="1"/>
                        </a:moveTo>
                        <a:lnTo>
                          <a:pt x="52" y="6"/>
                        </a:lnTo>
                        <a:lnTo>
                          <a:pt x="29" y="12"/>
                        </a:lnTo>
                        <a:lnTo>
                          <a:pt x="18" y="16"/>
                        </a:lnTo>
                        <a:lnTo>
                          <a:pt x="8" y="23"/>
                        </a:lnTo>
                        <a:lnTo>
                          <a:pt x="3" y="29"/>
                        </a:lnTo>
                        <a:lnTo>
                          <a:pt x="0" y="38"/>
                        </a:lnTo>
                        <a:lnTo>
                          <a:pt x="1" y="44"/>
                        </a:lnTo>
                        <a:lnTo>
                          <a:pt x="4" y="47"/>
                        </a:lnTo>
                        <a:lnTo>
                          <a:pt x="10" y="49"/>
                        </a:lnTo>
                        <a:lnTo>
                          <a:pt x="30" y="47"/>
                        </a:lnTo>
                        <a:lnTo>
                          <a:pt x="61" y="44"/>
                        </a:lnTo>
                        <a:lnTo>
                          <a:pt x="95" y="39"/>
                        </a:lnTo>
                        <a:lnTo>
                          <a:pt x="116" y="38"/>
                        </a:lnTo>
                        <a:lnTo>
                          <a:pt x="118" y="45"/>
                        </a:lnTo>
                        <a:lnTo>
                          <a:pt x="140" y="49"/>
                        </a:lnTo>
                        <a:lnTo>
                          <a:pt x="161" y="49"/>
                        </a:lnTo>
                        <a:lnTo>
                          <a:pt x="174" y="48"/>
                        </a:lnTo>
                        <a:lnTo>
                          <a:pt x="177" y="38"/>
                        </a:lnTo>
                        <a:lnTo>
                          <a:pt x="175" y="22"/>
                        </a:lnTo>
                        <a:lnTo>
                          <a:pt x="169" y="0"/>
                        </a:lnTo>
                        <a:lnTo>
                          <a:pt x="88" y="0"/>
                        </a:lnTo>
                        <a:lnTo>
                          <a:pt x="81" y="1"/>
                        </a:lnTo>
                      </a:path>
                    </a:pathLst>
                  </a:custGeom>
                  <a:solidFill>
                    <a:srgbClr val="806040"/>
                  </a:solidFill>
                  <a:ln w="12700" cap="rnd">
                    <a:solidFill>
                      <a:srgbClr val="000000"/>
                    </a:solidFill>
                    <a:round/>
                    <a:headEnd type="none" w="sm" len="sm"/>
                    <a:tailEnd type="none" w="sm" len="sm"/>
                  </a:ln>
                </p:spPr>
                <p:txBody>
                  <a:bodyPr/>
                  <a:lstStyle/>
                  <a:p>
                    <a:endParaRPr lang="en-US"/>
                  </a:p>
                </p:txBody>
              </p:sp>
            </p:grpSp>
            <p:grpSp>
              <p:nvGrpSpPr>
                <p:cNvPr id="46" name="Group 63"/>
                <p:cNvGrpSpPr>
                  <a:grpSpLocks/>
                </p:cNvGrpSpPr>
                <p:nvPr/>
              </p:nvGrpSpPr>
              <p:grpSpPr bwMode="auto">
                <a:xfrm>
                  <a:off x="2959" y="1753"/>
                  <a:ext cx="310" cy="352"/>
                  <a:chOff x="2959" y="1753"/>
                  <a:chExt cx="310" cy="352"/>
                </a:xfrm>
              </p:grpSpPr>
              <p:sp>
                <p:nvSpPr>
                  <p:cNvPr id="104" name="Freeform 64"/>
                  <p:cNvSpPr>
                    <a:spLocks/>
                  </p:cNvSpPr>
                  <p:nvPr/>
                </p:nvSpPr>
                <p:spPr bwMode="auto">
                  <a:xfrm>
                    <a:off x="2959" y="2045"/>
                    <a:ext cx="197" cy="60"/>
                  </a:xfrm>
                  <a:custGeom>
                    <a:avLst/>
                    <a:gdLst>
                      <a:gd name="T0" fmla="*/ 89 w 197"/>
                      <a:gd name="T1" fmla="*/ 2 h 60"/>
                      <a:gd name="T2" fmla="*/ 57 w 197"/>
                      <a:gd name="T3" fmla="*/ 8 h 60"/>
                      <a:gd name="T4" fmla="*/ 32 w 197"/>
                      <a:gd name="T5" fmla="*/ 16 h 60"/>
                      <a:gd name="T6" fmla="*/ 19 w 197"/>
                      <a:gd name="T7" fmla="*/ 20 h 60"/>
                      <a:gd name="T8" fmla="*/ 8 w 197"/>
                      <a:gd name="T9" fmla="*/ 28 h 60"/>
                      <a:gd name="T10" fmla="*/ 3 w 197"/>
                      <a:gd name="T11" fmla="*/ 34 h 60"/>
                      <a:gd name="T12" fmla="*/ 0 w 197"/>
                      <a:gd name="T13" fmla="*/ 44 h 60"/>
                      <a:gd name="T14" fmla="*/ 0 w 197"/>
                      <a:gd name="T15" fmla="*/ 53 h 60"/>
                      <a:gd name="T16" fmla="*/ 4 w 197"/>
                      <a:gd name="T17" fmla="*/ 55 h 60"/>
                      <a:gd name="T18" fmla="*/ 10 w 197"/>
                      <a:gd name="T19" fmla="*/ 58 h 60"/>
                      <a:gd name="T20" fmla="*/ 30 w 197"/>
                      <a:gd name="T21" fmla="*/ 59 h 60"/>
                      <a:gd name="T22" fmla="*/ 69 w 197"/>
                      <a:gd name="T23" fmla="*/ 56 h 60"/>
                      <a:gd name="T24" fmla="*/ 106 w 197"/>
                      <a:gd name="T25" fmla="*/ 51 h 60"/>
                      <a:gd name="T26" fmla="*/ 128 w 197"/>
                      <a:gd name="T27" fmla="*/ 45 h 60"/>
                      <a:gd name="T28" fmla="*/ 130 w 197"/>
                      <a:gd name="T29" fmla="*/ 53 h 60"/>
                      <a:gd name="T30" fmla="*/ 143 w 197"/>
                      <a:gd name="T31" fmla="*/ 55 h 60"/>
                      <a:gd name="T32" fmla="*/ 155 w 197"/>
                      <a:gd name="T33" fmla="*/ 57 h 60"/>
                      <a:gd name="T34" fmla="*/ 179 w 197"/>
                      <a:gd name="T35" fmla="*/ 58 h 60"/>
                      <a:gd name="T36" fmla="*/ 193 w 197"/>
                      <a:gd name="T37" fmla="*/ 56 h 60"/>
                      <a:gd name="T38" fmla="*/ 196 w 197"/>
                      <a:gd name="T39" fmla="*/ 45 h 60"/>
                      <a:gd name="T40" fmla="*/ 193 w 197"/>
                      <a:gd name="T41" fmla="*/ 26 h 60"/>
                      <a:gd name="T42" fmla="*/ 186 w 197"/>
                      <a:gd name="T43" fmla="*/ 0 h 60"/>
                      <a:gd name="T44" fmla="*/ 97 w 197"/>
                      <a:gd name="T45" fmla="*/ 0 h 60"/>
                      <a:gd name="T46" fmla="*/ 89 w 197"/>
                      <a:gd name="T47" fmla="*/ 2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60"/>
                      <a:gd name="T74" fmla="*/ 197 w 197"/>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60">
                        <a:moveTo>
                          <a:pt x="89" y="2"/>
                        </a:moveTo>
                        <a:lnTo>
                          <a:pt x="57" y="8"/>
                        </a:lnTo>
                        <a:lnTo>
                          <a:pt x="32" y="16"/>
                        </a:lnTo>
                        <a:lnTo>
                          <a:pt x="19" y="20"/>
                        </a:lnTo>
                        <a:lnTo>
                          <a:pt x="8" y="28"/>
                        </a:lnTo>
                        <a:lnTo>
                          <a:pt x="3" y="34"/>
                        </a:lnTo>
                        <a:lnTo>
                          <a:pt x="0" y="44"/>
                        </a:lnTo>
                        <a:lnTo>
                          <a:pt x="0" y="53"/>
                        </a:lnTo>
                        <a:lnTo>
                          <a:pt x="4" y="55"/>
                        </a:lnTo>
                        <a:lnTo>
                          <a:pt x="10" y="58"/>
                        </a:lnTo>
                        <a:lnTo>
                          <a:pt x="30" y="59"/>
                        </a:lnTo>
                        <a:lnTo>
                          <a:pt x="69" y="56"/>
                        </a:lnTo>
                        <a:lnTo>
                          <a:pt x="106" y="51"/>
                        </a:lnTo>
                        <a:lnTo>
                          <a:pt x="128" y="45"/>
                        </a:lnTo>
                        <a:lnTo>
                          <a:pt x="130" y="53"/>
                        </a:lnTo>
                        <a:lnTo>
                          <a:pt x="143" y="55"/>
                        </a:lnTo>
                        <a:lnTo>
                          <a:pt x="155" y="57"/>
                        </a:lnTo>
                        <a:lnTo>
                          <a:pt x="179" y="58"/>
                        </a:lnTo>
                        <a:lnTo>
                          <a:pt x="193" y="56"/>
                        </a:lnTo>
                        <a:lnTo>
                          <a:pt x="196" y="45"/>
                        </a:lnTo>
                        <a:lnTo>
                          <a:pt x="193" y="26"/>
                        </a:lnTo>
                        <a:lnTo>
                          <a:pt x="186" y="0"/>
                        </a:lnTo>
                        <a:lnTo>
                          <a:pt x="97" y="0"/>
                        </a:lnTo>
                        <a:lnTo>
                          <a:pt x="89" y="2"/>
                        </a:lnTo>
                      </a:path>
                    </a:pathLst>
                  </a:custGeom>
                  <a:solidFill>
                    <a:srgbClr val="806040"/>
                  </a:solidFill>
                  <a:ln w="12700" cap="rnd">
                    <a:solidFill>
                      <a:srgbClr val="000000"/>
                    </a:solidFill>
                    <a:round/>
                    <a:headEnd type="none" w="sm" len="sm"/>
                    <a:tailEnd type="none" w="sm" len="sm"/>
                  </a:ln>
                </p:spPr>
                <p:txBody>
                  <a:bodyPr/>
                  <a:lstStyle/>
                  <a:p>
                    <a:endParaRPr lang="en-US"/>
                  </a:p>
                </p:txBody>
              </p:sp>
              <p:sp>
                <p:nvSpPr>
                  <p:cNvPr id="105" name="Freeform 65"/>
                  <p:cNvSpPr>
                    <a:spLocks/>
                  </p:cNvSpPr>
                  <p:nvPr/>
                </p:nvSpPr>
                <p:spPr bwMode="auto">
                  <a:xfrm>
                    <a:off x="3015" y="1753"/>
                    <a:ext cx="254" cy="311"/>
                  </a:xfrm>
                  <a:custGeom>
                    <a:avLst/>
                    <a:gdLst>
                      <a:gd name="T0" fmla="*/ 240 w 254"/>
                      <a:gd name="T1" fmla="*/ 19 h 311"/>
                      <a:gd name="T2" fmla="*/ 250 w 254"/>
                      <a:gd name="T3" fmla="*/ 43 h 311"/>
                      <a:gd name="T4" fmla="*/ 251 w 254"/>
                      <a:gd name="T5" fmla="*/ 52 h 311"/>
                      <a:gd name="T6" fmla="*/ 253 w 254"/>
                      <a:gd name="T7" fmla="*/ 65 h 311"/>
                      <a:gd name="T8" fmla="*/ 250 w 254"/>
                      <a:gd name="T9" fmla="*/ 80 h 311"/>
                      <a:gd name="T10" fmla="*/ 243 w 254"/>
                      <a:gd name="T11" fmla="*/ 89 h 311"/>
                      <a:gd name="T12" fmla="*/ 235 w 254"/>
                      <a:gd name="T13" fmla="*/ 95 h 311"/>
                      <a:gd name="T14" fmla="*/ 223 w 254"/>
                      <a:gd name="T15" fmla="*/ 96 h 311"/>
                      <a:gd name="T16" fmla="*/ 200 w 254"/>
                      <a:gd name="T17" fmla="*/ 96 h 311"/>
                      <a:gd name="T18" fmla="*/ 177 w 254"/>
                      <a:gd name="T19" fmla="*/ 97 h 311"/>
                      <a:gd name="T20" fmla="*/ 156 w 254"/>
                      <a:gd name="T21" fmla="*/ 93 h 311"/>
                      <a:gd name="T22" fmla="*/ 143 w 254"/>
                      <a:gd name="T23" fmla="*/ 90 h 311"/>
                      <a:gd name="T24" fmla="*/ 117 w 254"/>
                      <a:gd name="T25" fmla="*/ 84 h 311"/>
                      <a:gd name="T26" fmla="*/ 99 w 254"/>
                      <a:gd name="T27" fmla="*/ 77 h 311"/>
                      <a:gd name="T28" fmla="*/ 79 w 254"/>
                      <a:gd name="T29" fmla="*/ 70 h 311"/>
                      <a:gd name="T30" fmla="*/ 61 w 254"/>
                      <a:gd name="T31" fmla="*/ 59 h 311"/>
                      <a:gd name="T32" fmla="*/ 67 w 254"/>
                      <a:gd name="T33" fmla="*/ 75 h 311"/>
                      <a:gd name="T34" fmla="*/ 74 w 254"/>
                      <a:gd name="T35" fmla="*/ 97 h 311"/>
                      <a:gd name="T36" fmla="*/ 77 w 254"/>
                      <a:gd name="T37" fmla="*/ 128 h 311"/>
                      <a:gd name="T38" fmla="*/ 79 w 254"/>
                      <a:gd name="T39" fmla="*/ 153 h 311"/>
                      <a:gd name="T40" fmla="*/ 88 w 254"/>
                      <a:gd name="T41" fmla="*/ 186 h 311"/>
                      <a:gd name="T42" fmla="*/ 101 w 254"/>
                      <a:gd name="T43" fmla="*/ 227 h 311"/>
                      <a:gd name="T44" fmla="*/ 113 w 254"/>
                      <a:gd name="T45" fmla="*/ 261 h 311"/>
                      <a:gd name="T46" fmla="*/ 128 w 254"/>
                      <a:gd name="T47" fmla="*/ 294 h 311"/>
                      <a:gd name="T48" fmla="*/ 113 w 254"/>
                      <a:gd name="T49" fmla="*/ 307 h 311"/>
                      <a:gd name="T50" fmla="*/ 76 w 254"/>
                      <a:gd name="T51" fmla="*/ 310 h 311"/>
                      <a:gd name="T52" fmla="*/ 49 w 254"/>
                      <a:gd name="T53" fmla="*/ 307 h 311"/>
                      <a:gd name="T54" fmla="*/ 36 w 254"/>
                      <a:gd name="T55" fmla="*/ 303 h 311"/>
                      <a:gd name="T56" fmla="*/ 30 w 254"/>
                      <a:gd name="T57" fmla="*/ 299 h 311"/>
                      <a:gd name="T58" fmla="*/ 33 w 254"/>
                      <a:gd name="T59" fmla="*/ 266 h 311"/>
                      <a:gd name="T60" fmla="*/ 31 w 254"/>
                      <a:gd name="T61" fmla="*/ 222 h 311"/>
                      <a:gd name="T62" fmla="*/ 27 w 254"/>
                      <a:gd name="T63" fmla="*/ 159 h 311"/>
                      <a:gd name="T64" fmla="*/ 24 w 254"/>
                      <a:gd name="T65" fmla="*/ 119 h 311"/>
                      <a:gd name="T66" fmla="*/ 19 w 254"/>
                      <a:gd name="T67" fmla="*/ 90 h 311"/>
                      <a:gd name="T68" fmla="*/ 17 w 254"/>
                      <a:gd name="T69" fmla="*/ 84 h 311"/>
                      <a:gd name="T70" fmla="*/ 6 w 254"/>
                      <a:gd name="T71" fmla="*/ 77 h 311"/>
                      <a:gd name="T72" fmla="*/ 2 w 254"/>
                      <a:gd name="T73" fmla="*/ 63 h 311"/>
                      <a:gd name="T74" fmla="*/ 0 w 254"/>
                      <a:gd name="T75" fmla="*/ 43 h 311"/>
                      <a:gd name="T76" fmla="*/ 2 w 254"/>
                      <a:gd name="T77" fmla="*/ 27 h 311"/>
                      <a:gd name="T78" fmla="*/ 6 w 254"/>
                      <a:gd name="T79" fmla="*/ 17 h 311"/>
                      <a:gd name="T80" fmla="*/ 36 w 254"/>
                      <a:gd name="T81" fmla="*/ 13 h 311"/>
                      <a:gd name="T82" fmla="*/ 99 w 254"/>
                      <a:gd name="T83" fmla="*/ 7 h 311"/>
                      <a:gd name="T84" fmla="*/ 125 w 254"/>
                      <a:gd name="T85" fmla="*/ 0 h 311"/>
                      <a:gd name="T86" fmla="*/ 168 w 254"/>
                      <a:gd name="T87" fmla="*/ 4 h 311"/>
                      <a:gd name="T88" fmla="*/ 204 w 254"/>
                      <a:gd name="T89" fmla="*/ 7 h 311"/>
                      <a:gd name="T90" fmla="*/ 240 w 254"/>
                      <a:gd name="T91" fmla="*/ 19 h 3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4"/>
                      <a:gd name="T139" fmla="*/ 0 h 311"/>
                      <a:gd name="T140" fmla="*/ 254 w 254"/>
                      <a:gd name="T141" fmla="*/ 311 h 3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4" h="311">
                        <a:moveTo>
                          <a:pt x="240" y="19"/>
                        </a:moveTo>
                        <a:lnTo>
                          <a:pt x="250" y="43"/>
                        </a:lnTo>
                        <a:lnTo>
                          <a:pt x="251" y="52"/>
                        </a:lnTo>
                        <a:lnTo>
                          <a:pt x="253" y="65"/>
                        </a:lnTo>
                        <a:lnTo>
                          <a:pt x="250" y="80"/>
                        </a:lnTo>
                        <a:lnTo>
                          <a:pt x="243" y="89"/>
                        </a:lnTo>
                        <a:lnTo>
                          <a:pt x="235" y="95"/>
                        </a:lnTo>
                        <a:lnTo>
                          <a:pt x="223" y="96"/>
                        </a:lnTo>
                        <a:lnTo>
                          <a:pt x="200" y="96"/>
                        </a:lnTo>
                        <a:lnTo>
                          <a:pt x="177" y="97"/>
                        </a:lnTo>
                        <a:lnTo>
                          <a:pt x="156" y="93"/>
                        </a:lnTo>
                        <a:lnTo>
                          <a:pt x="143" y="90"/>
                        </a:lnTo>
                        <a:lnTo>
                          <a:pt x="117" y="84"/>
                        </a:lnTo>
                        <a:lnTo>
                          <a:pt x="99" y="77"/>
                        </a:lnTo>
                        <a:lnTo>
                          <a:pt x="79" y="70"/>
                        </a:lnTo>
                        <a:lnTo>
                          <a:pt x="61" y="59"/>
                        </a:lnTo>
                        <a:lnTo>
                          <a:pt x="67" y="75"/>
                        </a:lnTo>
                        <a:lnTo>
                          <a:pt x="74" y="97"/>
                        </a:lnTo>
                        <a:lnTo>
                          <a:pt x="77" y="128"/>
                        </a:lnTo>
                        <a:lnTo>
                          <a:pt x="79" y="153"/>
                        </a:lnTo>
                        <a:lnTo>
                          <a:pt x="88" y="186"/>
                        </a:lnTo>
                        <a:lnTo>
                          <a:pt x="101" y="227"/>
                        </a:lnTo>
                        <a:lnTo>
                          <a:pt x="113" y="261"/>
                        </a:lnTo>
                        <a:lnTo>
                          <a:pt x="128" y="294"/>
                        </a:lnTo>
                        <a:lnTo>
                          <a:pt x="113" y="307"/>
                        </a:lnTo>
                        <a:lnTo>
                          <a:pt x="76" y="310"/>
                        </a:lnTo>
                        <a:lnTo>
                          <a:pt x="49" y="307"/>
                        </a:lnTo>
                        <a:lnTo>
                          <a:pt x="36" y="303"/>
                        </a:lnTo>
                        <a:lnTo>
                          <a:pt x="30" y="299"/>
                        </a:lnTo>
                        <a:lnTo>
                          <a:pt x="33" y="266"/>
                        </a:lnTo>
                        <a:lnTo>
                          <a:pt x="31" y="222"/>
                        </a:lnTo>
                        <a:lnTo>
                          <a:pt x="27" y="159"/>
                        </a:lnTo>
                        <a:lnTo>
                          <a:pt x="24" y="119"/>
                        </a:lnTo>
                        <a:lnTo>
                          <a:pt x="19" y="90"/>
                        </a:lnTo>
                        <a:lnTo>
                          <a:pt x="17" y="84"/>
                        </a:lnTo>
                        <a:lnTo>
                          <a:pt x="6" y="77"/>
                        </a:lnTo>
                        <a:lnTo>
                          <a:pt x="2" y="63"/>
                        </a:lnTo>
                        <a:lnTo>
                          <a:pt x="0" y="43"/>
                        </a:lnTo>
                        <a:lnTo>
                          <a:pt x="2" y="27"/>
                        </a:lnTo>
                        <a:lnTo>
                          <a:pt x="6" y="17"/>
                        </a:lnTo>
                        <a:lnTo>
                          <a:pt x="36" y="13"/>
                        </a:lnTo>
                        <a:lnTo>
                          <a:pt x="99" y="7"/>
                        </a:lnTo>
                        <a:lnTo>
                          <a:pt x="125" y="0"/>
                        </a:lnTo>
                        <a:lnTo>
                          <a:pt x="168" y="4"/>
                        </a:lnTo>
                        <a:lnTo>
                          <a:pt x="204" y="7"/>
                        </a:lnTo>
                        <a:lnTo>
                          <a:pt x="240" y="19"/>
                        </a:lnTo>
                      </a:path>
                    </a:pathLst>
                  </a:custGeom>
                  <a:solidFill>
                    <a:srgbClr val="406000"/>
                  </a:solidFill>
                  <a:ln w="12700" cap="rnd">
                    <a:solidFill>
                      <a:srgbClr val="000000"/>
                    </a:solidFill>
                    <a:round/>
                    <a:headEnd type="none" w="sm" len="sm"/>
                    <a:tailEnd type="none" w="sm" len="sm"/>
                  </a:ln>
                </p:spPr>
                <p:txBody>
                  <a:bodyPr/>
                  <a:lstStyle/>
                  <a:p>
                    <a:endParaRPr lang="en-US"/>
                  </a:p>
                </p:txBody>
              </p:sp>
            </p:grpSp>
            <p:sp>
              <p:nvSpPr>
                <p:cNvPr id="47" name="Freeform 66"/>
                <p:cNvSpPr>
                  <a:spLocks/>
                </p:cNvSpPr>
                <p:nvPr/>
              </p:nvSpPr>
              <p:spPr bwMode="auto">
                <a:xfrm>
                  <a:off x="3110" y="1885"/>
                  <a:ext cx="263" cy="229"/>
                </a:xfrm>
                <a:custGeom>
                  <a:avLst/>
                  <a:gdLst>
                    <a:gd name="T0" fmla="*/ 185 w 263"/>
                    <a:gd name="T1" fmla="*/ 4 h 229"/>
                    <a:gd name="T2" fmla="*/ 262 w 263"/>
                    <a:gd name="T3" fmla="*/ 206 h 229"/>
                    <a:gd name="T4" fmla="*/ 259 w 263"/>
                    <a:gd name="T5" fmla="*/ 211 h 229"/>
                    <a:gd name="T6" fmla="*/ 253 w 263"/>
                    <a:gd name="T7" fmla="*/ 207 h 229"/>
                    <a:gd name="T8" fmla="*/ 179 w 263"/>
                    <a:gd name="T9" fmla="*/ 12 h 229"/>
                    <a:gd name="T10" fmla="*/ 175 w 263"/>
                    <a:gd name="T11" fmla="*/ 10 h 229"/>
                    <a:gd name="T12" fmla="*/ 147 w 263"/>
                    <a:gd name="T13" fmla="*/ 9 h 229"/>
                    <a:gd name="T14" fmla="*/ 110 w 263"/>
                    <a:gd name="T15" fmla="*/ 10 h 229"/>
                    <a:gd name="T16" fmla="*/ 77 w 263"/>
                    <a:gd name="T17" fmla="*/ 13 h 229"/>
                    <a:gd name="T18" fmla="*/ 68 w 263"/>
                    <a:gd name="T19" fmla="*/ 16 h 229"/>
                    <a:gd name="T20" fmla="*/ 62 w 263"/>
                    <a:gd name="T21" fmla="*/ 21 h 229"/>
                    <a:gd name="T22" fmla="*/ 58 w 263"/>
                    <a:gd name="T23" fmla="*/ 27 h 229"/>
                    <a:gd name="T24" fmla="*/ 7 w 263"/>
                    <a:gd name="T25" fmla="*/ 226 h 229"/>
                    <a:gd name="T26" fmla="*/ 3 w 263"/>
                    <a:gd name="T27" fmla="*/ 228 h 229"/>
                    <a:gd name="T28" fmla="*/ 0 w 263"/>
                    <a:gd name="T29" fmla="*/ 224 h 229"/>
                    <a:gd name="T30" fmla="*/ 51 w 263"/>
                    <a:gd name="T31" fmla="*/ 26 h 229"/>
                    <a:gd name="T32" fmla="*/ 56 w 263"/>
                    <a:gd name="T33" fmla="*/ 15 h 229"/>
                    <a:gd name="T34" fmla="*/ 60 w 263"/>
                    <a:gd name="T35" fmla="*/ 10 h 229"/>
                    <a:gd name="T36" fmla="*/ 65 w 263"/>
                    <a:gd name="T37" fmla="*/ 8 h 229"/>
                    <a:gd name="T38" fmla="*/ 70 w 263"/>
                    <a:gd name="T39" fmla="*/ 5 h 229"/>
                    <a:gd name="T40" fmla="*/ 81 w 263"/>
                    <a:gd name="T41" fmla="*/ 4 h 229"/>
                    <a:gd name="T42" fmla="*/ 115 w 263"/>
                    <a:gd name="T43" fmla="*/ 1 h 229"/>
                    <a:gd name="T44" fmla="*/ 153 w 263"/>
                    <a:gd name="T45" fmla="*/ 0 h 229"/>
                    <a:gd name="T46" fmla="*/ 171 w 263"/>
                    <a:gd name="T47" fmla="*/ 0 h 229"/>
                    <a:gd name="T48" fmla="*/ 180 w 263"/>
                    <a:gd name="T49" fmla="*/ 1 h 229"/>
                    <a:gd name="T50" fmla="*/ 185 w 263"/>
                    <a:gd name="T51" fmla="*/ 4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3"/>
                    <a:gd name="T79" fmla="*/ 0 h 229"/>
                    <a:gd name="T80" fmla="*/ 263 w 263"/>
                    <a:gd name="T81" fmla="*/ 229 h 2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3" h="229">
                      <a:moveTo>
                        <a:pt x="185" y="4"/>
                      </a:moveTo>
                      <a:lnTo>
                        <a:pt x="262" y="206"/>
                      </a:lnTo>
                      <a:lnTo>
                        <a:pt x="259" y="211"/>
                      </a:lnTo>
                      <a:lnTo>
                        <a:pt x="253" y="207"/>
                      </a:lnTo>
                      <a:lnTo>
                        <a:pt x="179" y="12"/>
                      </a:lnTo>
                      <a:lnTo>
                        <a:pt x="175" y="10"/>
                      </a:lnTo>
                      <a:lnTo>
                        <a:pt x="147" y="9"/>
                      </a:lnTo>
                      <a:lnTo>
                        <a:pt x="110" y="10"/>
                      </a:lnTo>
                      <a:lnTo>
                        <a:pt x="77" y="13"/>
                      </a:lnTo>
                      <a:lnTo>
                        <a:pt x="68" y="16"/>
                      </a:lnTo>
                      <a:lnTo>
                        <a:pt x="62" y="21"/>
                      </a:lnTo>
                      <a:lnTo>
                        <a:pt x="58" y="27"/>
                      </a:lnTo>
                      <a:lnTo>
                        <a:pt x="7" y="226"/>
                      </a:lnTo>
                      <a:lnTo>
                        <a:pt x="3" y="228"/>
                      </a:lnTo>
                      <a:lnTo>
                        <a:pt x="0" y="224"/>
                      </a:lnTo>
                      <a:lnTo>
                        <a:pt x="51" y="26"/>
                      </a:lnTo>
                      <a:lnTo>
                        <a:pt x="56" y="15"/>
                      </a:lnTo>
                      <a:lnTo>
                        <a:pt x="60" y="10"/>
                      </a:lnTo>
                      <a:lnTo>
                        <a:pt x="65" y="8"/>
                      </a:lnTo>
                      <a:lnTo>
                        <a:pt x="70" y="5"/>
                      </a:lnTo>
                      <a:lnTo>
                        <a:pt x="81" y="4"/>
                      </a:lnTo>
                      <a:lnTo>
                        <a:pt x="115" y="1"/>
                      </a:lnTo>
                      <a:lnTo>
                        <a:pt x="153" y="0"/>
                      </a:lnTo>
                      <a:lnTo>
                        <a:pt x="171" y="0"/>
                      </a:lnTo>
                      <a:lnTo>
                        <a:pt x="180" y="1"/>
                      </a:lnTo>
                      <a:lnTo>
                        <a:pt x="185" y="4"/>
                      </a:lnTo>
                    </a:path>
                  </a:pathLst>
                </a:custGeom>
                <a:solidFill>
                  <a:srgbClr val="604020"/>
                </a:solidFill>
                <a:ln w="12700" cap="rnd">
                  <a:solidFill>
                    <a:srgbClr val="000000"/>
                  </a:solidFill>
                  <a:round/>
                  <a:headEnd type="none" w="sm" len="sm"/>
                  <a:tailEnd type="none" w="sm" len="sm"/>
                </a:ln>
              </p:spPr>
              <p:txBody>
                <a:bodyPr/>
                <a:lstStyle/>
                <a:p>
                  <a:endParaRPr lang="en-US"/>
                </a:p>
              </p:txBody>
            </p:sp>
            <p:grpSp>
              <p:nvGrpSpPr>
                <p:cNvPr id="48" name="Group 67"/>
                <p:cNvGrpSpPr>
                  <a:grpSpLocks/>
                </p:cNvGrpSpPr>
                <p:nvPr/>
              </p:nvGrpSpPr>
              <p:grpSpPr bwMode="auto">
                <a:xfrm>
                  <a:off x="2752" y="1523"/>
                  <a:ext cx="206" cy="228"/>
                  <a:chOff x="2752" y="1523"/>
                  <a:chExt cx="206" cy="228"/>
                </a:xfrm>
              </p:grpSpPr>
              <p:grpSp>
                <p:nvGrpSpPr>
                  <p:cNvPr id="99" name="Group 68"/>
                  <p:cNvGrpSpPr>
                    <a:grpSpLocks/>
                  </p:cNvGrpSpPr>
                  <p:nvPr/>
                </p:nvGrpSpPr>
                <p:grpSpPr bwMode="auto">
                  <a:xfrm>
                    <a:off x="2752" y="1523"/>
                    <a:ext cx="206" cy="228"/>
                    <a:chOff x="2752" y="1523"/>
                    <a:chExt cx="206" cy="228"/>
                  </a:xfrm>
                </p:grpSpPr>
                <p:sp>
                  <p:nvSpPr>
                    <p:cNvPr id="101" name="Oval 69"/>
                    <p:cNvSpPr>
                      <a:spLocks noChangeArrowheads="1"/>
                    </p:cNvSpPr>
                    <p:nvPr/>
                  </p:nvSpPr>
                  <p:spPr bwMode="auto">
                    <a:xfrm>
                      <a:off x="2752" y="1524"/>
                      <a:ext cx="206" cy="227"/>
                    </a:xfrm>
                    <a:prstGeom prst="ellipse">
                      <a:avLst/>
                    </a:prstGeom>
                    <a:solidFill>
                      <a:srgbClr val="A0A0C0"/>
                    </a:solidFill>
                    <a:ln w="12700">
                      <a:solidFill>
                        <a:srgbClr val="000000"/>
                      </a:solidFill>
                      <a:round/>
                      <a:headEnd/>
                      <a:tailEnd/>
                    </a:ln>
                  </p:spPr>
                  <p:txBody>
                    <a:bodyPr wrap="none" anchor="ctr"/>
                    <a:lstStyle/>
                    <a:p>
                      <a:endParaRPr lang="en-US"/>
                    </a:p>
                  </p:txBody>
                </p:sp>
                <p:sp>
                  <p:nvSpPr>
                    <p:cNvPr id="102" name="Oval 70"/>
                    <p:cNvSpPr>
                      <a:spLocks noChangeArrowheads="1"/>
                    </p:cNvSpPr>
                    <p:nvPr/>
                  </p:nvSpPr>
                  <p:spPr bwMode="auto">
                    <a:xfrm>
                      <a:off x="2764" y="1523"/>
                      <a:ext cx="187" cy="206"/>
                    </a:xfrm>
                    <a:prstGeom prst="ellipse">
                      <a:avLst/>
                    </a:prstGeom>
                    <a:solidFill>
                      <a:srgbClr val="C0C0E0"/>
                    </a:solidFill>
                    <a:ln w="9525">
                      <a:noFill/>
                      <a:round/>
                      <a:headEnd/>
                      <a:tailEnd/>
                    </a:ln>
                  </p:spPr>
                  <p:txBody>
                    <a:bodyPr wrap="none" anchor="ctr"/>
                    <a:lstStyle/>
                    <a:p>
                      <a:endParaRPr lang="en-US"/>
                    </a:p>
                  </p:txBody>
                </p:sp>
                <p:sp>
                  <p:nvSpPr>
                    <p:cNvPr id="103" name="Oval 71"/>
                    <p:cNvSpPr>
                      <a:spLocks noChangeArrowheads="1"/>
                    </p:cNvSpPr>
                    <p:nvPr/>
                  </p:nvSpPr>
                  <p:spPr bwMode="auto">
                    <a:xfrm>
                      <a:off x="2797" y="1536"/>
                      <a:ext cx="146" cy="156"/>
                    </a:xfrm>
                    <a:prstGeom prst="ellipse">
                      <a:avLst/>
                    </a:prstGeom>
                    <a:solidFill>
                      <a:srgbClr val="E0E0FF"/>
                    </a:solidFill>
                    <a:ln w="9525">
                      <a:noFill/>
                      <a:round/>
                      <a:headEnd/>
                      <a:tailEnd/>
                    </a:ln>
                  </p:spPr>
                  <p:txBody>
                    <a:bodyPr wrap="none" anchor="ctr"/>
                    <a:lstStyle/>
                    <a:p>
                      <a:endParaRPr lang="en-US"/>
                    </a:p>
                  </p:txBody>
                </p:sp>
              </p:grpSp>
              <p:sp>
                <p:nvSpPr>
                  <p:cNvPr id="100" name="Oval 72"/>
                  <p:cNvSpPr>
                    <a:spLocks noChangeArrowheads="1"/>
                  </p:cNvSpPr>
                  <p:nvPr/>
                </p:nvSpPr>
                <p:spPr bwMode="auto">
                  <a:xfrm>
                    <a:off x="2871" y="1559"/>
                    <a:ext cx="36" cy="38"/>
                  </a:xfrm>
                  <a:prstGeom prst="ellipse">
                    <a:avLst/>
                  </a:prstGeom>
                  <a:solidFill>
                    <a:srgbClr val="FFFFFF"/>
                  </a:solidFill>
                  <a:ln w="9525">
                    <a:noFill/>
                    <a:round/>
                    <a:headEnd/>
                    <a:tailEnd/>
                  </a:ln>
                </p:spPr>
                <p:txBody>
                  <a:bodyPr wrap="none" anchor="ctr"/>
                  <a:lstStyle/>
                  <a:p>
                    <a:endParaRPr lang="en-US"/>
                  </a:p>
                </p:txBody>
              </p:sp>
            </p:grpSp>
            <p:grpSp>
              <p:nvGrpSpPr>
                <p:cNvPr id="49" name="Group 73"/>
                <p:cNvGrpSpPr>
                  <a:grpSpLocks/>
                </p:cNvGrpSpPr>
                <p:nvPr/>
              </p:nvGrpSpPr>
              <p:grpSpPr bwMode="auto">
                <a:xfrm>
                  <a:off x="2604" y="1599"/>
                  <a:ext cx="297" cy="168"/>
                  <a:chOff x="2604" y="1599"/>
                  <a:chExt cx="297" cy="168"/>
                </a:xfrm>
              </p:grpSpPr>
              <p:sp>
                <p:nvSpPr>
                  <p:cNvPr id="96" name="Freeform 74"/>
                  <p:cNvSpPr>
                    <a:spLocks/>
                  </p:cNvSpPr>
                  <p:nvPr/>
                </p:nvSpPr>
                <p:spPr bwMode="auto">
                  <a:xfrm>
                    <a:off x="2674" y="1599"/>
                    <a:ext cx="227" cy="158"/>
                  </a:xfrm>
                  <a:custGeom>
                    <a:avLst/>
                    <a:gdLst>
                      <a:gd name="T0" fmla="*/ 8 w 227"/>
                      <a:gd name="T1" fmla="*/ 151 h 158"/>
                      <a:gd name="T2" fmla="*/ 11 w 227"/>
                      <a:gd name="T3" fmla="*/ 156 h 158"/>
                      <a:gd name="T4" fmla="*/ 17 w 227"/>
                      <a:gd name="T5" fmla="*/ 157 h 158"/>
                      <a:gd name="T6" fmla="*/ 129 w 227"/>
                      <a:gd name="T7" fmla="*/ 86 h 158"/>
                      <a:gd name="T8" fmla="*/ 139 w 227"/>
                      <a:gd name="T9" fmla="*/ 87 h 158"/>
                      <a:gd name="T10" fmla="*/ 158 w 227"/>
                      <a:gd name="T11" fmla="*/ 88 h 158"/>
                      <a:gd name="T12" fmla="*/ 180 w 227"/>
                      <a:gd name="T13" fmla="*/ 80 h 158"/>
                      <a:gd name="T14" fmla="*/ 217 w 227"/>
                      <a:gd name="T15" fmla="*/ 76 h 158"/>
                      <a:gd name="T16" fmla="*/ 218 w 227"/>
                      <a:gd name="T17" fmla="*/ 68 h 158"/>
                      <a:gd name="T18" fmla="*/ 182 w 227"/>
                      <a:gd name="T19" fmla="*/ 69 h 158"/>
                      <a:gd name="T20" fmla="*/ 219 w 227"/>
                      <a:gd name="T21" fmla="*/ 62 h 158"/>
                      <a:gd name="T22" fmla="*/ 225 w 227"/>
                      <a:gd name="T23" fmla="*/ 57 h 158"/>
                      <a:gd name="T24" fmla="*/ 206 w 227"/>
                      <a:gd name="T25" fmla="*/ 53 h 158"/>
                      <a:gd name="T26" fmla="*/ 181 w 227"/>
                      <a:gd name="T27" fmla="*/ 53 h 158"/>
                      <a:gd name="T28" fmla="*/ 225 w 227"/>
                      <a:gd name="T29" fmla="*/ 44 h 158"/>
                      <a:gd name="T30" fmla="*/ 224 w 227"/>
                      <a:gd name="T31" fmla="*/ 37 h 158"/>
                      <a:gd name="T32" fmla="*/ 211 w 227"/>
                      <a:gd name="T33" fmla="*/ 35 h 158"/>
                      <a:gd name="T34" fmla="*/ 177 w 227"/>
                      <a:gd name="T35" fmla="*/ 44 h 158"/>
                      <a:gd name="T36" fmla="*/ 212 w 227"/>
                      <a:gd name="T37" fmla="*/ 26 h 158"/>
                      <a:gd name="T38" fmla="*/ 214 w 227"/>
                      <a:gd name="T39" fmla="*/ 17 h 158"/>
                      <a:gd name="T40" fmla="*/ 206 w 227"/>
                      <a:gd name="T41" fmla="*/ 13 h 158"/>
                      <a:gd name="T42" fmla="*/ 167 w 227"/>
                      <a:gd name="T43" fmla="*/ 31 h 158"/>
                      <a:gd name="T44" fmla="*/ 157 w 227"/>
                      <a:gd name="T45" fmla="*/ 36 h 158"/>
                      <a:gd name="T46" fmla="*/ 162 w 227"/>
                      <a:gd name="T47" fmla="*/ 25 h 158"/>
                      <a:gd name="T48" fmla="*/ 162 w 227"/>
                      <a:gd name="T49" fmla="*/ 5 h 158"/>
                      <a:gd name="T50" fmla="*/ 145 w 227"/>
                      <a:gd name="T51" fmla="*/ 1 h 158"/>
                      <a:gd name="T52" fmla="*/ 139 w 227"/>
                      <a:gd name="T53" fmla="*/ 27 h 158"/>
                      <a:gd name="T54" fmla="*/ 129 w 227"/>
                      <a:gd name="T55" fmla="*/ 44 h 158"/>
                      <a:gd name="T56" fmla="*/ 122 w 227"/>
                      <a:gd name="T57" fmla="*/ 61 h 158"/>
                      <a:gd name="T58" fmla="*/ 122 w 227"/>
                      <a:gd name="T59" fmla="*/ 74 h 158"/>
                      <a:gd name="T60" fmla="*/ 18 w 227"/>
                      <a:gd name="T61" fmla="*/ 137 h 158"/>
                      <a:gd name="T62" fmla="*/ 15 w 227"/>
                      <a:gd name="T63" fmla="*/ 120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158"/>
                      <a:gd name="T98" fmla="*/ 227 w 227"/>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158">
                        <a:moveTo>
                          <a:pt x="0" y="129"/>
                        </a:moveTo>
                        <a:lnTo>
                          <a:pt x="8" y="151"/>
                        </a:lnTo>
                        <a:lnTo>
                          <a:pt x="10" y="154"/>
                        </a:lnTo>
                        <a:lnTo>
                          <a:pt x="11" y="156"/>
                        </a:lnTo>
                        <a:lnTo>
                          <a:pt x="14" y="157"/>
                        </a:lnTo>
                        <a:lnTo>
                          <a:pt x="17" y="157"/>
                        </a:lnTo>
                        <a:lnTo>
                          <a:pt x="22" y="155"/>
                        </a:lnTo>
                        <a:lnTo>
                          <a:pt x="129" y="86"/>
                        </a:lnTo>
                        <a:lnTo>
                          <a:pt x="135" y="84"/>
                        </a:lnTo>
                        <a:lnTo>
                          <a:pt x="139" y="87"/>
                        </a:lnTo>
                        <a:lnTo>
                          <a:pt x="146" y="91"/>
                        </a:lnTo>
                        <a:lnTo>
                          <a:pt x="158" y="88"/>
                        </a:lnTo>
                        <a:lnTo>
                          <a:pt x="171" y="84"/>
                        </a:lnTo>
                        <a:lnTo>
                          <a:pt x="180" y="80"/>
                        </a:lnTo>
                        <a:lnTo>
                          <a:pt x="209" y="77"/>
                        </a:lnTo>
                        <a:lnTo>
                          <a:pt x="217" y="76"/>
                        </a:lnTo>
                        <a:lnTo>
                          <a:pt x="220" y="73"/>
                        </a:lnTo>
                        <a:lnTo>
                          <a:pt x="218" y="68"/>
                        </a:lnTo>
                        <a:lnTo>
                          <a:pt x="209" y="67"/>
                        </a:lnTo>
                        <a:lnTo>
                          <a:pt x="182" y="69"/>
                        </a:lnTo>
                        <a:lnTo>
                          <a:pt x="181" y="66"/>
                        </a:lnTo>
                        <a:lnTo>
                          <a:pt x="219" y="62"/>
                        </a:lnTo>
                        <a:lnTo>
                          <a:pt x="225" y="60"/>
                        </a:lnTo>
                        <a:lnTo>
                          <a:pt x="225" y="57"/>
                        </a:lnTo>
                        <a:lnTo>
                          <a:pt x="221" y="53"/>
                        </a:lnTo>
                        <a:lnTo>
                          <a:pt x="206" y="53"/>
                        </a:lnTo>
                        <a:lnTo>
                          <a:pt x="181" y="57"/>
                        </a:lnTo>
                        <a:lnTo>
                          <a:pt x="181" y="53"/>
                        </a:lnTo>
                        <a:lnTo>
                          <a:pt x="222" y="45"/>
                        </a:lnTo>
                        <a:lnTo>
                          <a:pt x="225" y="44"/>
                        </a:lnTo>
                        <a:lnTo>
                          <a:pt x="226" y="41"/>
                        </a:lnTo>
                        <a:lnTo>
                          <a:pt x="224" y="37"/>
                        </a:lnTo>
                        <a:lnTo>
                          <a:pt x="220" y="36"/>
                        </a:lnTo>
                        <a:lnTo>
                          <a:pt x="211" y="35"/>
                        </a:lnTo>
                        <a:lnTo>
                          <a:pt x="190" y="40"/>
                        </a:lnTo>
                        <a:lnTo>
                          <a:pt x="177" y="44"/>
                        </a:lnTo>
                        <a:lnTo>
                          <a:pt x="177" y="42"/>
                        </a:lnTo>
                        <a:lnTo>
                          <a:pt x="212" y="26"/>
                        </a:lnTo>
                        <a:lnTo>
                          <a:pt x="214" y="22"/>
                        </a:lnTo>
                        <a:lnTo>
                          <a:pt x="214" y="17"/>
                        </a:lnTo>
                        <a:lnTo>
                          <a:pt x="212" y="13"/>
                        </a:lnTo>
                        <a:lnTo>
                          <a:pt x="206" y="13"/>
                        </a:lnTo>
                        <a:lnTo>
                          <a:pt x="199" y="15"/>
                        </a:lnTo>
                        <a:lnTo>
                          <a:pt x="167" y="31"/>
                        </a:lnTo>
                        <a:lnTo>
                          <a:pt x="160" y="35"/>
                        </a:lnTo>
                        <a:lnTo>
                          <a:pt x="157" y="36"/>
                        </a:lnTo>
                        <a:lnTo>
                          <a:pt x="157" y="33"/>
                        </a:lnTo>
                        <a:lnTo>
                          <a:pt x="162" y="25"/>
                        </a:lnTo>
                        <a:lnTo>
                          <a:pt x="164" y="14"/>
                        </a:lnTo>
                        <a:lnTo>
                          <a:pt x="162" y="5"/>
                        </a:lnTo>
                        <a:lnTo>
                          <a:pt x="155" y="0"/>
                        </a:lnTo>
                        <a:lnTo>
                          <a:pt x="145" y="1"/>
                        </a:lnTo>
                        <a:lnTo>
                          <a:pt x="141" y="14"/>
                        </a:lnTo>
                        <a:lnTo>
                          <a:pt x="139" y="27"/>
                        </a:lnTo>
                        <a:lnTo>
                          <a:pt x="134" y="38"/>
                        </a:lnTo>
                        <a:lnTo>
                          <a:pt x="129" y="44"/>
                        </a:lnTo>
                        <a:lnTo>
                          <a:pt x="125" y="51"/>
                        </a:lnTo>
                        <a:lnTo>
                          <a:pt x="122" y="61"/>
                        </a:lnTo>
                        <a:lnTo>
                          <a:pt x="121" y="70"/>
                        </a:lnTo>
                        <a:lnTo>
                          <a:pt x="122" y="74"/>
                        </a:lnTo>
                        <a:lnTo>
                          <a:pt x="21" y="139"/>
                        </a:lnTo>
                        <a:lnTo>
                          <a:pt x="18" y="137"/>
                        </a:lnTo>
                        <a:lnTo>
                          <a:pt x="16" y="130"/>
                        </a:lnTo>
                        <a:lnTo>
                          <a:pt x="15" y="120"/>
                        </a:lnTo>
                        <a:lnTo>
                          <a:pt x="0" y="129"/>
                        </a:lnTo>
                      </a:path>
                    </a:pathLst>
                  </a:custGeom>
                  <a:solidFill>
                    <a:srgbClr val="FFA0A0"/>
                  </a:solidFill>
                  <a:ln w="12700" cap="rnd">
                    <a:solidFill>
                      <a:srgbClr val="000000"/>
                    </a:solidFill>
                    <a:round/>
                    <a:headEnd type="none" w="sm" len="sm"/>
                    <a:tailEnd type="none" w="sm" len="sm"/>
                  </a:ln>
                </p:spPr>
                <p:txBody>
                  <a:bodyPr/>
                  <a:lstStyle/>
                  <a:p>
                    <a:endParaRPr lang="en-US"/>
                  </a:p>
                </p:txBody>
              </p:sp>
              <p:sp>
                <p:nvSpPr>
                  <p:cNvPr id="97" name="Freeform 75"/>
                  <p:cNvSpPr>
                    <a:spLocks/>
                  </p:cNvSpPr>
                  <p:nvPr/>
                </p:nvSpPr>
                <p:spPr bwMode="auto">
                  <a:xfrm>
                    <a:off x="2604" y="1601"/>
                    <a:ext cx="96" cy="166"/>
                  </a:xfrm>
                  <a:custGeom>
                    <a:avLst/>
                    <a:gdLst>
                      <a:gd name="T0" fmla="*/ 89 w 96"/>
                      <a:gd name="T1" fmla="*/ 133 h 166"/>
                      <a:gd name="T2" fmla="*/ 92 w 96"/>
                      <a:gd name="T3" fmla="*/ 120 h 166"/>
                      <a:gd name="T4" fmla="*/ 93 w 96"/>
                      <a:gd name="T5" fmla="*/ 115 h 166"/>
                      <a:gd name="T6" fmla="*/ 94 w 96"/>
                      <a:gd name="T7" fmla="*/ 112 h 166"/>
                      <a:gd name="T8" fmla="*/ 95 w 96"/>
                      <a:gd name="T9" fmla="*/ 107 h 166"/>
                      <a:gd name="T10" fmla="*/ 93 w 96"/>
                      <a:gd name="T11" fmla="*/ 102 h 166"/>
                      <a:gd name="T12" fmla="*/ 90 w 96"/>
                      <a:gd name="T13" fmla="*/ 98 h 166"/>
                      <a:gd name="T14" fmla="*/ 85 w 96"/>
                      <a:gd name="T15" fmla="*/ 94 h 166"/>
                      <a:gd name="T16" fmla="*/ 79 w 96"/>
                      <a:gd name="T17" fmla="*/ 90 h 166"/>
                      <a:gd name="T18" fmla="*/ 74 w 96"/>
                      <a:gd name="T19" fmla="*/ 82 h 166"/>
                      <a:gd name="T20" fmla="*/ 65 w 96"/>
                      <a:gd name="T21" fmla="*/ 66 h 166"/>
                      <a:gd name="T22" fmla="*/ 61 w 96"/>
                      <a:gd name="T23" fmla="*/ 55 h 166"/>
                      <a:gd name="T24" fmla="*/ 55 w 96"/>
                      <a:gd name="T25" fmla="*/ 41 h 166"/>
                      <a:gd name="T26" fmla="*/ 50 w 96"/>
                      <a:gd name="T27" fmla="*/ 28 h 166"/>
                      <a:gd name="T28" fmla="*/ 46 w 96"/>
                      <a:gd name="T29" fmla="*/ 19 h 166"/>
                      <a:gd name="T30" fmla="*/ 42 w 96"/>
                      <a:gd name="T31" fmla="*/ 14 h 166"/>
                      <a:gd name="T32" fmla="*/ 37 w 96"/>
                      <a:gd name="T33" fmla="*/ 8 h 166"/>
                      <a:gd name="T34" fmla="*/ 32 w 96"/>
                      <a:gd name="T35" fmla="*/ 3 h 166"/>
                      <a:gd name="T36" fmla="*/ 27 w 96"/>
                      <a:gd name="T37" fmla="*/ 0 h 166"/>
                      <a:gd name="T38" fmla="*/ 20 w 96"/>
                      <a:gd name="T39" fmla="*/ 0 h 166"/>
                      <a:gd name="T40" fmla="*/ 14 w 96"/>
                      <a:gd name="T41" fmla="*/ 0 h 166"/>
                      <a:gd name="T42" fmla="*/ 10 w 96"/>
                      <a:gd name="T43" fmla="*/ 3 h 166"/>
                      <a:gd name="T44" fmla="*/ 8 w 96"/>
                      <a:gd name="T45" fmla="*/ 6 h 166"/>
                      <a:gd name="T46" fmla="*/ 3 w 96"/>
                      <a:gd name="T47" fmla="*/ 12 h 166"/>
                      <a:gd name="T48" fmla="*/ 0 w 96"/>
                      <a:gd name="T49" fmla="*/ 22 h 166"/>
                      <a:gd name="T50" fmla="*/ 0 w 96"/>
                      <a:gd name="T51" fmla="*/ 31 h 166"/>
                      <a:gd name="T52" fmla="*/ 0 w 96"/>
                      <a:gd name="T53" fmla="*/ 41 h 166"/>
                      <a:gd name="T54" fmla="*/ 2 w 96"/>
                      <a:gd name="T55" fmla="*/ 52 h 166"/>
                      <a:gd name="T56" fmla="*/ 7 w 96"/>
                      <a:gd name="T57" fmla="*/ 67 h 166"/>
                      <a:gd name="T58" fmla="*/ 15 w 96"/>
                      <a:gd name="T59" fmla="*/ 88 h 166"/>
                      <a:gd name="T60" fmla="*/ 21 w 96"/>
                      <a:gd name="T61" fmla="*/ 107 h 166"/>
                      <a:gd name="T62" fmla="*/ 27 w 96"/>
                      <a:gd name="T63" fmla="*/ 115 h 166"/>
                      <a:gd name="T64" fmla="*/ 37 w 96"/>
                      <a:gd name="T65" fmla="*/ 133 h 166"/>
                      <a:gd name="T66" fmla="*/ 45 w 96"/>
                      <a:gd name="T67" fmla="*/ 148 h 166"/>
                      <a:gd name="T68" fmla="*/ 54 w 96"/>
                      <a:gd name="T69" fmla="*/ 160 h 166"/>
                      <a:gd name="T70" fmla="*/ 59 w 96"/>
                      <a:gd name="T71" fmla="*/ 165 h 166"/>
                      <a:gd name="T72" fmla="*/ 61 w 96"/>
                      <a:gd name="T73" fmla="*/ 157 h 166"/>
                      <a:gd name="T74" fmla="*/ 64 w 96"/>
                      <a:gd name="T75" fmla="*/ 142 h 166"/>
                      <a:gd name="T76" fmla="*/ 67 w 96"/>
                      <a:gd name="T77" fmla="*/ 134 h 166"/>
                      <a:gd name="T78" fmla="*/ 73 w 96"/>
                      <a:gd name="T79" fmla="*/ 127 h 166"/>
                      <a:gd name="T80" fmla="*/ 85 w 96"/>
                      <a:gd name="T81" fmla="*/ 119 h 166"/>
                      <a:gd name="T82" fmla="*/ 86 w 96"/>
                      <a:gd name="T83" fmla="*/ 118 h 166"/>
                      <a:gd name="T84" fmla="*/ 89 w 96"/>
                      <a:gd name="T85" fmla="*/ 133 h 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
                      <a:gd name="T130" fmla="*/ 0 h 166"/>
                      <a:gd name="T131" fmla="*/ 96 w 96"/>
                      <a:gd name="T132" fmla="*/ 166 h 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 h="166">
                        <a:moveTo>
                          <a:pt x="89" y="133"/>
                        </a:moveTo>
                        <a:lnTo>
                          <a:pt x="92" y="120"/>
                        </a:lnTo>
                        <a:lnTo>
                          <a:pt x="93" y="115"/>
                        </a:lnTo>
                        <a:lnTo>
                          <a:pt x="94" y="112"/>
                        </a:lnTo>
                        <a:lnTo>
                          <a:pt x="95" y="107"/>
                        </a:lnTo>
                        <a:lnTo>
                          <a:pt x="93" y="102"/>
                        </a:lnTo>
                        <a:lnTo>
                          <a:pt x="90" y="98"/>
                        </a:lnTo>
                        <a:lnTo>
                          <a:pt x="85" y="94"/>
                        </a:lnTo>
                        <a:lnTo>
                          <a:pt x="79" y="90"/>
                        </a:lnTo>
                        <a:lnTo>
                          <a:pt x="74" y="82"/>
                        </a:lnTo>
                        <a:lnTo>
                          <a:pt x="65" y="66"/>
                        </a:lnTo>
                        <a:lnTo>
                          <a:pt x="61" y="55"/>
                        </a:lnTo>
                        <a:lnTo>
                          <a:pt x="55" y="41"/>
                        </a:lnTo>
                        <a:lnTo>
                          <a:pt x="50" y="28"/>
                        </a:lnTo>
                        <a:lnTo>
                          <a:pt x="46" y="19"/>
                        </a:lnTo>
                        <a:lnTo>
                          <a:pt x="42" y="14"/>
                        </a:lnTo>
                        <a:lnTo>
                          <a:pt x="37" y="8"/>
                        </a:lnTo>
                        <a:lnTo>
                          <a:pt x="32" y="3"/>
                        </a:lnTo>
                        <a:lnTo>
                          <a:pt x="27" y="0"/>
                        </a:lnTo>
                        <a:lnTo>
                          <a:pt x="20" y="0"/>
                        </a:lnTo>
                        <a:lnTo>
                          <a:pt x="14" y="0"/>
                        </a:lnTo>
                        <a:lnTo>
                          <a:pt x="10" y="3"/>
                        </a:lnTo>
                        <a:lnTo>
                          <a:pt x="8" y="6"/>
                        </a:lnTo>
                        <a:lnTo>
                          <a:pt x="3" y="12"/>
                        </a:lnTo>
                        <a:lnTo>
                          <a:pt x="0" y="22"/>
                        </a:lnTo>
                        <a:lnTo>
                          <a:pt x="0" y="31"/>
                        </a:lnTo>
                        <a:lnTo>
                          <a:pt x="0" y="41"/>
                        </a:lnTo>
                        <a:lnTo>
                          <a:pt x="2" y="52"/>
                        </a:lnTo>
                        <a:lnTo>
                          <a:pt x="7" y="67"/>
                        </a:lnTo>
                        <a:lnTo>
                          <a:pt x="15" y="88"/>
                        </a:lnTo>
                        <a:lnTo>
                          <a:pt x="21" y="107"/>
                        </a:lnTo>
                        <a:lnTo>
                          <a:pt x="27" y="115"/>
                        </a:lnTo>
                        <a:lnTo>
                          <a:pt x="37" y="133"/>
                        </a:lnTo>
                        <a:lnTo>
                          <a:pt x="45" y="148"/>
                        </a:lnTo>
                        <a:lnTo>
                          <a:pt x="54" y="160"/>
                        </a:lnTo>
                        <a:lnTo>
                          <a:pt x="59" y="165"/>
                        </a:lnTo>
                        <a:lnTo>
                          <a:pt x="61" y="157"/>
                        </a:lnTo>
                        <a:lnTo>
                          <a:pt x="64" y="142"/>
                        </a:lnTo>
                        <a:lnTo>
                          <a:pt x="67" y="134"/>
                        </a:lnTo>
                        <a:lnTo>
                          <a:pt x="73" y="127"/>
                        </a:lnTo>
                        <a:lnTo>
                          <a:pt x="85" y="119"/>
                        </a:lnTo>
                        <a:lnTo>
                          <a:pt x="86" y="118"/>
                        </a:lnTo>
                        <a:lnTo>
                          <a:pt x="89" y="133"/>
                        </a:lnTo>
                      </a:path>
                    </a:pathLst>
                  </a:custGeom>
                  <a:solidFill>
                    <a:srgbClr val="A040E0"/>
                  </a:solidFill>
                  <a:ln w="12700" cap="rnd">
                    <a:solidFill>
                      <a:srgbClr val="000000"/>
                    </a:solidFill>
                    <a:round/>
                    <a:headEnd type="none" w="sm" len="sm"/>
                    <a:tailEnd type="none" w="sm" len="sm"/>
                  </a:ln>
                </p:spPr>
                <p:txBody>
                  <a:bodyPr/>
                  <a:lstStyle/>
                  <a:p>
                    <a:endParaRPr lang="en-US"/>
                  </a:p>
                </p:txBody>
              </p:sp>
              <p:sp>
                <p:nvSpPr>
                  <p:cNvPr id="98" name="Freeform 76"/>
                  <p:cNvSpPr>
                    <a:spLocks/>
                  </p:cNvSpPr>
                  <p:nvPr/>
                </p:nvSpPr>
                <p:spPr bwMode="auto">
                  <a:xfrm>
                    <a:off x="2662" y="1730"/>
                    <a:ext cx="22" cy="37"/>
                  </a:xfrm>
                  <a:custGeom>
                    <a:avLst/>
                    <a:gdLst>
                      <a:gd name="T0" fmla="*/ 13 w 22"/>
                      <a:gd name="T1" fmla="*/ 0 h 37"/>
                      <a:gd name="T2" fmla="*/ 8 w 22"/>
                      <a:gd name="T3" fmla="*/ 6 h 37"/>
                      <a:gd name="T4" fmla="*/ 6 w 22"/>
                      <a:gd name="T5" fmla="*/ 15 h 37"/>
                      <a:gd name="T6" fmla="*/ 2 w 22"/>
                      <a:gd name="T7" fmla="*/ 29 h 37"/>
                      <a:gd name="T8" fmla="*/ 0 w 22"/>
                      <a:gd name="T9" fmla="*/ 36 h 37"/>
                      <a:gd name="T10" fmla="*/ 6 w 22"/>
                      <a:gd name="T11" fmla="*/ 35 h 37"/>
                      <a:gd name="T12" fmla="*/ 15 w 22"/>
                      <a:gd name="T13" fmla="*/ 28 h 37"/>
                      <a:gd name="T14" fmla="*/ 19 w 22"/>
                      <a:gd name="T15" fmla="*/ 24 h 37"/>
                      <a:gd name="T16" fmla="*/ 21 w 22"/>
                      <a:gd name="T17" fmla="*/ 21 h 37"/>
                      <a:gd name="T18" fmla="*/ 18 w 22"/>
                      <a:gd name="T19" fmla="*/ 12 h 37"/>
                      <a:gd name="T20" fmla="*/ 13 w 22"/>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7"/>
                      <a:gd name="T35" fmla="*/ 22 w 22"/>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7">
                        <a:moveTo>
                          <a:pt x="13" y="0"/>
                        </a:moveTo>
                        <a:lnTo>
                          <a:pt x="8" y="6"/>
                        </a:lnTo>
                        <a:lnTo>
                          <a:pt x="6" y="15"/>
                        </a:lnTo>
                        <a:lnTo>
                          <a:pt x="2" y="29"/>
                        </a:lnTo>
                        <a:lnTo>
                          <a:pt x="0" y="36"/>
                        </a:lnTo>
                        <a:lnTo>
                          <a:pt x="6" y="35"/>
                        </a:lnTo>
                        <a:lnTo>
                          <a:pt x="15" y="28"/>
                        </a:lnTo>
                        <a:lnTo>
                          <a:pt x="19" y="24"/>
                        </a:lnTo>
                        <a:lnTo>
                          <a:pt x="21" y="21"/>
                        </a:lnTo>
                        <a:lnTo>
                          <a:pt x="18" y="12"/>
                        </a:lnTo>
                        <a:lnTo>
                          <a:pt x="13" y="0"/>
                        </a:lnTo>
                      </a:path>
                    </a:pathLst>
                  </a:custGeom>
                  <a:solidFill>
                    <a:srgbClr val="8000E0"/>
                  </a:solidFill>
                  <a:ln w="12700" cap="rnd">
                    <a:solidFill>
                      <a:srgbClr val="000000"/>
                    </a:solidFill>
                    <a:round/>
                    <a:headEnd type="none" w="sm" len="sm"/>
                    <a:tailEnd type="none" w="sm" len="sm"/>
                  </a:ln>
                </p:spPr>
                <p:txBody>
                  <a:bodyPr/>
                  <a:lstStyle/>
                  <a:p>
                    <a:endParaRPr lang="en-US"/>
                  </a:p>
                </p:txBody>
              </p:sp>
            </p:grpSp>
            <p:grpSp>
              <p:nvGrpSpPr>
                <p:cNvPr id="50" name="Group 77"/>
                <p:cNvGrpSpPr>
                  <a:grpSpLocks/>
                </p:cNvGrpSpPr>
                <p:nvPr/>
              </p:nvGrpSpPr>
              <p:grpSpPr bwMode="auto">
                <a:xfrm>
                  <a:off x="3000" y="1532"/>
                  <a:ext cx="285" cy="285"/>
                  <a:chOff x="3000" y="1532"/>
                  <a:chExt cx="285" cy="285"/>
                </a:xfrm>
              </p:grpSpPr>
              <p:sp>
                <p:nvSpPr>
                  <p:cNvPr id="89" name="Freeform 78"/>
                  <p:cNvSpPr>
                    <a:spLocks/>
                  </p:cNvSpPr>
                  <p:nvPr/>
                </p:nvSpPr>
                <p:spPr bwMode="auto">
                  <a:xfrm>
                    <a:off x="3000" y="1581"/>
                    <a:ext cx="154" cy="171"/>
                  </a:xfrm>
                  <a:custGeom>
                    <a:avLst/>
                    <a:gdLst>
                      <a:gd name="T0" fmla="*/ 0 w 154"/>
                      <a:gd name="T1" fmla="*/ 26 h 171"/>
                      <a:gd name="T2" fmla="*/ 51 w 154"/>
                      <a:gd name="T3" fmla="*/ 0 h 171"/>
                      <a:gd name="T4" fmla="*/ 69 w 154"/>
                      <a:gd name="T5" fmla="*/ 69 h 171"/>
                      <a:gd name="T6" fmla="*/ 82 w 154"/>
                      <a:gd name="T7" fmla="*/ 106 h 171"/>
                      <a:gd name="T8" fmla="*/ 105 w 154"/>
                      <a:gd name="T9" fmla="*/ 77 h 171"/>
                      <a:gd name="T10" fmla="*/ 117 w 154"/>
                      <a:gd name="T11" fmla="*/ 59 h 171"/>
                      <a:gd name="T12" fmla="*/ 129 w 154"/>
                      <a:gd name="T13" fmla="*/ 50 h 171"/>
                      <a:gd name="T14" fmla="*/ 136 w 154"/>
                      <a:gd name="T15" fmla="*/ 47 h 171"/>
                      <a:gd name="T16" fmla="*/ 143 w 154"/>
                      <a:gd name="T17" fmla="*/ 49 h 171"/>
                      <a:gd name="T18" fmla="*/ 151 w 154"/>
                      <a:gd name="T19" fmla="*/ 56 h 171"/>
                      <a:gd name="T20" fmla="*/ 153 w 154"/>
                      <a:gd name="T21" fmla="*/ 64 h 171"/>
                      <a:gd name="T22" fmla="*/ 151 w 154"/>
                      <a:gd name="T23" fmla="*/ 92 h 171"/>
                      <a:gd name="T24" fmla="*/ 86 w 154"/>
                      <a:gd name="T25" fmla="*/ 170 h 171"/>
                      <a:gd name="T26" fmla="*/ 77 w 154"/>
                      <a:gd name="T27" fmla="*/ 170 h 171"/>
                      <a:gd name="T28" fmla="*/ 65 w 154"/>
                      <a:gd name="T29" fmla="*/ 162 h 171"/>
                      <a:gd name="T30" fmla="*/ 55 w 154"/>
                      <a:gd name="T31" fmla="*/ 151 h 171"/>
                      <a:gd name="T32" fmla="*/ 28 w 154"/>
                      <a:gd name="T33" fmla="*/ 102 h 171"/>
                      <a:gd name="T34" fmla="*/ 0 w 154"/>
                      <a:gd name="T35" fmla="*/ 26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171"/>
                      <a:gd name="T56" fmla="*/ 154 w 154"/>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171">
                        <a:moveTo>
                          <a:pt x="0" y="26"/>
                        </a:moveTo>
                        <a:lnTo>
                          <a:pt x="51" y="0"/>
                        </a:lnTo>
                        <a:lnTo>
                          <a:pt x="69" y="69"/>
                        </a:lnTo>
                        <a:lnTo>
                          <a:pt x="82" y="106"/>
                        </a:lnTo>
                        <a:lnTo>
                          <a:pt x="105" y="77"/>
                        </a:lnTo>
                        <a:lnTo>
                          <a:pt x="117" y="59"/>
                        </a:lnTo>
                        <a:lnTo>
                          <a:pt x="129" y="50"/>
                        </a:lnTo>
                        <a:lnTo>
                          <a:pt x="136" y="47"/>
                        </a:lnTo>
                        <a:lnTo>
                          <a:pt x="143" y="49"/>
                        </a:lnTo>
                        <a:lnTo>
                          <a:pt x="151" y="56"/>
                        </a:lnTo>
                        <a:lnTo>
                          <a:pt x="153" y="64"/>
                        </a:lnTo>
                        <a:lnTo>
                          <a:pt x="151" y="92"/>
                        </a:lnTo>
                        <a:lnTo>
                          <a:pt x="86" y="170"/>
                        </a:lnTo>
                        <a:lnTo>
                          <a:pt x="77" y="170"/>
                        </a:lnTo>
                        <a:lnTo>
                          <a:pt x="65" y="162"/>
                        </a:lnTo>
                        <a:lnTo>
                          <a:pt x="55" y="151"/>
                        </a:lnTo>
                        <a:lnTo>
                          <a:pt x="28" y="102"/>
                        </a:lnTo>
                        <a:lnTo>
                          <a:pt x="0" y="26"/>
                        </a:lnTo>
                      </a:path>
                    </a:pathLst>
                  </a:custGeom>
                  <a:solidFill>
                    <a:srgbClr val="406000"/>
                  </a:solidFill>
                  <a:ln w="12700" cap="rnd">
                    <a:solidFill>
                      <a:srgbClr val="000000"/>
                    </a:solidFill>
                    <a:round/>
                    <a:headEnd type="none" w="sm" len="sm"/>
                    <a:tailEnd type="none" w="sm" len="sm"/>
                  </a:ln>
                </p:spPr>
                <p:txBody>
                  <a:bodyPr/>
                  <a:lstStyle/>
                  <a:p>
                    <a:endParaRPr lang="en-US"/>
                  </a:p>
                </p:txBody>
              </p:sp>
              <p:grpSp>
                <p:nvGrpSpPr>
                  <p:cNvPr id="90" name="Group 79"/>
                  <p:cNvGrpSpPr>
                    <a:grpSpLocks/>
                  </p:cNvGrpSpPr>
                  <p:nvPr/>
                </p:nvGrpSpPr>
                <p:grpSpPr bwMode="auto">
                  <a:xfrm>
                    <a:off x="3079" y="1532"/>
                    <a:ext cx="206" cy="285"/>
                    <a:chOff x="3079" y="1532"/>
                    <a:chExt cx="206" cy="285"/>
                  </a:xfrm>
                </p:grpSpPr>
                <p:sp>
                  <p:nvSpPr>
                    <p:cNvPr id="91" name="Freeform 80"/>
                    <p:cNvSpPr>
                      <a:spLocks/>
                    </p:cNvSpPr>
                    <p:nvPr/>
                  </p:nvSpPr>
                  <p:spPr bwMode="auto">
                    <a:xfrm>
                      <a:off x="3079" y="1574"/>
                      <a:ext cx="30" cy="183"/>
                    </a:xfrm>
                    <a:custGeom>
                      <a:avLst/>
                      <a:gdLst>
                        <a:gd name="T0" fmla="*/ 14 w 30"/>
                        <a:gd name="T1" fmla="*/ 0 h 183"/>
                        <a:gd name="T2" fmla="*/ 5 w 30"/>
                        <a:gd name="T3" fmla="*/ 5 h 183"/>
                        <a:gd name="T4" fmla="*/ 5 w 30"/>
                        <a:gd name="T5" fmla="*/ 24 h 183"/>
                        <a:gd name="T6" fmla="*/ 13 w 30"/>
                        <a:gd name="T7" fmla="*/ 30 h 183"/>
                        <a:gd name="T8" fmla="*/ 5 w 30"/>
                        <a:gd name="T9" fmla="*/ 42 h 183"/>
                        <a:gd name="T10" fmla="*/ 0 w 30"/>
                        <a:gd name="T11" fmla="*/ 58 h 183"/>
                        <a:gd name="T12" fmla="*/ 0 w 30"/>
                        <a:gd name="T13" fmla="*/ 98 h 183"/>
                        <a:gd name="T14" fmla="*/ 5 w 30"/>
                        <a:gd name="T15" fmla="*/ 140 h 183"/>
                        <a:gd name="T16" fmla="*/ 14 w 30"/>
                        <a:gd name="T17" fmla="*/ 175 h 183"/>
                        <a:gd name="T18" fmla="*/ 24 w 30"/>
                        <a:gd name="T19" fmla="*/ 182 h 183"/>
                        <a:gd name="T20" fmla="*/ 29 w 30"/>
                        <a:gd name="T21" fmla="*/ 165 h 183"/>
                        <a:gd name="T22" fmla="*/ 23 w 30"/>
                        <a:gd name="T23" fmla="*/ 109 h 183"/>
                        <a:gd name="T24" fmla="*/ 21 w 30"/>
                        <a:gd name="T25" fmla="*/ 34 h 183"/>
                        <a:gd name="T26" fmla="*/ 14 w 30"/>
                        <a:gd name="T27" fmla="*/ 0 h 1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183"/>
                        <a:gd name="T44" fmla="*/ 30 w 30"/>
                        <a:gd name="T45" fmla="*/ 183 h 1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183">
                          <a:moveTo>
                            <a:pt x="14" y="0"/>
                          </a:moveTo>
                          <a:lnTo>
                            <a:pt x="5" y="5"/>
                          </a:lnTo>
                          <a:lnTo>
                            <a:pt x="5" y="24"/>
                          </a:lnTo>
                          <a:lnTo>
                            <a:pt x="13" y="30"/>
                          </a:lnTo>
                          <a:lnTo>
                            <a:pt x="5" y="42"/>
                          </a:lnTo>
                          <a:lnTo>
                            <a:pt x="0" y="58"/>
                          </a:lnTo>
                          <a:lnTo>
                            <a:pt x="0" y="98"/>
                          </a:lnTo>
                          <a:lnTo>
                            <a:pt x="5" y="140"/>
                          </a:lnTo>
                          <a:lnTo>
                            <a:pt x="14" y="175"/>
                          </a:lnTo>
                          <a:lnTo>
                            <a:pt x="24" y="182"/>
                          </a:lnTo>
                          <a:lnTo>
                            <a:pt x="29" y="165"/>
                          </a:lnTo>
                          <a:lnTo>
                            <a:pt x="23" y="109"/>
                          </a:lnTo>
                          <a:lnTo>
                            <a:pt x="21" y="34"/>
                          </a:lnTo>
                          <a:lnTo>
                            <a:pt x="14" y="0"/>
                          </a:lnTo>
                        </a:path>
                      </a:pathLst>
                    </a:custGeom>
                    <a:solidFill>
                      <a:srgbClr val="FF0000"/>
                    </a:solidFill>
                    <a:ln w="12700" cap="rnd">
                      <a:solidFill>
                        <a:srgbClr val="000000"/>
                      </a:solidFill>
                      <a:round/>
                      <a:headEnd type="none" w="sm" len="sm"/>
                      <a:tailEnd type="none" w="sm" len="sm"/>
                    </a:ln>
                  </p:spPr>
                  <p:txBody>
                    <a:bodyPr/>
                    <a:lstStyle/>
                    <a:p>
                      <a:endParaRPr lang="en-US"/>
                    </a:p>
                  </p:txBody>
                </p:sp>
                <p:sp>
                  <p:nvSpPr>
                    <p:cNvPr id="92" name="Freeform 81"/>
                    <p:cNvSpPr>
                      <a:spLocks/>
                    </p:cNvSpPr>
                    <p:nvPr/>
                  </p:nvSpPr>
                  <p:spPr bwMode="auto">
                    <a:xfrm>
                      <a:off x="3092" y="1532"/>
                      <a:ext cx="49" cy="73"/>
                    </a:xfrm>
                    <a:custGeom>
                      <a:avLst/>
                      <a:gdLst>
                        <a:gd name="T0" fmla="*/ 48 w 49"/>
                        <a:gd name="T1" fmla="*/ 16 h 73"/>
                        <a:gd name="T2" fmla="*/ 32 w 49"/>
                        <a:gd name="T3" fmla="*/ 0 h 73"/>
                        <a:gd name="T4" fmla="*/ 2 w 49"/>
                        <a:gd name="T5" fmla="*/ 29 h 73"/>
                        <a:gd name="T6" fmla="*/ 0 w 49"/>
                        <a:gd name="T7" fmla="*/ 42 h 73"/>
                        <a:gd name="T8" fmla="*/ 6 w 49"/>
                        <a:gd name="T9" fmla="*/ 72 h 73"/>
                        <a:gd name="T10" fmla="*/ 48 w 49"/>
                        <a:gd name="T11" fmla="*/ 16 h 73"/>
                        <a:gd name="T12" fmla="*/ 0 60000 65536"/>
                        <a:gd name="T13" fmla="*/ 0 60000 65536"/>
                        <a:gd name="T14" fmla="*/ 0 60000 65536"/>
                        <a:gd name="T15" fmla="*/ 0 60000 65536"/>
                        <a:gd name="T16" fmla="*/ 0 60000 65536"/>
                        <a:gd name="T17" fmla="*/ 0 60000 65536"/>
                        <a:gd name="T18" fmla="*/ 0 w 49"/>
                        <a:gd name="T19" fmla="*/ 0 h 73"/>
                        <a:gd name="T20" fmla="*/ 49 w 49"/>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49" h="73">
                          <a:moveTo>
                            <a:pt x="48" y="16"/>
                          </a:moveTo>
                          <a:lnTo>
                            <a:pt x="32" y="0"/>
                          </a:lnTo>
                          <a:lnTo>
                            <a:pt x="2" y="29"/>
                          </a:lnTo>
                          <a:lnTo>
                            <a:pt x="0" y="42"/>
                          </a:lnTo>
                          <a:lnTo>
                            <a:pt x="6" y="72"/>
                          </a:lnTo>
                          <a:lnTo>
                            <a:pt x="48" y="16"/>
                          </a:lnTo>
                        </a:path>
                      </a:pathLst>
                    </a:custGeom>
                    <a:solidFill>
                      <a:srgbClr val="FFFFC0"/>
                    </a:solidFill>
                    <a:ln w="12700" cap="rnd">
                      <a:solidFill>
                        <a:srgbClr val="000000"/>
                      </a:solidFill>
                      <a:round/>
                      <a:headEnd type="none" w="sm" len="sm"/>
                      <a:tailEnd type="none" w="sm" len="sm"/>
                    </a:ln>
                  </p:spPr>
                  <p:txBody>
                    <a:bodyPr/>
                    <a:lstStyle/>
                    <a:p>
                      <a:endParaRPr lang="en-US"/>
                    </a:p>
                  </p:txBody>
                </p:sp>
                <p:grpSp>
                  <p:nvGrpSpPr>
                    <p:cNvPr id="93" name="Group 82"/>
                    <p:cNvGrpSpPr>
                      <a:grpSpLocks/>
                    </p:cNvGrpSpPr>
                    <p:nvPr/>
                  </p:nvGrpSpPr>
                  <p:grpSpPr bwMode="auto">
                    <a:xfrm>
                      <a:off x="3092" y="1548"/>
                      <a:ext cx="193" cy="269"/>
                      <a:chOff x="3092" y="1548"/>
                      <a:chExt cx="193" cy="269"/>
                    </a:xfrm>
                  </p:grpSpPr>
                  <p:sp>
                    <p:nvSpPr>
                      <p:cNvPr id="94" name="Freeform 83"/>
                      <p:cNvSpPr>
                        <a:spLocks/>
                      </p:cNvSpPr>
                      <p:nvPr/>
                    </p:nvSpPr>
                    <p:spPr bwMode="auto">
                      <a:xfrm>
                        <a:off x="3092" y="1548"/>
                        <a:ext cx="193" cy="269"/>
                      </a:xfrm>
                      <a:custGeom>
                        <a:avLst/>
                        <a:gdLst>
                          <a:gd name="T0" fmla="*/ 42 w 193"/>
                          <a:gd name="T1" fmla="*/ 3 h 269"/>
                          <a:gd name="T2" fmla="*/ 53 w 193"/>
                          <a:gd name="T3" fmla="*/ 0 h 269"/>
                          <a:gd name="T4" fmla="*/ 63 w 193"/>
                          <a:gd name="T5" fmla="*/ 3 h 269"/>
                          <a:gd name="T6" fmla="*/ 71 w 193"/>
                          <a:gd name="T7" fmla="*/ 10 h 269"/>
                          <a:gd name="T8" fmla="*/ 80 w 193"/>
                          <a:gd name="T9" fmla="*/ 27 h 269"/>
                          <a:gd name="T10" fmla="*/ 89 w 193"/>
                          <a:gd name="T11" fmla="*/ 61 h 269"/>
                          <a:gd name="T12" fmla="*/ 105 w 193"/>
                          <a:gd name="T13" fmla="*/ 104 h 269"/>
                          <a:gd name="T14" fmla="*/ 128 w 193"/>
                          <a:gd name="T15" fmla="*/ 158 h 269"/>
                          <a:gd name="T16" fmla="*/ 150 w 193"/>
                          <a:gd name="T17" fmla="*/ 188 h 269"/>
                          <a:gd name="T18" fmla="*/ 174 w 193"/>
                          <a:gd name="T19" fmla="*/ 218 h 269"/>
                          <a:gd name="T20" fmla="*/ 183 w 193"/>
                          <a:gd name="T21" fmla="*/ 232 h 269"/>
                          <a:gd name="T22" fmla="*/ 192 w 193"/>
                          <a:gd name="T23" fmla="*/ 245 h 269"/>
                          <a:gd name="T24" fmla="*/ 176 w 193"/>
                          <a:gd name="T25" fmla="*/ 259 h 269"/>
                          <a:gd name="T26" fmla="*/ 166 w 193"/>
                          <a:gd name="T27" fmla="*/ 267 h 269"/>
                          <a:gd name="T28" fmla="*/ 154 w 193"/>
                          <a:gd name="T29" fmla="*/ 251 h 269"/>
                          <a:gd name="T30" fmla="*/ 152 w 193"/>
                          <a:gd name="T31" fmla="*/ 268 h 269"/>
                          <a:gd name="T32" fmla="*/ 124 w 193"/>
                          <a:gd name="T33" fmla="*/ 267 h 269"/>
                          <a:gd name="T34" fmla="*/ 100 w 193"/>
                          <a:gd name="T35" fmla="*/ 268 h 269"/>
                          <a:gd name="T36" fmla="*/ 66 w 193"/>
                          <a:gd name="T37" fmla="*/ 265 h 269"/>
                          <a:gd name="T38" fmla="*/ 23 w 193"/>
                          <a:gd name="T39" fmla="*/ 256 h 269"/>
                          <a:gd name="T40" fmla="*/ 6 w 193"/>
                          <a:gd name="T41" fmla="*/ 242 h 269"/>
                          <a:gd name="T42" fmla="*/ 5 w 193"/>
                          <a:gd name="T43" fmla="*/ 232 h 269"/>
                          <a:gd name="T44" fmla="*/ 18 w 193"/>
                          <a:gd name="T45" fmla="*/ 208 h 269"/>
                          <a:gd name="T46" fmla="*/ 20 w 193"/>
                          <a:gd name="T47" fmla="*/ 187 h 269"/>
                          <a:gd name="T48" fmla="*/ 15 w 193"/>
                          <a:gd name="T49" fmla="*/ 158 h 269"/>
                          <a:gd name="T50" fmla="*/ 2 w 193"/>
                          <a:gd name="T51" fmla="*/ 119 h 269"/>
                          <a:gd name="T52" fmla="*/ 0 w 193"/>
                          <a:gd name="T53" fmla="*/ 96 h 269"/>
                          <a:gd name="T54" fmla="*/ 1 w 193"/>
                          <a:gd name="T55" fmla="*/ 79 h 269"/>
                          <a:gd name="T56" fmla="*/ 6 w 193"/>
                          <a:gd name="T57" fmla="*/ 63 h 269"/>
                          <a:gd name="T58" fmla="*/ 14 w 193"/>
                          <a:gd name="T59" fmla="*/ 44 h 269"/>
                          <a:gd name="T60" fmla="*/ 24 w 193"/>
                          <a:gd name="T61" fmla="*/ 25 h 269"/>
                          <a:gd name="T62" fmla="*/ 32 w 193"/>
                          <a:gd name="T63" fmla="*/ 13 h 269"/>
                          <a:gd name="T64" fmla="*/ 42 w 193"/>
                          <a:gd name="T65" fmla="*/ 3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269"/>
                          <a:gd name="T101" fmla="*/ 193 w 193"/>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269">
                            <a:moveTo>
                              <a:pt x="42" y="3"/>
                            </a:moveTo>
                            <a:lnTo>
                              <a:pt x="53" y="0"/>
                            </a:lnTo>
                            <a:lnTo>
                              <a:pt x="63" y="3"/>
                            </a:lnTo>
                            <a:lnTo>
                              <a:pt x="71" y="10"/>
                            </a:lnTo>
                            <a:lnTo>
                              <a:pt x="80" y="27"/>
                            </a:lnTo>
                            <a:lnTo>
                              <a:pt x="89" y="61"/>
                            </a:lnTo>
                            <a:lnTo>
                              <a:pt x="105" y="104"/>
                            </a:lnTo>
                            <a:lnTo>
                              <a:pt x="128" y="158"/>
                            </a:lnTo>
                            <a:lnTo>
                              <a:pt x="150" y="188"/>
                            </a:lnTo>
                            <a:lnTo>
                              <a:pt x="174" y="218"/>
                            </a:lnTo>
                            <a:lnTo>
                              <a:pt x="183" y="232"/>
                            </a:lnTo>
                            <a:lnTo>
                              <a:pt x="192" y="245"/>
                            </a:lnTo>
                            <a:lnTo>
                              <a:pt x="176" y="259"/>
                            </a:lnTo>
                            <a:lnTo>
                              <a:pt x="166" y="267"/>
                            </a:lnTo>
                            <a:lnTo>
                              <a:pt x="154" y="251"/>
                            </a:lnTo>
                            <a:lnTo>
                              <a:pt x="152" y="268"/>
                            </a:lnTo>
                            <a:lnTo>
                              <a:pt x="124" y="267"/>
                            </a:lnTo>
                            <a:lnTo>
                              <a:pt x="100" y="268"/>
                            </a:lnTo>
                            <a:lnTo>
                              <a:pt x="66" y="265"/>
                            </a:lnTo>
                            <a:lnTo>
                              <a:pt x="23" y="256"/>
                            </a:lnTo>
                            <a:lnTo>
                              <a:pt x="6" y="242"/>
                            </a:lnTo>
                            <a:lnTo>
                              <a:pt x="5" y="232"/>
                            </a:lnTo>
                            <a:lnTo>
                              <a:pt x="18" y="208"/>
                            </a:lnTo>
                            <a:lnTo>
                              <a:pt x="20" y="187"/>
                            </a:lnTo>
                            <a:lnTo>
                              <a:pt x="15" y="158"/>
                            </a:lnTo>
                            <a:lnTo>
                              <a:pt x="2" y="119"/>
                            </a:lnTo>
                            <a:lnTo>
                              <a:pt x="0" y="96"/>
                            </a:lnTo>
                            <a:lnTo>
                              <a:pt x="1" y="79"/>
                            </a:lnTo>
                            <a:lnTo>
                              <a:pt x="6" y="63"/>
                            </a:lnTo>
                            <a:lnTo>
                              <a:pt x="14" y="44"/>
                            </a:lnTo>
                            <a:lnTo>
                              <a:pt x="24" y="25"/>
                            </a:lnTo>
                            <a:lnTo>
                              <a:pt x="32" y="13"/>
                            </a:lnTo>
                            <a:lnTo>
                              <a:pt x="42" y="3"/>
                            </a:lnTo>
                          </a:path>
                        </a:pathLst>
                      </a:custGeom>
                      <a:solidFill>
                        <a:srgbClr val="406000"/>
                      </a:solidFill>
                      <a:ln w="12700" cap="rnd">
                        <a:solidFill>
                          <a:srgbClr val="000000"/>
                        </a:solidFill>
                        <a:round/>
                        <a:headEnd type="none" w="sm" len="sm"/>
                        <a:tailEnd type="none" w="sm" len="sm"/>
                      </a:ln>
                    </p:spPr>
                    <p:txBody>
                      <a:bodyPr/>
                      <a:lstStyle/>
                      <a:p>
                        <a:endParaRPr lang="en-US"/>
                      </a:p>
                    </p:txBody>
                  </p:sp>
                  <p:sp>
                    <p:nvSpPr>
                      <p:cNvPr id="95" name="Freeform 84"/>
                      <p:cNvSpPr>
                        <a:spLocks/>
                      </p:cNvSpPr>
                      <p:nvPr/>
                    </p:nvSpPr>
                    <p:spPr bwMode="auto">
                      <a:xfrm>
                        <a:off x="3108" y="1549"/>
                        <a:ext cx="41" cy="139"/>
                      </a:xfrm>
                      <a:custGeom>
                        <a:avLst/>
                        <a:gdLst>
                          <a:gd name="T0" fmla="*/ 40 w 41"/>
                          <a:gd name="T1" fmla="*/ 0 h 139"/>
                          <a:gd name="T2" fmla="*/ 37 w 41"/>
                          <a:gd name="T3" fmla="*/ 19 h 139"/>
                          <a:gd name="T4" fmla="*/ 28 w 41"/>
                          <a:gd name="T5" fmla="*/ 47 h 139"/>
                          <a:gd name="T6" fmla="*/ 13 w 41"/>
                          <a:gd name="T7" fmla="*/ 33 h 139"/>
                          <a:gd name="T8" fmla="*/ 20 w 41"/>
                          <a:gd name="T9" fmla="*/ 54 h 139"/>
                          <a:gd name="T10" fmla="*/ 0 w 41"/>
                          <a:gd name="T11" fmla="*/ 138 h 139"/>
                          <a:gd name="T12" fmla="*/ 0 60000 65536"/>
                          <a:gd name="T13" fmla="*/ 0 60000 65536"/>
                          <a:gd name="T14" fmla="*/ 0 60000 65536"/>
                          <a:gd name="T15" fmla="*/ 0 60000 65536"/>
                          <a:gd name="T16" fmla="*/ 0 60000 65536"/>
                          <a:gd name="T17" fmla="*/ 0 60000 65536"/>
                          <a:gd name="T18" fmla="*/ 0 w 41"/>
                          <a:gd name="T19" fmla="*/ 0 h 139"/>
                          <a:gd name="T20" fmla="*/ 41 w 41"/>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41" h="139">
                            <a:moveTo>
                              <a:pt x="40" y="0"/>
                            </a:moveTo>
                            <a:lnTo>
                              <a:pt x="37" y="19"/>
                            </a:lnTo>
                            <a:lnTo>
                              <a:pt x="28" y="47"/>
                            </a:lnTo>
                            <a:lnTo>
                              <a:pt x="13" y="33"/>
                            </a:lnTo>
                            <a:lnTo>
                              <a:pt x="20" y="54"/>
                            </a:lnTo>
                            <a:lnTo>
                              <a:pt x="0" y="138"/>
                            </a:lnTo>
                          </a:path>
                        </a:pathLst>
                      </a:custGeom>
                      <a:noFill/>
                      <a:ln w="12700" cap="rnd">
                        <a:solidFill>
                          <a:srgbClr val="000000"/>
                        </a:solidFill>
                        <a:round/>
                        <a:headEnd type="none" w="sm" len="sm"/>
                        <a:tailEnd type="none" w="sm" len="sm"/>
                      </a:ln>
                    </p:spPr>
                    <p:txBody>
                      <a:bodyPr/>
                      <a:lstStyle/>
                      <a:p>
                        <a:endParaRPr lang="en-US"/>
                      </a:p>
                    </p:txBody>
                  </p:sp>
                </p:grpSp>
              </p:grpSp>
            </p:grpSp>
            <p:grpSp>
              <p:nvGrpSpPr>
                <p:cNvPr id="51" name="Group 85"/>
                <p:cNvGrpSpPr>
                  <a:grpSpLocks/>
                </p:cNvGrpSpPr>
                <p:nvPr/>
              </p:nvGrpSpPr>
              <p:grpSpPr bwMode="auto">
                <a:xfrm>
                  <a:off x="2899" y="1703"/>
                  <a:ext cx="112" cy="76"/>
                  <a:chOff x="2899" y="1703"/>
                  <a:chExt cx="112" cy="76"/>
                </a:xfrm>
              </p:grpSpPr>
              <p:sp>
                <p:nvSpPr>
                  <p:cNvPr id="84" name="Freeform 86"/>
                  <p:cNvSpPr>
                    <a:spLocks/>
                  </p:cNvSpPr>
                  <p:nvPr/>
                </p:nvSpPr>
                <p:spPr bwMode="auto">
                  <a:xfrm>
                    <a:off x="2899" y="1703"/>
                    <a:ext cx="112" cy="76"/>
                  </a:xfrm>
                  <a:custGeom>
                    <a:avLst/>
                    <a:gdLst>
                      <a:gd name="T0" fmla="*/ 82 w 112"/>
                      <a:gd name="T1" fmla="*/ 0 h 76"/>
                      <a:gd name="T2" fmla="*/ 22 w 112"/>
                      <a:gd name="T3" fmla="*/ 9 h 76"/>
                      <a:gd name="T4" fmla="*/ 6 w 112"/>
                      <a:gd name="T5" fmla="*/ 11 h 76"/>
                      <a:gd name="T6" fmla="*/ 2 w 112"/>
                      <a:gd name="T7" fmla="*/ 12 h 76"/>
                      <a:gd name="T8" fmla="*/ 0 w 112"/>
                      <a:gd name="T9" fmla="*/ 15 h 76"/>
                      <a:gd name="T10" fmla="*/ 0 w 112"/>
                      <a:gd name="T11" fmla="*/ 20 h 76"/>
                      <a:gd name="T12" fmla="*/ 5 w 112"/>
                      <a:gd name="T13" fmla="*/ 28 h 76"/>
                      <a:gd name="T14" fmla="*/ 9 w 112"/>
                      <a:gd name="T15" fmla="*/ 36 h 76"/>
                      <a:gd name="T16" fmla="*/ 9 w 112"/>
                      <a:gd name="T17" fmla="*/ 47 h 76"/>
                      <a:gd name="T18" fmla="*/ 25 w 112"/>
                      <a:gd name="T19" fmla="*/ 59 h 76"/>
                      <a:gd name="T20" fmla="*/ 28 w 112"/>
                      <a:gd name="T21" fmla="*/ 61 h 76"/>
                      <a:gd name="T22" fmla="*/ 32 w 112"/>
                      <a:gd name="T23" fmla="*/ 61 h 76"/>
                      <a:gd name="T24" fmla="*/ 40 w 112"/>
                      <a:gd name="T25" fmla="*/ 64 h 76"/>
                      <a:gd name="T26" fmla="*/ 48 w 112"/>
                      <a:gd name="T27" fmla="*/ 69 h 76"/>
                      <a:gd name="T28" fmla="*/ 55 w 112"/>
                      <a:gd name="T29" fmla="*/ 75 h 76"/>
                      <a:gd name="T30" fmla="*/ 60 w 112"/>
                      <a:gd name="T31" fmla="*/ 75 h 76"/>
                      <a:gd name="T32" fmla="*/ 66 w 112"/>
                      <a:gd name="T33" fmla="*/ 71 h 76"/>
                      <a:gd name="T34" fmla="*/ 66 w 112"/>
                      <a:gd name="T35" fmla="*/ 65 h 76"/>
                      <a:gd name="T36" fmla="*/ 61 w 112"/>
                      <a:gd name="T37" fmla="*/ 60 h 76"/>
                      <a:gd name="T38" fmla="*/ 53 w 112"/>
                      <a:gd name="T39" fmla="*/ 55 h 76"/>
                      <a:gd name="T40" fmla="*/ 48 w 112"/>
                      <a:gd name="T41" fmla="*/ 54 h 76"/>
                      <a:gd name="T42" fmla="*/ 55 w 112"/>
                      <a:gd name="T43" fmla="*/ 45 h 76"/>
                      <a:gd name="T44" fmla="*/ 62 w 112"/>
                      <a:gd name="T45" fmla="*/ 41 h 76"/>
                      <a:gd name="T46" fmla="*/ 63 w 112"/>
                      <a:gd name="T47" fmla="*/ 43 h 76"/>
                      <a:gd name="T48" fmla="*/ 69 w 112"/>
                      <a:gd name="T49" fmla="*/ 44 h 76"/>
                      <a:gd name="T50" fmla="*/ 76 w 112"/>
                      <a:gd name="T51" fmla="*/ 44 h 76"/>
                      <a:gd name="T52" fmla="*/ 81 w 112"/>
                      <a:gd name="T53" fmla="*/ 42 h 76"/>
                      <a:gd name="T54" fmla="*/ 88 w 112"/>
                      <a:gd name="T55" fmla="*/ 38 h 76"/>
                      <a:gd name="T56" fmla="*/ 91 w 112"/>
                      <a:gd name="T57" fmla="*/ 35 h 76"/>
                      <a:gd name="T58" fmla="*/ 94 w 112"/>
                      <a:gd name="T59" fmla="*/ 30 h 76"/>
                      <a:gd name="T60" fmla="*/ 98 w 112"/>
                      <a:gd name="T61" fmla="*/ 25 h 76"/>
                      <a:gd name="T62" fmla="*/ 104 w 112"/>
                      <a:gd name="T63" fmla="*/ 24 h 76"/>
                      <a:gd name="T64" fmla="*/ 111 w 112"/>
                      <a:gd name="T65" fmla="*/ 24 h 76"/>
                      <a:gd name="T66" fmla="*/ 104 w 112"/>
                      <a:gd name="T67" fmla="*/ 0 h 76"/>
                      <a:gd name="T68" fmla="*/ 82 w 112"/>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
                      <a:gd name="T106" fmla="*/ 0 h 76"/>
                      <a:gd name="T107" fmla="*/ 112 w 112"/>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 h="76">
                        <a:moveTo>
                          <a:pt x="82" y="0"/>
                        </a:moveTo>
                        <a:lnTo>
                          <a:pt x="22" y="9"/>
                        </a:lnTo>
                        <a:lnTo>
                          <a:pt x="6" y="11"/>
                        </a:lnTo>
                        <a:lnTo>
                          <a:pt x="2" y="12"/>
                        </a:lnTo>
                        <a:lnTo>
                          <a:pt x="0" y="15"/>
                        </a:lnTo>
                        <a:lnTo>
                          <a:pt x="0" y="20"/>
                        </a:lnTo>
                        <a:lnTo>
                          <a:pt x="5" y="28"/>
                        </a:lnTo>
                        <a:lnTo>
                          <a:pt x="9" y="36"/>
                        </a:lnTo>
                        <a:lnTo>
                          <a:pt x="9" y="47"/>
                        </a:lnTo>
                        <a:lnTo>
                          <a:pt x="25" y="59"/>
                        </a:lnTo>
                        <a:lnTo>
                          <a:pt x="28" y="61"/>
                        </a:lnTo>
                        <a:lnTo>
                          <a:pt x="32" y="61"/>
                        </a:lnTo>
                        <a:lnTo>
                          <a:pt x="40" y="64"/>
                        </a:lnTo>
                        <a:lnTo>
                          <a:pt x="48" y="69"/>
                        </a:lnTo>
                        <a:lnTo>
                          <a:pt x="55" y="75"/>
                        </a:lnTo>
                        <a:lnTo>
                          <a:pt x="60" y="75"/>
                        </a:lnTo>
                        <a:lnTo>
                          <a:pt x="66" y="71"/>
                        </a:lnTo>
                        <a:lnTo>
                          <a:pt x="66" y="65"/>
                        </a:lnTo>
                        <a:lnTo>
                          <a:pt x="61" y="60"/>
                        </a:lnTo>
                        <a:lnTo>
                          <a:pt x="53" y="55"/>
                        </a:lnTo>
                        <a:lnTo>
                          <a:pt x="48" y="54"/>
                        </a:lnTo>
                        <a:lnTo>
                          <a:pt x="55" y="45"/>
                        </a:lnTo>
                        <a:lnTo>
                          <a:pt x="62" y="41"/>
                        </a:lnTo>
                        <a:lnTo>
                          <a:pt x="63" y="43"/>
                        </a:lnTo>
                        <a:lnTo>
                          <a:pt x="69" y="44"/>
                        </a:lnTo>
                        <a:lnTo>
                          <a:pt x="76" y="44"/>
                        </a:lnTo>
                        <a:lnTo>
                          <a:pt x="81" y="42"/>
                        </a:lnTo>
                        <a:lnTo>
                          <a:pt x="88" y="38"/>
                        </a:lnTo>
                        <a:lnTo>
                          <a:pt x="91" y="35"/>
                        </a:lnTo>
                        <a:lnTo>
                          <a:pt x="94" y="30"/>
                        </a:lnTo>
                        <a:lnTo>
                          <a:pt x="98" y="25"/>
                        </a:lnTo>
                        <a:lnTo>
                          <a:pt x="104" y="24"/>
                        </a:lnTo>
                        <a:lnTo>
                          <a:pt x="111" y="24"/>
                        </a:lnTo>
                        <a:lnTo>
                          <a:pt x="104" y="0"/>
                        </a:lnTo>
                        <a:lnTo>
                          <a:pt x="82" y="0"/>
                        </a:lnTo>
                      </a:path>
                    </a:pathLst>
                  </a:custGeom>
                  <a:solidFill>
                    <a:srgbClr val="FFC0C0"/>
                  </a:solidFill>
                  <a:ln w="12700" cap="rnd">
                    <a:solidFill>
                      <a:srgbClr val="000000"/>
                    </a:solidFill>
                    <a:round/>
                    <a:headEnd type="none" w="sm" len="sm"/>
                    <a:tailEnd type="none" w="sm" len="sm"/>
                  </a:ln>
                </p:spPr>
                <p:txBody>
                  <a:bodyPr/>
                  <a:lstStyle/>
                  <a:p>
                    <a:endParaRPr lang="en-US"/>
                  </a:p>
                </p:txBody>
              </p:sp>
              <p:grpSp>
                <p:nvGrpSpPr>
                  <p:cNvPr id="85" name="Group 87"/>
                  <p:cNvGrpSpPr>
                    <a:grpSpLocks/>
                  </p:cNvGrpSpPr>
                  <p:nvPr/>
                </p:nvGrpSpPr>
                <p:grpSpPr bwMode="auto">
                  <a:xfrm>
                    <a:off x="2908" y="1720"/>
                    <a:ext cx="39" cy="47"/>
                    <a:chOff x="2908" y="1720"/>
                    <a:chExt cx="39" cy="47"/>
                  </a:xfrm>
                </p:grpSpPr>
                <p:sp>
                  <p:nvSpPr>
                    <p:cNvPr id="86" name="Freeform 88"/>
                    <p:cNvSpPr>
                      <a:spLocks/>
                    </p:cNvSpPr>
                    <p:nvPr/>
                  </p:nvSpPr>
                  <p:spPr bwMode="auto">
                    <a:xfrm>
                      <a:off x="2908" y="1720"/>
                      <a:ext cx="32" cy="21"/>
                    </a:xfrm>
                    <a:custGeom>
                      <a:avLst/>
                      <a:gdLst>
                        <a:gd name="T0" fmla="*/ 31 w 32"/>
                        <a:gd name="T1" fmla="*/ 1 h 21"/>
                        <a:gd name="T2" fmla="*/ 16 w 32"/>
                        <a:gd name="T3" fmla="*/ 0 h 21"/>
                        <a:gd name="T4" fmla="*/ 2 w 32"/>
                        <a:gd name="T5" fmla="*/ 9 h 21"/>
                        <a:gd name="T6" fmla="*/ 0 w 32"/>
                        <a:gd name="T7" fmla="*/ 17 h 21"/>
                        <a:gd name="T8" fmla="*/ 1 w 32"/>
                        <a:gd name="T9" fmla="*/ 20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31" y="1"/>
                          </a:moveTo>
                          <a:lnTo>
                            <a:pt x="16" y="0"/>
                          </a:lnTo>
                          <a:lnTo>
                            <a:pt x="2" y="9"/>
                          </a:lnTo>
                          <a:lnTo>
                            <a:pt x="0" y="17"/>
                          </a:lnTo>
                          <a:lnTo>
                            <a:pt x="1" y="20"/>
                          </a:lnTo>
                        </a:path>
                      </a:pathLst>
                    </a:custGeom>
                    <a:noFill/>
                    <a:ln w="12700" cap="rnd">
                      <a:solidFill>
                        <a:srgbClr val="000000"/>
                      </a:solidFill>
                      <a:round/>
                      <a:headEnd type="none" w="sm" len="sm"/>
                      <a:tailEnd type="none" w="sm" len="sm"/>
                    </a:ln>
                  </p:spPr>
                  <p:txBody>
                    <a:bodyPr/>
                    <a:lstStyle/>
                    <a:p>
                      <a:endParaRPr lang="en-US"/>
                    </a:p>
                  </p:txBody>
                </p:sp>
                <p:sp>
                  <p:nvSpPr>
                    <p:cNvPr id="87" name="Freeform 89"/>
                    <p:cNvSpPr>
                      <a:spLocks/>
                    </p:cNvSpPr>
                    <p:nvPr/>
                  </p:nvSpPr>
                  <p:spPr bwMode="auto">
                    <a:xfrm>
                      <a:off x="2926" y="1732"/>
                      <a:ext cx="21" cy="35"/>
                    </a:xfrm>
                    <a:custGeom>
                      <a:avLst/>
                      <a:gdLst>
                        <a:gd name="T0" fmla="*/ 20 w 21"/>
                        <a:gd name="T1" fmla="*/ 0 h 35"/>
                        <a:gd name="T2" fmla="*/ 2 w 21"/>
                        <a:gd name="T3" fmla="*/ 21 h 35"/>
                        <a:gd name="T4" fmla="*/ 0 w 21"/>
                        <a:gd name="T5" fmla="*/ 25 h 35"/>
                        <a:gd name="T6" fmla="*/ 2 w 21"/>
                        <a:gd name="T7" fmla="*/ 29 h 35"/>
                        <a:gd name="T8" fmla="*/ 4 w 21"/>
                        <a:gd name="T9" fmla="*/ 33 h 35"/>
                        <a:gd name="T10" fmla="*/ 5 w 21"/>
                        <a:gd name="T11" fmla="*/ 34 h 35"/>
                        <a:gd name="T12" fmla="*/ 0 60000 65536"/>
                        <a:gd name="T13" fmla="*/ 0 60000 65536"/>
                        <a:gd name="T14" fmla="*/ 0 60000 65536"/>
                        <a:gd name="T15" fmla="*/ 0 60000 65536"/>
                        <a:gd name="T16" fmla="*/ 0 60000 65536"/>
                        <a:gd name="T17" fmla="*/ 0 60000 65536"/>
                        <a:gd name="T18" fmla="*/ 0 w 21"/>
                        <a:gd name="T19" fmla="*/ 0 h 35"/>
                        <a:gd name="T20" fmla="*/ 21 w 2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1" h="35">
                          <a:moveTo>
                            <a:pt x="20" y="0"/>
                          </a:moveTo>
                          <a:lnTo>
                            <a:pt x="2" y="21"/>
                          </a:lnTo>
                          <a:lnTo>
                            <a:pt x="0" y="25"/>
                          </a:lnTo>
                          <a:lnTo>
                            <a:pt x="2" y="29"/>
                          </a:lnTo>
                          <a:lnTo>
                            <a:pt x="4" y="33"/>
                          </a:lnTo>
                          <a:lnTo>
                            <a:pt x="5" y="34"/>
                          </a:lnTo>
                        </a:path>
                      </a:pathLst>
                    </a:custGeom>
                    <a:noFill/>
                    <a:ln w="12700" cap="rnd">
                      <a:solidFill>
                        <a:srgbClr val="000000"/>
                      </a:solidFill>
                      <a:round/>
                      <a:headEnd type="none" w="sm" len="sm"/>
                      <a:tailEnd type="none" w="sm" len="sm"/>
                    </a:ln>
                  </p:spPr>
                  <p:txBody>
                    <a:bodyPr/>
                    <a:lstStyle/>
                    <a:p>
                      <a:endParaRPr lang="en-US"/>
                    </a:p>
                  </p:txBody>
                </p:sp>
                <p:sp>
                  <p:nvSpPr>
                    <p:cNvPr id="88" name="Freeform 90"/>
                    <p:cNvSpPr>
                      <a:spLocks/>
                    </p:cNvSpPr>
                    <p:nvPr/>
                  </p:nvSpPr>
                  <p:spPr bwMode="auto">
                    <a:xfrm>
                      <a:off x="2916" y="1727"/>
                      <a:ext cx="28" cy="39"/>
                    </a:xfrm>
                    <a:custGeom>
                      <a:avLst/>
                      <a:gdLst>
                        <a:gd name="T0" fmla="*/ 27 w 28"/>
                        <a:gd name="T1" fmla="*/ 0 h 39"/>
                        <a:gd name="T2" fmla="*/ 14 w 28"/>
                        <a:gd name="T3" fmla="*/ 3 h 39"/>
                        <a:gd name="T4" fmla="*/ 2 w 28"/>
                        <a:gd name="T5" fmla="*/ 11 h 39"/>
                        <a:gd name="T6" fmla="*/ 0 w 28"/>
                        <a:gd name="T7" fmla="*/ 19 h 39"/>
                        <a:gd name="T8" fmla="*/ 10 w 28"/>
                        <a:gd name="T9" fmla="*/ 36 h 39"/>
                        <a:gd name="T10" fmla="*/ 14 w 28"/>
                        <a:gd name="T11" fmla="*/ 38 h 39"/>
                        <a:gd name="T12" fmla="*/ 0 60000 65536"/>
                        <a:gd name="T13" fmla="*/ 0 60000 65536"/>
                        <a:gd name="T14" fmla="*/ 0 60000 65536"/>
                        <a:gd name="T15" fmla="*/ 0 60000 65536"/>
                        <a:gd name="T16" fmla="*/ 0 60000 65536"/>
                        <a:gd name="T17" fmla="*/ 0 60000 65536"/>
                        <a:gd name="T18" fmla="*/ 0 w 28"/>
                        <a:gd name="T19" fmla="*/ 0 h 39"/>
                        <a:gd name="T20" fmla="*/ 28 w 28"/>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8" h="39">
                          <a:moveTo>
                            <a:pt x="27" y="0"/>
                          </a:moveTo>
                          <a:lnTo>
                            <a:pt x="14" y="3"/>
                          </a:lnTo>
                          <a:lnTo>
                            <a:pt x="2" y="11"/>
                          </a:lnTo>
                          <a:lnTo>
                            <a:pt x="0" y="19"/>
                          </a:lnTo>
                          <a:lnTo>
                            <a:pt x="10" y="36"/>
                          </a:lnTo>
                          <a:lnTo>
                            <a:pt x="14" y="38"/>
                          </a:lnTo>
                        </a:path>
                      </a:pathLst>
                    </a:custGeom>
                    <a:noFill/>
                    <a:ln w="12700" cap="rnd">
                      <a:solidFill>
                        <a:srgbClr val="000000"/>
                      </a:solidFill>
                      <a:round/>
                      <a:headEnd type="none" w="sm" len="sm"/>
                      <a:tailEnd type="none" w="sm" len="sm"/>
                    </a:ln>
                  </p:spPr>
                  <p:txBody>
                    <a:bodyPr/>
                    <a:lstStyle/>
                    <a:p>
                      <a:endParaRPr lang="en-US"/>
                    </a:p>
                  </p:txBody>
                </p:sp>
              </p:grpSp>
            </p:grpSp>
            <p:sp>
              <p:nvSpPr>
                <p:cNvPr id="52" name="Freeform 91"/>
                <p:cNvSpPr>
                  <a:spLocks/>
                </p:cNvSpPr>
                <p:nvPr/>
              </p:nvSpPr>
              <p:spPr bwMode="auto">
                <a:xfrm>
                  <a:off x="2980" y="1697"/>
                  <a:ext cx="32" cy="38"/>
                </a:xfrm>
                <a:custGeom>
                  <a:avLst/>
                  <a:gdLst>
                    <a:gd name="T0" fmla="*/ 0 w 32"/>
                    <a:gd name="T1" fmla="*/ 0 h 38"/>
                    <a:gd name="T2" fmla="*/ 14 w 32"/>
                    <a:gd name="T3" fmla="*/ 37 h 38"/>
                    <a:gd name="T4" fmla="*/ 31 w 32"/>
                    <a:gd name="T5" fmla="*/ 36 h 38"/>
                    <a:gd name="T6" fmla="*/ 21 w 32"/>
                    <a:gd name="T7" fmla="*/ 0 h 38"/>
                    <a:gd name="T8" fmla="*/ 0 w 32"/>
                    <a:gd name="T9" fmla="*/ 0 h 38"/>
                    <a:gd name="T10" fmla="*/ 0 60000 65536"/>
                    <a:gd name="T11" fmla="*/ 0 60000 65536"/>
                    <a:gd name="T12" fmla="*/ 0 60000 65536"/>
                    <a:gd name="T13" fmla="*/ 0 60000 65536"/>
                    <a:gd name="T14" fmla="*/ 0 60000 65536"/>
                    <a:gd name="T15" fmla="*/ 0 w 32"/>
                    <a:gd name="T16" fmla="*/ 0 h 38"/>
                    <a:gd name="T17" fmla="*/ 32 w 32"/>
                    <a:gd name="T18" fmla="*/ 38 h 38"/>
                  </a:gdLst>
                  <a:ahLst/>
                  <a:cxnLst>
                    <a:cxn ang="T10">
                      <a:pos x="T0" y="T1"/>
                    </a:cxn>
                    <a:cxn ang="T11">
                      <a:pos x="T2" y="T3"/>
                    </a:cxn>
                    <a:cxn ang="T12">
                      <a:pos x="T4" y="T5"/>
                    </a:cxn>
                    <a:cxn ang="T13">
                      <a:pos x="T6" y="T7"/>
                    </a:cxn>
                    <a:cxn ang="T14">
                      <a:pos x="T8" y="T9"/>
                    </a:cxn>
                  </a:cxnLst>
                  <a:rect l="T15" t="T16" r="T17" b="T18"/>
                  <a:pathLst>
                    <a:path w="32" h="38">
                      <a:moveTo>
                        <a:pt x="0" y="0"/>
                      </a:moveTo>
                      <a:lnTo>
                        <a:pt x="14" y="37"/>
                      </a:lnTo>
                      <a:lnTo>
                        <a:pt x="31" y="36"/>
                      </a:lnTo>
                      <a:lnTo>
                        <a:pt x="21" y="0"/>
                      </a:lnTo>
                      <a:lnTo>
                        <a:pt x="0" y="0"/>
                      </a:lnTo>
                    </a:path>
                  </a:pathLst>
                </a:custGeom>
                <a:solidFill>
                  <a:srgbClr val="FFFFA0"/>
                </a:solidFill>
                <a:ln w="12700" cap="rnd">
                  <a:solidFill>
                    <a:srgbClr val="000000"/>
                  </a:solidFill>
                  <a:round/>
                  <a:headEnd type="none" w="sm" len="sm"/>
                  <a:tailEnd type="none" w="sm" len="sm"/>
                </a:ln>
              </p:spPr>
              <p:txBody>
                <a:bodyPr/>
                <a:lstStyle/>
                <a:p>
                  <a:endParaRPr lang="en-US"/>
                </a:p>
              </p:txBody>
            </p:sp>
            <p:sp>
              <p:nvSpPr>
                <p:cNvPr id="53" name="Freeform 92"/>
                <p:cNvSpPr>
                  <a:spLocks/>
                </p:cNvSpPr>
                <p:nvPr/>
              </p:nvSpPr>
              <p:spPr bwMode="auto">
                <a:xfrm>
                  <a:off x="2989" y="1602"/>
                  <a:ext cx="176" cy="145"/>
                </a:xfrm>
                <a:custGeom>
                  <a:avLst/>
                  <a:gdLst>
                    <a:gd name="T0" fmla="*/ 1 w 176"/>
                    <a:gd name="T1" fmla="*/ 95 h 145"/>
                    <a:gd name="T2" fmla="*/ 4 w 176"/>
                    <a:gd name="T3" fmla="*/ 108 h 145"/>
                    <a:gd name="T4" fmla="*/ 8 w 176"/>
                    <a:gd name="T5" fmla="*/ 123 h 145"/>
                    <a:gd name="T6" fmla="*/ 11 w 176"/>
                    <a:gd name="T7" fmla="*/ 135 h 145"/>
                    <a:gd name="T8" fmla="*/ 40 w 176"/>
                    <a:gd name="T9" fmla="*/ 135 h 145"/>
                    <a:gd name="T10" fmla="*/ 64 w 176"/>
                    <a:gd name="T11" fmla="*/ 137 h 145"/>
                    <a:gd name="T12" fmla="*/ 89 w 176"/>
                    <a:gd name="T13" fmla="*/ 142 h 145"/>
                    <a:gd name="T14" fmla="*/ 102 w 176"/>
                    <a:gd name="T15" fmla="*/ 144 h 145"/>
                    <a:gd name="T16" fmla="*/ 123 w 176"/>
                    <a:gd name="T17" fmla="*/ 125 h 145"/>
                    <a:gd name="T18" fmla="*/ 149 w 176"/>
                    <a:gd name="T19" fmla="*/ 87 h 145"/>
                    <a:gd name="T20" fmla="*/ 165 w 176"/>
                    <a:gd name="T21" fmla="*/ 58 h 145"/>
                    <a:gd name="T22" fmla="*/ 173 w 176"/>
                    <a:gd name="T23" fmla="*/ 36 h 145"/>
                    <a:gd name="T24" fmla="*/ 175 w 176"/>
                    <a:gd name="T25" fmla="*/ 17 h 145"/>
                    <a:gd name="T26" fmla="*/ 169 w 176"/>
                    <a:gd name="T27" fmla="*/ 6 h 145"/>
                    <a:gd name="T28" fmla="*/ 157 w 176"/>
                    <a:gd name="T29" fmla="*/ 0 h 145"/>
                    <a:gd name="T30" fmla="*/ 144 w 176"/>
                    <a:gd name="T31" fmla="*/ 4 h 145"/>
                    <a:gd name="T32" fmla="*/ 131 w 176"/>
                    <a:gd name="T33" fmla="*/ 16 h 145"/>
                    <a:gd name="T34" fmla="*/ 118 w 176"/>
                    <a:gd name="T35" fmla="*/ 35 h 145"/>
                    <a:gd name="T36" fmla="*/ 106 w 176"/>
                    <a:gd name="T37" fmla="*/ 51 h 145"/>
                    <a:gd name="T38" fmla="*/ 94 w 176"/>
                    <a:gd name="T39" fmla="*/ 68 h 145"/>
                    <a:gd name="T40" fmla="*/ 90 w 176"/>
                    <a:gd name="T41" fmla="*/ 79 h 145"/>
                    <a:gd name="T42" fmla="*/ 91 w 176"/>
                    <a:gd name="T43" fmla="*/ 86 h 145"/>
                    <a:gd name="T44" fmla="*/ 88 w 176"/>
                    <a:gd name="T45" fmla="*/ 89 h 145"/>
                    <a:gd name="T46" fmla="*/ 85 w 176"/>
                    <a:gd name="T47" fmla="*/ 91 h 145"/>
                    <a:gd name="T48" fmla="*/ 73 w 176"/>
                    <a:gd name="T49" fmla="*/ 92 h 145"/>
                    <a:gd name="T50" fmla="*/ 37 w 176"/>
                    <a:gd name="T51" fmla="*/ 87 h 145"/>
                    <a:gd name="T52" fmla="*/ 0 w 176"/>
                    <a:gd name="T53" fmla="*/ 84 h 145"/>
                    <a:gd name="T54" fmla="*/ 1 w 176"/>
                    <a:gd name="T55" fmla="*/ 95 h 1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6"/>
                    <a:gd name="T85" fmla="*/ 0 h 145"/>
                    <a:gd name="T86" fmla="*/ 176 w 176"/>
                    <a:gd name="T87" fmla="*/ 145 h 1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6" h="145">
                      <a:moveTo>
                        <a:pt x="1" y="95"/>
                      </a:moveTo>
                      <a:lnTo>
                        <a:pt x="4" y="108"/>
                      </a:lnTo>
                      <a:lnTo>
                        <a:pt x="8" y="123"/>
                      </a:lnTo>
                      <a:lnTo>
                        <a:pt x="11" y="135"/>
                      </a:lnTo>
                      <a:lnTo>
                        <a:pt x="40" y="135"/>
                      </a:lnTo>
                      <a:lnTo>
                        <a:pt x="64" y="137"/>
                      </a:lnTo>
                      <a:lnTo>
                        <a:pt x="89" y="142"/>
                      </a:lnTo>
                      <a:lnTo>
                        <a:pt x="102" y="144"/>
                      </a:lnTo>
                      <a:lnTo>
                        <a:pt x="123" y="125"/>
                      </a:lnTo>
                      <a:lnTo>
                        <a:pt x="149" y="87"/>
                      </a:lnTo>
                      <a:lnTo>
                        <a:pt x="165" y="58"/>
                      </a:lnTo>
                      <a:lnTo>
                        <a:pt x="173" y="36"/>
                      </a:lnTo>
                      <a:lnTo>
                        <a:pt x="175" y="17"/>
                      </a:lnTo>
                      <a:lnTo>
                        <a:pt x="169" y="6"/>
                      </a:lnTo>
                      <a:lnTo>
                        <a:pt x="157" y="0"/>
                      </a:lnTo>
                      <a:lnTo>
                        <a:pt x="144" y="4"/>
                      </a:lnTo>
                      <a:lnTo>
                        <a:pt x="131" y="16"/>
                      </a:lnTo>
                      <a:lnTo>
                        <a:pt x="118" y="35"/>
                      </a:lnTo>
                      <a:lnTo>
                        <a:pt x="106" y="51"/>
                      </a:lnTo>
                      <a:lnTo>
                        <a:pt x="94" y="68"/>
                      </a:lnTo>
                      <a:lnTo>
                        <a:pt x="90" y="79"/>
                      </a:lnTo>
                      <a:lnTo>
                        <a:pt x="91" y="86"/>
                      </a:lnTo>
                      <a:lnTo>
                        <a:pt x="88" y="89"/>
                      </a:lnTo>
                      <a:lnTo>
                        <a:pt x="85" y="91"/>
                      </a:lnTo>
                      <a:lnTo>
                        <a:pt x="73" y="92"/>
                      </a:lnTo>
                      <a:lnTo>
                        <a:pt x="37" y="87"/>
                      </a:lnTo>
                      <a:lnTo>
                        <a:pt x="0" y="84"/>
                      </a:lnTo>
                      <a:lnTo>
                        <a:pt x="1" y="95"/>
                      </a:lnTo>
                    </a:path>
                  </a:pathLst>
                </a:custGeom>
                <a:solidFill>
                  <a:srgbClr val="406000"/>
                </a:solidFill>
                <a:ln w="12700" cap="rnd">
                  <a:solidFill>
                    <a:srgbClr val="000000"/>
                  </a:solidFill>
                  <a:round/>
                  <a:headEnd type="none" w="sm" len="sm"/>
                  <a:tailEnd type="none" w="sm" len="sm"/>
                </a:ln>
              </p:spPr>
              <p:txBody>
                <a:bodyPr/>
                <a:lstStyle/>
                <a:p>
                  <a:endParaRPr lang="en-US"/>
                </a:p>
              </p:txBody>
            </p:sp>
            <p:grpSp>
              <p:nvGrpSpPr>
                <p:cNvPr id="54" name="Group 93"/>
                <p:cNvGrpSpPr>
                  <a:grpSpLocks/>
                </p:cNvGrpSpPr>
                <p:nvPr/>
              </p:nvGrpSpPr>
              <p:grpSpPr bwMode="auto">
                <a:xfrm>
                  <a:off x="2964" y="1494"/>
                  <a:ext cx="82" cy="97"/>
                  <a:chOff x="2964" y="1494"/>
                  <a:chExt cx="82" cy="97"/>
                </a:xfrm>
              </p:grpSpPr>
              <p:sp>
                <p:nvSpPr>
                  <p:cNvPr id="81" name="Freeform 94"/>
                  <p:cNvSpPr>
                    <a:spLocks/>
                  </p:cNvSpPr>
                  <p:nvPr/>
                </p:nvSpPr>
                <p:spPr bwMode="auto">
                  <a:xfrm>
                    <a:off x="2964" y="1494"/>
                    <a:ext cx="82" cy="97"/>
                  </a:xfrm>
                  <a:custGeom>
                    <a:avLst/>
                    <a:gdLst>
                      <a:gd name="T0" fmla="*/ 37 w 82"/>
                      <a:gd name="T1" fmla="*/ 91 h 97"/>
                      <a:gd name="T2" fmla="*/ 35 w 82"/>
                      <a:gd name="T3" fmla="*/ 87 h 97"/>
                      <a:gd name="T4" fmla="*/ 28 w 82"/>
                      <a:gd name="T5" fmla="*/ 83 h 97"/>
                      <a:gd name="T6" fmla="*/ 20 w 82"/>
                      <a:gd name="T7" fmla="*/ 79 h 97"/>
                      <a:gd name="T8" fmla="*/ 9 w 82"/>
                      <a:gd name="T9" fmla="*/ 55 h 97"/>
                      <a:gd name="T10" fmla="*/ 0 w 82"/>
                      <a:gd name="T11" fmla="*/ 33 h 97"/>
                      <a:gd name="T12" fmla="*/ 0 w 82"/>
                      <a:gd name="T13" fmla="*/ 22 h 97"/>
                      <a:gd name="T14" fmla="*/ 16 w 82"/>
                      <a:gd name="T15" fmla="*/ 3 h 97"/>
                      <a:gd name="T16" fmla="*/ 28 w 82"/>
                      <a:gd name="T17" fmla="*/ 2 h 97"/>
                      <a:gd name="T18" fmla="*/ 31 w 82"/>
                      <a:gd name="T19" fmla="*/ 5 h 97"/>
                      <a:gd name="T20" fmla="*/ 42 w 82"/>
                      <a:gd name="T21" fmla="*/ 0 h 97"/>
                      <a:gd name="T22" fmla="*/ 47 w 82"/>
                      <a:gd name="T23" fmla="*/ 0 h 97"/>
                      <a:gd name="T24" fmla="*/ 50 w 82"/>
                      <a:gd name="T25" fmla="*/ 4 h 97"/>
                      <a:gd name="T26" fmla="*/ 51 w 82"/>
                      <a:gd name="T27" fmla="*/ 8 h 97"/>
                      <a:gd name="T28" fmla="*/ 49 w 82"/>
                      <a:gd name="T29" fmla="*/ 12 h 97"/>
                      <a:gd name="T30" fmla="*/ 29 w 82"/>
                      <a:gd name="T31" fmla="*/ 23 h 97"/>
                      <a:gd name="T32" fmla="*/ 25 w 82"/>
                      <a:gd name="T33" fmla="*/ 39 h 97"/>
                      <a:gd name="T34" fmla="*/ 32 w 82"/>
                      <a:gd name="T35" fmla="*/ 27 h 97"/>
                      <a:gd name="T36" fmla="*/ 51 w 82"/>
                      <a:gd name="T37" fmla="*/ 21 h 97"/>
                      <a:gd name="T38" fmla="*/ 53 w 82"/>
                      <a:gd name="T39" fmla="*/ 21 h 97"/>
                      <a:gd name="T40" fmla="*/ 56 w 82"/>
                      <a:gd name="T41" fmla="*/ 23 h 97"/>
                      <a:gd name="T42" fmla="*/ 57 w 82"/>
                      <a:gd name="T43" fmla="*/ 30 h 97"/>
                      <a:gd name="T44" fmla="*/ 55 w 82"/>
                      <a:gd name="T45" fmla="*/ 34 h 97"/>
                      <a:gd name="T46" fmla="*/ 40 w 82"/>
                      <a:gd name="T47" fmla="*/ 40 h 97"/>
                      <a:gd name="T48" fmla="*/ 40 w 82"/>
                      <a:gd name="T49" fmla="*/ 47 h 97"/>
                      <a:gd name="T50" fmla="*/ 49 w 82"/>
                      <a:gd name="T51" fmla="*/ 61 h 97"/>
                      <a:gd name="T52" fmla="*/ 54 w 82"/>
                      <a:gd name="T53" fmla="*/ 60 h 97"/>
                      <a:gd name="T54" fmla="*/ 58 w 82"/>
                      <a:gd name="T55" fmla="*/ 59 h 97"/>
                      <a:gd name="T56" fmla="*/ 64 w 82"/>
                      <a:gd name="T57" fmla="*/ 55 h 97"/>
                      <a:gd name="T58" fmla="*/ 67 w 82"/>
                      <a:gd name="T59" fmla="*/ 51 h 97"/>
                      <a:gd name="T60" fmla="*/ 71 w 82"/>
                      <a:gd name="T61" fmla="*/ 48 h 97"/>
                      <a:gd name="T62" fmla="*/ 76 w 82"/>
                      <a:gd name="T63" fmla="*/ 48 h 97"/>
                      <a:gd name="T64" fmla="*/ 79 w 82"/>
                      <a:gd name="T65" fmla="*/ 50 h 97"/>
                      <a:gd name="T66" fmla="*/ 81 w 82"/>
                      <a:gd name="T67" fmla="*/ 55 h 97"/>
                      <a:gd name="T68" fmla="*/ 81 w 82"/>
                      <a:gd name="T69" fmla="*/ 59 h 97"/>
                      <a:gd name="T70" fmla="*/ 79 w 82"/>
                      <a:gd name="T71" fmla="*/ 62 h 97"/>
                      <a:gd name="T72" fmla="*/ 72 w 82"/>
                      <a:gd name="T73" fmla="*/ 66 h 97"/>
                      <a:gd name="T74" fmla="*/ 64 w 82"/>
                      <a:gd name="T75" fmla="*/ 69 h 97"/>
                      <a:gd name="T76" fmla="*/ 60 w 82"/>
                      <a:gd name="T77" fmla="*/ 72 h 97"/>
                      <a:gd name="T78" fmla="*/ 66 w 82"/>
                      <a:gd name="T79" fmla="*/ 85 h 97"/>
                      <a:gd name="T80" fmla="*/ 40 w 82"/>
                      <a:gd name="T81" fmla="*/ 96 h 97"/>
                      <a:gd name="T82" fmla="*/ 37 w 82"/>
                      <a:gd name="T83" fmla="*/ 91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7"/>
                      <a:gd name="T128" fmla="*/ 82 w 82"/>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7">
                        <a:moveTo>
                          <a:pt x="37" y="91"/>
                        </a:moveTo>
                        <a:lnTo>
                          <a:pt x="35" y="87"/>
                        </a:lnTo>
                        <a:lnTo>
                          <a:pt x="28" y="83"/>
                        </a:lnTo>
                        <a:lnTo>
                          <a:pt x="20" y="79"/>
                        </a:lnTo>
                        <a:lnTo>
                          <a:pt x="9" y="55"/>
                        </a:lnTo>
                        <a:lnTo>
                          <a:pt x="0" y="33"/>
                        </a:lnTo>
                        <a:lnTo>
                          <a:pt x="0" y="22"/>
                        </a:lnTo>
                        <a:lnTo>
                          <a:pt x="16" y="3"/>
                        </a:lnTo>
                        <a:lnTo>
                          <a:pt x="28" y="2"/>
                        </a:lnTo>
                        <a:lnTo>
                          <a:pt x="31" y="5"/>
                        </a:lnTo>
                        <a:lnTo>
                          <a:pt x="42" y="0"/>
                        </a:lnTo>
                        <a:lnTo>
                          <a:pt x="47" y="0"/>
                        </a:lnTo>
                        <a:lnTo>
                          <a:pt x="50" y="4"/>
                        </a:lnTo>
                        <a:lnTo>
                          <a:pt x="51" y="8"/>
                        </a:lnTo>
                        <a:lnTo>
                          <a:pt x="49" y="12"/>
                        </a:lnTo>
                        <a:lnTo>
                          <a:pt x="29" y="23"/>
                        </a:lnTo>
                        <a:lnTo>
                          <a:pt x="25" y="39"/>
                        </a:lnTo>
                        <a:lnTo>
                          <a:pt x="32" y="27"/>
                        </a:lnTo>
                        <a:lnTo>
                          <a:pt x="51" y="21"/>
                        </a:lnTo>
                        <a:lnTo>
                          <a:pt x="53" y="21"/>
                        </a:lnTo>
                        <a:lnTo>
                          <a:pt x="56" y="23"/>
                        </a:lnTo>
                        <a:lnTo>
                          <a:pt x="57" y="30"/>
                        </a:lnTo>
                        <a:lnTo>
                          <a:pt x="55" y="34"/>
                        </a:lnTo>
                        <a:lnTo>
                          <a:pt x="40" y="40"/>
                        </a:lnTo>
                        <a:lnTo>
                          <a:pt x="40" y="47"/>
                        </a:lnTo>
                        <a:lnTo>
                          <a:pt x="49" y="61"/>
                        </a:lnTo>
                        <a:lnTo>
                          <a:pt x="54" y="60"/>
                        </a:lnTo>
                        <a:lnTo>
                          <a:pt x="58" y="59"/>
                        </a:lnTo>
                        <a:lnTo>
                          <a:pt x="64" y="55"/>
                        </a:lnTo>
                        <a:lnTo>
                          <a:pt x="67" y="51"/>
                        </a:lnTo>
                        <a:lnTo>
                          <a:pt x="71" y="48"/>
                        </a:lnTo>
                        <a:lnTo>
                          <a:pt x="76" y="48"/>
                        </a:lnTo>
                        <a:lnTo>
                          <a:pt x="79" y="50"/>
                        </a:lnTo>
                        <a:lnTo>
                          <a:pt x="81" y="55"/>
                        </a:lnTo>
                        <a:lnTo>
                          <a:pt x="81" y="59"/>
                        </a:lnTo>
                        <a:lnTo>
                          <a:pt x="79" y="62"/>
                        </a:lnTo>
                        <a:lnTo>
                          <a:pt x="72" y="66"/>
                        </a:lnTo>
                        <a:lnTo>
                          <a:pt x="64" y="69"/>
                        </a:lnTo>
                        <a:lnTo>
                          <a:pt x="60" y="72"/>
                        </a:lnTo>
                        <a:lnTo>
                          <a:pt x="66" y="85"/>
                        </a:lnTo>
                        <a:lnTo>
                          <a:pt x="40" y="96"/>
                        </a:lnTo>
                        <a:lnTo>
                          <a:pt x="37" y="91"/>
                        </a:lnTo>
                      </a:path>
                    </a:pathLst>
                  </a:custGeom>
                  <a:solidFill>
                    <a:srgbClr val="FFC0C0"/>
                  </a:solidFill>
                  <a:ln w="12700" cap="rnd">
                    <a:solidFill>
                      <a:srgbClr val="000000"/>
                    </a:solidFill>
                    <a:round/>
                    <a:headEnd type="none" w="sm" len="sm"/>
                    <a:tailEnd type="none" w="sm" len="sm"/>
                  </a:ln>
                </p:spPr>
                <p:txBody>
                  <a:bodyPr/>
                  <a:lstStyle/>
                  <a:p>
                    <a:endParaRPr lang="en-US"/>
                  </a:p>
                </p:txBody>
              </p:sp>
              <p:sp>
                <p:nvSpPr>
                  <p:cNvPr id="82" name="Freeform 95"/>
                  <p:cNvSpPr>
                    <a:spLocks/>
                  </p:cNvSpPr>
                  <p:nvPr/>
                </p:nvSpPr>
                <p:spPr bwMode="auto">
                  <a:xfrm>
                    <a:off x="3035" y="1549"/>
                    <a:ext cx="3" cy="8"/>
                  </a:xfrm>
                  <a:custGeom>
                    <a:avLst/>
                    <a:gdLst>
                      <a:gd name="T0" fmla="*/ 0 w 3"/>
                      <a:gd name="T1" fmla="*/ 0 h 8"/>
                      <a:gd name="T2" fmla="*/ 0 w 3"/>
                      <a:gd name="T3" fmla="*/ 4 h 8"/>
                      <a:gd name="T4" fmla="*/ 1 w 3"/>
                      <a:gd name="T5" fmla="*/ 5 h 8"/>
                      <a:gd name="T6" fmla="*/ 2 w 3"/>
                      <a:gd name="T7" fmla="*/ 7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0" y="0"/>
                        </a:moveTo>
                        <a:lnTo>
                          <a:pt x="0" y="4"/>
                        </a:lnTo>
                        <a:lnTo>
                          <a:pt x="1" y="5"/>
                        </a:lnTo>
                        <a:lnTo>
                          <a:pt x="2" y="7"/>
                        </a:lnTo>
                      </a:path>
                    </a:pathLst>
                  </a:custGeom>
                  <a:noFill/>
                  <a:ln w="12700" cap="rnd">
                    <a:solidFill>
                      <a:srgbClr val="000000"/>
                    </a:solidFill>
                    <a:round/>
                    <a:headEnd type="none" w="sm" len="sm"/>
                    <a:tailEnd type="none" w="sm" len="sm"/>
                  </a:ln>
                </p:spPr>
                <p:txBody>
                  <a:bodyPr/>
                  <a:lstStyle/>
                  <a:p>
                    <a:endParaRPr lang="en-US"/>
                  </a:p>
                </p:txBody>
              </p:sp>
              <p:sp>
                <p:nvSpPr>
                  <p:cNvPr id="83" name="Freeform 96"/>
                  <p:cNvSpPr>
                    <a:spLocks/>
                  </p:cNvSpPr>
                  <p:nvPr/>
                </p:nvSpPr>
                <p:spPr bwMode="auto">
                  <a:xfrm>
                    <a:off x="2979" y="1501"/>
                    <a:ext cx="18" cy="26"/>
                  </a:xfrm>
                  <a:custGeom>
                    <a:avLst/>
                    <a:gdLst>
                      <a:gd name="T0" fmla="*/ 17 w 18"/>
                      <a:gd name="T1" fmla="*/ 0 h 26"/>
                      <a:gd name="T2" fmla="*/ 7 w 18"/>
                      <a:gd name="T3" fmla="*/ 5 h 26"/>
                      <a:gd name="T4" fmla="*/ 4 w 18"/>
                      <a:gd name="T5" fmla="*/ 10 h 26"/>
                      <a:gd name="T6" fmla="*/ 2 w 18"/>
                      <a:gd name="T7" fmla="*/ 16 h 26"/>
                      <a:gd name="T8" fmla="*/ 0 w 18"/>
                      <a:gd name="T9" fmla="*/ 24 h 26"/>
                      <a:gd name="T10" fmla="*/ 0 w 18"/>
                      <a:gd name="T11" fmla="*/ 25 h 26"/>
                      <a:gd name="T12" fmla="*/ 0 60000 65536"/>
                      <a:gd name="T13" fmla="*/ 0 60000 65536"/>
                      <a:gd name="T14" fmla="*/ 0 60000 65536"/>
                      <a:gd name="T15" fmla="*/ 0 60000 65536"/>
                      <a:gd name="T16" fmla="*/ 0 60000 65536"/>
                      <a:gd name="T17" fmla="*/ 0 60000 65536"/>
                      <a:gd name="T18" fmla="*/ 0 w 18"/>
                      <a:gd name="T19" fmla="*/ 0 h 26"/>
                      <a:gd name="T20" fmla="*/ 18 w 1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8" h="26">
                        <a:moveTo>
                          <a:pt x="17" y="0"/>
                        </a:moveTo>
                        <a:lnTo>
                          <a:pt x="7" y="5"/>
                        </a:lnTo>
                        <a:lnTo>
                          <a:pt x="4" y="10"/>
                        </a:lnTo>
                        <a:lnTo>
                          <a:pt x="2" y="16"/>
                        </a:lnTo>
                        <a:lnTo>
                          <a:pt x="0" y="24"/>
                        </a:lnTo>
                        <a:lnTo>
                          <a:pt x="0" y="25"/>
                        </a:lnTo>
                      </a:path>
                    </a:pathLst>
                  </a:custGeom>
                  <a:noFill/>
                  <a:ln w="12700" cap="rnd">
                    <a:solidFill>
                      <a:srgbClr val="000000"/>
                    </a:solidFill>
                    <a:round/>
                    <a:headEnd type="none" w="sm" len="sm"/>
                    <a:tailEnd type="none" w="sm" len="sm"/>
                  </a:ln>
                </p:spPr>
                <p:txBody>
                  <a:bodyPr/>
                  <a:lstStyle/>
                  <a:p>
                    <a:endParaRPr lang="en-US"/>
                  </a:p>
                </p:txBody>
              </p:sp>
            </p:grpSp>
            <p:sp>
              <p:nvSpPr>
                <p:cNvPr id="55" name="Freeform 97"/>
                <p:cNvSpPr>
                  <a:spLocks/>
                </p:cNvSpPr>
                <p:nvPr/>
              </p:nvSpPr>
              <p:spPr bwMode="auto">
                <a:xfrm>
                  <a:off x="2997" y="1567"/>
                  <a:ext cx="49" cy="37"/>
                </a:xfrm>
                <a:custGeom>
                  <a:avLst/>
                  <a:gdLst>
                    <a:gd name="T0" fmla="*/ 7 w 49"/>
                    <a:gd name="T1" fmla="*/ 36 h 37"/>
                    <a:gd name="T2" fmla="*/ 0 w 49"/>
                    <a:gd name="T3" fmla="*/ 18 h 37"/>
                    <a:gd name="T4" fmla="*/ 40 w 49"/>
                    <a:gd name="T5" fmla="*/ 0 h 37"/>
                    <a:gd name="T6" fmla="*/ 48 w 49"/>
                    <a:gd name="T7" fmla="*/ 16 h 37"/>
                    <a:gd name="T8" fmla="*/ 7 w 49"/>
                    <a:gd name="T9" fmla="*/ 36 h 37"/>
                    <a:gd name="T10" fmla="*/ 0 60000 65536"/>
                    <a:gd name="T11" fmla="*/ 0 60000 65536"/>
                    <a:gd name="T12" fmla="*/ 0 60000 65536"/>
                    <a:gd name="T13" fmla="*/ 0 60000 65536"/>
                    <a:gd name="T14" fmla="*/ 0 60000 65536"/>
                    <a:gd name="T15" fmla="*/ 0 w 49"/>
                    <a:gd name="T16" fmla="*/ 0 h 37"/>
                    <a:gd name="T17" fmla="*/ 49 w 49"/>
                    <a:gd name="T18" fmla="*/ 37 h 37"/>
                  </a:gdLst>
                  <a:ahLst/>
                  <a:cxnLst>
                    <a:cxn ang="T10">
                      <a:pos x="T0" y="T1"/>
                    </a:cxn>
                    <a:cxn ang="T11">
                      <a:pos x="T2" y="T3"/>
                    </a:cxn>
                    <a:cxn ang="T12">
                      <a:pos x="T4" y="T5"/>
                    </a:cxn>
                    <a:cxn ang="T13">
                      <a:pos x="T6" y="T7"/>
                    </a:cxn>
                    <a:cxn ang="T14">
                      <a:pos x="T8" y="T9"/>
                    </a:cxn>
                  </a:cxnLst>
                  <a:rect l="T15" t="T16" r="T17" b="T18"/>
                  <a:pathLst>
                    <a:path w="49" h="37">
                      <a:moveTo>
                        <a:pt x="7" y="36"/>
                      </a:moveTo>
                      <a:lnTo>
                        <a:pt x="0" y="18"/>
                      </a:lnTo>
                      <a:lnTo>
                        <a:pt x="40" y="0"/>
                      </a:lnTo>
                      <a:lnTo>
                        <a:pt x="48" y="16"/>
                      </a:lnTo>
                      <a:lnTo>
                        <a:pt x="7" y="36"/>
                      </a:lnTo>
                    </a:path>
                  </a:pathLst>
                </a:custGeom>
                <a:solidFill>
                  <a:srgbClr val="FFFFC0"/>
                </a:solidFill>
                <a:ln w="12700" cap="rnd">
                  <a:solidFill>
                    <a:srgbClr val="000000"/>
                  </a:solidFill>
                  <a:round/>
                  <a:headEnd type="none" w="sm" len="sm"/>
                  <a:tailEnd type="none" w="sm" len="sm"/>
                </a:ln>
              </p:spPr>
              <p:txBody>
                <a:bodyPr/>
                <a:lstStyle/>
                <a:p>
                  <a:endParaRPr lang="en-US"/>
                </a:p>
              </p:txBody>
            </p:sp>
            <p:grpSp>
              <p:nvGrpSpPr>
                <p:cNvPr id="56" name="Group 98"/>
                <p:cNvGrpSpPr>
                  <a:grpSpLocks/>
                </p:cNvGrpSpPr>
                <p:nvPr/>
              </p:nvGrpSpPr>
              <p:grpSpPr bwMode="auto">
                <a:xfrm>
                  <a:off x="2444" y="1299"/>
                  <a:ext cx="334" cy="518"/>
                  <a:chOff x="2444" y="1299"/>
                  <a:chExt cx="334" cy="518"/>
                </a:xfrm>
              </p:grpSpPr>
              <p:grpSp>
                <p:nvGrpSpPr>
                  <p:cNvPr id="62" name="Group 99"/>
                  <p:cNvGrpSpPr>
                    <a:grpSpLocks/>
                  </p:cNvGrpSpPr>
                  <p:nvPr/>
                </p:nvGrpSpPr>
                <p:grpSpPr bwMode="auto">
                  <a:xfrm>
                    <a:off x="2592" y="1332"/>
                    <a:ext cx="186" cy="259"/>
                    <a:chOff x="2592" y="1332"/>
                    <a:chExt cx="186" cy="259"/>
                  </a:xfrm>
                </p:grpSpPr>
                <p:sp>
                  <p:nvSpPr>
                    <p:cNvPr id="68" name="Freeform 100"/>
                    <p:cNvSpPr>
                      <a:spLocks/>
                    </p:cNvSpPr>
                    <p:nvPr/>
                  </p:nvSpPr>
                  <p:spPr bwMode="auto">
                    <a:xfrm>
                      <a:off x="2609" y="1519"/>
                      <a:ext cx="41" cy="72"/>
                    </a:xfrm>
                    <a:custGeom>
                      <a:avLst/>
                      <a:gdLst>
                        <a:gd name="T0" fmla="*/ 15 w 41"/>
                        <a:gd name="T1" fmla="*/ 0 h 72"/>
                        <a:gd name="T2" fmla="*/ 13 w 41"/>
                        <a:gd name="T3" fmla="*/ 25 h 72"/>
                        <a:gd name="T4" fmla="*/ 7 w 41"/>
                        <a:gd name="T5" fmla="*/ 48 h 72"/>
                        <a:gd name="T6" fmla="*/ 0 w 41"/>
                        <a:gd name="T7" fmla="*/ 60 h 72"/>
                        <a:gd name="T8" fmla="*/ 20 w 41"/>
                        <a:gd name="T9" fmla="*/ 71 h 72"/>
                        <a:gd name="T10" fmla="*/ 32 w 41"/>
                        <a:gd name="T11" fmla="*/ 44 h 72"/>
                        <a:gd name="T12" fmla="*/ 35 w 41"/>
                        <a:gd name="T13" fmla="*/ 27 h 72"/>
                        <a:gd name="T14" fmla="*/ 40 w 41"/>
                        <a:gd name="T15" fmla="*/ 4 h 72"/>
                        <a:gd name="T16" fmla="*/ 15 w 41"/>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72"/>
                        <a:gd name="T29" fmla="*/ 41 w 41"/>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72">
                          <a:moveTo>
                            <a:pt x="15" y="0"/>
                          </a:moveTo>
                          <a:lnTo>
                            <a:pt x="13" y="25"/>
                          </a:lnTo>
                          <a:lnTo>
                            <a:pt x="7" y="48"/>
                          </a:lnTo>
                          <a:lnTo>
                            <a:pt x="0" y="60"/>
                          </a:lnTo>
                          <a:lnTo>
                            <a:pt x="20" y="71"/>
                          </a:lnTo>
                          <a:lnTo>
                            <a:pt x="32" y="44"/>
                          </a:lnTo>
                          <a:lnTo>
                            <a:pt x="35" y="27"/>
                          </a:lnTo>
                          <a:lnTo>
                            <a:pt x="40" y="4"/>
                          </a:lnTo>
                          <a:lnTo>
                            <a:pt x="15" y="0"/>
                          </a:lnTo>
                        </a:path>
                      </a:pathLst>
                    </a:custGeom>
                    <a:solidFill>
                      <a:srgbClr val="FFA0A0"/>
                    </a:solidFill>
                    <a:ln w="12700" cap="rnd">
                      <a:solidFill>
                        <a:srgbClr val="000000"/>
                      </a:solidFill>
                      <a:round/>
                      <a:headEnd type="none" w="sm" len="sm"/>
                      <a:tailEnd type="none" w="sm" len="sm"/>
                    </a:ln>
                  </p:spPr>
                  <p:txBody>
                    <a:bodyPr/>
                    <a:lstStyle/>
                    <a:p>
                      <a:endParaRPr lang="en-US"/>
                    </a:p>
                  </p:txBody>
                </p:sp>
                <p:grpSp>
                  <p:nvGrpSpPr>
                    <p:cNvPr id="69" name="Group 101"/>
                    <p:cNvGrpSpPr>
                      <a:grpSpLocks/>
                    </p:cNvGrpSpPr>
                    <p:nvPr/>
                  </p:nvGrpSpPr>
                  <p:grpSpPr bwMode="auto">
                    <a:xfrm>
                      <a:off x="2592" y="1332"/>
                      <a:ext cx="186" cy="243"/>
                      <a:chOff x="2592" y="1332"/>
                      <a:chExt cx="186" cy="243"/>
                    </a:xfrm>
                  </p:grpSpPr>
                  <p:grpSp>
                    <p:nvGrpSpPr>
                      <p:cNvPr id="70" name="Group 102"/>
                      <p:cNvGrpSpPr>
                        <a:grpSpLocks/>
                      </p:cNvGrpSpPr>
                      <p:nvPr/>
                    </p:nvGrpSpPr>
                    <p:grpSpPr bwMode="auto">
                      <a:xfrm>
                        <a:off x="2675" y="1492"/>
                        <a:ext cx="26" cy="35"/>
                        <a:chOff x="2675" y="1492"/>
                        <a:chExt cx="26" cy="35"/>
                      </a:xfrm>
                    </p:grpSpPr>
                    <p:sp>
                      <p:nvSpPr>
                        <p:cNvPr id="79" name="Freeform 103"/>
                        <p:cNvSpPr>
                          <a:spLocks/>
                        </p:cNvSpPr>
                        <p:nvPr/>
                      </p:nvSpPr>
                      <p:spPr bwMode="auto">
                        <a:xfrm>
                          <a:off x="2675" y="1492"/>
                          <a:ext cx="26" cy="15"/>
                        </a:xfrm>
                        <a:custGeom>
                          <a:avLst/>
                          <a:gdLst>
                            <a:gd name="T0" fmla="*/ 25 w 26"/>
                            <a:gd name="T1" fmla="*/ 2 h 15"/>
                            <a:gd name="T2" fmla="*/ 24 w 26"/>
                            <a:gd name="T3" fmla="*/ 14 h 15"/>
                            <a:gd name="T4" fmla="*/ 0 w 26"/>
                            <a:gd name="T5" fmla="*/ 11 h 15"/>
                            <a:gd name="T6" fmla="*/ 4 w 26"/>
                            <a:gd name="T7" fmla="*/ 0 h 15"/>
                            <a:gd name="T8" fmla="*/ 25 w 26"/>
                            <a:gd name="T9" fmla="*/ 2 h 15"/>
                            <a:gd name="T10" fmla="*/ 0 60000 65536"/>
                            <a:gd name="T11" fmla="*/ 0 60000 65536"/>
                            <a:gd name="T12" fmla="*/ 0 60000 65536"/>
                            <a:gd name="T13" fmla="*/ 0 60000 65536"/>
                            <a:gd name="T14" fmla="*/ 0 60000 65536"/>
                            <a:gd name="T15" fmla="*/ 0 w 26"/>
                            <a:gd name="T16" fmla="*/ 0 h 15"/>
                            <a:gd name="T17" fmla="*/ 26 w 26"/>
                            <a:gd name="T18" fmla="*/ 15 h 15"/>
                          </a:gdLst>
                          <a:ahLst/>
                          <a:cxnLst>
                            <a:cxn ang="T10">
                              <a:pos x="T0" y="T1"/>
                            </a:cxn>
                            <a:cxn ang="T11">
                              <a:pos x="T2" y="T3"/>
                            </a:cxn>
                            <a:cxn ang="T12">
                              <a:pos x="T4" y="T5"/>
                            </a:cxn>
                            <a:cxn ang="T13">
                              <a:pos x="T6" y="T7"/>
                            </a:cxn>
                            <a:cxn ang="T14">
                              <a:pos x="T8" y="T9"/>
                            </a:cxn>
                          </a:cxnLst>
                          <a:rect l="T15" t="T16" r="T17" b="T18"/>
                          <a:pathLst>
                            <a:path w="26" h="15">
                              <a:moveTo>
                                <a:pt x="25" y="2"/>
                              </a:moveTo>
                              <a:lnTo>
                                <a:pt x="24" y="14"/>
                              </a:lnTo>
                              <a:lnTo>
                                <a:pt x="0" y="11"/>
                              </a:lnTo>
                              <a:lnTo>
                                <a:pt x="4" y="0"/>
                              </a:lnTo>
                              <a:lnTo>
                                <a:pt x="25" y="2"/>
                              </a:lnTo>
                            </a:path>
                          </a:pathLst>
                        </a:custGeom>
                        <a:solidFill>
                          <a:srgbClr val="FFFFFF"/>
                        </a:solidFill>
                        <a:ln w="12700" cap="rnd">
                          <a:solidFill>
                            <a:srgbClr val="000000"/>
                          </a:solidFill>
                          <a:round/>
                          <a:headEnd type="none" w="sm" len="sm"/>
                          <a:tailEnd type="none" w="sm" len="sm"/>
                        </a:ln>
                      </p:spPr>
                      <p:txBody>
                        <a:bodyPr/>
                        <a:lstStyle/>
                        <a:p>
                          <a:endParaRPr lang="en-US"/>
                        </a:p>
                      </p:txBody>
                    </p:sp>
                    <p:sp>
                      <p:nvSpPr>
                        <p:cNvPr id="80" name="Freeform 104"/>
                        <p:cNvSpPr>
                          <a:spLocks/>
                        </p:cNvSpPr>
                        <p:nvPr/>
                      </p:nvSpPr>
                      <p:spPr bwMode="auto">
                        <a:xfrm>
                          <a:off x="2675" y="1505"/>
                          <a:ext cx="18" cy="22"/>
                        </a:xfrm>
                        <a:custGeom>
                          <a:avLst/>
                          <a:gdLst>
                            <a:gd name="T0" fmla="*/ 17 w 18"/>
                            <a:gd name="T1" fmla="*/ 1 h 22"/>
                            <a:gd name="T2" fmla="*/ 16 w 18"/>
                            <a:gd name="T3" fmla="*/ 7 h 22"/>
                            <a:gd name="T4" fmla="*/ 16 w 18"/>
                            <a:gd name="T5" fmla="*/ 10 h 22"/>
                            <a:gd name="T6" fmla="*/ 16 w 18"/>
                            <a:gd name="T7" fmla="*/ 14 h 22"/>
                            <a:gd name="T8" fmla="*/ 17 w 18"/>
                            <a:gd name="T9" fmla="*/ 21 h 22"/>
                            <a:gd name="T10" fmla="*/ 1 w 18"/>
                            <a:gd name="T11" fmla="*/ 12 h 22"/>
                            <a:gd name="T12" fmla="*/ 0 w 18"/>
                            <a:gd name="T13" fmla="*/ 0 h 22"/>
                            <a:gd name="T14" fmla="*/ 17 w 18"/>
                            <a:gd name="T15" fmla="*/ 1 h 22"/>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2"/>
                            <a:gd name="T26" fmla="*/ 18 w 18"/>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2">
                              <a:moveTo>
                                <a:pt x="17" y="1"/>
                              </a:moveTo>
                              <a:lnTo>
                                <a:pt x="16" y="7"/>
                              </a:lnTo>
                              <a:lnTo>
                                <a:pt x="16" y="10"/>
                              </a:lnTo>
                              <a:lnTo>
                                <a:pt x="16" y="14"/>
                              </a:lnTo>
                              <a:lnTo>
                                <a:pt x="17" y="21"/>
                              </a:lnTo>
                              <a:lnTo>
                                <a:pt x="1" y="12"/>
                              </a:lnTo>
                              <a:lnTo>
                                <a:pt x="0" y="0"/>
                              </a:lnTo>
                              <a:lnTo>
                                <a:pt x="17" y="1"/>
                              </a:lnTo>
                            </a:path>
                          </a:pathLst>
                        </a:custGeom>
                        <a:solidFill>
                          <a:srgbClr val="402000"/>
                        </a:solidFill>
                        <a:ln w="12700" cap="rnd">
                          <a:solidFill>
                            <a:srgbClr val="000000"/>
                          </a:solidFill>
                          <a:round/>
                          <a:headEnd type="none" w="sm" len="sm"/>
                          <a:tailEnd type="none" w="sm" len="sm"/>
                        </a:ln>
                      </p:spPr>
                      <p:txBody>
                        <a:bodyPr/>
                        <a:lstStyle/>
                        <a:p>
                          <a:endParaRPr lang="en-US"/>
                        </a:p>
                      </p:txBody>
                    </p:sp>
                  </p:grpSp>
                  <p:grpSp>
                    <p:nvGrpSpPr>
                      <p:cNvPr id="71" name="Group 105"/>
                      <p:cNvGrpSpPr>
                        <a:grpSpLocks/>
                      </p:cNvGrpSpPr>
                      <p:nvPr/>
                    </p:nvGrpSpPr>
                    <p:grpSpPr bwMode="auto">
                      <a:xfrm>
                        <a:off x="2592" y="1332"/>
                        <a:ext cx="186" cy="243"/>
                        <a:chOff x="2592" y="1332"/>
                        <a:chExt cx="186" cy="243"/>
                      </a:xfrm>
                    </p:grpSpPr>
                    <p:sp>
                      <p:nvSpPr>
                        <p:cNvPr id="76" name="Freeform 106"/>
                        <p:cNvSpPr>
                          <a:spLocks/>
                        </p:cNvSpPr>
                        <p:nvPr/>
                      </p:nvSpPr>
                      <p:spPr bwMode="auto">
                        <a:xfrm>
                          <a:off x="2592" y="1332"/>
                          <a:ext cx="186" cy="243"/>
                        </a:xfrm>
                        <a:custGeom>
                          <a:avLst/>
                          <a:gdLst>
                            <a:gd name="T0" fmla="*/ 126 w 186"/>
                            <a:gd name="T1" fmla="*/ 20 h 243"/>
                            <a:gd name="T2" fmla="*/ 140 w 186"/>
                            <a:gd name="T3" fmla="*/ 33 h 243"/>
                            <a:gd name="T4" fmla="*/ 153 w 186"/>
                            <a:gd name="T5" fmla="*/ 53 h 243"/>
                            <a:gd name="T6" fmla="*/ 154 w 186"/>
                            <a:gd name="T7" fmla="*/ 75 h 243"/>
                            <a:gd name="T8" fmla="*/ 153 w 186"/>
                            <a:gd name="T9" fmla="*/ 88 h 243"/>
                            <a:gd name="T10" fmla="*/ 165 w 186"/>
                            <a:gd name="T11" fmla="*/ 106 h 243"/>
                            <a:gd name="T12" fmla="*/ 177 w 186"/>
                            <a:gd name="T13" fmla="*/ 126 h 243"/>
                            <a:gd name="T14" fmla="*/ 184 w 186"/>
                            <a:gd name="T15" fmla="*/ 143 h 243"/>
                            <a:gd name="T16" fmla="*/ 183 w 186"/>
                            <a:gd name="T17" fmla="*/ 161 h 243"/>
                            <a:gd name="T18" fmla="*/ 179 w 186"/>
                            <a:gd name="T19" fmla="*/ 169 h 243"/>
                            <a:gd name="T20" fmla="*/ 168 w 186"/>
                            <a:gd name="T21" fmla="*/ 172 h 243"/>
                            <a:gd name="T22" fmla="*/ 150 w 186"/>
                            <a:gd name="T23" fmla="*/ 161 h 243"/>
                            <a:gd name="T24" fmla="*/ 140 w 186"/>
                            <a:gd name="T25" fmla="*/ 144 h 243"/>
                            <a:gd name="T26" fmla="*/ 133 w 186"/>
                            <a:gd name="T27" fmla="*/ 173 h 243"/>
                            <a:gd name="T28" fmla="*/ 118 w 186"/>
                            <a:gd name="T29" fmla="*/ 161 h 243"/>
                            <a:gd name="T30" fmla="*/ 96 w 186"/>
                            <a:gd name="T31" fmla="*/ 162 h 243"/>
                            <a:gd name="T32" fmla="*/ 85 w 186"/>
                            <a:gd name="T33" fmla="*/ 172 h 243"/>
                            <a:gd name="T34" fmla="*/ 87 w 186"/>
                            <a:gd name="T35" fmla="*/ 181 h 243"/>
                            <a:gd name="T36" fmla="*/ 107 w 186"/>
                            <a:gd name="T37" fmla="*/ 190 h 243"/>
                            <a:gd name="T38" fmla="*/ 125 w 186"/>
                            <a:gd name="T39" fmla="*/ 193 h 243"/>
                            <a:gd name="T40" fmla="*/ 124 w 186"/>
                            <a:gd name="T41" fmla="*/ 215 h 243"/>
                            <a:gd name="T42" fmla="*/ 120 w 186"/>
                            <a:gd name="T43" fmla="*/ 235 h 243"/>
                            <a:gd name="T44" fmla="*/ 114 w 186"/>
                            <a:gd name="T45" fmla="*/ 242 h 243"/>
                            <a:gd name="T46" fmla="*/ 99 w 186"/>
                            <a:gd name="T47" fmla="*/ 236 h 243"/>
                            <a:gd name="T48" fmla="*/ 58 w 186"/>
                            <a:gd name="T49" fmla="*/ 207 h 243"/>
                            <a:gd name="T50" fmla="*/ 39 w 186"/>
                            <a:gd name="T51" fmla="*/ 190 h 243"/>
                            <a:gd name="T52" fmla="*/ 36 w 186"/>
                            <a:gd name="T53" fmla="*/ 181 h 243"/>
                            <a:gd name="T54" fmla="*/ 23 w 186"/>
                            <a:gd name="T55" fmla="*/ 182 h 243"/>
                            <a:gd name="T56" fmla="*/ 15 w 186"/>
                            <a:gd name="T57" fmla="*/ 174 h 243"/>
                            <a:gd name="T58" fmla="*/ 13 w 186"/>
                            <a:gd name="T59" fmla="*/ 153 h 243"/>
                            <a:gd name="T60" fmla="*/ 6 w 186"/>
                            <a:gd name="T61" fmla="*/ 130 h 243"/>
                            <a:gd name="T62" fmla="*/ 0 w 186"/>
                            <a:gd name="T63" fmla="*/ 90 h 243"/>
                            <a:gd name="T64" fmla="*/ 9 w 186"/>
                            <a:gd name="T65" fmla="*/ 42 h 243"/>
                            <a:gd name="T66" fmla="*/ 23 w 186"/>
                            <a:gd name="T67" fmla="*/ 21 h 243"/>
                            <a:gd name="T68" fmla="*/ 45 w 186"/>
                            <a:gd name="T69" fmla="*/ 5 h 243"/>
                            <a:gd name="T70" fmla="*/ 70 w 186"/>
                            <a:gd name="T71" fmla="*/ 0 h 243"/>
                            <a:gd name="T72" fmla="*/ 91 w 186"/>
                            <a:gd name="T73" fmla="*/ 3 h 243"/>
                            <a:gd name="T74" fmla="*/ 112 w 186"/>
                            <a:gd name="T75" fmla="*/ 11 h 2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6"/>
                            <a:gd name="T115" fmla="*/ 0 h 243"/>
                            <a:gd name="T116" fmla="*/ 186 w 186"/>
                            <a:gd name="T117" fmla="*/ 243 h 2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6" h="243">
                              <a:moveTo>
                                <a:pt x="112" y="11"/>
                              </a:moveTo>
                              <a:lnTo>
                                <a:pt x="126" y="20"/>
                              </a:lnTo>
                              <a:lnTo>
                                <a:pt x="134" y="27"/>
                              </a:lnTo>
                              <a:lnTo>
                                <a:pt x="140" y="33"/>
                              </a:lnTo>
                              <a:lnTo>
                                <a:pt x="148" y="43"/>
                              </a:lnTo>
                              <a:lnTo>
                                <a:pt x="153" y="53"/>
                              </a:lnTo>
                              <a:lnTo>
                                <a:pt x="154" y="62"/>
                              </a:lnTo>
                              <a:lnTo>
                                <a:pt x="154" y="75"/>
                              </a:lnTo>
                              <a:lnTo>
                                <a:pt x="152" y="82"/>
                              </a:lnTo>
                              <a:lnTo>
                                <a:pt x="153" y="88"/>
                              </a:lnTo>
                              <a:lnTo>
                                <a:pt x="157" y="95"/>
                              </a:lnTo>
                              <a:lnTo>
                                <a:pt x="165" y="106"/>
                              </a:lnTo>
                              <a:lnTo>
                                <a:pt x="171" y="115"/>
                              </a:lnTo>
                              <a:lnTo>
                                <a:pt x="177" y="126"/>
                              </a:lnTo>
                              <a:lnTo>
                                <a:pt x="182" y="136"/>
                              </a:lnTo>
                              <a:lnTo>
                                <a:pt x="184" y="143"/>
                              </a:lnTo>
                              <a:lnTo>
                                <a:pt x="185" y="151"/>
                              </a:lnTo>
                              <a:lnTo>
                                <a:pt x="183" y="161"/>
                              </a:lnTo>
                              <a:lnTo>
                                <a:pt x="181" y="166"/>
                              </a:lnTo>
                              <a:lnTo>
                                <a:pt x="179" y="169"/>
                              </a:lnTo>
                              <a:lnTo>
                                <a:pt x="174" y="173"/>
                              </a:lnTo>
                              <a:lnTo>
                                <a:pt x="168" y="172"/>
                              </a:lnTo>
                              <a:lnTo>
                                <a:pt x="160" y="168"/>
                              </a:lnTo>
                              <a:lnTo>
                                <a:pt x="150" y="161"/>
                              </a:lnTo>
                              <a:lnTo>
                                <a:pt x="139" y="155"/>
                              </a:lnTo>
                              <a:lnTo>
                                <a:pt x="140" y="144"/>
                              </a:lnTo>
                              <a:lnTo>
                                <a:pt x="138" y="170"/>
                              </a:lnTo>
                              <a:lnTo>
                                <a:pt x="133" y="173"/>
                              </a:lnTo>
                              <a:lnTo>
                                <a:pt x="128" y="167"/>
                              </a:lnTo>
                              <a:lnTo>
                                <a:pt x="118" y="161"/>
                              </a:lnTo>
                              <a:lnTo>
                                <a:pt x="108" y="160"/>
                              </a:lnTo>
                              <a:lnTo>
                                <a:pt x="96" y="162"/>
                              </a:lnTo>
                              <a:lnTo>
                                <a:pt x="88" y="166"/>
                              </a:lnTo>
                              <a:lnTo>
                                <a:pt x="85" y="172"/>
                              </a:lnTo>
                              <a:lnTo>
                                <a:pt x="85" y="178"/>
                              </a:lnTo>
                              <a:lnTo>
                                <a:pt x="87" y="181"/>
                              </a:lnTo>
                              <a:lnTo>
                                <a:pt x="97" y="187"/>
                              </a:lnTo>
                              <a:lnTo>
                                <a:pt x="107" y="190"/>
                              </a:lnTo>
                              <a:lnTo>
                                <a:pt x="117" y="193"/>
                              </a:lnTo>
                              <a:lnTo>
                                <a:pt x="125" y="193"/>
                              </a:lnTo>
                              <a:lnTo>
                                <a:pt x="127" y="191"/>
                              </a:lnTo>
                              <a:lnTo>
                                <a:pt x="124" y="215"/>
                              </a:lnTo>
                              <a:lnTo>
                                <a:pt x="121" y="228"/>
                              </a:lnTo>
                              <a:lnTo>
                                <a:pt x="120" y="235"/>
                              </a:lnTo>
                              <a:lnTo>
                                <a:pt x="119" y="238"/>
                              </a:lnTo>
                              <a:lnTo>
                                <a:pt x="114" y="242"/>
                              </a:lnTo>
                              <a:lnTo>
                                <a:pt x="108" y="241"/>
                              </a:lnTo>
                              <a:lnTo>
                                <a:pt x="99" y="236"/>
                              </a:lnTo>
                              <a:lnTo>
                                <a:pt x="78" y="222"/>
                              </a:lnTo>
                              <a:lnTo>
                                <a:pt x="58" y="207"/>
                              </a:lnTo>
                              <a:lnTo>
                                <a:pt x="42" y="195"/>
                              </a:lnTo>
                              <a:lnTo>
                                <a:pt x="39" y="190"/>
                              </a:lnTo>
                              <a:lnTo>
                                <a:pt x="37" y="184"/>
                              </a:lnTo>
                              <a:lnTo>
                                <a:pt x="36" y="181"/>
                              </a:lnTo>
                              <a:lnTo>
                                <a:pt x="30" y="182"/>
                              </a:lnTo>
                              <a:lnTo>
                                <a:pt x="23" y="182"/>
                              </a:lnTo>
                              <a:lnTo>
                                <a:pt x="19" y="181"/>
                              </a:lnTo>
                              <a:lnTo>
                                <a:pt x="15" y="174"/>
                              </a:lnTo>
                              <a:lnTo>
                                <a:pt x="12" y="166"/>
                              </a:lnTo>
                              <a:lnTo>
                                <a:pt x="13" y="153"/>
                              </a:lnTo>
                              <a:lnTo>
                                <a:pt x="12" y="143"/>
                              </a:lnTo>
                              <a:lnTo>
                                <a:pt x="6" y="130"/>
                              </a:lnTo>
                              <a:lnTo>
                                <a:pt x="1" y="116"/>
                              </a:lnTo>
                              <a:lnTo>
                                <a:pt x="0" y="90"/>
                              </a:lnTo>
                              <a:lnTo>
                                <a:pt x="2" y="65"/>
                              </a:lnTo>
                              <a:lnTo>
                                <a:pt x="9" y="42"/>
                              </a:lnTo>
                              <a:lnTo>
                                <a:pt x="15" y="30"/>
                              </a:lnTo>
                              <a:lnTo>
                                <a:pt x="23" y="21"/>
                              </a:lnTo>
                              <a:lnTo>
                                <a:pt x="32" y="11"/>
                              </a:lnTo>
                              <a:lnTo>
                                <a:pt x="45" y="5"/>
                              </a:lnTo>
                              <a:lnTo>
                                <a:pt x="56" y="1"/>
                              </a:lnTo>
                              <a:lnTo>
                                <a:pt x="70" y="0"/>
                              </a:lnTo>
                              <a:lnTo>
                                <a:pt x="83" y="1"/>
                              </a:lnTo>
                              <a:lnTo>
                                <a:pt x="91" y="3"/>
                              </a:lnTo>
                              <a:lnTo>
                                <a:pt x="101" y="6"/>
                              </a:lnTo>
                              <a:lnTo>
                                <a:pt x="112" y="11"/>
                              </a:lnTo>
                            </a:path>
                          </a:pathLst>
                        </a:custGeom>
                        <a:solidFill>
                          <a:srgbClr val="FFA0A0"/>
                        </a:solidFill>
                        <a:ln w="12700" cap="rnd">
                          <a:solidFill>
                            <a:srgbClr val="000000"/>
                          </a:solidFill>
                          <a:round/>
                          <a:headEnd type="none" w="sm" len="sm"/>
                          <a:tailEnd type="none" w="sm" len="sm"/>
                        </a:ln>
                      </p:spPr>
                      <p:txBody>
                        <a:bodyPr/>
                        <a:lstStyle/>
                        <a:p>
                          <a:endParaRPr lang="en-US"/>
                        </a:p>
                      </p:txBody>
                    </p:sp>
                    <p:sp>
                      <p:nvSpPr>
                        <p:cNvPr id="77" name="Freeform 107"/>
                        <p:cNvSpPr>
                          <a:spLocks/>
                        </p:cNvSpPr>
                        <p:nvPr/>
                      </p:nvSpPr>
                      <p:spPr bwMode="auto">
                        <a:xfrm>
                          <a:off x="2676" y="1375"/>
                          <a:ext cx="44" cy="34"/>
                        </a:xfrm>
                        <a:custGeom>
                          <a:avLst/>
                          <a:gdLst>
                            <a:gd name="T0" fmla="*/ 1 w 44"/>
                            <a:gd name="T1" fmla="*/ 21 h 34"/>
                            <a:gd name="T2" fmla="*/ 11 w 44"/>
                            <a:gd name="T3" fmla="*/ 12 h 34"/>
                            <a:gd name="T4" fmla="*/ 21 w 44"/>
                            <a:gd name="T5" fmla="*/ 5 h 34"/>
                            <a:gd name="T6" fmla="*/ 31 w 44"/>
                            <a:gd name="T7" fmla="*/ 1 h 34"/>
                            <a:gd name="T8" fmla="*/ 36 w 44"/>
                            <a:gd name="T9" fmla="*/ 0 h 34"/>
                            <a:gd name="T10" fmla="*/ 40 w 44"/>
                            <a:gd name="T11" fmla="*/ 0 h 34"/>
                            <a:gd name="T12" fmla="*/ 42 w 44"/>
                            <a:gd name="T13" fmla="*/ 2 h 34"/>
                            <a:gd name="T14" fmla="*/ 43 w 44"/>
                            <a:gd name="T15" fmla="*/ 6 h 34"/>
                            <a:gd name="T16" fmla="*/ 42 w 44"/>
                            <a:gd name="T17" fmla="*/ 9 h 34"/>
                            <a:gd name="T18" fmla="*/ 39 w 44"/>
                            <a:gd name="T19" fmla="*/ 11 h 34"/>
                            <a:gd name="T20" fmla="*/ 32 w 44"/>
                            <a:gd name="T21" fmla="*/ 13 h 34"/>
                            <a:gd name="T22" fmla="*/ 23 w 44"/>
                            <a:gd name="T23" fmla="*/ 18 h 34"/>
                            <a:gd name="T24" fmla="*/ 16 w 44"/>
                            <a:gd name="T25" fmla="*/ 23 h 34"/>
                            <a:gd name="T26" fmla="*/ 11 w 44"/>
                            <a:gd name="T27" fmla="*/ 27 h 34"/>
                            <a:gd name="T28" fmla="*/ 6 w 44"/>
                            <a:gd name="T29" fmla="*/ 32 h 34"/>
                            <a:gd name="T30" fmla="*/ 2 w 44"/>
                            <a:gd name="T31" fmla="*/ 33 h 34"/>
                            <a:gd name="T32" fmla="*/ 0 w 44"/>
                            <a:gd name="T33" fmla="*/ 27 h 34"/>
                            <a:gd name="T34" fmla="*/ 1 w 44"/>
                            <a:gd name="T35" fmla="*/ 2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34"/>
                            <a:gd name="T56" fmla="*/ 44 w 44"/>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34">
                              <a:moveTo>
                                <a:pt x="1" y="21"/>
                              </a:moveTo>
                              <a:lnTo>
                                <a:pt x="11" y="12"/>
                              </a:lnTo>
                              <a:lnTo>
                                <a:pt x="21" y="5"/>
                              </a:lnTo>
                              <a:lnTo>
                                <a:pt x="31" y="1"/>
                              </a:lnTo>
                              <a:lnTo>
                                <a:pt x="36" y="0"/>
                              </a:lnTo>
                              <a:lnTo>
                                <a:pt x="40" y="0"/>
                              </a:lnTo>
                              <a:lnTo>
                                <a:pt x="42" y="2"/>
                              </a:lnTo>
                              <a:lnTo>
                                <a:pt x="43" y="6"/>
                              </a:lnTo>
                              <a:lnTo>
                                <a:pt x="42" y="9"/>
                              </a:lnTo>
                              <a:lnTo>
                                <a:pt x="39" y="11"/>
                              </a:lnTo>
                              <a:lnTo>
                                <a:pt x="32" y="13"/>
                              </a:lnTo>
                              <a:lnTo>
                                <a:pt x="23" y="18"/>
                              </a:lnTo>
                              <a:lnTo>
                                <a:pt x="16" y="23"/>
                              </a:lnTo>
                              <a:lnTo>
                                <a:pt x="11" y="27"/>
                              </a:lnTo>
                              <a:lnTo>
                                <a:pt x="6" y="32"/>
                              </a:lnTo>
                              <a:lnTo>
                                <a:pt x="2" y="33"/>
                              </a:lnTo>
                              <a:lnTo>
                                <a:pt x="0" y="27"/>
                              </a:lnTo>
                              <a:lnTo>
                                <a:pt x="1" y="21"/>
                              </a:lnTo>
                            </a:path>
                          </a:pathLst>
                        </a:custGeom>
                        <a:solidFill>
                          <a:srgbClr val="402000"/>
                        </a:solidFill>
                        <a:ln w="12700" cap="rnd">
                          <a:solidFill>
                            <a:srgbClr val="000000"/>
                          </a:solidFill>
                          <a:round/>
                          <a:headEnd type="none" w="sm" len="sm"/>
                          <a:tailEnd type="none" w="sm" len="sm"/>
                        </a:ln>
                      </p:spPr>
                      <p:txBody>
                        <a:bodyPr/>
                        <a:lstStyle/>
                        <a:p>
                          <a:endParaRPr lang="en-US"/>
                        </a:p>
                      </p:txBody>
                    </p:sp>
                    <p:sp>
                      <p:nvSpPr>
                        <p:cNvPr id="78" name="Freeform 108"/>
                        <p:cNvSpPr>
                          <a:spLocks/>
                        </p:cNvSpPr>
                        <p:nvPr/>
                      </p:nvSpPr>
                      <p:spPr bwMode="auto">
                        <a:xfrm>
                          <a:off x="2619" y="1445"/>
                          <a:ext cx="52" cy="66"/>
                        </a:xfrm>
                        <a:custGeom>
                          <a:avLst/>
                          <a:gdLst>
                            <a:gd name="T0" fmla="*/ 46 w 52"/>
                            <a:gd name="T1" fmla="*/ 0 h 66"/>
                            <a:gd name="T2" fmla="*/ 48 w 52"/>
                            <a:gd name="T3" fmla="*/ 13 h 66"/>
                            <a:gd name="T4" fmla="*/ 50 w 52"/>
                            <a:gd name="T5" fmla="*/ 23 h 66"/>
                            <a:gd name="T6" fmla="*/ 51 w 52"/>
                            <a:gd name="T7" fmla="*/ 36 h 66"/>
                            <a:gd name="T8" fmla="*/ 48 w 52"/>
                            <a:gd name="T9" fmla="*/ 47 h 66"/>
                            <a:gd name="T10" fmla="*/ 39 w 52"/>
                            <a:gd name="T11" fmla="*/ 39 h 66"/>
                            <a:gd name="T12" fmla="*/ 38 w 52"/>
                            <a:gd name="T13" fmla="*/ 57 h 66"/>
                            <a:gd name="T14" fmla="*/ 28 w 52"/>
                            <a:gd name="T15" fmla="*/ 51 h 66"/>
                            <a:gd name="T16" fmla="*/ 25 w 52"/>
                            <a:gd name="T17" fmla="*/ 65 h 66"/>
                            <a:gd name="T18" fmla="*/ 17 w 52"/>
                            <a:gd name="T19" fmla="*/ 62 h 66"/>
                            <a:gd name="T20" fmla="*/ 11 w 52"/>
                            <a:gd name="T21" fmla="*/ 56 h 66"/>
                            <a:gd name="T22" fmla="*/ 6 w 52"/>
                            <a:gd name="T23" fmla="*/ 48 h 66"/>
                            <a:gd name="T24" fmla="*/ 0 w 52"/>
                            <a:gd name="T25" fmla="*/ 35 h 66"/>
                            <a:gd name="T26" fmla="*/ 46 w 52"/>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66"/>
                            <a:gd name="T44" fmla="*/ 52 w 52"/>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66">
                              <a:moveTo>
                                <a:pt x="46" y="0"/>
                              </a:moveTo>
                              <a:lnTo>
                                <a:pt x="48" y="13"/>
                              </a:lnTo>
                              <a:lnTo>
                                <a:pt x="50" y="23"/>
                              </a:lnTo>
                              <a:lnTo>
                                <a:pt x="51" y="36"/>
                              </a:lnTo>
                              <a:lnTo>
                                <a:pt x="48" y="47"/>
                              </a:lnTo>
                              <a:lnTo>
                                <a:pt x="39" y="39"/>
                              </a:lnTo>
                              <a:lnTo>
                                <a:pt x="38" y="57"/>
                              </a:lnTo>
                              <a:lnTo>
                                <a:pt x="28" y="51"/>
                              </a:lnTo>
                              <a:lnTo>
                                <a:pt x="25" y="65"/>
                              </a:lnTo>
                              <a:lnTo>
                                <a:pt x="17" y="62"/>
                              </a:lnTo>
                              <a:lnTo>
                                <a:pt x="11" y="56"/>
                              </a:lnTo>
                              <a:lnTo>
                                <a:pt x="6" y="48"/>
                              </a:lnTo>
                              <a:lnTo>
                                <a:pt x="0" y="35"/>
                              </a:lnTo>
                              <a:lnTo>
                                <a:pt x="46" y="0"/>
                              </a:lnTo>
                            </a:path>
                          </a:pathLst>
                        </a:custGeom>
                        <a:solidFill>
                          <a:srgbClr val="402000"/>
                        </a:solidFill>
                        <a:ln w="12700" cap="rnd">
                          <a:solidFill>
                            <a:srgbClr val="000000"/>
                          </a:solidFill>
                          <a:round/>
                          <a:headEnd type="none" w="sm" len="sm"/>
                          <a:tailEnd type="none" w="sm" len="sm"/>
                        </a:ln>
                      </p:spPr>
                      <p:txBody>
                        <a:bodyPr/>
                        <a:lstStyle/>
                        <a:p>
                          <a:endParaRPr lang="en-US"/>
                        </a:p>
                      </p:txBody>
                    </p:sp>
                  </p:grpSp>
                  <p:grpSp>
                    <p:nvGrpSpPr>
                      <p:cNvPr id="72" name="Group 109"/>
                      <p:cNvGrpSpPr>
                        <a:grpSpLocks/>
                      </p:cNvGrpSpPr>
                      <p:nvPr/>
                    </p:nvGrpSpPr>
                    <p:grpSpPr bwMode="auto">
                      <a:xfrm>
                        <a:off x="2690" y="1396"/>
                        <a:ext cx="45" cy="59"/>
                        <a:chOff x="2690" y="1396"/>
                        <a:chExt cx="45" cy="59"/>
                      </a:xfrm>
                    </p:grpSpPr>
                    <p:sp>
                      <p:nvSpPr>
                        <p:cNvPr id="73" name="Freeform 110"/>
                        <p:cNvSpPr>
                          <a:spLocks/>
                        </p:cNvSpPr>
                        <p:nvPr/>
                      </p:nvSpPr>
                      <p:spPr bwMode="auto">
                        <a:xfrm>
                          <a:off x="2694" y="1401"/>
                          <a:ext cx="41" cy="54"/>
                        </a:xfrm>
                        <a:custGeom>
                          <a:avLst/>
                          <a:gdLst>
                            <a:gd name="T0" fmla="*/ 36 w 41"/>
                            <a:gd name="T1" fmla="*/ 8 h 54"/>
                            <a:gd name="T2" fmla="*/ 39 w 41"/>
                            <a:gd name="T3" fmla="*/ 15 h 54"/>
                            <a:gd name="T4" fmla="*/ 40 w 41"/>
                            <a:gd name="T5" fmla="*/ 21 h 54"/>
                            <a:gd name="T6" fmla="*/ 40 w 41"/>
                            <a:gd name="T7" fmla="*/ 27 h 54"/>
                            <a:gd name="T8" fmla="*/ 39 w 41"/>
                            <a:gd name="T9" fmla="*/ 32 h 54"/>
                            <a:gd name="T10" fmla="*/ 38 w 41"/>
                            <a:gd name="T11" fmla="*/ 36 h 54"/>
                            <a:gd name="T12" fmla="*/ 36 w 41"/>
                            <a:gd name="T13" fmla="*/ 42 h 54"/>
                            <a:gd name="T14" fmla="*/ 32 w 41"/>
                            <a:gd name="T15" fmla="*/ 47 h 54"/>
                            <a:gd name="T16" fmla="*/ 28 w 41"/>
                            <a:gd name="T17" fmla="*/ 51 h 54"/>
                            <a:gd name="T18" fmla="*/ 24 w 41"/>
                            <a:gd name="T19" fmla="*/ 53 h 54"/>
                            <a:gd name="T20" fmla="*/ 18 w 41"/>
                            <a:gd name="T21" fmla="*/ 53 h 54"/>
                            <a:gd name="T22" fmla="*/ 14 w 41"/>
                            <a:gd name="T23" fmla="*/ 52 h 54"/>
                            <a:gd name="T24" fmla="*/ 10 w 41"/>
                            <a:gd name="T25" fmla="*/ 49 h 54"/>
                            <a:gd name="T26" fmla="*/ 7 w 41"/>
                            <a:gd name="T27" fmla="*/ 46 h 54"/>
                            <a:gd name="T28" fmla="*/ 4 w 41"/>
                            <a:gd name="T29" fmla="*/ 42 h 54"/>
                            <a:gd name="T30" fmla="*/ 1 w 41"/>
                            <a:gd name="T31" fmla="*/ 36 h 54"/>
                            <a:gd name="T32" fmla="*/ 0 w 41"/>
                            <a:gd name="T33" fmla="*/ 30 h 54"/>
                            <a:gd name="T34" fmla="*/ 0 w 41"/>
                            <a:gd name="T35" fmla="*/ 23 h 54"/>
                            <a:gd name="T36" fmla="*/ 2 w 41"/>
                            <a:gd name="T37" fmla="*/ 17 h 54"/>
                            <a:gd name="T38" fmla="*/ 2 w 41"/>
                            <a:gd name="T39" fmla="*/ 13 h 54"/>
                            <a:gd name="T40" fmla="*/ 5 w 41"/>
                            <a:gd name="T41" fmla="*/ 9 h 54"/>
                            <a:gd name="T42" fmla="*/ 9 w 41"/>
                            <a:gd name="T43" fmla="*/ 4 h 54"/>
                            <a:gd name="T44" fmla="*/ 15 w 41"/>
                            <a:gd name="T45" fmla="*/ 0 h 54"/>
                            <a:gd name="T46" fmla="*/ 21 w 41"/>
                            <a:gd name="T47" fmla="*/ 0 h 54"/>
                            <a:gd name="T48" fmla="*/ 27 w 41"/>
                            <a:gd name="T49" fmla="*/ 1 h 54"/>
                            <a:gd name="T50" fmla="*/ 32 w 41"/>
                            <a:gd name="T51" fmla="*/ 4 h 54"/>
                            <a:gd name="T52" fmla="*/ 36 w 41"/>
                            <a:gd name="T53" fmla="*/ 8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54"/>
                            <a:gd name="T83" fmla="*/ 41 w 41"/>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54">
                              <a:moveTo>
                                <a:pt x="36" y="8"/>
                              </a:moveTo>
                              <a:lnTo>
                                <a:pt x="39" y="15"/>
                              </a:lnTo>
                              <a:lnTo>
                                <a:pt x="40" y="21"/>
                              </a:lnTo>
                              <a:lnTo>
                                <a:pt x="40" y="27"/>
                              </a:lnTo>
                              <a:lnTo>
                                <a:pt x="39" y="32"/>
                              </a:lnTo>
                              <a:lnTo>
                                <a:pt x="38" y="36"/>
                              </a:lnTo>
                              <a:lnTo>
                                <a:pt x="36" y="42"/>
                              </a:lnTo>
                              <a:lnTo>
                                <a:pt x="32" y="47"/>
                              </a:lnTo>
                              <a:lnTo>
                                <a:pt x="28" y="51"/>
                              </a:lnTo>
                              <a:lnTo>
                                <a:pt x="24" y="53"/>
                              </a:lnTo>
                              <a:lnTo>
                                <a:pt x="18" y="53"/>
                              </a:lnTo>
                              <a:lnTo>
                                <a:pt x="14" y="52"/>
                              </a:lnTo>
                              <a:lnTo>
                                <a:pt x="10" y="49"/>
                              </a:lnTo>
                              <a:lnTo>
                                <a:pt x="7" y="46"/>
                              </a:lnTo>
                              <a:lnTo>
                                <a:pt x="4" y="42"/>
                              </a:lnTo>
                              <a:lnTo>
                                <a:pt x="1" y="36"/>
                              </a:lnTo>
                              <a:lnTo>
                                <a:pt x="0" y="30"/>
                              </a:lnTo>
                              <a:lnTo>
                                <a:pt x="0" y="23"/>
                              </a:lnTo>
                              <a:lnTo>
                                <a:pt x="2" y="17"/>
                              </a:lnTo>
                              <a:lnTo>
                                <a:pt x="2" y="13"/>
                              </a:lnTo>
                              <a:lnTo>
                                <a:pt x="5" y="9"/>
                              </a:lnTo>
                              <a:lnTo>
                                <a:pt x="9" y="4"/>
                              </a:lnTo>
                              <a:lnTo>
                                <a:pt x="15" y="0"/>
                              </a:lnTo>
                              <a:lnTo>
                                <a:pt x="21" y="0"/>
                              </a:lnTo>
                              <a:lnTo>
                                <a:pt x="27" y="1"/>
                              </a:lnTo>
                              <a:lnTo>
                                <a:pt x="32" y="4"/>
                              </a:lnTo>
                              <a:lnTo>
                                <a:pt x="36" y="8"/>
                              </a:lnTo>
                            </a:path>
                          </a:pathLst>
                        </a:custGeom>
                        <a:solidFill>
                          <a:srgbClr val="FFFFFF"/>
                        </a:solidFill>
                        <a:ln w="12700" cap="rnd">
                          <a:solidFill>
                            <a:srgbClr val="000000"/>
                          </a:solidFill>
                          <a:round/>
                          <a:headEnd type="none" w="sm" len="sm"/>
                          <a:tailEnd type="none" w="sm" len="sm"/>
                        </a:ln>
                      </p:spPr>
                      <p:txBody>
                        <a:bodyPr/>
                        <a:lstStyle/>
                        <a:p>
                          <a:endParaRPr lang="en-US"/>
                        </a:p>
                      </p:txBody>
                    </p:sp>
                    <p:sp>
                      <p:nvSpPr>
                        <p:cNvPr id="74" name="Freeform 111"/>
                        <p:cNvSpPr>
                          <a:spLocks/>
                        </p:cNvSpPr>
                        <p:nvPr/>
                      </p:nvSpPr>
                      <p:spPr bwMode="auto">
                        <a:xfrm>
                          <a:off x="2709" y="1430"/>
                          <a:ext cx="16" cy="20"/>
                        </a:xfrm>
                        <a:custGeom>
                          <a:avLst/>
                          <a:gdLst>
                            <a:gd name="T0" fmla="*/ 14 w 16"/>
                            <a:gd name="T1" fmla="*/ 3 h 20"/>
                            <a:gd name="T2" fmla="*/ 15 w 16"/>
                            <a:gd name="T3" fmla="*/ 5 h 20"/>
                            <a:gd name="T4" fmla="*/ 15 w 16"/>
                            <a:gd name="T5" fmla="*/ 7 h 20"/>
                            <a:gd name="T6" fmla="*/ 15 w 16"/>
                            <a:gd name="T7" fmla="*/ 10 h 20"/>
                            <a:gd name="T8" fmla="*/ 15 w 16"/>
                            <a:gd name="T9" fmla="*/ 11 h 20"/>
                            <a:gd name="T10" fmla="*/ 14 w 16"/>
                            <a:gd name="T11" fmla="*/ 13 h 20"/>
                            <a:gd name="T12" fmla="*/ 14 w 16"/>
                            <a:gd name="T13" fmla="*/ 15 h 20"/>
                            <a:gd name="T14" fmla="*/ 12 w 16"/>
                            <a:gd name="T15" fmla="*/ 17 h 20"/>
                            <a:gd name="T16" fmla="*/ 11 w 16"/>
                            <a:gd name="T17" fmla="*/ 19 h 20"/>
                            <a:gd name="T18" fmla="*/ 9 w 16"/>
                            <a:gd name="T19" fmla="*/ 19 h 20"/>
                            <a:gd name="T20" fmla="*/ 7 w 16"/>
                            <a:gd name="T21" fmla="*/ 19 h 20"/>
                            <a:gd name="T22" fmla="*/ 5 w 16"/>
                            <a:gd name="T23" fmla="*/ 19 h 20"/>
                            <a:gd name="T24" fmla="*/ 4 w 16"/>
                            <a:gd name="T25" fmla="*/ 18 h 20"/>
                            <a:gd name="T26" fmla="*/ 3 w 16"/>
                            <a:gd name="T27" fmla="*/ 17 h 20"/>
                            <a:gd name="T28" fmla="*/ 1 w 16"/>
                            <a:gd name="T29" fmla="*/ 15 h 20"/>
                            <a:gd name="T30" fmla="*/ 0 w 16"/>
                            <a:gd name="T31" fmla="*/ 13 h 20"/>
                            <a:gd name="T32" fmla="*/ 0 w 16"/>
                            <a:gd name="T33" fmla="*/ 11 h 20"/>
                            <a:gd name="T34" fmla="*/ 0 w 16"/>
                            <a:gd name="T35" fmla="*/ 8 h 20"/>
                            <a:gd name="T36" fmla="*/ 0 w 16"/>
                            <a:gd name="T37" fmla="*/ 6 h 20"/>
                            <a:gd name="T38" fmla="*/ 1 w 16"/>
                            <a:gd name="T39" fmla="*/ 5 h 20"/>
                            <a:gd name="T40" fmla="*/ 2 w 16"/>
                            <a:gd name="T41" fmla="*/ 3 h 20"/>
                            <a:gd name="T42" fmla="*/ 3 w 16"/>
                            <a:gd name="T43" fmla="*/ 1 h 20"/>
                            <a:gd name="T44" fmla="*/ 6 w 16"/>
                            <a:gd name="T45" fmla="*/ 0 h 20"/>
                            <a:gd name="T46" fmla="*/ 8 w 16"/>
                            <a:gd name="T47" fmla="*/ 0 h 20"/>
                            <a:gd name="T48" fmla="*/ 10 w 16"/>
                            <a:gd name="T49" fmla="*/ 0 h 20"/>
                            <a:gd name="T50" fmla="*/ 12 w 16"/>
                            <a:gd name="T51" fmla="*/ 1 h 20"/>
                            <a:gd name="T52" fmla="*/ 14 w 16"/>
                            <a:gd name="T53" fmla="*/ 3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20"/>
                            <a:gd name="T83" fmla="*/ 16 w 16"/>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20">
                              <a:moveTo>
                                <a:pt x="14" y="3"/>
                              </a:moveTo>
                              <a:lnTo>
                                <a:pt x="15" y="5"/>
                              </a:lnTo>
                              <a:lnTo>
                                <a:pt x="15" y="7"/>
                              </a:lnTo>
                              <a:lnTo>
                                <a:pt x="15" y="10"/>
                              </a:lnTo>
                              <a:lnTo>
                                <a:pt x="15" y="11"/>
                              </a:lnTo>
                              <a:lnTo>
                                <a:pt x="14" y="13"/>
                              </a:lnTo>
                              <a:lnTo>
                                <a:pt x="14" y="15"/>
                              </a:lnTo>
                              <a:lnTo>
                                <a:pt x="12" y="17"/>
                              </a:lnTo>
                              <a:lnTo>
                                <a:pt x="11" y="19"/>
                              </a:lnTo>
                              <a:lnTo>
                                <a:pt x="9" y="19"/>
                              </a:lnTo>
                              <a:lnTo>
                                <a:pt x="7" y="19"/>
                              </a:lnTo>
                              <a:lnTo>
                                <a:pt x="5" y="19"/>
                              </a:lnTo>
                              <a:lnTo>
                                <a:pt x="4" y="18"/>
                              </a:lnTo>
                              <a:lnTo>
                                <a:pt x="3" y="17"/>
                              </a:lnTo>
                              <a:lnTo>
                                <a:pt x="1" y="15"/>
                              </a:lnTo>
                              <a:lnTo>
                                <a:pt x="0" y="13"/>
                              </a:lnTo>
                              <a:lnTo>
                                <a:pt x="0" y="11"/>
                              </a:lnTo>
                              <a:lnTo>
                                <a:pt x="0" y="8"/>
                              </a:lnTo>
                              <a:lnTo>
                                <a:pt x="0" y="6"/>
                              </a:lnTo>
                              <a:lnTo>
                                <a:pt x="1" y="5"/>
                              </a:lnTo>
                              <a:lnTo>
                                <a:pt x="2" y="3"/>
                              </a:lnTo>
                              <a:lnTo>
                                <a:pt x="3" y="1"/>
                              </a:lnTo>
                              <a:lnTo>
                                <a:pt x="6" y="0"/>
                              </a:lnTo>
                              <a:lnTo>
                                <a:pt x="8" y="0"/>
                              </a:lnTo>
                              <a:lnTo>
                                <a:pt x="10" y="0"/>
                              </a:lnTo>
                              <a:lnTo>
                                <a:pt x="12" y="1"/>
                              </a:lnTo>
                              <a:lnTo>
                                <a:pt x="14" y="3"/>
                              </a:lnTo>
                            </a:path>
                          </a:pathLst>
                        </a:custGeom>
                        <a:solidFill>
                          <a:srgbClr val="000000"/>
                        </a:solidFill>
                        <a:ln w="9525" cap="rnd">
                          <a:noFill/>
                          <a:round/>
                          <a:headEnd type="none" w="sm" len="sm"/>
                          <a:tailEnd type="none" w="sm" len="sm"/>
                        </a:ln>
                      </p:spPr>
                      <p:txBody>
                        <a:bodyPr/>
                        <a:lstStyle/>
                        <a:p>
                          <a:endParaRPr lang="en-US"/>
                        </a:p>
                      </p:txBody>
                    </p:sp>
                    <p:sp>
                      <p:nvSpPr>
                        <p:cNvPr id="75" name="Freeform 112"/>
                        <p:cNvSpPr>
                          <a:spLocks/>
                        </p:cNvSpPr>
                        <p:nvPr/>
                      </p:nvSpPr>
                      <p:spPr bwMode="auto">
                        <a:xfrm>
                          <a:off x="2690" y="1396"/>
                          <a:ext cx="43" cy="45"/>
                        </a:xfrm>
                        <a:custGeom>
                          <a:avLst/>
                          <a:gdLst>
                            <a:gd name="T0" fmla="*/ 42 w 43"/>
                            <a:gd name="T1" fmla="*/ 11 h 45"/>
                            <a:gd name="T2" fmla="*/ 37 w 43"/>
                            <a:gd name="T3" fmla="*/ 5 h 45"/>
                            <a:gd name="T4" fmla="*/ 31 w 43"/>
                            <a:gd name="T5" fmla="*/ 2 h 45"/>
                            <a:gd name="T6" fmla="*/ 26 w 43"/>
                            <a:gd name="T7" fmla="*/ 0 h 45"/>
                            <a:gd name="T8" fmla="*/ 20 w 43"/>
                            <a:gd name="T9" fmla="*/ 0 h 45"/>
                            <a:gd name="T10" fmla="*/ 15 w 43"/>
                            <a:gd name="T11" fmla="*/ 1 h 45"/>
                            <a:gd name="T12" fmla="*/ 12 w 43"/>
                            <a:gd name="T13" fmla="*/ 3 h 45"/>
                            <a:gd name="T14" fmla="*/ 9 w 43"/>
                            <a:gd name="T15" fmla="*/ 6 h 45"/>
                            <a:gd name="T16" fmla="*/ 6 w 43"/>
                            <a:gd name="T17" fmla="*/ 10 h 45"/>
                            <a:gd name="T18" fmla="*/ 3 w 43"/>
                            <a:gd name="T19" fmla="*/ 17 h 45"/>
                            <a:gd name="T20" fmla="*/ 2 w 43"/>
                            <a:gd name="T21" fmla="*/ 23 h 45"/>
                            <a:gd name="T22" fmla="*/ 1 w 43"/>
                            <a:gd name="T23" fmla="*/ 29 h 45"/>
                            <a:gd name="T24" fmla="*/ 0 w 43"/>
                            <a:gd name="T25" fmla="*/ 34 h 45"/>
                            <a:gd name="T26" fmla="*/ 0 w 43"/>
                            <a:gd name="T27" fmla="*/ 40 h 45"/>
                            <a:gd name="T28" fmla="*/ 0 w 43"/>
                            <a:gd name="T29" fmla="*/ 44 h 45"/>
                            <a:gd name="T30" fmla="*/ 42 w 43"/>
                            <a:gd name="T31" fmla="*/ 11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5"/>
                            <a:gd name="T50" fmla="*/ 43 w 43"/>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5">
                              <a:moveTo>
                                <a:pt x="42" y="11"/>
                              </a:moveTo>
                              <a:lnTo>
                                <a:pt x="37" y="5"/>
                              </a:lnTo>
                              <a:lnTo>
                                <a:pt x="31" y="2"/>
                              </a:lnTo>
                              <a:lnTo>
                                <a:pt x="26" y="0"/>
                              </a:lnTo>
                              <a:lnTo>
                                <a:pt x="20" y="0"/>
                              </a:lnTo>
                              <a:lnTo>
                                <a:pt x="15" y="1"/>
                              </a:lnTo>
                              <a:lnTo>
                                <a:pt x="12" y="3"/>
                              </a:lnTo>
                              <a:lnTo>
                                <a:pt x="9" y="6"/>
                              </a:lnTo>
                              <a:lnTo>
                                <a:pt x="6" y="10"/>
                              </a:lnTo>
                              <a:lnTo>
                                <a:pt x="3" y="17"/>
                              </a:lnTo>
                              <a:lnTo>
                                <a:pt x="2" y="23"/>
                              </a:lnTo>
                              <a:lnTo>
                                <a:pt x="1" y="29"/>
                              </a:lnTo>
                              <a:lnTo>
                                <a:pt x="0" y="34"/>
                              </a:lnTo>
                              <a:lnTo>
                                <a:pt x="0" y="40"/>
                              </a:lnTo>
                              <a:lnTo>
                                <a:pt x="0" y="44"/>
                              </a:lnTo>
                              <a:lnTo>
                                <a:pt x="42" y="11"/>
                              </a:lnTo>
                            </a:path>
                          </a:pathLst>
                        </a:custGeom>
                        <a:solidFill>
                          <a:srgbClr val="FFA0A0"/>
                        </a:solidFill>
                        <a:ln w="12700" cap="rnd">
                          <a:solidFill>
                            <a:srgbClr val="000000"/>
                          </a:solidFill>
                          <a:round/>
                          <a:headEnd type="none" w="sm" len="sm"/>
                          <a:tailEnd type="none" w="sm" len="sm"/>
                        </a:ln>
                      </p:spPr>
                      <p:txBody>
                        <a:bodyPr/>
                        <a:lstStyle/>
                        <a:p>
                          <a:endParaRPr lang="en-US"/>
                        </a:p>
                      </p:txBody>
                    </p:sp>
                  </p:grpSp>
                </p:grpSp>
              </p:grpSp>
              <p:grpSp>
                <p:nvGrpSpPr>
                  <p:cNvPr id="63" name="Group 113"/>
                  <p:cNvGrpSpPr>
                    <a:grpSpLocks/>
                  </p:cNvGrpSpPr>
                  <p:nvPr/>
                </p:nvGrpSpPr>
                <p:grpSpPr bwMode="auto">
                  <a:xfrm>
                    <a:off x="2444" y="1299"/>
                    <a:ext cx="281" cy="518"/>
                    <a:chOff x="2444" y="1299"/>
                    <a:chExt cx="281" cy="518"/>
                  </a:xfrm>
                </p:grpSpPr>
                <p:sp>
                  <p:nvSpPr>
                    <p:cNvPr id="64" name="Freeform 114"/>
                    <p:cNvSpPr>
                      <a:spLocks/>
                    </p:cNvSpPr>
                    <p:nvPr/>
                  </p:nvSpPr>
                  <p:spPr bwMode="auto">
                    <a:xfrm>
                      <a:off x="2444" y="1299"/>
                      <a:ext cx="281" cy="518"/>
                    </a:xfrm>
                    <a:custGeom>
                      <a:avLst/>
                      <a:gdLst>
                        <a:gd name="T0" fmla="*/ 275 w 281"/>
                        <a:gd name="T1" fmla="*/ 61 h 518"/>
                        <a:gd name="T2" fmla="*/ 280 w 281"/>
                        <a:gd name="T3" fmla="*/ 52 h 518"/>
                        <a:gd name="T4" fmla="*/ 279 w 281"/>
                        <a:gd name="T5" fmla="*/ 42 h 518"/>
                        <a:gd name="T6" fmla="*/ 272 w 281"/>
                        <a:gd name="T7" fmla="*/ 29 h 518"/>
                        <a:gd name="T8" fmla="*/ 258 w 281"/>
                        <a:gd name="T9" fmla="*/ 14 h 518"/>
                        <a:gd name="T10" fmla="*/ 238 w 281"/>
                        <a:gd name="T11" fmla="*/ 6 h 518"/>
                        <a:gd name="T12" fmla="*/ 213 w 281"/>
                        <a:gd name="T13" fmla="*/ 4 h 518"/>
                        <a:gd name="T14" fmla="*/ 195 w 281"/>
                        <a:gd name="T15" fmla="*/ 0 h 518"/>
                        <a:gd name="T16" fmla="*/ 173 w 281"/>
                        <a:gd name="T17" fmla="*/ 6 h 518"/>
                        <a:gd name="T18" fmla="*/ 160 w 281"/>
                        <a:gd name="T19" fmla="*/ 9 h 518"/>
                        <a:gd name="T20" fmla="*/ 143 w 281"/>
                        <a:gd name="T21" fmla="*/ 17 h 518"/>
                        <a:gd name="T22" fmla="*/ 130 w 281"/>
                        <a:gd name="T23" fmla="*/ 26 h 518"/>
                        <a:gd name="T24" fmla="*/ 121 w 281"/>
                        <a:gd name="T25" fmla="*/ 44 h 518"/>
                        <a:gd name="T26" fmla="*/ 106 w 281"/>
                        <a:gd name="T27" fmla="*/ 74 h 518"/>
                        <a:gd name="T28" fmla="*/ 87 w 281"/>
                        <a:gd name="T29" fmla="*/ 122 h 518"/>
                        <a:gd name="T30" fmla="*/ 80 w 281"/>
                        <a:gd name="T31" fmla="*/ 148 h 518"/>
                        <a:gd name="T32" fmla="*/ 79 w 281"/>
                        <a:gd name="T33" fmla="*/ 169 h 518"/>
                        <a:gd name="T34" fmla="*/ 88 w 281"/>
                        <a:gd name="T35" fmla="*/ 199 h 518"/>
                        <a:gd name="T36" fmla="*/ 101 w 281"/>
                        <a:gd name="T37" fmla="*/ 222 h 518"/>
                        <a:gd name="T38" fmla="*/ 102 w 281"/>
                        <a:gd name="T39" fmla="*/ 254 h 518"/>
                        <a:gd name="T40" fmla="*/ 97 w 281"/>
                        <a:gd name="T41" fmla="*/ 282 h 518"/>
                        <a:gd name="T42" fmla="*/ 83 w 281"/>
                        <a:gd name="T43" fmla="*/ 331 h 518"/>
                        <a:gd name="T44" fmla="*/ 75 w 281"/>
                        <a:gd name="T45" fmla="*/ 344 h 518"/>
                        <a:gd name="T46" fmla="*/ 43 w 281"/>
                        <a:gd name="T47" fmla="*/ 386 h 518"/>
                        <a:gd name="T48" fmla="*/ 15 w 281"/>
                        <a:gd name="T49" fmla="*/ 410 h 518"/>
                        <a:gd name="T50" fmla="*/ 5 w 281"/>
                        <a:gd name="T51" fmla="*/ 421 h 518"/>
                        <a:gd name="T52" fmla="*/ 0 w 281"/>
                        <a:gd name="T53" fmla="*/ 433 h 518"/>
                        <a:gd name="T54" fmla="*/ 37 w 281"/>
                        <a:gd name="T55" fmla="*/ 424 h 518"/>
                        <a:gd name="T56" fmla="*/ 10 w 281"/>
                        <a:gd name="T57" fmla="*/ 448 h 518"/>
                        <a:gd name="T58" fmla="*/ 0 w 281"/>
                        <a:gd name="T59" fmla="*/ 477 h 518"/>
                        <a:gd name="T60" fmla="*/ 16 w 281"/>
                        <a:gd name="T61" fmla="*/ 467 h 518"/>
                        <a:gd name="T62" fmla="*/ 41 w 281"/>
                        <a:gd name="T63" fmla="*/ 441 h 518"/>
                        <a:gd name="T64" fmla="*/ 57 w 281"/>
                        <a:gd name="T65" fmla="*/ 427 h 518"/>
                        <a:gd name="T66" fmla="*/ 28 w 281"/>
                        <a:gd name="T67" fmla="*/ 478 h 518"/>
                        <a:gd name="T68" fmla="*/ 15 w 281"/>
                        <a:gd name="T69" fmla="*/ 517 h 518"/>
                        <a:gd name="T70" fmla="*/ 44 w 281"/>
                        <a:gd name="T71" fmla="*/ 486 h 518"/>
                        <a:gd name="T72" fmla="*/ 70 w 281"/>
                        <a:gd name="T73" fmla="*/ 443 h 518"/>
                        <a:gd name="T74" fmla="*/ 70 w 281"/>
                        <a:gd name="T75" fmla="*/ 473 h 518"/>
                        <a:gd name="T76" fmla="*/ 95 w 281"/>
                        <a:gd name="T77" fmla="*/ 418 h 518"/>
                        <a:gd name="T78" fmla="*/ 117 w 281"/>
                        <a:gd name="T79" fmla="*/ 363 h 518"/>
                        <a:gd name="T80" fmla="*/ 124 w 281"/>
                        <a:gd name="T81" fmla="*/ 343 h 518"/>
                        <a:gd name="T82" fmla="*/ 133 w 281"/>
                        <a:gd name="T83" fmla="*/ 293 h 518"/>
                        <a:gd name="T84" fmla="*/ 144 w 281"/>
                        <a:gd name="T85" fmla="*/ 266 h 518"/>
                        <a:gd name="T86" fmla="*/ 151 w 281"/>
                        <a:gd name="T87" fmla="*/ 227 h 518"/>
                        <a:gd name="T88" fmla="*/ 152 w 281"/>
                        <a:gd name="T89" fmla="*/ 218 h 518"/>
                        <a:gd name="T90" fmla="*/ 159 w 281"/>
                        <a:gd name="T91" fmla="*/ 206 h 518"/>
                        <a:gd name="T92" fmla="*/ 166 w 281"/>
                        <a:gd name="T93" fmla="*/ 203 h 518"/>
                        <a:gd name="T94" fmla="*/ 174 w 281"/>
                        <a:gd name="T95" fmla="*/ 199 h 518"/>
                        <a:gd name="T96" fmla="*/ 189 w 281"/>
                        <a:gd name="T97" fmla="*/ 190 h 518"/>
                        <a:gd name="T98" fmla="*/ 202 w 281"/>
                        <a:gd name="T99" fmla="*/ 180 h 518"/>
                        <a:gd name="T100" fmla="*/ 218 w 281"/>
                        <a:gd name="T101" fmla="*/ 166 h 518"/>
                        <a:gd name="T102" fmla="*/ 236 w 281"/>
                        <a:gd name="T103" fmla="*/ 139 h 518"/>
                        <a:gd name="T104" fmla="*/ 250 w 281"/>
                        <a:gd name="T105" fmla="*/ 110 h 518"/>
                        <a:gd name="T106" fmla="*/ 270 w 281"/>
                        <a:gd name="T107" fmla="*/ 79 h 518"/>
                        <a:gd name="T108" fmla="*/ 275 w 281"/>
                        <a:gd name="T109" fmla="*/ 61 h 5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1"/>
                        <a:gd name="T166" fmla="*/ 0 h 518"/>
                        <a:gd name="T167" fmla="*/ 281 w 281"/>
                        <a:gd name="T168" fmla="*/ 518 h 5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1" h="518">
                          <a:moveTo>
                            <a:pt x="275" y="61"/>
                          </a:moveTo>
                          <a:lnTo>
                            <a:pt x="280" y="52"/>
                          </a:lnTo>
                          <a:lnTo>
                            <a:pt x="279" y="42"/>
                          </a:lnTo>
                          <a:lnTo>
                            <a:pt x="272" y="29"/>
                          </a:lnTo>
                          <a:lnTo>
                            <a:pt x="258" y="14"/>
                          </a:lnTo>
                          <a:lnTo>
                            <a:pt x="238" y="6"/>
                          </a:lnTo>
                          <a:lnTo>
                            <a:pt x="213" y="4"/>
                          </a:lnTo>
                          <a:lnTo>
                            <a:pt x="195" y="0"/>
                          </a:lnTo>
                          <a:lnTo>
                            <a:pt x="173" y="6"/>
                          </a:lnTo>
                          <a:lnTo>
                            <a:pt x="160" y="9"/>
                          </a:lnTo>
                          <a:lnTo>
                            <a:pt x="143" y="17"/>
                          </a:lnTo>
                          <a:lnTo>
                            <a:pt x="130" y="26"/>
                          </a:lnTo>
                          <a:lnTo>
                            <a:pt x="121" y="44"/>
                          </a:lnTo>
                          <a:lnTo>
                            <a:pt x="106" y="74"/>
                          </a:lnTo>
                          <a:lnTo>
                            <a:pt x="87" y="122"/>
                          </a:lnTo>
                          <a:lnTo>
                            <a:pt x="80" y="148"/>
                          </a:lnTo>
                          <a:lnTo>
                            <a:pt x="79" y="169"/>
                          </a:lnTo>
                          <a:lnTo>
                            <a:pt x="88" y="199"/>
                          </a:lnTo>
                          <a:lnTo>
                            <a:pt x="101" y="222"/>
                          </a:lnTo>
                          <a:lnTo>
                            <a:pt x="102" y="254"/>
                          </a:lnTo>
                          <a:lnTo>
                            <a:pt x="97" y="282"/>
                          </a:lnTo>
                          <a:lnTo>
                            <a:pt x="83" y="331"/>
                          </a:lnTo>
                          <a:lnTo>
                            <a:pt x="75" y="344"/>
                          </a:lnTo>
                          <a:lnTo>
                            <a:pt x="43" y="386"/>
                          </a:lnTo>
                          <a:lnTo>
                            <a:pt x="15" y="410"/>
                          </a:lnTo>
                          <a:lnTo>
                            <a:pt x="5" y="421"/>
                          </a:lnTo>
                          <a:lnTo>
                            <a:pt x="0" y="433"/>
                          </a:lnTo>
                          <a:lnTo>
                            <a:pt x="37" y="424"/>
                          </a:lnTo>
                          <a:lnTo>
                            <a:pt x="10" y="448"/>
                          </a:lnTo>
                          <a:lnTo>
                            <a:pt x="0" y="477"/>
                          </a:lnTo>
                          <a:lnTo>
                            <a:pt x="16" y="467"/>
                          </a:lnTo>
                          <a:lnTo>
                            <a:pt x="41" y="441"/>
                          </a:lnTo>
                          <a:lnTo>
                            <a:pt x="57" y="427"/>
                          </a:lnTo>
                          <a:lnTo>
                            <a:pt x="28" y="478"/>
                          </a:lnTo>
                          <a:lnTo>
                            <a:pt x="15" y="517"/>
                          </a:lnTo>
                          <a:lnTo>
                            <a:pt x="44" y="486"/>
                          </a:lnTo>
                          <a:lnTo>
                            <a:pt x="70" y="443"/>
                          </a:lnTo>
                          <a:lnTo>
                            <a:pt x="70" y="473"/>
                          </a:lnTo>
                          <a:lnTo>
                            <a:pt x="95" y="418"/>
                          </a:lnTo>
                          <a:lnTo>
                            <a:pt x="117" y="363"/>
                          </a:lnTo>
                          <a:lnTo>
                            <a:pt x="124" y="343"/>
                          </a:lnTo>
                          <a:lnTo>
                            <a:pt x="133" y="293"/>
                          </a:lnTo>
                          <a:lnTo>
                            <a:pt x="144" y="266"/>
                          </a:lnTo>
                          <a:lnTo>
                            <a:pt x="151" y="227"/>
                          </a:lnTo>
                          <a:lnTo>
                            <a:pt x="152" y="218"/>
                          </a:lnTo>
                          <a:lnTo>
                            <a:pt x="159" y="206"/>
                          </a:lnTo>
                          <a:lnTo>
                            <a:pt x="166" y="203"/>
                          </a:lnTo>
                          <a:lnTo>
                            <a:pt x="174" y="199"/>
                          </a:lnTo>
                          <a:lnTo>
                            <a:pt x="189" y="190"/>
                          </a:lnTo>
                          <a:lnTo>
                            <a:pt x="202" y="180"/>
                          </a:lnTo>
                          <a:lnTo>
                            <a:pt x="218" y="166"/>
                          </a:lnTo>
                          <a:lnTo>
                            <a:pt x="236" y="139"/>
                          </a:lnTo>
                          <a:lnTo>
                            <a:pt x="250" y="110"/>
                          </a:lnTo>
                          <a:lnTo>
                            <a:pt x="270" y="79"/>
                          </a:lnTo>
                          <a:lnTo>
                            <a:pt x="275" y="61"/>
                          </a:lnTo>
                        </a:path>
                      </a:pathLst>
                    </a:custGeom>
                    <a:solidFill>
                      <a:srgbClr val="FF00FF"/>
                    </a:solidFill>
                    <a:ln w="12700" cap="rnd">
                      <a:solidFill>
                        <a:srgbClr val="000000"/>
                      </a:solidFill>
                      <a:round/>
                      <a:headEnd type="none" w="sm" len="sm"/>
                      <a:tailEnd type="none" w="sm" len="sm"/>
                    </a:ln>
                  </p:spPr>
                  <p:txBody>
                    <a:bodyPr/>
                    <a:lstStyle/>
                    <a:p>
                      <a:endParaRPr lang="en-US"/>
                    </a:p>
                  </p:txBody>
                </p:sp>
                <p:sp>
                  <p:nvSpPr>
                    <p:cNvPr id="65" name="Oval 115"/>
                    <p:cNvSpPr>
                      <a:spLocks noChangeArrowheads="1"/>
                    </p:cNvSpPr>
                    <p:nvPr/>
                  </p:nvSpPr>
                  <p:spPr bwMode="auto">
                    <a:xfrm>
                      <a:off x="2541" y="1509"/>
                      <a:ext cx="52" cy="60"/>
                    </a:xfrm>
                    <a:prstGeom prst="ellipse">
                      <a:avLst/>
                    </a:prstGeom>
                    <a:solidFill>
                      <a:srgbClr val="FF00FF"/>
                    </a:solidFill>
                    <a:ln w="25400">
                      <a:solidFill>
                        <a:srgbClr val="000000"/>
                      </a:solidFill>
                      <a:round/>
                      <a:headEnd/>
                      <a:tailEnd/>
                    </a:ln>
                  </p:spPr>
                  <p:txBody>
                    <a:bodyPr wrap="none" anchor="ctr"/>
                    <a:lstStyle/>
                    <a:p>
                      <a:endParaRPr lang="en-US"/>
                    </a:p>
                  </p:txBody>
                </p:sp>
                <p:sp>
                  <p:nvSpPr>
                    <p:cNvPr id="66" name="Freeform 116"/>
                    <p:cNvSpPr>
                      <a:spLocks/>
                    </p:cNvSpPr>
                    <p:nvPr/>
                  </p:nvSpPr>
                  <p:spPr bwMode="auto">
                    <a:xfrm>
                      <a:off x="2574" y="1310"/>
                      <a:ext cx="119" cy="192"/>
                    </a:xfrm>
                    <a:custGeom>
                      <a:avLst/>
                      <a:gdLst>
                        <a:gd name="T0" fmla="*/ 118 w 119"/>
                        <a:gd name="T1" fmla="*/ 0 h 192"/>
                        <a:gd name="T2" fmla="*/ 109 w 119"/>
                        <a:gd name="T3" fmla="*/ 10 h 192"/>
                        <a:gd name="T4" fmla="*/ 99 w 119"/>
                        <a:gd name="T5" fmla="*/ 21 h 192"/>
                        <a:gd name="T6" fmla="*/ 92 w 119"/>
                        <a:gd name="T7" fmla="*/ 30 h 192"/>
                        <a:gd name="T8" fmla="*/ 86 w 119"/>
                        <a:gd name="T9" fmla="*/ 40 h 192"/>
                        <a:gd name="T10" fmla="*/ 82 w 119"/>
                        <a:gd name="T11" fmla="*/ 48 h 192"/>
                        <a:gd name="T12" fmla="*/ 78 w 119"/>
                        <a:gd name="T13" fmla="*/ 58 h 192"/>
                        <a:gd name="T14" fmla="*/ 75 w 119"/>
                        <a:gd name="T15" fmla="*/ 71 h 192"/>
                        <a:gd name="T16" fmla="*/ 71 w 119"/>
                        <a:gd name="T17" fmla="*/ 90 h 192"/>
                        <a:gd name="T18" fmla="*/ 69 w 119"/>
                        <a:gd name="T19" fmla="*/ 102 h 192"/>
                        <a:gd name="T20" fmla="*/ 66 w 119"/>
                        <a:gd name="T21" fmla="*/ 115 h 192"/>
                        <a:gd name="T22" fmla="*/ 61 w 119"/>
                        <a:gd name="T23" fmla="*/ 126 h 192"/>
                        <a:gd name="T24" fmla="*/ 55 w 119"/>
                        <a:gd name="T25" fmla="*/ 136 h 192"/>
                        <a:gd name="T26" fmla="*/ 49 w 119"/>
                        <a:gd name="T27" fmla="*/ 145 h 192"/>
                        <a:gd name="T28" fmla="*/ 41 w 119"/>
                        <a:gd name="T29" fmla="*/ 153 h 192"/>
                        <a:gd name="T30" fmla="*/ 33 w 119"/>
                        <a:gd name="T31" fmla="*/ 161 h 192"/>
                        <a:gd name="T32" fmla="*/ 24 w 119"/>
                        <a:gd name="T33" fmla="*/ 169 h 192"/>
                        <a:gd name="T34" fmla="*/ 16 w 119"/>
                        <a:gd name="T35" fmla="*/ 174 h 192"/>
                        <a:gd name="T36" fmla="*/ 10 w 119"/>
                        <a:gd name="T37" fmla="*/ 179 h 192"/>
                        <a:gd name="T38" fmla="*/ 4 w 119"/>
                        <a:gd name="T39" fmla="*/ 185 h 192"/>
                        <a:gd name="T40" fmla="*/ 0 w 119"/>
                        <a:gd name="T41" fmla="*/ 191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192"/>
                        <a:gd name="T65" fmla="*/ 119 w 119"/>
                        <a:gd name="T66" fmla="*/ 192 h 1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192">
                          <a:moveTo>
                            <a:pt x="118" y="0"/>
                          </a:moveTo>
                          <a:lnTo>
                            <a:pt x="109" y="10"/>
                          </a:lnTo>
                          <a:lnTo>
                            <a:pt x="99" y="21"/>
                          </a:lnTo>
                          <a:lnTo>
                            <a:pt x="92" y="30"/>
                          </a:lnTo>
                          <a:lnTo>
                            <a:pt x="86" y="40"/>
                          </a:lnTo>
                          <a:lnTo>
                            <a:pt x="82" y="48"/>
                          </a:lnTo>
                          <a:lnTo>
                            <a:pt x="78" y="58"/>
                          </a:lnTo>
                          <a:lnTo>
                            <a:pt x="75" y="71"/>
                          </a:lnTo>
                          <a:lnTo>
                            <a:pt x="71" y="90"/>
                          </a:lnTo>
                          <a:lnTo>
                            <a:pt x="69" y="102"/>
                          </a:lnTo>
                          <a:lnTo>
                            <a:pt x="66" y="115"/>
                          </a:lnTo>
                          <a:lnTo>
                            <a:pt x="61" y="126"/>
                          </a:lnTo>
                          <a:lnTo>
                            <a:pt x="55" y="136"/>
                          </a:lnTo>
                          <a:lnTo>
                            <a:pt x="49" y="145"/>
                          </a:lnTo>
                          <a:lnTo>
                            <a:pt x="41" y="153"/>
                          </a:lnTo>
                          <a:lnTo>
                            <a:pt x="33" y="161"/>
                          </a:lnTo>
                          <a:lnTo>
                            <a:pt x="24" y="169"/>
                          </a:lnTo>
                          <a:lnTo>
                            <a:pt x="16" y="174"/>
                          </a:lnTo>
                          <a:lnTo>
                            <a:pt x="10" y="179"/>
                          </a:lnTo>
                          <a:lnTo>
                            <a:pt x="4" y="185"/>
                          </a:lnTo>
                          <a:lnTo>
                            <a:pt x="0" y="191"/>
                          </a:lnTo>
                        </a:path>
                      </a:pathLst>
                    </a:custGeom>
                    <a:noFill/>
                    <a:ln w="12700" cap="rnd">
                      <a:solidFill>
                        <a:srgbClr val="000000"/>
                      </a:solidFill>
                      <a:round/>
                      <a:headEnd type="none" w="sm" len="sm"/>
                      <a:tailEnd type="none" w="sm" len="sm"/>
                    </a:ln>
                  </p:spPr>
                  <p:txBody>
                    <a:bodyPr/>
                    <a:lstStyle/>
                    <a:p>
                      <a:endParaRPr lang="en-US"/>
                    </a:p>
                  </p:txBody>
                </p:sp>
                <p:sp>
                  <p:nvSpPr>
                    <p:cNvPr id="67" name="Freeform 117"/>
                    <p:cNvSpPr>
                      <a:spLocks/>
                    </p:cNvSpPr>
                    <p:nvPr/>
                  </p:nvSpPr>
                  <p:spPr bwMode="auto">
                    <a:xfrm>
                      <a:off x="2553" y="1302"/>
                      <a:ext cx="89" cy="198"/>
                    </a:xfrm>
                    <a:custGeom>
                      <a:avLst/>
                      <a:gdLst>
                        <a:gd name="T0" fmla="*/ 88 w 89"/>
                        <a:gd name="T1" fmla="*/ 0 h 198"/>
                        <a:gd name="T2" fmla="*/ 70 w 89"/>
                        <a:gd name="T3" fmla="*/ 15 h 198"/>
                        <a:gd name="T4" fmla="*/ 61 w 89"/>
                        <a:gd name="T5" fmla="*/ 25 h 198"/>
                        <a:gd name="T6" fmla="*/ 54 w 89"/>
                        <a:gd name="T7" fmla="*/ 35 h 198"/>
                        <a:gd name="T8" fmla="*/ 49 w 89"/>
                        <a:gd name="T9" fmla="*/ 46 h 198"/>
                        <a:gd name="T10" fmla="*/ 45 w 89"/>
                        <a:gd name="T11" fmla="*/ 59 h 198"/>
                        <a:gd name="T12" fmla="*/ 40 w 89"/>
                        <a:gd name="T13" fmla="*/ 79 h 198"/>
                        <a:gd name="T14" fmla="*/ 38 w 89"/>
                        <a:gd name="T15" fmla="*/ 92 h 198"/>
                        <a:gd name="T16" fmla="*/ 33 w 89"/>
                        <a:gd name="T17" fmla="*/ 105 h 198"/>
                        <a:gd name="T18" fmla="*/ 27 w 89"/>
                        <a:gd name="T19" fmla="*/ 118 h 198"/>
                        <a:gd name="T20" fmla="*/ 22 w 89"/>
                        <a:gd name="T21" fmla="*/ 130 h 198"/>
                        <a:gd name="T22" fmla="*/ 17 w 89"/>
                        <a:gd name="T23" fmla="*/ 139 h 198"/>
                        <a:gd name="T24" fmla="*/ 13 w 89"/>
                        <a:gd name="T25" fmla="*/ 153 h 198"/>
                        <a:gd name="T26" fmla="*/ 8 w 89"/>
                        <a:gd name="T27" fmla="*/ 166 h 198"/>
                        <a:gd name="T28" fmla="*/ 2 w 89"/>
                        <a:gd name="T29" fmla="*/ 183 h 198"/>
                        <a:gd name="T30" fmla="*/ 0 w 89"/>
                        <a:gd name="T31" fmla="*/ 197 h 1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198"/>
                        <a:gd name="T50" fmla="*/ 89 w 89"/>
                        <a:gd name="T51" fmla="*/ 198 h 1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198">
                          <a:moveTo>
                            <a:pt x="88" y="0"/>
                          </a:moveTo>
                          <a:lnTo>
                            <a:pt x="70" y="15"/>
                          </a:lnTo>
                          <a:lnTo>
                            <a:pt x="61" y="25"/>
                          </a:lnTo>
                          <a:lnTo>
                            <a:pt x="54" y="35"/>
                          </a:lnTo>
                          <a:lnTo>
                            <a:pt x="49" y="46"/>
                          </a:lnTo>
                          <a:lnTo>
                            <a:pt x="45" y="59"/>
                          </a:lnTo>
                          <a:lnTo>
                            <a:pt x="40" y="79"/>
                          </a:lnTo>
                          <a:lnTo>
                            <a:pt x="38" y="92"/>
                          </a:lnTo>
                          <a:lnTo>
                            <a:pt x="33" y="105"/>
                          </a:lnTo>
                          <a:lnTo>
                            <a:pt x="27" y="118"/>
                          </a:lnTo>
                          <a:lnTo>
                            <a:pt x="22" y="130"/>
                          </a:lnTo>
                          <a:lnTo>
                            <a:pt x="17" y="139"/>
                          </a:lnTo>
                          <a:lnTo>
                            <a:pt x="13" y="153"/>
                          </a:lnTo>
                          <a:lnTo>
                            <a:pt x="8" y="166"/>
                          </a:lnTo>
                          <a:lnTo>
                            <a:pt x="2" y="183"/>
                          </a:lnTo>
                          <a:lnTo>
                            <a:pt x="0" y="197"/>
                          </a:lnTo>
                        </a:path>
                      </a:pathLst>
                    </a:custGeom>
                    <a:noFill/>
                    <a:ln w="12700" cap="rnd">
                      <a:solidFill>
                        <a:srgbClr val="000000"/>
                      </a:solidFill>
                      <a:round/>
                      <a:headEnd type="none" w="sm" len="sm"/>
                      <a:tailEnd type="none" w="sm" len="sm"/>
                    </a:ln>
                  </p:spPr>
                  <p:txBody>
                    <a:bodyPr/>
                    <a:lstStyle/>
                    <a:p>
                      <a:endParaRPr lang="en-US"/>
                    </a:p>
                  </p:txBody>
                </p:sp>
              </p:grpSp>
            </p:grpSp>
            <p:grpSp>
              <p:nvGrpSpPr>
                <p:cNvPr id="57" name="Group 118"/>
                <p:cNvGrpSpPr>
                  <a:grpSpLocks/>
                </p:cNvGrpSpPr>
                <p:nvPr/>
              </p:nvGrpSpPr>
              <p:grpSpPr bwMode="auto">
                <a:xfrm>
                  <a:off x="2602" y="1569"/>
                  <a:ext cx="62" cy="33"/>
                  <a:chOff x="2602" y="1569"/>
                  <a:chExt cx="62" cy="33"/>
                </a:xfrm>
              </p:grpSpPr>
              <p:sp>
                <p:nvSpPr>
                  <p:cNvPr id="58" name="Oval 119"/>
                  <p:cNvSpPr>
                    <a:spLocks noChangeArrowheads="1"/>
                  </p:cNvSpPr>
                  <p:nvPr/>
                </p:nvSpPr>
                <p:spPr bwMode="auto">
                  <a:xfrm>
                    <a:off x="2602" y="1569"/>
                    <a:ext cx="12" cy="14"/>
                  </a:xfrm>
                  <a:prstGeom prst="ellipse">
                    <a:avLst/>
                  </a:prstGeom>
                  <a:solidFill>
                    <a:srgbClr val="FFA020"/>
                  </a:solidFill>
                  <a:ln w="12700">
                    <a:solidFill>
                      <a:srgbClr val="000000"/>
                    </a:solidFill>
                    <a:round/>
                    <a:headEnd/>
                    <a:tailEnd/>
                  </a:ln>
                </p:spPr>
                <p:txBody>
                  <a:bodyPr wrap="none" anchor="ctr"/>
                  <a:lstStyle/>
                  <a:p>
                    <a:endParaRPr lang="en-US"/>
                  </a:p>
                </p:txBody>
              </p:sp>
              <p:sp>
                <p:nvSpPr>
                  <p:cNvPr id="59" name="Oval 120"/>
                  <p:cNvSpPr>
                    <a:spLocks noChangeArrowheads="1"/>
                  </p:cNvSpPr>
                  <p:nvPr/>
                </p:nvSpPr>
                <p:spPr bwMode="auto">
                  <a:xfrm>
                    <a:off x="2621" y="1580"/>
                    <a:ext cx="11" cy="15"/>
                  </a:xfrm>
                  <a:prstGeom prst="ellipse">
                    <a:avLst/>
                  </a:prstGeom>
                  <a:solidFill>
                    <a:srgbClr val="FFA020"/>
                  </a:solidFill>
                  <a:ln w="12700">
                    <a:solidFill>
                      <a:srgbClr val="000000"/>
                    </a:solidFill>
                    <a:round/>
                    <a:headEnd/>
                    <a:tailEnd/>
                  </a:ln>
                </p:spPr>
                <p:txBody>
                  <a:bodyPr wrap="none" anchor="ctr"/>
                  <a:lstStyle/>
                  <a:p>
                    <a:endParaRPr lang="en-US"/>
                  </a:p>
                </p:txBody>
              </p:sp>
              <p:sp>
                <p:nvSpPr>
                  <p:cNvPr id="60" name="Oval 121"/>
                  <p:cNvSpPr>
                    <a:spLocks noChangeArrowheads="1"/>
                  </p:cNvSpPr>
                  <p:nvPr/>
                </p:nvSpPr>
                <p:spPr bwMode="auto">
                  <a:xfrm>
                    <a:off x="2652" y="1574"/>
                    <a:ext cx="12" cy="14"/>
                  </a:xfrm>
                  <a:prstGeom prst="ellipse">
                    <a:avLst/>
                  </a:prstGeom>
                  <a:solidFill>
                    <a:srgbClr val="FFA020"/>
                  </a:solidFill>
                  <a:ln w="12700">
                    <a:solidFill>
                      <a:srgbClr val="000000"/>
                    </a:solidFill>
                    <a:round/>
                    <a:headEnd/>
                    <a:tailEnd/>
                  </a:ln>
                </p:spPr>
                <p:txBody>
                  <a:bodyPr wrap="none" anchor="ctr"/>
                  <a:lstStyle/>
                  <a:p>
                    <a:endParaRPr lang="en-US"/>
                  </a:p>
                </p:txBody>
              </p:sp>
              <p:sp>
                <p:nvSpPr>
                  <p:cNvPr id="61" name="Oval 122"/>
                  <p:cNvSpPr>
                    <a:spLocks noChangeArrowheads="1"/>
                  </p:cNvSpPr>
                  <p:nvPr/>
                </p:nvSpPr>
                <p:spPr bwMode="auto">
                  <a:xfrm>
                    <a:off x="2640" y="1588"/>
                    <a:ext cx="12" cy="14"/>
                  </a:xfrm>
                  <a:prstGeom prst="ellipse">
                    <a:avLst/>
                  </a:prstGeom>
                  <a:solidFill>
                    <a:srgbClr val="FFA020"/>
                  </a:solidFill>
                  <a:ln w="12700">
                    <a:solidFill>
                      <a:srgbClr val="000000"/>
                    </a:solidFill>
                    <a:round/>
                    <a:headEnd/>
                    <a:tailEnd/>
                  </a:ln>
                </p:spPr>
                <p:txBody>
                  <a:bodyPr wrap="none" anchor="ctr"/>
                  <a:lstStyle/>
                  <a:p>
                    <a:endParaRPr lang="en-US"/>
                  </a:p>
                </p:txBody>
              </p:sp>
            </p:grpSp>
          </p:grpSp>
          <p:sp>
            <p:nvSpPr>
              <p:cNvPr id="25" name="Freeform 124"/>
              <p:cNvSpPr>
                <a:spLocks/>
              </p:cNvSpPr>
              <p:nvPr/>
            </p:nvSpPr>
            <p:spPr bwMode="auto">
              <a:xfrm>
                <a:off x="4953000" y="3517900"/>
                <a:ext cx="2120900" cy="2057400"/>
              </a:xfrm>
              <a:custGeom>
                <a:avLst/>
                <a:gdLst>
                  <a:gd name="T0" fmla="*/ 0 w 1344"/>
                  <a:gd name="T1" fmla="*/ 0 h 1296"/>
                  <a:gd name="T2" fmla="*/ 0 w 1344"/>
                  <a:gd name="T3" fmla="*/ 1296 h 1296"/>
                  <a:gd name="T4" fmla="*/ 1344 w 1344"/>
                  <a:gd name="T5" fmla="*/ 1296 h 1296"/>
                  <a:gd name="T6" fmla="*/ 0 60000 65536"/>
                  <a:gd name="T7" fmla="*/ 0 60000 65536"/>
                  <a:gd name="T8" fmla="*/ 0 60000 65536"/>
                  <a:gd name="T9" fmla="*/ 0 w 1344"/>
                  <a:gd name="T10" fmla="*/ 0 h 1296"/>
                  <a:gd name="T11" fmla="*/ 1344 w 1344"/>
                  <a:gd name="T12" fmla="*/ 1296 h 1296"/>
                </a:gdLst>
                <a:ahLst/>
                <a:cxnLst>
                  <a:cxn ang="T6">
                    <a:pos x="T0" y="T1"/>
                  </a:cxn>
                  <a:cxn ang="T7">
                    <a:pos x="T2" y="T3"/>
                  </a:cxn>
                  <a:cxn ang="T8">
                    <a:pos x="T4" y="T5"/>
                  </a:cxn>
                </a:cxnLst>
                <a:rect l="T9" t="T10" r="T11" b="T12"/>
                <a:pathLst>
                  <a:path w="1344" h="1296">
                    <a:moveTo>
                      <a:pt x="0" y="0"/>
                    </a:moveTo>
                    <a:lnTo>
                      <a:pt x="0" y="1296"/>
                    </a:lnTo>
                    <a:lnTo>
                      <a:pt x="1344" y="1296"/>
                    </a:lnTo>
                  </a:path>
                </a:pathLst>
              </a:custGeom>
              <a:noFill/>
              <a:ln w="28575">
                <a:solidFill>
                  <a:srgbClr val="CC0000"/>
                </a:solidFill>
                <a:round/>
                <a:headEnd/>
                <a:tailEnd type="triangle" w="med" len="med"/>
              </a:ln>
            </p:spPr>
            <p:txBody>
              <a:bodyPr/>
              <a:lstStyle/>
              <a:p>
                <a:endParaRPr lang="en-US"/>
              </a:p>
            </p:txBody>
          </p:sp>
          <p:grpSp>
            <p:nvGrpSpPr>
              <p:cNvPr id="26" name="Group 130"/>
              <p:cNvGrpSpPr>
                <a:grpSpLocks/>
              </p:cNvGrpSpPr>
              <p:nvPr/>
            </p:nvGrpSpPr>
            <p:grpSpPr bwMode="auto">
              <a:xfrm>
                <a:off x="533400" y="609600"/>
                <a:ext cx="1009650" cy="1905000"/>
                <a:chOff x="336" y="384"/>
                <a:chExt cx="636" cy="1200"/>
              </a:xfrm>
            </p:grpSpPr>
            <p:pic>
              <p:nvPicPr>
                <p:cNvPr id="31" name="Picture 22" descr="PE01460_"/>
                <p:cNvPicPr>
                  <a:picLocks noChangeAspect="1" noChangeArrowheads="1"/>
                </p:cNvPicPr>
                <p:nvPr/>
              </p:nvPicPr>
              <p:blipFill>
                <a:blip r:embed="rId4" cstate="print"/>
                <a:srcRect/>
                <a:stretch>
                  <a:fillRect/>
                </a:stretch>
              </p:blipFill>
              <p:spPr bwMode="auto">
                <a:xfrm>
                  <a:off x="528" y="384"/>
                  <a:ext cx="387" cy="480"/>
                </a:xfrm>
                <a:prstGeom prst="rect">
                  <a:avLst/>
                </a:prstGeom>
                <a:noFill/>
                <a:ln w="9525">
                  <a:noFill/>
                  <a:miter lim="800000"/>
                  <a:headEnd/>
                  <a:tailEnd/>
                </a:ln>
              </p:spPr>
            </p:pic>
            <p:pic>
              <p:nvPicPr>
                <p:cNvPr id="32" name="Picture 125" descr="PE01460_"/>
                <p:cNvPicPr>
                  <a:picLocks noChangeAspect="1" noChangeArrowheads="1"/>
                </p:cNvPicPr>
                <p:nvPr/>
              </p:nvPicPr>
              <p:blipFill>
                <a:blip r:embed="rId5" cstate="print"/>
                <a:srcRect/>
                <a:stretch>
                  <a:fillRect/>
                </a:stretch>
              </p:blipFill>
              <p:spPr bwMode="auto">
                <a:xfrm>
                  <a:off x="336" y="864"/>
                  <a:ext cx="348" cy="432"/>
                </a:xfrm>
                <a:prstGeom prst="rect">
                  <a:avLst/>
                </a:prstGeom>
                <a:noFill/>
                <a:ln w="9525">
                  <a:noFill/>
                  <a:miter lim="800000"/>
                  <a:headEnd/>
                  <a:tailEnd/>
                </a:ln>
              </p:spPr>
            </p:pic>
            <p:pic>
              <p:nvPicPr>
                <p:cNvPr id="33" name="Picture 126" descr="PE01460_"/>
                <p:cNvPicPr>
                  <a:picLocks noChangeAspect="1" noChangeArrowheads="1"/>
                </p:cNvPicPr>
                <p:nvPr/>
              </p:nvPicPr>
              <p:blipFill>
                <a:blip r:embed="rId6" cstate="print"/>
                <a:srcRect/>
                <a:stretch>
                  <a:fillRect/>
                </a:stretch>
              </p:blipFill>
              <p:spPr bwMode="auto">
                <a:xfrm>
                  <a:off x="624" y="1152"/>
                  <a:ext cx="348" cy="432"/>
                </a:xfrm>
                <a:prstGeom prst="rect">
                  <a:avLst/>
                </a:prstGeom>
                <a:noFill/>
                <a:ln w="9525">
                  <a:noFill/>
                  <a:miter lim="800000"/>
                  <a:headEnd/>
                  <a:tailEnd/>
                </a:ln>
              </p:spPr>
            </p:pic>
          </p:grpSp>
          <p:pic>
            <p:nvPicPr>
              <p:cNvPr id="27" name="Picture 3" descr="C:\Users\Rogerio Silva\AppData\Local\Microsoft\Windows\Temporary Internet Files\Content.IE5\KAPOT0MV\MMj02544440000[1].gif"/>
              <p:cNvPicPr>
                <a:picLocks noChangeAspect="1" noChangeArrowheads="1" noCrop="1"/>
              </p:cNvPicPr>
              <p:nvPr/>
            </p:nvPicPr>
            <p:blipFill>
              <a:blip r:embed="rId7" cstate="print">
                <a:lum bright="-10000"/>
              </a:blip>
              <a:srcRect/>
              <a:stretch>
                <a:fillRect/>
              </a:stretch>
            </p:blipFill>
            <p:spPr bwMode="auto">
              <a:xfrm>
                <a:off x="7543800" y="5715000"/>
                <a:ext cx="1465263" cy="1084263"/>
              </a:xfrm>
              <a:prstGeom prst="rect">
                <a:avLst/>
              </a:prstGeom>
              <a:noFill/>
              <a:effectLst>
                <a:outerShdw blurRad="50800" dist="50800" dir="5400000" algn="ctr" rotWithShape="0">
                  <a:srgbClr val="000000"/>
                </a:outerShdw>
              </a:effectLst>
            </p:spPr>
          </p:pic>
          <p:sp>
            <p:nvSpPr>
              <p:cNvPr id="28" name="TextBox 22"/>
              <p:cNvSpPr txBox="1">
                <a:spLocks noChangeArrowheads="1"/>
              </p:cNvSpPr>
              <p:nvPr/>
            </p:nvSpPr>
            <p:spPr bwMode="auto">
              <a:xfrm>
                <a:off x="566738" y="2619375"/>
                <a:ext cx="1083182" cy="646331"/>
              </a:xfrm>
              <a:prstGeom prst="rect">
                <a:avLst/>
              </a:prstGeom>
              <a:noFill/>
              <a:ln w="9525">
                <a:noFill/>
                <a:miter lim="800000"/>
                <a:headEnd/>
                <a:tailEnd/>
              </a:ln>
            </p:spPr>
            <p:txBody>
              <a:bodyPr wrap="none">
                <a:spAutoFit/>
              </a:bodyPr>
              <a:lstStyle/>
              <a:p>
                <a:r>
                  <a:rPr lang="en-US" sz="3600" b="1" smtClean="0">
                    <a:solidFill>
                      <a:srgbClr val="C00000"/>
                    </a:solidFill>
                  </a:rPr>
                  <a:t>Data</a:t>
                </a:r>
                <a:endParaRPr lang="en-US" sz="3600" b="1">
                  <a:solidFill>
                    <a:srgbClr val="C00000"/>
                  </a:solidFill>
                </a:endParaRPr>
              </a:p>
            </p:txBody>
          </p:sp>
          <p:sp>
            <p:nvSpPr>
              <p:cNvPr id="29" name="TextBox 22"/>
              <p:cNvSpPr txBox="1">
                <a:spLocks noChangeArrowheads="1"/>
              </p:cNvSpPr>
              <p:nvPr/>
            </p:nvSpPr>
            <p:spPr bwMode="auto">
              <a:xfrm>
                <a:off x="566738" y="4554538"/>
                <a:ext cx="2474395" cy="646331"/>
              </a:xfrm>
              <a:prstGeom prst="rect">
                <a:avLst/>
              </a:prstGeom>
              <a:noFill/>
              <a:ln w="9525">
                <a:noFill/>
                <a:miter lim="800000"/>
                <a:headEnd/>
                <a:tailEnd/>
              </a:ln>
            </p:spPr>
            <p:txBody>
              <a:bodyPr wrap="none">
                <a:spAutoFit/>
              </a:bodyPr>
              <a:lstStyle/>
              <a:p>
                <a:r>
                  <a:rPr lang="en-US" sz="3600" b="1" dirty="0" smtClean="0">
                    <a:solidFill>
                      <a:srgbClr val="C00000"/>
                    </a:solidFill>
                  </a:rPr>
                  <a:t>Information</a:t>
                </a:r>
                <a:endParaRPr lang="en-US" sz="3600" b="1" dirty="0">
                  <a:solidFill>
                    <a:srgbClr val="C00000"/>
                  </a:solidFill>
                </a:endParaRPr>
              </a:p>
            </p:txBody>
          </p:sp>
          <p:sp>
            <p:nvSpPr>
              <p:cNvPr id="30" name="AutoShape 136"/>
              <p:cNvSpPr>
                <a:spLocks noChangeArrowheads="1"/>
              </p:cNvSpPr>
              <p:nvPr/>
            </p:nvSpPr>
            <p:spPr bwMode="auto">
              <a:xfrm rot="5400000">
                <a:off x="723900" y="3676651"/>
                <a:ext cx="1304925" cy="539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wrap="none" anchor="ctr"/>
              <a:lstStyle/>
              <a:p>
                <a:endParaRPr lang="en-US"/>
              </a:p>
            </p:txBody>
          </p:sp>
        </p:grpSp>
      </p:grpSp>
      <p:sp>
        <p:nvSpPr>
          <p:cNvPr id="133" name="TextBox 132"/>
          <p:cNvSpPr txBox="1"/>
          <p:nvPr/>
        </p:nvSpPr>
        <p:spPr>
          <a:xfrm>
            <a:off x="-1" y="6272219"/>
            <a:ext cx="8796981" cy="646331"/>
          </a:xfrm>
          <a:prstGeom prst="rect">
            <a:avLst/>
          </a:prstGeom>
          <a:noFill/>
        </p:spPr>
        <p:txBody>
          <a:bodyPr wrap="square" rtlCol="0">
            <a:spAutoFit/>
          </a:bodyPr>
          <a:lstStyle/>
          <a:p>
            <a:r>
              <a:rPr lang="en-US" sz="2000" b="1" dirty="0" smtClean="0">
                <a:solidFill>
                  <a:schemeClr val="accent1">
                    <a:lumMod val="75000"/>
                  </a:schemeClr>
                </a:solidFill>
              </a:rPr>
              <a:t>No Information is better than </a:t>
            </a:r>
            <a:r>
              <a:rPr lang="en-US" sz="3600" b="1" dirty="0">
                <a:solidFill>
                  <a:schemeClr val="accent1">
                    <a:lumMod val="75000"/>
                  </a:schemeClr>
                </a:solidFill>
                <a:latin typeface="+mj-lt"/>
                <a:ea typeface="+mj-ea"/>
                <a:cs typeface="+mj-cs"/>
              </a:rPr>
              <a:t>Wrong Information</a:t>
            </a:r>
          </a:p>
        </p:txBody>
      </p:sp>
    </p:spTree>
    <p:extLst>
      <p:ext uri="{BB962C8B-B14F-4D97-AF65-F5344CB8AC3E}">
        <p14:creationId xmlns:p14="http://schemas.microsoft.com/office/powerpoint/2010/main" val="354073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blinds(horizontal)">
                                      <p:cBhvr>
                                        <p:cTn id="1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5165668" y="1162050"/>
            <a:ext cx="1593850" cy="519113"/>
          </a:xfrm>
          <a:prstGeom prst="rect">
            <a:avLst/>
          </a:prstGeom>
          <a:noFill/>
          <a:ln w="9525">
            <a:noFill/>
            <a:miter lim="800000"/>
            <a:headEnd/>
            <a:tailEnd/>
          </a:ln>
        </p:spPr>
        <p:txBody>
          <a:bodyPr>
            <a:spAutoFit/>
          </a:bodyPr>
          <a:lstStyle/>
          <a:p>
            <a:pPr algn="ctr" eaLnBrk="0" hangingPunct="0"/>
            <a:r>
              <a:rPr lang="en-US" altLang="en-GB" sz="2800" b="1" dirty="0" smtClean="0">
                <a:solidFill>
                  <a:schemeClr val="accent1">
                    <a:lumMod val="75000"/>
                  </a:schemeClr>
                </a:solidFill>
              </a:rPr>
              <a:t>Data</a:t>
            </a:r>
            <a:endParaRPr lang="en-US" altLang="en-GB" sz="2400" dirty="0">
              <a:solidFill>
                <a:schemeClr val="accent1">
                  <a:lumMod val="75000"/>
                </a:schemeClr>
              </a:solidFill>
              <a:latin typeface="Times" charset="0"/>
            </a:endParaRPr>
          </a:p>
        </p:txBody>
      </p:sp>
      <p:sp>
        <p:nvSpPr>
          <p:cNvPr id="3" name="Text Box 25"/>
          <p:cNvSpPr txBox="1">
            <a:spLocks noChangeArrowheads="1"/>
          </p:cNvSpPr>
          <p:nvPr/>
        </p:nvSpPr>
        <p:spPr bwMode="auto">
          <a:xfrm>
            <a:off x="9023293" y="1504950"/>
            <a:ext cx="1328738" cy="396875"/>
          </a:xfrm>
          <a:prstGeom prst="rect">
            <a:avLst/>
          </a:prstGeom>
          <a:noFill/>
          <a:ln w="9525" algn="ctr">
            <a:noFill/>
            <a:miter lim="800000"/>
            <a:headEnd/>
            <a:tailEnd/>
          </a:ln>
          <a:effectLst/>
        </p:spPr>
        <p:txBody>
          <a:bodyPr>
            <a:spAutoFit/>
          </a:bodyPr>
          <a:lstStyle/>
          <a:p>
            <a:pPr algn="ctr" eaLnBrk="0" hangingPunct="0">
              <a:spcBef>
                <a:spcPct val="50000"/>
              </a:spcBef>
            </a:pPr>
            <a:r>
              <a:rPr lang="en-US" altLang="en-GB" sz="2000" i="1" smtClean="0">
                <a:solidFill>
                  <a:schemeClr val="tx1"/>
                </a:solidFill>
              </a:rPr>
              <a:t>Process</a:t>
            </a:r>
            <a:endParaRPr lang="en-US" altLang="en-GB" sz="2000" i="1">
              <a:solidFill>
                <a:schemeClr val="tx1"/>
              </a:solidFill>
            </a:endParaRPr>
          </a:p>
        </p:txBody>
      </p:sp>
      <p:sp>
        <p:nvSpPr>
          <p:cNvPr id="4" name="Text Box 28"/>
          <p:cNvSpPr txBox="1">
            <a:spLocks noChangeArrowheads="1"/>
          </p:cNvSpPr>
          <p:nvPr/>
        </p:nvSpPr>
        <p:spPr bwMode="auto">
          <a:xfrm>
            <a:off x="2060518" y="1581150"/>
            <a:ext cx="1214438" cy="396875"/>
          </a:xfrm>
          <a:prstGeom prst="rect">
            <a:avLst/>
          </a:prstGeom>
          <a:noFill/>
          <a:ln w="9525">
            <a:noFill/>
            <a:miter lim="800000"/>
            <a:headEnd/>
            <a:tailEnd/>
          </a:ln>
        </p:spPr>
        <p:txBody>
          <a:bodyPr>
            <a:spAutoFit/>
          </a:bodyPr>
          <a:lstStyle/>
          <a:p>
            <a:pPr algn="ctr" eaLnBrk="0" hangingPunct="0">
              <a:spcBef>
                <a:spcPct val="50000"/>
              </a:spcBef>
            </a:pPr>
            <a:r>
              <a:rPr lang="en-US" altLang="en-GB" sz="2000" i="1" dirty="0" smtClean="0">
                <a:solidFill>
                  <a:schemeClr val="tx1"/>
                </a:solidFill>
              </a:rPr>
              <a:t>Collect</a:t>
            </a:r>
            <a:endParaRPr lang="en-US" altLang="en-GB" sz="2000" i="1" dirty="0">
              <a:solidFill>
                <a:schemeClr val="tx1"/>
              </a:solidFill>
              <a:latin typeface="Times" charset="0"/>
            </a:endParaRPr>
          </a:p>
        </p:txBody>
      </p:sp>
      <p:sp>
        <p:nvSpPr>
          <p:cNvPr id="5" name="AutoShape 24"/>
          <p:cNvSpPr>
            <a:spLocks noChangeAspect="1" noChangeArrowheads="1"/>
          </p:cNvSpPr>
          <p:nvPr/>
        </p:nvSpPr>
        <p:spPr bwMode="auto">
          <a:xfrm>
            <a:off x="3465456" y="1042988"/>
            <a:ext cx="1258887" cy="1268412"/>
          </a:xfrm>
          <a:custGeom>
            <a:avLst/>
            <a:gdLst>
              <a:gd name="T0" fmla="*/ 43415299 w 21600"/>
              <a:gd name="T1" fmla="*/ 0 h 21600"/>
              <a:gd name="T2" fmla="*/ 43415299 w 21600"/>
              <a:gd name="T3" fmla="*/ 77168563 h 21600"/>
              <a:gd name="T4" fmla="*/ 5006787 w 21600"/>
              <a:gd name="T5" fmla="*/ 137098357 h 21600"/>
              <a:gd name="T6" fmla="*/ 60148200 w 21600"/>
              <a:gd name="T7" fmla="*/ 38584321 h 21600"/>
              <a:gd name="T8" fmla="*/ 17694720 60000 65536"/>
              <a:gd name="T9" fmla="*/ 5898240 60000 65536"/>
              <a:gd name="T10" fmla="*/ 5898240 60000 65536"/>
              <a:gd name="T11" fmla="*/ 0 60000 65536"/>
              <a:gd name="T12" fmla="*/ 12427 w 21600"/>
              <a:gd name="T13" fmla="*/ 4320 h 21600"/>
              <a:gd name="T14" fmla="*/ 19861 w 21600"/>
              <a:gd name="T15" fmla="*/ 7838 h 21600"/>
            </a:gdLst>
            <a:ahLst/>
            <a:cxnLst>
              <a:cxn ang="T8">
                <a:pos x="T0" y="T1"/>
              </a:cxn>
              <a:cxn ang="T9">
                <a:pos x="T2" y="T3"/>
              </a:cxn>
              <a:cxn ang="T10">
                <a:pos x="T4" y="T5"/>
              </a:cxn>
              <a:cxn ang="T11">
                <a:pos x="T6" y="T7"/>
              </a:cxn>
            </a:cxnLst>
            <a:rect l="T12" t="T13" r="T14" b="T15"/>
            <a:pathLst>
              <a:path w="21600" h="21600">
                <a:moveTo>
                  <a:pt x="21600" y="6079"/>
                </a:moveTo>
                <a:lnTo>
                  <a:pt x="15591" y="0"/>
                </a:lnTo>
                <a:lnTo>
                  <a:pt x="15591" y="4320"/>
                </a:lnTo>
                <a:lnTo>
                  <a:pt x="12427" y="4320"/>
                </a:lnTo>
                <a:cubicBezTo>
                  <a:pt x="5564" y="4320"/>
                  <a:pt x="0" y="7829"/>
                  <a:pt x="0" y="12158"/>
                </a:cubicBezTo>
                <a:lnTo>
                  <a:pt x="0" y="21600"/>
                </a:lnTo>
                <a:lnTo>
                  <a:pt x="3596" y="21600"/>
                </a:lnTo>
                <a:lnTo>
                  <a:pt x="3596" y="12158"/>
                </a:lnTo>
                <a:cubicBezTo>
                  <a:pt x="3596" y="9772"/>
                  <a:pt x="7550" y="7838"/>
                  <a:pt x="12427" y="7838"/>
                </a:cubicBezTo>
                <a:lnTo>
                  <a:pt x="15591" y="7838"/>
                </a:lnTo>
                <a:lnTo>
                  <a:pt x="15591" y="12158"/>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wrap="none" anchor="ctr"/>
          <a:lstStyle/>
          <a:p>
            <a:pPr algn="ctr"/>
            <a:endParaRPr lang="en-US"/>
          </a:p>
        </p:txBody>
      </p:sp>
      <p:sp>
        <p:nvSpPr>
          <p:cNvPr id="6" name="AutoShape 24"/>
          <p:cNvSpPr>
            <a:spLocks noChangeAspect="1" noChangeArrowheads="1"/>
          </p:cNvSpPr>
          <p:nvPr/>
        </p:nvSpPr>
        <p:spPr bwMode="auto">
          <a:xfrm rot="5400000">
            <a:off x="7824731" y="1271587"/>
            <a:ext cx="1258888" cy="1268413"/>
          </a:xfrm>
          <a:custGeom>
            <a:avLst/>
            <a:gdLst>
              <a:gd name="T0" fmla="*/ 43415299 w 21600"/>
              <a:gd name="T1" fmla="*/ 0 h 21600"/>
              <a:gd name="T2" fmla="*/ 43415299 w 21600"/>
              <a:gd name="T3" fmla="*/ 77168563 h 21600"/>
              <a:gd name="T4" fmla="*/ 5006787 w 21600"/>
              <a:gd name="T5" fmla="*/ 137098357 h 21600"/>
              <a:gd name="T6" fmla="*/ 60148200 w 21600"/>
              <a:gd name="T7" fmla="*/ 38584321 h 21600"/>
              <a:gd name="T8" fmla="*/ 17694720 60000 65536"/>
              <a:gd name="T9" fmla="*/ 5898240 60000 65536"/>
              <a:gd name="T10" fmla="*/ 5898240 60000 65536"/>
              <a:gd name="T11" fmla="*/ 0 60000 65536"/>
              <a:gd name="T12" fmla="*/ 12427 w 21600"/>
              <a:gd name="T13" fmla="*/ 4320 h 21600"/>
              <a:gd name="T14" fmla="*/ 19861 w 21600"/>
              <a:gd name="T15" fmla="*/ 7838 h 21600"/>
            </a:gdLst>
            <a:ahLst/>
            <a:cxnLst>
              <a:cxn ang="T8">
                <a:pos x="T0" y="T1"/>
              </a:cxn>
              <a:cxn ang="T9">
                <a:pos x="T2" y="T3"/>
              </a:cxn>
              <a:cxn ang="T10">
                <a:pos x="T4" y="T5"/>
              </a:cxn>
              <a:cxn ang="T11">
                <a:pos x="T6" y="T7"/>
              </a:cxn>
            </a:cxnLst>
            <a:rect l="T12" t="T13" r="T14" b="T15"/>
            <a:pathLst>
              <a:path w="21600" h="21600">
                <a:moveTo>
                  <a:pt x="21600" y="6079"/>
                </a:moveTo>
                <a:lnTo>
                  <a:pt x="15591" y="0"/>
                </a:lnTo>
                <a:lnTo>
                  <a:pt x="15591" y="4320"/>
                </a:lnTo>
                <a:lnTo>
                  <a:pt x="12427" y="4320"/>
                </a:lnTo>
                <a:cubicBezTo>
                  <a:pt x="5564" y="4320"/>
                  <a:pt x="0" y="7829"/>
                  <a:pt x="0" y="12158"/>
                </a:cubicBezTo>
                <a:lnTo>
                  <a:pt x="0" y="21600"/>
                </a:lnTo>
                <a:lnTo>
                  <a:pt x="3596" y="21600"/>
                </a:lnTo>
                <a:lnTo>
                  <a:pt x="3596" y="12158"/>
                </a:lnTo>
                <a:cubicBezTo>
                  <a:pt x="3596" y="9772"/>
                  <a:pt x="7550" y="7838"/>
                  <a:pt x="12427" y="7838"/>
                </a:cubicBezTo>
                <a:lnTo>
                  <a:pt x="15591" y="7838"/>
                </a:lnTo>
                <a:lnTo>
                  <a:pt x="15591" y="12158"/>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rot="10800000" vert="eaVert" wrap="none" anchor="ctr"/>
          <a:lstStyle/>
          <a:p>
            <a:pPr algn="ctr"/>
            <a:endParaRPr lang="en-US"/>
          </a:p>
        </p:txBody>
      </p:sp>
      <p:sp>
        <p:nvSpPr>
          <p:cNvPr id="7" name="Text Box 22"/>
          <p:cNvSpPr txBox="1">
            <a:spLocks noChangeArrowheads="1"/>
          </p:cNvSpPr>
          <p:nvPr/>
        </p:nvSpPr>
        <p:spPr bwMode="auto">
          <a:xfrm>
            <a:off x="7326256" y="2843213"/>
            <a:ext cx="2744787" cy="519112"/>
          </a:xfrm>
          <a:prstGeom prst="rect">
            <a:avLst/>
          </a:prstGeom>
          <a:noFill/>
          <a:ln w="9525" algn="ctr">
            <a:noFill/>
            <a:miter lim="800000"/>
            <a:headEnd/>
            <a:tailEnd/>
          </a:ln>
          <a:effectLst/>
        </p:spPr>
        <p:txBody>
          <a:bodyPr>
            <a:spAutoFit/>
          </a:bodyPr>
          <a:lstStyle/>
          <a:p>
            <a:pPr algn="ctr" eaLnBrk="0" hangingPunct="0">
              <a:spcBef>
                <a:spcPct val="50000"/>
              </a:spcBef>
            </a:pPr>
            <a:r>
              <a:rPr lang="en-US" sz="2800" b="1" dirty="0" smtClean="0">
                <a:solidFill>
                  <a:schemeClr val="accent1">
                    <a:lumMod val="75000"/>
                  </a:schemeClr>
                </a:solidFill>
              </a:rPr>
              <a:t>Information</a:t>
            </a:r>
            <a:endParaRPr lang="en-US" altLang="en-GB" sz="2800" b="1" dirty="0">
              <a:solidFill>
                <a:schemeClr val="accent1">
                  <a:lumMod val="75000"/>
                </a:schemeClr>
              </a:solidFill>
            </a:endParaRPr>
          </a:p>
        </p:txBody>
      </p:sp>
      <p:sp>
        <p:nvSpPr>
          <p:cNvPr id="8" name="Text Box 23"/>
          <p:cNvSpPr txBox="1">
            <a:spLocks noChangeArrowheads="1"/>
          </p:cNvSpPr>
          <p:nvPr/>
        </p:nvSpPr>
        <p:spPr bwMode="auto">
          <a:xfrm>
            <a:off x="4519556" y="4373563"/>
            <a:ext cx="2895600" cy="519112"/>
          </a:xfrm>
          <a:prstGeom prst="rect">
            <a:avLst/>
          </a:prstGeom>
          <a:noFill/>
          <a:ln w="9525">
            <a:noFill/>
            <a:miter lim="800000"/>
            <a:headEnd/>
            <a:tailEnd/>
          </a:ln>
        </p:spPr>
        <p:txBody>
          <a:bodyPr>
            <a:spAutoFit/>
          </a:bodyPr>
          <a:lstStyle/>
          <a:p>
            <a:pPr algn="ctr" eaLnBrk="0" hangingPunct="0">
              <a:spcBef>
                <a:spcPct val="50000"/>
              </a:spcBef>
            </a:pPr>
            <a:r>
              <a:rPr lang="en-US" altLang="en-GB" sz="2800" b="1" dirty="0" smtClean="0">
                <a:solidFill>
                  <a:schemeClr val="accent1">
                    <a:lumMod val="75000"/>
                  </a:schemeClr>
                </a:solidFill>
              </a:rPr>
              <a:t>Knowledge</a:t>
            </a:r>
            <a:endParaRPr lang="en-US" altLang="en-GB" sz="2800" dirty="0">
              <a:solidFill>
                <a:schemeClr val="accent1">
                  <a:lumMod val="75000"/>
                </a:schemeClr>
              </a:solidFill>
              <a:latin typeface="Times" charset="0"/>
            </a:endParaRPr>
          </a:p>
        </p:txBody>
      </p:sp>
      <p:sp>
        <p:nvSpPr>
          <p:cNvPr id="9" name="Text Box 24"/>
          <p:cNvSpPr txBox="1">
            <a:spLocks noChangeArrowheads="1"/>
          </p:cNvSpPr>
          <p:nvPr/>
        </p:nvSpPr>
        <p:spPr bwMode="auto">
          <a:xfrm>
            <a:off x="2600268" y="2819400"/>
            <a:ext cx="2025650" cy="519113"/>
          </a:xfrm>
          <a:prstGeom prst="rect">
            <a:avLst/>
          </a:prstGeom>
          <a:noFill/>
          <a:ln w="9525">
            <a:noFill/>
            <a:miter lim="800000"/>
            <a:headEnd/>
            <a:tailEnd/>
          </a:ln>
        </p:spPr>
        <p:txBody>
          <a:bodyPr>
            <a:spAutoFit/>
          </a:bodyPr>
          <a:lstStyle/>
          <a:p>
            <a:pPr eaLnBrk="0" hangingPunct="0">
              <a:spcBef>
                <a:spcPct val="50000"/>
              </a:spcBef>
            </a:pPr>
            <a:r>
              <a:rPr lang="en-US" altLang="en-GB" sz="2800" b="1" dirty="0" smtClean="0">
                <a:solidFill>
                  <a:schemeClr val="accent1">
                    <a:lumMod val="75000"/>
                  </a:schemeClr>
                </a:solidFill>
              </a:rPr>
              <a:t>Activity</a:t>
            </a:r>
            <a:endParaRPr lang="en-US" altLang="en-GB" sz="2400" dirty="0">
              <a:solidFill>
                <a:schemeClr val="accent1">
                  <a:lumMod val="75000"/>
                </a:schemeClr>
              </a:solidFill>
              <a:latin typeface="Times" charset="0"/>
            </a:endParaRPr>
          </a:p>
        </p:txBody>
      </p:sp>
      <p:sp>
        <p:nvSpPr>
          <p:cNvPr id="10" name="Text Box 26"/>
          <p:cNvSpPr txBox="1">
            <a:spLocks noChangeArrowheads="1"/>
          </p:cNvSpPr>
          <p:nvPr/>
        </p:nvSpPr>
        <p:spPr bwMode="auto">
          <a:xfrm>
            <a:off x="8566093" y="4518025"/>
            <a:ext cx="1851025" cy="396875"/>
          </a:xfrm>
          <a:prstGeom prst="rect">
            <a:avLst/>
          </a:prstGeom>
          <a:noFill/>
          <a:ln w="9525" algn="ctr">
            <a:noFill/>
            <a:miter lim="800000"/>
            <a:headEnd/>
            <a:tailEnd/>
          </a:ln>
          <a:effectLst/>
        </p:spPr>
        <p:txBody>
          <a:bodyPr>
            <a:spAutoFit/>
          </a:bodyPr>
          <a:lstStyle/>
          <a:p>
            <a:pPr algn="ctr" eaLnBrk="0" hangingPunct="0">
              <a:spcBef>
                <a:spcPct val="50000"/>
              </a:spcBef>
            </a:pPr>
            <a:r>
              <a:rPr lang="en-US" altLang="en-GB" sz="2000" i="1" smtClean="0">
                <a:solidFill>
                  <a:schemeClr val="tx1"/>
                </a:solidFill>
              </a:rPr>
              <a:t>Experience</a:t>
            </a:r>
            <a:endParaRPr lang="en-US" altLang="en-GB" sz="2000" i="1">
              <a:solidFill>
                <a:schemeClr val="tx1"/>
              </a:solidFill>
            </a:endParaRPr>
          </a:p>
        </p:txBody>
      </p:sp>
      <p:sp>
        <p:nvSpPr>
          <p:cNvPr id="11" name="Text Box 27"/>
          <p:cNvSpPr txBox="1">
            <a:spLocks noChangeArrowheads="1"/>
          </p:cNvSpPr>
          <p:nvPr/>
        </p:nvSpPr>
        <p:spPr bwMode="auto">
          <a:xfrm>
            <a:off x="1936693" y="4552950"/>
            <a:ext cx="1600200" cy="396875"/>
          </a:xfrm>
          <a:prstGeom prst="rect">
            <a:avLst/>
          </a:prstGeom>
          <a:noFill/>
          <a:ln w="9525" algn="ctr">
            <a:noFill/>
            <a:miter lim="800000"/>
            <a:headEnd/>
            <a:tailEnd/>
          </a:ln>
          <a:effectLst/>
        </p:spPr>
        <p:txBody>
          <a:bodyPr>
            <a:spAutoFit/>
          </a:bodyPr>
          <a:lstStyle/>
          <a:p>
            <a:pPr algn="ctr" eaLnBrk="0" hangingPunct="0">
              <a:spcBef>
                <a:spcPct val="50000"/>
              </a:spcBef>
            </a:pPr>
            <a:r>
              <a:rPr lang="en-US" altLang="en-GB" sz="2000" i="1" smtClean="0">
                <a:solidFill>
                  <a:schemeClr val="tx1"/>
                </a:solidFill>
              </a:rPr>
              <a:t>Apply </a:t>
            </a:r>
            <a:endParaRPr lang="en-US" altLang="en-GB" sz="2000" i="1">
              <a:solidFill>
                <a:schemeClr val="tx1"/>
              </a:solidFill>
            </a:endParaRPr>
          </a:p>
        </p:txBody>
      </p:sp>
      <p:sp>
        <p:nvSpPr>
          <p:cNvPr id="12" name="AutoShape 24"/>
          <p:cNvSpPr>
            <a:spLocks noChangeAspect="1" noChangeArrowheads="1"/>
          </p:cNvSpPr>
          <p:nvPr/>
        </p:nvSpPr>
        <p:spPr bwMode="auto">
          <a:xfrm rot="-10770644">
            <a:off x="7583431" y="3727450"/>
            <a:ext cx="1258887" cy="1268413"/>
          </a:xfrm>
          <a:custGeom>
            <a:avLst/>
            <a:gdLst>
              <a:gd name="T0" fmla="*/ 43415299 w 21600"/>
              <a:gd name="T1" fmla="*/ 0 h 21600"/>
              <a:gd name="T2" fmla="*/ 43415299 w 21600"/>
              <a:gd name="T3" fmla="*/ 77168563 h 21600"/>
              <a:gd name="T4" fmla="*/ 5006787 w 21600"/>
              <a:gd name="T5" fmla="*/ 137098357 h 21600"/>
              <a:gd name="T6" fmla="*/ 60148200 w 21600"/>
              <a:gd name="T7" fmla="*/ 38584321 h 21600"/>
              <a:gd name="T8" fmla="*/ 17694720 60000 65536"/>
              <a:gd name="T9" fmla="*/ 5898240 60000 65536"/>
              <a:gd name="T10" fmla="*/ 5898240 60000 65536"/>
              <a:gd name="T11" fmla="*/ 0 60000 65536"/>
              <a:gd name="T12" fmla="*/ 12427 w 21600"/>
              <a:gd name="T13" fmla="*/ 4320 h 21600"/>
              <a:gd name="T14" fmla="*/ 19861 w 21600"/>
              <a:gd name="T15" fmla="*/ 7838 h 21600"/>
            </a:gdLst>
            <a:ahLst/>
            <a:cxnLst>
              <a:cxn ang="T8">
                <a:pos x="T0" y="T1"/>
              </a:cxn>
              <a:cxn ang="T9">
                <a:pos x="T2" y="T3"/>
              </a:cxn>
              <a:cxn ang="T10">
                <a:pos x="T4" y="T5"/>
              </a:cxn>
              <a:cxn ang="T11">
                <a:pos x="T6" y="T7"/>
              </a:cxn>
            </a:cxnLst>
            <a:rect l="T12" t="T13" r="T14" b="T15"/>
            <a:pathLst>
              <a:path w="21600" h="21600">
                <a:moveTo>
                  <a:pt x="21600" y="6079"/>
                </a:moveTo>
                <a:lnTo>
                  <a:pt x="15591" y="0"/>
                </a:lnTo>
                <a:lnTo>
                  <a:pt x="15591" y="4320"/>
                </a:lnTo>
                <a:lnTo>
                  <a:pt x="12427" y="4320"/>
                </a:lnTo>
                <a:cubicBezTo>
                  <a:pt x="5564" y="4320"/>
                  <a:pt x="0" y="7829"/>
                  <a:pt x="0" y="12158"/>
                </a:cubicBezTo>
                <a:lnTo>
                  <a:pt x="0" y="21600"/>
                </a:lnTo>
                <a:lnTo>
                  <a:pt x="3596" y="21600"/>
                </a:lnTo>
                <a:lnTo>
                  <a:pt x="3596" y="12158"/>
                </a:lnTo>
                <a:cubicBezTo>
                  <a:pt x="3596" y="9772"/>
                  <a:pt x="7550" y="7838"/>
                  <a:pt x="12427" y="7838"/>
                </a:cubicBezTo>
                <a:lnTo>
                  <a:pt x="15591" y="7838"/>
                </a:lnTo>
                <a:lnTo>
                  <a:pt x="15591" y="12158"/>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rot="10800000" wrap="none" anchor="ctr"/>
          <a:lstStyle/>
          <a:p>
            <a:pPr algn="ctr"/>
            <a:endParaRPr lang="en-US"/>
          </a:p>
        </p:txBody>
      </p:sp>
      <p:sp>
        <p:nvSpPr>
          <p:cNvPr id="13" name="AutoShape 24"/>
          <p:cNvSpPr>
            <a:spLocks noChangeAspect="1" noChangeArrowheads="1"/>
          </p:cNvSpPr>
          <p:nvPr/>
        </p:nvSpPr>
        <p:spPr bwMode="auto">
          <a:xfrm rot="16200000">
            <a:off x="3235268" y="3508376"/>
            <a:ext cx="1258887" cy="1268412"/>
          </a:xfrm>
          <a:custGeom>
            <a:avLst/>
            <a:gdLst>
              <a:gd name="T0" fmla="*/ 43415299 w 21600"/>
              <a:gd name="T1" fmla="*/ 0 h 21600"/>
              <a:gd name="T2" fmla="*/ 43415299 w 21600"/>
              <a:gd name="T3" fmla="*/ 77168563 h 21600"/>
              <a:gd name="T4" fmla="*/ 5006787 w 21600"/>
              <a:gd name="T5" fmla="*/ 137098357 h 21600"/>
              <a:gd name="T6" fmla="*/ 60148200 w 21600"/>
              <a:gd name="T7" fmla="*/ 38584321 h 21600"/>
              <a:gd name="T8" fmla="*/ 17694720 60000 65536"/>
              <a:gd name="T9" fmla="*/ 5898240 60000 65536"/>
              <a:gd name="T10" fmla="*/ 5898240 60000 65536"/>
              <a:gd name="T11" fmla="*/ 0 60000 65536"/>
              <a:gd name="T12" fmla="*/ 12427 w 21600"/>
              <a:gd name="T13" fmla="*/ 4320 h 21600"/>
              <a:gd name="T14" fmla="*/ 19861 w 21600"/>
              <a:gd name="T15" fmla="*/ 7838 h 21600"/>
            </a:gdLst>
            <a:ahLst/>
            <a:cxnLst>
              <a:cxn ang="T8">
                <a:pos x="T0" y="T1"/>
              </a:cxn>
              <a:cxn ang="T9">
                <a:pos x="T2" y="T3"/>
              </a:cxn>
              <a:cxn ang="T10">
                <a:pos x="T4" y="T5"/>
              </a:cxn>
              <a:cxn ang="T11">
                <a:pos x="T6" y="T7"/>
              </a:cxn>
            </a:cxnLst>
            <a:rect l="T12" t="T13" r="T14" b="T15"/>
            <a:pathLst>
              <a:path w="21600" h="21600">
                <a:moveTo>
                  <a:pt x="21600" y="6079"/>
                </a:moveTo>
                <a:lnTo>
                  <a:pt x="15591" y="0"/>
                </a:lnTo>
                <a:lnTo>
                  <a:pt x="15591" y="4320"/>
                </a:lnTo>
                <a:lnTo>
                  <a:pt x="12427" y="4320"/>
                </a:lnTo>
                <a:cubicBezTo>
                  <a:pt x="5564" y="4320"/>
                  <a:pt x="0" y="7829"/>
                  <a:pt x="0" y="12158"/>
                </a:cubicBezTo>
                <a:lnTo>
                  <a:pt x="0" y="21600"/>
                </a:lnTo>
                <a:lnTo>
                  <a:pt x="3596" y="21600"/>
                </a:lnTo>
                <a:lnTo>
                  <a:pt x="3596" y="12158"/>
                </a:lnTo>
                <a:cubicBezTo>
                  <a:pt x="3596" y="9772"/>
                  <a:pt x="7550" y="7838"/>
                  <a:pt x="12427" y="7838"/>
                </a:cubicBezTo>
                <a:lnTo>
                  <a:pt x="15591" y="7838"/>
                </a:lnTo>
                <a:lnTo>
                  <a:pt x="15591" y="12158"/>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vert="eaVert" wrap="none" anchor="ctr"/>
          <a:lstStyle/>
          <a:p>
            <a:pPr algn="ctr"/>
            <a:endParaRPr lang="en-US"/>
          </a:p>
        </p:txBody>
      </p:sp>
      <p:sp>
        <p:nvSpPr>
          <p:cNvPr id="14" name="Rectangle 17"/>
          <p:cNvSpPr>
            <a:spLocks noChangeArrowheads="1"/>
          </p:cNvSpPr>
          <p:nvPr/>
        </p:nvSpPr>
        <p:spPr bwMode="auto">
          <a:xfrm>
            <a:off x="3941264" y="5141890"/>
            <a:ext cx="2057400" cy="738664"/>
          </a:xfrm>
          <a:prstGeom prst="rect">
            <a:avLst/>
          </a:prstGeom>
          <a:noFill/>
          <a:ln w="9525">
            <a:noFill/>
            <a:miter lim="800000"/>
            <a:headEnd/>
            <a:tailEnd/>
          </a:ln>
        </p:spPr>
        <p:txBody>
          <a:bodyPr>
            <a:spAutoFit/>
          </a:bodyPr>
          <a:lstStyle/>
          <a:p>
            <a:r>
              <a:rPr lang="en-US" altLang="en-GB" sz="1400" dirty="0" smtClean="0">
                <a:solidFill>
                  <a:schemeClr val="tx1"/>
                </a:solidFill>
              </a:rPr>
              <a:t>- 3,000 people in Camp A</a:t>
            </a:r>
          </a:p>
          <a:p>
            <a:pPr>
              <a:buFontTx/>
              <a:buChar char="-"/>
            </a:pPr>
            <a:r>
              <a:rPr lang="en-US" sz="1400" dirty="0" smtClean="0">
                <a:solidFill>
                  <a:schemeClr val="tx1"/>
                </a:solidFill>
              </a:rPr>
              <a:t> 2 water pumps (10,000L/day) in Camp A</a:t>
            </a:r>
            <a:endParaRPr lang="en-US" sz="1400" dirty="0">
              <a:solidFill>
                <a:schemeClr val="tx1"/>
              </a:solidFill>
            </a:endParaRPr>
          </a:p>
        </p:txBody>
      </p:sp>
      <p:sp>
        <p:nvSpPr>
          <p:cNvPr id="15" name="Rectangle 18"/>
          <p:cNvSpPr>
            <a:spLocks noChangeArrowheads="1"/>
          </p:cNvSpPr>
          <p:nvPr/>
        </p:nvSpPr>
        <p:spPr bwMode="auto">
          <a:xfrm>
            <a:off x="5922464" y="5116490"/>
            <a:ext cx="2514600" cy="1600438"/>
          </a:xfrm>
          <a:prstGeom prst="rect">
            <a:avLst/>
          </a:prstGeom>
          <a:noFill/>
          <a:ln w="9525">
            <a:noFill/>
            <a:miter lim="800000"/>
            <a:headEnd/>
            <a:tailEnd/>
          </a:ln>
        </p:spPr>
        <p:txBody>
          <a:bodyPr wrap="square">
            <a:spAutoFit/>
          </a:bodyPr>
          <a:lstStyle/>
          <a:p>
            <a:pPr>
              <a:buFontTx/>
              <a:buChar char="-"/>
            </a:pPr>
            <a:r>
              <a:rPr lang="en-US" altLang="en-GB" sz="1400" dirty="0" smtClean="0">
                <a:solidFill>
                  <a:schemeClr val="tx1"/>
                </a:solidFill>
              </a:rPr>
              <a:t> The amount of water available in Camp A is not sufficient  </a:t>
            </a:r>
          </a:p>
          <a:p>
            <a:pPr>
              <a:buFontTx/>
              <a:buChar char="-"/>
            </a:pPr>
            <a:r>
              <a:rPr lang="en-US" sz="1400" dirty="0" smtClean="0">
                <a:solidFill>
                  <a:schemeClr val="tx1"/>
                </a:solidFill>
              </a:rPr>
              <a:t> 3,000 people exceed the capacity of Camp A, which is 2,000 people</a:t>
            </a:r>
          </a:p>
          <a:p>
            <a:pPr>
              <a:buFontTx/>
              <a:buChar char="-"/>
            </a:pPr>
            <a:r>
              <a:rPr lang="en-US" sz="1400" dirty="0" smtClean="0">
                <a:solidFill>
                  <a:schemeClr val="tx1"/>
                </a:solidFill>
              </a:rPr>
              <a:t> OXFAM install a water pump in 3 days</a:t>
            </a:r>
            <a:endParaRPr lang="en-US" sz="1400" dirty="0">
              <a:solidFill>
                <a:schemeClr val="tx1"/>
              </a:solidFill>
            </a:endParaRPr>
          </a:p>
        </p:txBody>
      </p:sp>
      <p:sp>
        <p:nvSpPr>
          <p:cNvPr id="16" name="Rectangle 19"/>
          <p:cNvSpPr>
            <a:spLocks noChangeArrowheads="1"/>
          </p:cNvSpPr>
          <p:nvPr/>
        </p:nvSpPr>
        <p:spPr bwMode="auto">
          <a:xfrm>
            <a:off x="1502864" y="5141890"/>
            <a:ext cx="2514600" cy="1384995"/>
          </a:xfrm>
          <a:prstGeom prst="rect">
            <a:avLst/>
          </a:prstGeom>
          <a:noFill/>
          <a:ln w="9525">
            <a:noFill/>
            <a:miter lim="800000"/>
            <a:headEnd/>
            <a:tailEnd/>
          </a:ln>
        </p:spPr>
        <p:txBody>
          <a:bodyPr wrap="square">
            <a:spAutoFit/>
          </a:bodyPr>
          <a:lstStyle/>
          <a:p>
            <a:pPr>
              <a:buFontTx/>
              <a:buChar char="-"/>
            </a:pPr>
            <a:r>
              <a:rPr lang="en-US" altLang="en-GB" sz="1400" dirty="0" smtClean="0">
                <a:solidFill>
                  <a:schemeClr val="tx1"/>
                </a:solidFill>
              </a:rPr>
              <a:t>45,000 L-Water/day is necessary to meet the needs of the population</a:t>
            </a:r>
          </a:p>
          <a:p>
            <a:pPr>
              <a:buFontTx/>
              <a:buChar char="-"/>
            </a:pPr>
            <a:r>
              <a:rPr lang="en-US" altLang="en-GB" sz="1400" dirty="0" smtClean="0">
                <a:solidFill>
                  <a:schemeClr val="tx1"/>
                </a:solidFill>
              </a:rPr>
              <a:t>1,000 people have not enough space because we are over the maximum capacity of the camp</a:t>
            </a:r>
            <a:endParaRPr lang="en-US" altLang="en-GB" sz="1400" dirty="0">
              <a:solidFill>
                <a:schemeClr val="tx1"/>
              </a:solidFill>
            </a:endParaRPr>
          </a:p>
        </p:txBody>
      </p:sp>
      <p:sp>
        <p:nvSpPr>
          <p:cNvPr id="17" name="Rectangle 20"/>
          <p:cNvSpPr>
            <a:spLocks noChangeArrowheads="1"/>
          </p:cNvSpPr>
          <p:nvPr/>
        </p:nvSpPr>
        <p:spPr bwMode="auto">
          <a:xfrm>
            <a:off x="8310064" y="5103790"/>
            <a:ext cx="2336800" cy="1384995"/>
          </a:xfrm>
          <a:prstGeom prst="rect">
            <a:avLst/>
          </a:prstGeom>
          <a:noFill/>
          <a:ln w="9525">
            <a:noFill/>
            <a:miter lim="800000"/>
            <a:headEnd/>
            <a:tailEnd/>
          </a:ln>
        </p:spPr>
        <p:txBody>
          <a:bodyPr wrap="square">
            <a:spAutoFit/>
          </a:bodyPr>
          <a:lstStyle/>
          <a:p>
            <a:pPr>
              <a:buFontTx/>
              <a:buChar char="-"/>
            </a:pPr>
            <a:r>
              <a:rPr lang="en-US" altLang="en-GB" sz="1400" dirty="0" smtClean="0">
                <a:solidFill>
                  <a:schemeClr val="tx1"/>
                </a:solidFill>
              </a:rPr>
              <a:t> Org. working in Shelter need to mobilize resources</a:t>
            </a:r>
          </a:p>
          <a:p>
            <a:pPr>
              <a:buFontTx/>
              <a:buChar char="-"/>
            </a:pPr>
            <a:r>
              <a:rPr lang="en-US" sz="1400" dirty="0" smtClean="0">
                <a:solidFill>
                  <a:schemeClr val="tx1"/>
                </a:solidFill>
              </a:rPr>
              <a:t> Org. working in WASH plan new water sources to produce additional 35,000 liters of water/day in camp A</a:t>
            </a:r>
            <a:endParaRPr lang="en-US" sz="1400" dirty="0">
              <a:solidFill>
                <a:schemeClr val="tx1"/>
              </a:solidFill>
            </a:endParaRPr>
          </a:p>
        </p:txBody>
      </p:sp>
      <p:sp>
        <p:nvSpPr>
          <p:cNvPr id="18" name="Rectangle 17"/>
          <p:cNvSpPr/>
          <p:nvPr/>
        </p:nvSpPr>
        <p:spPr>
          <a:xfrm>
            <a:off x="454447" y="360269"/>
            <a:ext cx="7848600" cy="523220"/>
          </a:xfrm>
          <a:prstGeom prst="rect">
            <a:avLst/>
          </a:prstGeom>
        </p:spPr>
        <p:txBody>
          <a:bodyPr wrap="square">
            <a:spAutoFit/>
          </a:bodyPr>
          <a:lstStyle/>
          <a:p>
            <a:r>
              <a:rPr lang="en-US" sz="2800" b="1" dirty="0" smtClean="0"/>
              <a:t>What is information management? </a:t>
            </a:r>
            <a:endParaRPr lang="en-US" sz="2800" b="1" dirty="0"/>
          </a:p>
        </p:txBody>
      </p:sp>
    </p:spTree>
    <p:extLst>
      <p:ext uri="{BB962C8B-B14F-4D97-AF65-F5344CB8AC3E}">
        <p14:creationId xmlns:p14="http://schemas.microsoft.com/office/powerpoint/2010/main" val="165018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par>
                                <p:cTn id="24" presetID="10" presetClass="exit" presetSubtype="0" fill="hold" grpId="0" nodeType="withEffect">
                                  <p:stCondLst>
                                    <p:cond delay="0"/>
                                  </p:stCondLst>
                                  <p:childTnLst>
                                    <p:animEffect transition="out" filter="fade">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par>
                          <p:cTn id="27" fill="hold">
                            <p:stCondLst>
                              <p:cond delay="5000"/>
                            </p:stCondLst>
                            <p:childTnLst>
                              <p:par>
                                <p:cTn id="28" presetID="9" presetClass="entr" presetSubtype="0" fill="hold" grpId="1"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par>
                          <p:cTn id="31" fill="hold">
                            <p:stCondLst>
                              <p:cond delay="5500"/>
                            </p:stCondLst>
                            <p:childTnLst>
                              <p:par>
                                <p:cTn id="32" presetID="9" presetClass="entr" presetSubtype="0" fill="hold" grpId="0" nodeType="after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par>
                          <p:cTn id="35" fill="hold">
                            <p:stCondLst>
                              <p:cond delay="7000"/>
                            </p:stCondLst>
                            <p:childTnLst>
                              <p:par>
                                <p:cTn id="36" presetID="9"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par>
                          <p:cTn id="39" fill="hold">
                            <p:stCondLst>
                              <p:cond delay="7500"/>
                            </p:stCondLst>
                            <p:childTnLst>
                              <p:par>
                                <p:cTn id="40" presetID="9" presetClass="entr" presetSubtype="0" fill="hold" grpId="1"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par>
                          <p:cTn id="43" fill="hold">
                            <p:stCondLst>
                              <p:cond delay="8000"/>
                            </p:stCondLst>
                            <p:childTnLst>
                              <p:par>
                                <p:cTn id="44" presetID="9" presetClass="entr" presetSubtype="0" fill="hold" grpId="0" nodeType="afterEffect">
                                  <p:stCondLst>
                                    <p:cond delay="100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par>
                          <p:cTn id="47" fill="hold">
                            <p:stCondLst>
                              <p:cond delay="9500"/>
                            </p:stCondLst>
                            <p:childTnLst>
                              <p:par>
                                <p:cTn id="48" presetID="9"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par>
                          <p:cTn id="51" fill="hold">
                            <p:stCondLst>
                              <p:cond delay="10000"/>
                            </p:stCondLst>
                            <p:childTnLst>
                              <p:par>
                                <p:cTn id="52" presetID="9" presetClass="entr" presetSubtype="0" fill="hold" grpId="1"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ssolve">
                                      <p:cBhvr>
                                        <p:cTn id="54" dur="500"/>
                                        <p:tgtEl>
                                          <p:spTgt spid="9"/>
                                        </p:tgtEl>
                                      </p:cBhvr>
                                    </p:animEffect>
                                  </p:childTnLst>
                                </p:cTn>
                              </p:par>
                              <p:par>
                                <p:cTn id="55" presetID="10" presetClass="exit" presetSubtype="0" fill="hold" grpId="0" nodeType="withEffect">
                                  <p:stCondLst>
                                    <p:cond delay="0"/>
                                  </p:stCondLst>
                                  <p:childTnLst>
                                    <p:animEffect transition="out" filter="fade">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8"/>
                                        </p:tgtEl>
                                      </p:cBhvr>
                                    </p:animEffect>
                                    <p:set>
                                      <p:cBhvr>
                                        <p:cTn id="60" dur="1" fill="hold">
                                          <p:stCondLst>
                                            <p:cond delay="1999"/>
                                          </p:stCondLst>
                                        </p:cTn>
                                        <p:tgtEl>
                                          <p:spTgt spid="8"/>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2000"/>
                                        <p:tgtEl>
                                          <p:spTgt spid="9"/>
                                        </p:tgtEl>
                                      </p:cBhvr>
                                    </p:animEffect>
                                    <p:set>
                                      <p:cBhvr>
                                        <p:cTn id="63" dur="1" fill="hold">
                                          <p:stCondLst>
                                            <p:cond delay="1999"/>
                                          </p:stCondLst>
                                        </p:cTn>
                                        <p:tgtEl>
                                          <p:spTgt spid="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2000"/>
                                        <p:tgtEl>
                                          <p:spTgt spid="14"/>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2000"/>
                                        <p:tgtEl>
                                          <p:spTgt spid="15"/>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childTnLst>
                                </p:cTn>
                              </p:par>
                              <p:par>
                                <p:cTn id="75" presetID="10" presetClass="entr" presetSubtype="0" fill="hold" grpId="1"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56" presetClass="path" presetSubtype="0" accel="50000" decel="50000" fill="hold" grpId="0" nodeType="clickEffect">
                                  <p:stCondLst>
                                    <p:cond delay="0"/>
                                  </p:stCondLst>
                                  <p:childTnLst>
                                    <p:animMotion origin="layout" path="M 3.33333E-6 4.81481E-6 L 0.1625 -0.61297 " pathEditMode="relative" rAng="0" ptsTypes="AA">
                                      <p:cBhvr>
                                        <p:cTn id="81" dur="2000" fill="hold"/>
                                        <p:tgtEl>
                                          <p:spTgt spid="14"/>
                                        </p:tgtEl>
                                        <p:attrNameLst>
                                          <p:attrName>ppt_x</p:attrName>
                                          <p:attrName>ppt_y</p:attrName>
                                        </p:attrNameLst>
                                      </p:cBhvr>
                                      <p:rCtr x="8100" y="-30600"/>
                                    </p:animMotion>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0" nodeType="clickEffect">
                                  <p:stCondLst>
                                    <p:cond delay="0"/>
                                  </p:stCondLst>
                                  <p:childTnLst>
                                    <p:animMotion origin="layout" path="M 0.00035 -0.00093 L 0.16267 -0.42107 " pathEditMode="relative" rAng="0" ptsTypes="AA">
                                      <p:cBhvr>
                                        <p:cTn id="85" dur="2000" fill="hold"/>
                                        <p:tgtEl>
                                          <p:spTgt spid="15"/>
                                        </p:tgtEl>
                                        <p:attrNameLst>
                                          <p:attrName>ppt_x</p:attrName>
                                          <p:attrName>ppt_y</p:attrName>
                                        </p:attrNameLst>
                                      </p:cBhvr>
                                      <p:rCtr x="8100" y="-21000"/>
                                    </p:animMotion>
                                  </p:childTnLst>
                                </p:cTn>
                              </p:par>
                            </p:childTnLst>
                          </p:cTn>
                        </p:par>
                      </p:childTnLst>
                    </p:cTn>
                  </p:par>
                  <p:par>
                    <p:cTn id="86" fill="hold">
                      <p:stCondLst>
                        <p:cond delay="indefinite"/>
                      </p:stCondLst>
                      <p:childTnLst>
                        <p:par>
                          <p:cTn id="87" fill="hold">
                            <p:stCondLst>
                              <p:cond delay="0"/>
                            </p:stCondLst>
                            <p:childTnLst>
                              <p:par>
                                <p:cTn id="88" presetID="49" presetClass="path" presetSubtype="0" accel="50000" decel="50000" fill="hold" grpId="0" nodeType="clickEffect">
                                  <p:stCondLst>
                                    <p:cond delay="0"/>
                                  </p:stCondLst>
                                  <p:childTnLst>
                                    <p:animMotion origin="layout" path="M 0.0625 -0.01621 L 0.38333 -0.19352 " pathEditMode="relative" rAng="0" ptsTypes="AA">
                                      <p:cBhvr>
                                        <p:cTn id="89" dur="2000" fill="hold"/>
                                        <p:tgtEl>
                                          <p:spTgt spid="16"/>
                                        </p:tgtEl>
                                        <p:attrNameLst>
                                          <p:attrName>ppt_x</p:attrName>
                                          <p:attrName>ppt_y</p:attrName>
                                        </p:attrNameLst>
                                      </p:cBhvr>
                                      <p:rCtr x="16000" y="-8900"/>
                                    </p:animMotion>
                                  </p:childTnLst>
                                </p:cTn>
                              </p:par>
                            </p:childTnLst>
                          </p:cTn>
                        </p:par>
                      </p:childTnLst>
                    </p:cTn>
                  </p:par>
                  <p:par>
                    <p:cTn id="90" fill="hold">
                      <p:stCondLst>
                        <p:cond delay="indefinite"/>
                      </p:stCondLst>
                      <p:childTnLst>
                        <p:par>
                          <p:cTn id="91" fill="hold">
                            <p:stCondLst>
                              <p:cond delay="0"/>
                            </p:stCondLst>
                            <p:childTnLst>
                              <p:par>
                                <p:cTn id="92" presetID="35" presetClass="path" presetSubtype="0" accel="50000" decel="50000" fill="hold" grpId="0" nodeType="clickEffect">
                                  <p:stCondLst>
                                    <p:cond delay="0"/>
                                  </p:stCondLst>
                                  <p:childTnLst>
                                    <p:animMotion origin="layout" path="M 4.44444E-6 2.22222E-6 L -0.6415 -0.45 " pathEditMode="relative" rAng="0" ptsTypes="AA">
                                      <p:cBhvr>
                                        <p:cTn id="93" dur="2000" fill="hold"/>
                                        <p:tgtEl>
                                          <p:spTgt spid="17"/>
                                        </p:tgtEl>
                                        <p:attrNameLst>
                                          <p:attrName>ppt_x</p:attrName>
                                          <p:attrName>ppt_y</p:attrName>
                                        </p:attrNameLst>
                                      </p:cBhvr>
                                      <p:rCtr x="-32100"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animBg="1"/>
      <p:bldP spid="6" grpId="0" animBg="1"/>
      <p:bldP spid="7" grpId="0"/>
      <p:bldP spid="7" grpId="1"/>
      <p:bldP spid="8" grpId="0"/>
      <p:bldP spid="8" grpId="1"/>
      <p:bldP spid="9" grpId="0"/>
      <p:bldP spid="9" grpId="1"/>
      <p:bldP spid="10" grpId="0"/>
      <p:bldP spid="11" grpId="0"/>
      <p:bldP spid="12" grpId="0" animBg="1"/>
      <p:bldP spid="13" grpId="0" animBg="1"/>
      <p:bldP spid="14" grpId="0"/>
      <p:bldP spid="14" grpId="1"/>
      <p:bldP spid="15" grpId="0"/>
      <p:bldP spid="15" grpId="1"/>
      <p:bldP spid="16" grpId="0"/>
      <p:bldP spid="16" grpId="1"/>
      <p:bldP spid="17" grpId="0"/>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446003" y="1587500"/>
            <a:ext cx="5486400" cy="396875"/>
          </a:xfrm>
          <a:prstGeom prst="rect">
            <a:avLst/>
          </a:prstGeom>
          <a:noFill/>
          <a:ln w="9525" algn="ctr">
            <a:noFill/>
            <a:miter lim="800000"/>
            <a:headEnd/>
            <a:tailEnd/>
          </a:ln>
          <a:effectLst/>
        </p:spPr>
        <p:txBody>
          <a:bodyPr anchor="ctr">
            <a:spAutoFit/>
          </a:bodyPr>
          <a:lstStyle/>
          <a:p>
            <a:pPr marL="609600" indent="-609600">
              <a:buFontTx/>
              <a:buChar char="•"/>
            </a:pPr>
            <a:r>
              <a:rPr lang="en-US" sz="2000" dirty="0" smtClean="0">
                <a:solidFill>
                  <a:schemeClr val="tx1"/>
                </a:solidFill>
                <a:latin typeface="Verdana" pitchFamily="34" charset="0"/>
              </a:rPr>
              <a:t>Focus on essential data</a:t>
            </a:r>
            <a:endParaRPr lang="en-US" sz="2000" dirty="0">
              <a:solidFill>
                <a:schemeClr val="tx1"/>
              </a:solidFill>
              <a:latin typeface="Verdana" pitchFamily="34" charset="0"/>
            </a:endParaRPr>
          </a:p>
        </p:txBody>
      </p:sp>
      <p:sp>
        <p:nvSpPr>
          <p:cNvPr id="3" name="TextBox 22"/>
          <p:cNvSpPr txBox="1">
            <a:spLocks noChangeArrowheads="1"/>
          </p:cNvSpPr>
          <p:nvPr/>
        </p:nvSpPr>
        <p:spPr bwMode="auto">
          <a:xfrm>
            <a:off x="2236203" y="990600"/>
            <a:ext cx="2220480" cy="646331"/>
          </a:xfrm>
          <a:prstGeom prst="rect">
            <a:avLst/>
          </a:prstGeom>
          <a:noFill/>
          <a:ln w="9525">
            <a:noFill/>
            <a:miter lim="800000"/>
            <a:headEnd/>
            <a:tailEnd/>
          </a:ln>
        </p:spPr>
        <p:txBody>
          <a:bodyPr wrap="none">
            <a:spAutoFit/>
          </a:bodyPr>
          <a:lstStyle/>
          <a:p>
            <a:r>
              <a:rPr lang="en-US" sz="3600" b="1" dirty="0">
                <a:solidFill>
                  <a:schemeClr val="accent1">
                    <a:lumMod val="75000"/>
                  </a:schemeClr>
                </a:solidFill>
                <a:latin typeface="+mj-lt"/>
                <a:ea typeface="+mj-ea"/>
                <a:cs typeface="+mj-cs"/>
              </a:rPr>
              <a:t>Priorities</a:t>
            </a:r>
          </a:p>
        </p:txBody>
      </p:sp>
      <p:sp>
        <p:nvSpPr>
          <p:cNvPr id="4" name="Rectangle 3"/>
          <p:cNvSpPr>
            <a:spLocks noChangeArrowheads="1"/>
          </p:cNvSpPr>
          <p:nvPr/>
        </p:nvSpPr>
        <p:spPr bwMode="auto">
          <a:xfrm>
            <a:off x="4453941" y="2619375"/>
            <a:ext cx="5029200" cy="1282700"/>
          </a:xfrm>
          <a:prstGeom prst="rect">
            <a:avLst/>
          </a:prstGeom>
          <a:noFill/>
          <a:ln w="9525" algn="ctr">
            <a:noFill/>
            <a:miter lim="800000"/>
            <a:headEnd/>
            <a:tailEnd/>
          </a:ln>
          <a:effectLst/>
        </p:spPr>
        <p:txBody>
          <a:bodyPr anchor="ctr">
            <a:spAutoFit/>
          </a:bodyPr>
          <a:lstStyle/>
          <a:p>
            <a:pPr marL="609600" indent="-609600">
              <a:lnSpc>
                <a:spcPct val="130000"/>
              </a:lnSpc>
              <a:buFontTx/>
              <a:buChar char="•"/>
            </a:pPr>
            <a:r>
              <a:rPr lang="en-US" sz="2000" dirty="0" smtClean="0">
                <a:solidFill>
                  <a:schemeClr val="tx1"/>
                </a:solidFill>
                <a:latin typeface="Verdana" pitchFamily="34" charset="0"/>
              </a:rPr>
              <a:t>Basic and fast</a:t>
            </a:r>
          </a:p>
          <a:p>
            <a:pPr marL="609600" indent="-609600">
              <a:lnSpc>
                <a:spcPct val="130000"/>
              </a:lnSpc>
              <a:buFontTx/>
              <a:buChar char="•"/>
            </a:pPr>
            <a:r>
              <a:rPr lang="en-US" sz="2000" dirty="0" smtClean="0">
                <a:solidFill>
                  <a:schemeClr val="tx1"/>
                </a:solidFill>
                <a:latin typeface="Verdana" pitchFamily="34" charset="0"/>
              </a:rPr>
              <a:t>Perfection is enemy of good</a:t>
            </a:r>
          </a:p>
          <a:p>
            <a:pPr marL="609600" indent="-609600">
              <a:lnSpc>
                <a:spcPct val="130000"/>
              </a:lnSpc>
              <a:buFontTx/>
              <a:buChar char="•"/>
            </a:pPr>
            <a:r>
              <a:rPr lang="en-US" sz="2000" dirty="0" smtClean="0">
                <a:solidFill>
                  <a:schemeClr val="tx1"/>
                </a:solidFill>
                <a:latin typeface="Verdana" pitchFamily="34" charset="0"/>
              </a:rPr>
              <a:t>Standards</a:t>
            </a:r>
            <a:endParaRPr lang="en-US" sz="2000" dirty="0">
              <a:solidFill>
                <a:schemeClr val="tx1"/>
              </a:solidFill>
              <a:latin typeface="Verdana" pitchFamily="34" charset="0"/>
            </a:endParaRPr>
          </a:p>
        </p:txBody>
      </p:sp>
      <p:sp>
        <p:nvSpPr>
          <p:cNvPr id="5" name="Rectangle 6"/>
          <p:cNvSpPr>
            <a:spLocks noChangeArrowheads="1"/>
          </p:cNvSpPr>
          <p:nvPr/>
        </p:nvSpPr>
        <p:spPr bwMode="auto">
          <a:xfrm>
            <a:off x="4446003" y="4681260"/>
            <a:ext cx="5813425" cy="2092881"/>
          </a:xfrm>
          <a:prstGeom prst="rect">
            <a:avLst/>
          </a:prstGeom>
          <a:noFill/>
          <a:ln w="9525" algn="ctr">
            <a:noFill/>
            <a:miter lim="800000"/>
            <a:headEnd/>
            <a:tailEnd/>
          </a:ln>
          <a:effectLst/>
        </p:spPr>
        <p:txBody>
          <a:bodyPr anchor="ctr">
            <a:spAutoFit/>
          </a:bodyPr>
          <a:lstStyle/>
          <a:p>
            <a:pPr marL="609600" indent="-609600">
              <a:lnSpc>
                <a:spcPct val="130000"/>
              </a:lnSpc>
              <a:buFontTx/>
              <a:buChar char="•"/>
            </a:pPr>
            <a:r>
              <a:rPr lang="en-US" sz="2000" dirty="0" smtClean="0">
                <a:solidFill>
                  <a:schemeClr val="tx1"/>
                </a:solidFill>
                <a:latin typeface="Verdana" pitchFamily="34" charset="0"/>
              </a:rPr>
              <a:t>There is no magic system</a:t>
            </a:r>
          </a:p>
          <a:p>
            <a:pPr marL="609600" indent="-609600">
              <a:lnSpc>
                <a:spcPct val="130000"/>
              </a:lnSpc>
              <a:buFontTx/>
              <a:buChar char="•"/>
            </a:pPr>
            <a:r>
              <a:rPr lang="en-US" sz="2000" dirty="0" smtClean="0">
                <a:solidFill>
                  <a:schemeClr val="tx1"/>
                </a:solidFill>
                <a:latin typeface="Verdana" pitchFamily="34" charset="0"/>
              </a:rPr>
              <a:t>There is no optimized system in the initial version </a:t>
            </a:r>
          </a:p>
          <a:p>
            <a:pPr marL="609600" indent="-609600">
              <a:lnSpc>
                <a:spcPct val="130000"/>
              </a:lnSpc>
              <a:buFontTx/>
              <a:buChar char="•"/>
            </a:pPr>
            <a:r>
              <a:rPr lang="en-US" sz="2000" dirty="0" smtClean="0">
                <a:solidFill>
                  <a:schemeClr val="tx1"/>
                </a:solidFill>
                <a:latin typeface="Verdana" pitchFamily="34" charset="0"/>
              </a:rPr>
              <a:t>Review to improve is the only way to create something functional.</a:t>
            </a:r>
            <a:endParaRPr lang="en-US" sz="2000" dirty="0">
              <a:solidFill>
                <a:schemeClr val="tx1"/>
              </a:solidFill>
              <a:latin typeface="Verdana" pitchFamily="34" charset="0"/>
            </a:endParaRPr>
          </a:p>
        </p:txBody>
      </p:sp>
      <p:sp>
        <p:nvSpPr>
          <p:cNvPr id="6" name="TextBox 24"/>
          <p:cNvSpPr txBox="1">
            <a:spLocks noChangeArrowheads="1"/>
          </p:cNvSpPr>
          <p:nvPr/>
        </p:nvSpPr>
        <p:spPr bwMode="auto">
          <a:xfrm>
            <a:off x="2239176" y="2057400"/>
            <a:ext cx="3810403" cy="646331"/>
          </a:xfrm>
          <a:prstGeom prst="rect">
            <a:avLst/>
          </a:prstGeom>
          <a:noFill/>
          <a:ln w="9525">
            <a:noFill/>
            <a:miter lim="800000"/>
            <a:headEnd/>
            <a:tailEnd/>
          </a:ln>
        </p:spPr>
        <p:txBody>
          <a:bodyPr wrap="none">
            <a:spAutoFit/>
          </a:bodyPr>
          <a:lstStyle/>
          <a:p>
            <a:pPr marL="609600" indent="-609600" algn="ctr"/>
            <a:r>
              <a:rPr lang="en-US" sz="3600" b="1" dirty="0">
                <a:solidFill>
                  <a:schemeClr val="accent1">
                    <a:lumMod val="75000"/>
                  </a:schemeClr>
                </a:solidFill>
                <a:latin typeface="+mj-lt"/>
                <a:ea typeface="+mj-ea"/>
                <a:cs typeface="+mj-cs"/>
              </a:rPr>
              <a:t>KISS</a:t>
            </a:r>
            <a:r>
              <a:rPr lang="en-US" sz="2800" b="1" dirty="0" smtClean="0">
                <a:solidFill>
                  <a:srgbClr val="C00000"/>
                </a:solidFill>
              </a:rPr>
              <a:t> </a:t>
            </a:r>
            <a:r>
              <a:rPr lang="en-US" dirty="0" smtClean="0">
                <a:solidFill>
                  <a:schemeClr val="accent1">
                    <a:lumMod val="75000"/>
                  </a:schemeClr>
                </a:solidFill>
              </a:rPr>
              <a:t>(Keep it Simple and Short)</a:t>
            </a:r>
            <a:endParaRPr lang="en-US" dirty="0">
              <a:solidFill>
                <a:schemeClr val="accent1">
                  <a:lumMod val="75000"/>
                </a:schemeClr>
              </a:solidFill>
            </a:endParaRPr>
          </a:p>
        </p:txBody>
      </p:sp>
      <p:sp>
        <p:nvSpPr>
          <p:cNvPr id="7" name="TextBox 25"/>
          <p:cNvSpPr txBox="1">
            <a:spLocks noChangeArrowheads="1"/>
          </p:cNvSpPr>
          <p:nvPr/>
        </p:nvSpPr>
        <p:spPr bwMode="auto">
          <a:xfrm>
            <a:off x="2216335" y="4059238"/>
            <a:ext cx="4649158" cy="646331"/>
          </a:xfrm>
          <a:prstGeom prst="rect">
            <a:avLst/>
          </a:prstGeom>
          <a:noFill/>
          <a:ln w="9525">
            <a:noFill/>
            <a:miter lim="800000"/>
            <a:headEnd/>
            <a:tailEnd/>
          </a:ln>
        </p:spPr>
        <p:txBody>
          <a:bodyPr wrap="none">
            <a:spAutoFit/>
          </a:bodyPr>
          <a:lstStyle/>
          <a:p>
            <a:pPr marL="609600" indent="-609600" algn="ctr"/>
            <a:r>
              <a:rPr lang="en-US" sz="3600" b="1" dirty="0">
                <a:solidFill>
                  <a:schemeClr val="accent1">
                    <a:lumMod val="75000"/>
                  </a:schemeClr>
                </a:solidFill>
                <a:latin typeface="+mj-lt"/>
                <a:ea typeface="+mj-ea"/>
                <a:cs typeface="+mj-cs"/>
              </a:rPr>
              <a:t>Use, Review, Improve</a:t>
            </a:r>
          </a:p>
        </p:txBody>
      </p:sp>
      <p:sp>
        <p:nvSpPr>
          <p:cNvPr id="8" name="Rectangle 7"/>
          <p:cNvSpPr/>
          <p:nvPr/>
        </p:nvSpPr>
        <p:spPr>
          <a:xfrm>
            <a:off x="454447" y="360269"/>
            <a:ext cx="7848600" cy="523220"/>
          </a:xfrm>
          <a:prstGeom prst="rect">
            <a:avLst/>
          </a:prstGeom>
        </p:spPr>
        <p:txBody>
          <a:bodyPr wrap="square">
            <a:spAutoFit/>
          </a:bodyPr>
          <a:lstStyle/>
          <a:p>
            <a:r>
              <a:rPr lang="en-US" sz="2800" b="1" dirty="0" smtClean="0"/>
              <a:t>What is information management? </a:t>
            </a:r>
            <a:endParaRPr lang="en-US" sz="2800" b="1" dirty="0"/>
          </a:p>
        </p:txBody>
      </p:sp>
      <p:sp>
        <p:nvSpPr>
          <p:cNvPr id="9" name="TextBox 14"/>
          <p:cNvSpPr txBox="1">
            <a:spLocks noChangeArrowheads="1"/>
          </p:cNvSpPr>
          <p:nvPr/>
        </p:nvSpPr>
        <p:spPr bwMode="auto">
          <a:xfrm>
            <a:off x="9207709" y="628650"/>
            <a:ext cx="2103437" cy="641350"/>
          </a:xfrm>
          <a:prstGeom prst="rect">
            <a:avLst/>
          </a:prstGeom>
          <a:noFill/>
          <a:ln w="9525" algn="ctr">
            <a:noFill/>
            <a:miter lim="800000"/>
            <a:headEnd/>
            <a:tailEnd/>
          </a:ln>
          <a:effectLst/>
        </p:spPr>
        <p:txBody>
          <a:bodyPr>
            <a:spAutoFit/>
          </a:bodyPr>
          <a:lstStyle/>
          <a:p>
            <a:pPr algn="r"/>
            <a:r>
              <a:rPr lang="en-US" sz="3600" b="1" dirty="0" smtClean="0">
                <a:solidFill>
                  <a:schemeClr val="tx1"/>
                </a:solidFill>
              </a:rPr>
              <a:t>Rules</a:t>
            </a:r>
            <a:endParaRPr lang="en-US" sz="3600" b="1" dirty="0">
              <a:solidFill>
                <a:schemeClr val="tx1"/>
              </a:solidFill>
            </a:endParaRPr>
          </a:p>
        </p:txBody>
      </p:sp>
    </p:spTree>
    <p:extLst>
      <p:ext uri="{BB962C8B-B14F-4D97-AF65-F5344CB8AC3E}">
        <p14:creationId xmlns:p14="http://schemas.microsoft.com/office/powerpoint/2010/main" val="40234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300"/>
                                        <p:tgtEl>
                                          <p:spTgt spid="3"/>
                                        </p:tgtEl>
                                      </p:cBhvr>
                                    </p:animEffect>
                                  </p:childTnLst>
                                </p:cTn>
                              </p:par>
                            </p:childTnLst>
                          </p:cTn>
                        </p:par>
                        <p:par>
                          <p:cTn id="8" fill="hold">
                            <p:stCondLst>
                              <p:cond delay="1300"/>
                            </p:stCondLst>
                            <p:childTnLst>
                              <p:par>
                                <p:cTn id="9" presetID="10" presetClass="entr" presetSubtype="0" fill="hold" grpId="0" nodeType="after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2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577516" y="3740092"/>
            <a:ext cx="5029200" cy="1282700"/>
          </a:xfrm>
          <a:prstGeom prst="rect">
            <a:avLst/>
          </a:prstGeom>
          <a:noFill/>
          <a:ln w="9525" algn="ctr">
            <a:noFill/>
            <a:miter lim="800000"/>
            <a:headEnd/>
            <a:tailEnd/>
          </a:ln>
        </p:spPr>
        <p:txBody>
          <a:bodyPr anchor="ctr">
            <a:spAutoFit/>
          </a:bodyPr>
          <a:lstStyle/>
          <a:p>
            <a:pPr marL="609600" indent="-609600">
              <a:lnSpc>
                <a:spcPct val="130000"/>
              </a:lnSpc>
              <a:buFontTx/>
              <a:buChar char="•"/>
            </a:pPr>
            <a:r>
              <a:rPr lang="en-US" sz="2000" dirty="0" smtClean="0">
                <a:solidFill>
                  <a:schemeClr val="tx1"/>
                </a:solidFill>
                <a:latin typeface="Verdana" pitchFamily="34" charset="0"/>
              </a:rPr>
              <a:t>Graphics</a:t>
            </a:r>
          </a:p>
          <a:p>
            <a:pPr marL="609600" indent="-609600">
              <a:lnSpc>
                <a:spcPct val="130000"/>
              </a:lnSpc>
              <a:buFontTx/>
              <a:buChar char="•"/>
            </a:pPr>
            <a:r>
              <a:rPr lang="en-US" sz="2000" dirty="0" smtClean="0">
                <a:solidFill>
                  <a:schemeClr val="tx1"/>
                </a:solidFill>
                <a:latin typeface="Verdana" pitchFamily="34" charset="0"/>
              </a:rPr>
              <a:t>Maps</a:t>
            </a:r>
          </a:p>
          <a:p>
            <a:pPr marL="609600" indent="-609600">
              <a:lnSpc>
                <a:spcPct val="130000"/>
              </a:lnSpc>
              <a:buFontTx/>
              <a:buChar char="•"/>
            </a:pPr>
            <a:r>
              <a:rPr lang="en-US" sz="2000" dirty="0" smtClean="0">
                <a:solidFill>
                  <a:schemeClr val="tx1"/>
                </a:solidFill>
                <a:latin typeface="Verdana" pitchFamily="34" charset="0"/>
              </a:rPr>
              <a:t>Reports</a:t>
            </a:r>
            <a:endParaRPr lang="en-US" sz="2000" dirty="0">
              <a:solidFill>
                <a:schemeClr val="tx1"/>
              </a:solidFill>
              <a:latin typeface="Verdana" pitchFamily="34" charset="0"/>
            </a:endParaRPr>
          </a:p>
        </p:txBody>
      </p:sp>
      <p:sp>
        <p:nvSpPr>
          <p:cNvPr id="3" name="Rectangle 3"/>
          <p:cNvSpPr>
            <a:spLocks noChangeArrowheads="1"/>
          </p:cNvSpPr>
          <p:nvPr/>
        </p:nvSpPr>
        <p:spPr bwMode="auto">
          <a:xfrm>
            <a:off x="6577516" y="2696133"/>
            <a:ext cx="5029200" cy="885825"/>
          </a:xfrm>
          <a:prstGeom prst="rect">
            <a:avLst/>
          </a:prstGeom>
          <a:noFill/>
          <a:ln w="9525" algn="ctr">
            <a:noFill/>
            <a:miter lim="800000"/>
            <a:headEnd/>
            <a:tailEnd/>
          </a:ln>
        </p:spPr>
        <p:txBody>
          <a:bodyPr anchor="ctr">
            <a:spAutoFit/>
          </a:bodyPr>
          <a:lstStyle/>
          <a:p>
            <a:pPr marL="609600" indent="-609600">
              <a:lnSpc>
                <a:spcPct val="130000"/>
              </a:lnSpc>
              <a:buFontTx/>
              <a:buChar char="•"/>
            </a:pPr>
            <a:r>
              <a:rPr lang="en-US" sz="2000" dirty="0" err="1" smtClean="0">
                <a:solidFill>
                  <a:schemeClr val="tx1"/>
                </a:solidFill>
                <a:latin typeface="Verdana" pitchFamily="34" charset="0"/>
              </a:rPr>
              <a:t>Computarized</a:t>
            </a:r>
            <a:r>
              <a:rPr lang="en-US" sz="2000" dirty="0" smtClean="0">
                <a:solidFill>
                  <a:schemeClr val="tx1"/>
                </a:solidFill>
                <a:latin typeface="Verdana" pitchFamily="34" charset="0"/>
              </a:rPr>
              <a:t> system</a:t>
            </a:r>
          </a:p>
          <a:p>
            <a:pPr marL="609600" indent="-609600">
              <a:lnSpc>
                <a:spcPct val="130000"/>
              </a:lnSpc>
              <a:buFontTx/>
              <a:buChar char="•"/>
            </a:pPr>
            <a:r>
              <a:rPr lang="en-US" sz="2000" dirty="0" smtClean="0">
                <a:solidFill>
                  <a:schemeClr val="tx1"/>
                </a:solidFill>
                <a:latin typeface="Verdana" pitchFamily="34" charset="0"/>
              </a:rPr>
              <a:t>Standardized tables</a:t>
            </a:r>
            <a:endParaRPr lang="en-US" sz="2000" dirty="0">
              <a:solidFill>
                <a:schemeClr val="tx1"/>
              </a:solidFill>
              <a:latin typeface="Verdana" pitchFamily="34" charset="0"/>
            </a:endParaRPr>
          </a:p>
        </p:txBody>
      </p:sp>
      <p:sp>
        <p:nvSpPr>
          <p:cNvPr id="4" name="Rectangle 3"/>
          <p:cNvSpPr>
            <a:spLocks noChangeArrowheads="1"/>
          </p:cNvSpPr>
          <p:nvPr/>
        </p:nvSpPr>
        <p:spPr bwMode="auto">
          <a:xfrm>
            <a:off x="6577516" y="1212056"/>
            <a:ext cx="5029200" cy="1282700"/>
          </a:xfrm>
          <a:prstGeom prst="rect">
            <a:avLst/>
          </a:prstGeom>
          <a:noFill/>
          <a:ln w="9525" algn="ctr">
            <a:noFill/>
            <a:miter lim="800000"/>
            <a:headEnd/>
            <a:tailEnd/>
          </a:ln>
        </p:spPr>
        <p:txBody>
          <a:bodyPr anchor="ctr">
            <a:spAutoFit/>
          </a:bodyPr>
          <a:lstStyle/>
          <a:p>
            <a:pPr marL="609600" indent="-609600">
              <a:lnSpc>
                <a:spcPct val="130000"/>
              </a:lnSpc>
              <a:buFontTx/>
              <a:buChar char="•"/>
            </a:pPr>
            <a:r>
              <a:rPr lang="en-US" sz="2000" dirty="0" smtClean="0">
                <a:solidFill>
                  <a:schemeClr val="tx1"/>
                </a:solidFill>
                <a:latin typeface="Verdana" pitchFamily="34" charset="0"/>
              </a:rPr>
              <a:t>Standardized forms</a:t>
            </a:r>
          </a:p>
          <a:p>
            <a:pPr marL="609600" indent="-609600">
              <a:lnSpc>
                <a:spcPct val="130000"/>
              </a:lnSpc>
              <a:buFontTx/>
              <a:buChar char="•"/>
            </a:pPr>
            <a:r>
              <a:rPr lang="en-US" sz="2000" dirty="0" smtClean="0">
                <a:solidFill>
                  <a:schemeClr val="tx1"/>
                </a:solidFill>
                <a:latin typeface="Verdana" pitchFamily="34" charset="0"/>
              </a:rPr>
              <a:t>Communication means</a:t>
            </a:r>
          </a:p>
          <a:p>
            <a:pPr marL="609600" indent="-609600">
              <a:lnSpc>
                <a:spcPct val="130000"/>
              </a:lnSpc>
              <a:buFontTx/>
              <a:buChar char="•"/>
            </a:pPr>
            <a:r>
              <a:rPr lang="en-US" sz="2000" dirty="0" smtClean="0">
                <a:solidFill>
                  <a:schemeClr val="tx1"/>
                </a:solidFill>
                <a:latin typeface="Verdana" pitchFamily="34" charset="0"/>
              </a:rPr>
              <a:t>Trained teams</a:t>
            </a:r>
            <a:endParaRPr lang="en-US" sz="2000" dirty="0">
              <a:solidFill>
                <a:schemeClr val="tx1"/>
              </a:solidFill>
              <a:latin typeface="Verdana" pitchFamily="34" charset="0"/>
            </a:endParaRPr>
          </a:p>
        </p:txBody>
      </p:sp>
      <p:sp>
        <p:nvSpPr>
          <p:cNvPr id="5" name="TextBox 6"/>
          <p:cNvSpPr txBox="1">
            <a:spLocks noChangeArrowheads="1"/>
          </p:cNvSpPr>
          <p:nvPr/>
        </p:nvSpPr>
        <p:spPr bwMode="auto">
          <a:xfrm>
            <a:off x="5666597" y="1493838"/>
            <a:ext cx="898003" cy="400110"/>
          </a:xfrm>
          <a:prstGeom prst="rect">
            <a:avLst/>
          </a:prstGeom>
          <a:noFill/>
          <a:ln w="9525">
            <a:noFill/>
            <a:miter lim="800000"/>
            <a:headEnd/>
            <a:tailEnd/>
          </a:ln>
        </p:spPr>
        <p:txBody>
          <a:bodyPr wrap="none">
            <a:spAutoFit/>
          </a:bodyPr>
          <a:lstStyle/>
          <a:p>
            <a:r>
              <a:rPr lang="en-US" sz="2000" smtClean="0">
                <a:solidFill>
                  <a:schemeClr val="tx1"/>
                </a:solidFill>
              </a:rPr>
              <a:t>Collect</a:t>
            </a:r>
            <a:endParaRPr lang="en-US" sz="2000">
              <a:solidFill>
                <a:schemeClr val="tx1"/>
              </a:solidFill>
            </a:endParaRPr>
          </a:p>
        </p:txBody>
      </p:sp>
      <p:sp>
        <p:nvSpPr>
          <p:cNvPr id="6" name="TextBox 7"/>
          <p:cNvSpPr txBox="1">
            <a:spLocks noChangeArrowheads="1"/>
          </p:cNvSpPr>
          <p:nvPr/>
        </p:nvSpPr>
        <p:spPr bwMode="auto">
          <a:xfrm>
            <a:off x="6407959" y="2571750"/>
            <a:ext cx="977255" cy="400110"/>
          </a:xfrm>
          <a:prstGeom prst="rect">
            <a:avLst/>
          </a:prstGeom>
          <a:noFill/>
          <a:ln w="9525">
            <a:noFill/>
            <a:miter lim="800000"/>
            <a:headEnd/>
            <a:tailEnd/>
          </a:ln>
        </p:spPr>
        <p:txBody>
          <a:bodyPr wrap="none">
            <a:spAutoFit/>
          </a:bodyPr>
          <a:lstStyle/>
          <a:p>
            <a:r>
              <a:rPr lang="en-US" sz="2000" smtClean="0">
                <a:solidFill>
                  <a:schemeClr val="tx1"/>
                </a:solidFill>
              </a:rPr>
              <a:t>Process</a:t>
            </a:r>
            <a:endParaRPr lang="en-US" sz="2000">
              <a:solidFill>
                <a:schemeClr val="tx1"/>
              </a:solidFill>
            </a:endParaRPr>
          </a:p>
        </p:txBody>
      </p:sp>
      <p:sp>
        <p:nvSpPr>
          <p:cNvPr id="7" name="TextBox 8"/>
          <p:cNvSpPr txBox="1">
            <a:spLocks noChangeArrowheads="1"/>
          </p:cNvSpPr>
          <p:nvPr/>
        </p:nvSpPr>
        <p:spPr bwMode="auto">
          <a:xfrm>
            <a:off x="7371572" y="3571875"/>
            <a:ext cx="993413" cy="400110"/>
          </a:xfrm>
          <a:prstGeom prst="rect">
            <a:avLst/>
          </a:prstGeom>
          <a:noFill/>
          <a:ln w="9525">
            <a:noFill/>
            <a:miter lim="800000"/>
            <a:headEnd/>
            <a:tailEnd/>
          </a:ln>
        </p:spPr>
        <p:txBody>
          <a:bodyPr wrap="none">
            <a:spAutoFit/>
          </a:bodyPr>
          <a:lstStyle/>
          <a:p>
            <a:r>
              <a:rPr lang="en-US" sz="2000" smtClean="0">
                <a:solidFill>
                  <a:schemeClr val="tx1"/>
                </a:solidFill>
              </a:rPr>
              <a:t>Analyse</a:t>
            </a:r>
            <a:endParaRPr lang="en-US" sz="2000">
              <a:solidFill>
                <a:schemeClr val="tx1"/>
              </a:solidFill>
            </a:endParaRPr>
          </a:p>
        </p:txBody>
      </p:sp>
      <p:sp>
        <p:nvSpPr>
          <p:cNvPr id="8" name="TextBox 9"/>
          <p:cNvSpPr txBox="1">
            <a:spLocks noChangeArrowheads="1"/>
          </p:cNvSpPr>
          <p:nvPr/>
        </p:nvSpPr>
        <p:spPr bwMode="auto">
          <a:xfrm>
            <a:off x="8316134" y="4510088"/>
            <a:ext cx="775982" cy="400110"/>
          </a:xfrm>
          <a:prstGeom prst="rect">
            <a:avLst/>
          </a:prstGeom>
          <a:noFill/>
          <a:ln w="9525">
            <a:noFill/>
            <a:miter lim="800000"/>
            <a:headEnd/>
            <a:tailEnd/>
          </a:ln>
        </p:spPr>
        <p:txBody>
          <a:bodyPr wrap="none">
            <a:spAutoFit/>
          </a:bodyPr>
          <a:lstStyle/>
          <a:p>
            <a:r>
              <a:rPr lang="en-US" sz="2000" smtClean="0">
                <a:solidFill>
                  <a:schemeClr val="tx1"/>
                </a:solidFill>
              </a:rPr>
              <a:t>Share</a:t>
            </a:r>
            <a:endParaRPr lang="en-US" sz="2000">
              <a:solidFill>
                <a:schemeClr val="tx1"/>
              </a:solidFill>
            </a:endParaRPr>
          </a:p>
        </p:txBody>
      </p:sp>
      <p:sp>
        <p:nvSpPr>
          <p:cNvPr id="9" name="AutoShape 9"/>
          <p:cNvSpPr>
            <a:spLocks noChangeArrowheads="1"/>
          </p:cNvSpPr>
          <p:nvPr/>
        </p:nvSpPr>
        <p:spPr bwMode="auto">
          <a:xfrm>
            <a:off x="4677584" y="1504950"/>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a:solidFill>
                  <a:srgbClr val="A50021"/>
                </a:solidFill>
              </a:rPr>
              <a:t>1</a:t>
            </a:r>
          </a:p>
        </p:txBody>
      </p:sp>
      <p:sp>
        <p:nvSpPr>
          <p:cNvPr id="10" name="AutoShape 10"/>
          <p:cNvSpPr>
            <a:spLocks noChangeArrowheads="1"/>
          </p:cNvSpPr>
          <p:nvPr/>
        </p:nvSpPr>
        <p:spPr bwMode="auto">
          <a:xfrm>
            <a:off x="5390372" y="2528888"/>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a:solidFill>
                  <a:srgbClr val="A50021"/>
                </a:solidFill>
              </a:rPr>
              <a:t>2</a:t>
            </a:r>
          </a:p>
        </p:txBody>
      </p:sp>
      <p:sp>
        <p:nvSpPr>
          <p:cNvPr id="11" name="AutoShape 11"/>
          <p:cNvSpPr>
            <a:spLocks noChangeArrowheads="1"/>
          </p:cNvSpPr>
          <p:nvPr/>
        </p:nvSpPr>
        <p:spPr bwMode="auto">
          <a:xfrm>
            <a:off x="6336522" y="3519488"/>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a:solidFill>
                  <a:srgbClr val="A50021"/>
                </a:solidFill>
              </a:rPr>
              <a:t>3</a:t>
            </a:r>
          </a:p>
        </p:txBody>
      </p:sp>
      <p:sp>
        <p:nvSpPr>
          <p:cNvPr id="12" name="AutoShape 12"/>
          <p:cNvSpPr>
            <a:spLocks noChangeArrowheads="1"/>
          </p:cNvSpPr>
          <p:nvPr/>
        </p:nvSpPr>
        <p:spPr bwMode="auto">
          <a:xfrm>
            <a:off x="7281084" y="4464050"/>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a:solidFill>
                  <a:srgbClr val="A50021"/>
                </a:solidFill>
              </a:rPr>
              <a:t>4</a:t>
            </a:r>
          </a:p>
        </p:txBody>
      </p:sp>
      <p:sp>
        <p:nvSpPr>
          <p:cNvPr id="13" name="TextBox 22"/>
          <p:cNvSpPr txBox="1">
            <a:spLocks noChangeArrowheads="1"/>
          </p:cNvSpPr>
          <p:nvPr/>
        </p:nvSpPr>
        <p:spPr bwMode="auto">
          <a:xfrm>
            <a:off x="2382059" y="1314450"/>
            <a:ext cx="954107" cy="523220"/>
          </a:xfrm>
          <a:prstGeom prst="rect">
            <a:avLst/>
          </a:prstGeom>
          <a:noFill/>
          <a:ln w="9525">
            <a:noFill/>
            <a:miter lim="800000"/>
            <a:headEnd/>
            <a:tailEnd/>
          </a:ln>
        </p:spPr>
        <p:txBody>
          <a:bodyPr wrap="none">
            <a:spAutoFit/>
          </a:bodyPr>
          <a:lstStyle/>
          <a:p>
            <a:r>
              <a:rPr lang="en-US" sz="2800" b="1" dirty="0" smtClean="0">
                <a:solidFill>
                  <a:schemeClr val="accent1">
                    <a:lumMod val="75000"/>
                  </a:schemeClr>
                </a:solidFill>
              </a:rPr>
              <a:t>Data</a:t>
            </a:r>
            <a:endParaRPr lang="en-US" sz="2800" b="1" dirty="0">
              <a:solidFill>
                <a:schemeClr val="accent1">
                  <a:lumMod val="75000"/>
                </a:schemeClr>
              </a:solidFill>
            </a:endParaRPr>
          </a:p>
        </p:txBody>
      </p:sp>
      <p:sp>
        <p:nvSpPr>
          <p:cNvPr id="14" name="TextBox 22"/>
          <p:cNvSpPr txBox="1">
            <a:spLocks noChangeArrowheads="1"/>
          </p:cNvSpPr>
          <p:nvPr/>
        </p:nvSpPr>
        <p:spPr bwMode="auto">
          <a:xfrm>
            <a:off x="1931209" y="2979738"/>
            <a:ext cx="2190023" cy="523220"/>
          </a:xfrm>
          <a:prstGeom prst="rect">
            <a:avLst/>
          </a:prstGeom>
          <a:noFill/>
          <a:ln w="9525">
            <a:noFill/>
            <a:miter lim="800000"/>
            <a:headEnd/>
            <a:tailEnd/>
          </a:ln>
        </p:spPr>
        <p:txBody>
          <a:bodyPr wrap="none">
            <a:spAutoFit/>
          </a:bodyPr>
          <a:lstStyle/>
          <a:p>
            <a:r>
              <a:rPr lang="en-US" sz="2800" b="1" dirty="0" smtClean="0">
                <a:solidFill>
                  <a:schemeClr val="accent1">
                    <a:lumMod val="75000"/>
                  </a:schemeClr>
                </a:solidFill>
              </a:rPr>
              <a:t>Information</a:t>
            </a:r>
            <a:endParaRPr lang="en-US" sz="2800" b="1" dirty="0">
              <a:solidFill>
                <a:schemeClr val="accent1">
                  <a:lumMod val="75000"/>
                </a:schemeClr>
              </a:solidFill>
            </a:endParaRPr>
          </a:p>
        </p:txBody>
      </p:sp>
      <p:sp>
        <p:nvSpPr>
          <p:cNvPr id="15" name="AutoShape 15"/>
          <p:cNvSpPr>
            <a:spLocks noChangeArrowheads="1"/>
          </p:cNvSpPr>
          <p:nvPr/>
        </p:nvSpPr>
        <p:spPr bwMode="auto">
          <a:xfrm rot="5400000">
            <a:off x="2560652" y="2078832"/>
            <a:ext cx="900113" cy="539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wrap="none" anchor="ctr"/>
          <a:lstStyle/>
          <a:p>
            <a:endParaRPr lang="en-US"/>
          </a:p>
        </p:txBody>
      </p:sp>
      <p:sp>
        <p:nvSpPr>
          <p:cNvPr id="16" name="TextBox 22"/>
          <p:cNvSpPr txBox="1">
            <a:spLocks noChangeArrowheads="1"/>
          </p:cNvSpPr>
          <p:nvPr/>
        </p:nvSpPr>
        <p:spPr bwMode="auto">
          <a:xfrm>
            <a:off x="1570847" y="4689475"/>
            <a:ext cx="2799934" cy="523220"/>
          </a:xfrm>
          <a:prstGeom prst="rect">
            <a:avLst/>
          </a:prstGeom>
          <a:noFill/>
          <a:ln w="9525">
            <a:noFill/>
            <a:miter lim="800000"/>
            <a:headEnd/>
            <a:tailEnd/>
          </a:ln>
        </p:spPr>
        <p:txBody>
          <a:bodyPr wrap="none">
            <a:spAutoFit/>
          </a:bodyPr>
          <a:lstStyle/>
          <a:p>
            <a:r>
              <a:rPr lang="en-US" sz="2800" b="1" dirty="0" smtClean="0">
                <a:solidFill>
                  <a:schemeClr val="accent1">
                    <a:lumMod val="75000"/>
                  </a:schemeClr>
                </a:solidFill>
              </a:rPr>
              <a:t>Communication</a:t>
            </a:r>
            <a:endParaRPr lang="en-US" sz="2800" b="1" dirty="0">
              <a:solidFill>
                <a:schemeClr val="accent1">
                  <a:lumMod val="75000"/>
                </a:schemeClr>
              </a:solidFill>
            </a:endParaRPr>
          </a:p>
        </p:txBody>
      </p:sp>
      <p:sp>
        <p:nvSpPr>
          <p:cNvPr id="17" name="AutoShape 17"/>
          <p:cNvSpPr>
            <a:spLocks noChangeArrowheads="1"/>
          </p:cNvSpPr>
          <p:nvPr/>
        </p:nvSpPr>
        <p:spPr bwMode="auto">
          <a:xfrm rot="5400000">
            <a:off x="2560653" y="3744119"/>
            <a:ext cx="900112" cy="539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lgn="ctr">
            <a:noFill/>
            <a:miter lim="800000"/>
            <a:headEnd/>
            <a:tailEnd/>
          </a:ln>
          <a:effectLst>
            <a:prstShdw prst="shdw16">
              <a:schemeClr val="bg2">
                <a:alpha val="50000"/>
              </a:schemeClr>
            </a:prstShdw>
          </a:effectLst>
        </p:spPr>
        <p:txBody>
          <a:bodyPr wrap="none" anchor="ctr"/>
          <a:lstStyle/>
          <a:p>
            <a:endParaRPr lang="en-US"/>
          </a:p>
        </p:txBody>
      </p:sp>
      <p:sp>
        <p:nvSpPr>
          <p:cNvPr id="18" name="Rectangle 17"/>
          <p:cNvSpPr>
            <a:spLocks noChangeArrowheads="1"/>
          </p:cNvSpPr>
          <p:nvPr/>
        </p:nvSpPr>
        <p:spPr bwMode="auto">
          <a:xfrm>
            <a:off x="6577516" y="5129647"/>
            <a:ext cx="5029200" cy="1282700"/>
          </a:xfrm>
          <a:prstGeom prst="rect">
            <a:avLst/>
          </a:prstGeom>
          <a:noFill/>
          <a:ln w="9525" algn="ctr">
            <a:noFill/>
            <a:miter lim="800000"/>
            <a:headEnd/>
            <a:tailEnd/>
          </a:ln>
        </p:spPr>
        <p:txBody>
          <a:bodyPr anchor="ctr">
            <a:spAutoFit/>
          </a:bodyPr>
          <a:lstStyle/>
          <a:p>
            <a:pPr marL="609600" indent="-609600">
              <a:lnSpc>
                <a:spcPct val="130000"/>
              </a:lnSpc>
              <a:buFontTx/>
              <a:buChar char="•"/>
            </a:pPr>
            <a:r>
              <a:rPr lang="en-US" sz="2000" dirty="0" smtClean="0">
                <a:solidFill>
                  <a:schemeClr val="tx1"/>
                </a:solidFill>
                <a:latin typeface="Verdana" pitchFamily="34" charset="0"/>
              </a:rPr>
              <a:t>Meeting</a:t>
            </a:r>
          </a:p>
          <a:p>
            <a:pPr marL="609600" indent="-609600">
              <a:lnSpc>
                <a:spcPct val="130000"/>
              </a:lnSpc>
              <a:buFontTx/>
              <a:buChar char="•"/>
            </a:pPr>
            <a:r>
              <a:rPr lang="en-US" sz="2000" dirty="0" smtClean="0">
                <a:solidFill>
                  <a:schemeClr val="tx1"/>
                </a:solidFill>
                <a:latin typeface="Verdana" pitchFamily="34" charset="0"/>
              </a:rPr>
              <a:t>Media</a:t>
            </a:r>
          </a:p>
          <a:p>
            <a:pPr marL="609600" indent="-609600">
              <a:lnSpc>
                <a:spcPct val="130000"/>
              </a:lnSpc>
              <a:buFontTx/>
              <a:buChar char="•"/>
            </a:pPr>
            <a:r>
              <a:rPr lang="en-US" sz="2000" dirty="0" smtClean="0">
                <a:solidFill>
                  <a:schemeClr val="tx1"/>
                </a:solidFill>
                <a:latin typeface="Verdana" pitchFamily="34" charset="0"/>
              </a:rPr>
              <a:t>Websites</a:t>
            </a:r>
            <a:endParaRPr lang="en-US" sz="2000" dirty="0">
              <a:solidFill>
                <a:schemeClr val="tx1"/>
              </a:solidFill>
              <a:latin typeface="Verdana" pitchFamily="34" charset="0"/>
            </a:endParaRPr>
          </a:p>
        </p:txBody>
      </p:sp>
      <p:sp>
        <p:nvSpPr>
          <p:cNvPr id="19" name="TextBox 9"/>
          <p:cNvSpPr txBox="1">
            <a:spLocks noChangeArrowheads="1"/>
          </p:cNvSpPr>
          <p:nvPr/>
        </p:nvSpPr>
        <p:spPr bwMode="auto">
          <a:xfrm>
            <a:off x="8636809" y="5364163"/>
            <a:ext cx="736612" cy="400110"/>
          </a:xfrm>
          <a:prstGeom prst="rect">
            <a:avLst/>
          </a:prstGeom>
          <a:noFill/>
          <a:ln w="9525">
            <a:noFill/>
            <a:miter lim="800000"/>
            <a:headEnd/>
            <a:tailEnd/>
          </a:ln>
        </p:spPr>
        <p:txBody>
          <a:bodyPr wrap="none">
            <a:spAutoFit/>
          </a:bodyPr>
          <a:lstStyle/>
          <a:p>
            <a:r>
              <a:rPr lang="en-US" sz="2000" smtClean="0">
                <a:solidFill>
                  <a:schemeClr val="tx1"/>
                </a:solidFill>
              </a:rPr>
              <a:t>Store</a:t>
            </a:r>
            <a:endParaRPr lang="en-US" sz="2000">
              <a:solidFill>
                <a:schemeClr val="tx1"/>
              </a:solidFill>
            </a:endParaRPr>
          </a:p>
        </p:txBody>
      </p:sp>
      <p:sp>
        <p:nvSpPr>
          <p:cNvPr id="20" name="AutoShape 29"/>
          <p:cNvSpPr>
            <a:spLocks noChangeArrowheads="1"/>
          </p:cNvSpPr>
          <p:nvPr/>
        </p:nvSpPr>
        <p:spPr bwMode="auto">
          <a:xfrm>
            <a:off x="7601759" y="5319713"/>
            <a:ext cx="765175" cy="495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A50021"/>
              </a:gs>
              <a:gs pos="50000">
                <a:srgbClr val="A50021">
                  <a:gamma/>
                  <a:tint val="10196"/>
                  <a:invGamma/>
                </a:srgbClr>
              </a:gs>
              <a:gs pos="100000">
                <a:srgbClr val="A50021"/>
              </a:gs>
            </a:gsLst>
            <a:lin ang="5400000" scaled="1"/>
          </a:gradFill>
          <a:ln w="9525">
            <a:noFill/>
            <a:miter lim="800000"/>
            <a:headEnd/>
            <a:tailEnd/>
          </a:ln>
          <a:effectLst>
            <a:prstShdw prst="shdw16">
              <a:schemeClr val="bg2">
                <a:alpha val="50000"/>
              </a:schemeClr>
            </a:prstShdw>
          </a:effectLst>
        </p:spPr>
        <p:txBody>
          <a:bodyPr wrap="none" anchor="ctr"/>
          <a:lstStyle/>
          <a:p>
            <a:pPr algn="ctr"/>
            <a:r>
              <a:rPr lang="en-US" b="1">
                <a:solidFill>
                  <a:srgbClr val="A50021"/>
                </a:solidFill>
              </a:rPr>
              <a:t>5</a:t>
            </a:r>
          </a:p>
        </p:txBody>
      </p:sp>
      <p:sp>
        <p:nvSpPr>
          <p:cNvPr id="21" name="Rectangle 20"/>
          <p:cNvSpPr/>
          <p:nvPr/>
        </p:nvSpPr>
        <p:spPr>
          <a:xfrm>
            <a:off x="454447" y="360269"/>
            <a:ext cx="7848600" cy="523220"/>
          </a:xfrm>
          <a:prstGeom prst="rect">
            <a:avLst/>
          </a:prstGeom>
        </p:spPr>
        <p:txBody>
          <a:bodyPr wrap="square">
            <a:spAutoFit/>
          </a:bodyPr>
          <a:lstStyle/>
          <a:p>
            <a:r>
              <a:rPr lang="en-US" sz="2800" b="1" dirty="0" smtClean="0"/>
              <a:t>What is information management? </a:t>
            </a:r>
            <a:endParaRPr lang="en-US" sz="2800" b="1" dirty="0"/>
          </a:p>
        </p:txBody>
      </p:sp>
      <p:sp>
        <p:nvSpPr>
          <p:cNvPr id="22" name="TextBox 18"/>
          <p:cNvSpPr txBox="1">
            <a:spLocks noChangeArrowheads="1"/>
          </p:cNvSpPr>
          <p:nvPr/>
        </p:nvSpPr>
        <p:spPr bwMode="auto">
          <a:xfrm>
            <a:off x="6001565" y="537074"/>
            <a:ext cx="3003550" cy="641350"/>
          </a:xfrm>
          <a:prstGeom prst="rect">
            <a:avLst/>
          </a:prstGeom>
          <a:noFill/>
          <a:ln w="9525">
            <a:noFill/>
            <a:miter lim="800000"/>
            <a:headEnd/>
            <a:tailEnd/>
          </a:ln>
        </p:spPr>
        <p:txBody>
          <a:bodyPr>
            <a:spAutoFit/>
          </a:bodyPr>
          <a:lstStyle/>
          <a:p>
            <a:pPr algn="r"/>
            <a:r>
              <a:rPr lang="en-US" sz="3600" b="1" dirty="0" smtClean="0">
                <a:solidFill>
                  <a:schemeClr val="tx1"/>
                </a:solidFill>
              </a:rPr>
              <a:t>Tools</a:t>
            </a:r>
            <a:endParaRPr lang="en-US" sz="3600" b="1" dirty="0">
              <a:solidFill>
                <a:schemeClr val="tx1"/>
              </a:solidFill>
            </a:endParaRPr>
          </a:p>
        </p:txBody>
      </p:sp>
      <p:sp>
        <p:nvSpPr>
          <p:cNvPr id="23" name="Rectangle 22"/>
          <p:cNvSpPr/>
          <p:nvPr/>
        </p:nvSpPr>
        <p:spPr>
          <a:xfrm>
            <a:off x="0" y="6408856"/>
            <a:ext cx="12200789" cy="461665"/>
          </a:xfrm>
          <a:prstGeom prst="rect">
            <a:avLst/>
          </a:prstGeom>
        </p:spPr>
        <p:txBody>
          <a:bodyPr wrap="square">
            <a:spAutoFit/>
          </a:bodyPr>
          <a:lstStyle/>
          <a:p>
            <a:r>
              <a:rPr lang="en-US" sz="2400" dirty="0" smtClean="0">
                <a:solidFill>
                  <a:schemeClr val="accent1">
                    <a:lumMod val="75000"/>
                  </a:schemeClr>
                </a:solidFill>
              </a:rPr>
              <a:t>Information can be generated </a:t>
            </a:r>
            <a:r>
              <a:rPr lang="en-US" sz="2400" b="1" dirty="0" smtClean="0">
                <a:solidFill>
                  <a:schemeClr val="accent1">
                    <a:lumMod val="75000"/>
                  </a:schemeClr>
                </a:solidFill>
              </a:rPr>
              <a:t>by anyone</a:t>
            </a:r>
            <a:r>
              <a:rPr lang="en-US" sz="2400" dirty="0" smtClean="0">
                <a:solidFill>
                  <a:schemeClr val="accent1">
                    <a:lumMod val="75000"/>
                  </a:schemeClr>
                </a:solidFill>
              </a:rPr>
              <a:t>,</a:t>
            </a:r>
            <a:r>
              <a:rPr lang="en-US" sz="2400" b="1" dirty="0" smtClean="0">
                <a:solidFill>
                  <a:schemeClr val="accent1">
                    <a:lumMod val="75000"/>
                  </a:schemeClr>
                </a:solidFill>
              </a:rPr>
              <a:t> shared with anyone </a:t>
            </a:r>
            <a:r>
              <a:rPr lang="en-US" sz="2400" dirty="0" smtClean="0">
                <a:solidFill>
                  <a:schemeClr val="accent1">
                    <a:lumMod val="75000"/>
                  </a:schemeClr>
                </a:solidFill>
              </a:rPr>
              <a:t>&amp;</a:t>
            </a:r>
            <a:r>
              <a:rPr lang="en-US" sz="2400" b="1" dirty="0" smtClean="0">
                <a:solidFill>
                  <a:schemeClr val="accent1">
                    <a:lumMod val="75000"/>
                  </a:schemeClr>
                </a:solidFill>
              </a:rPr>
              <a:t> acted on by anyone </a:t>
            </a:r>
            <a:endParaRPr lang="en-US" sz="2400" b="1" dirty="0">
              <a:solidFill>
                <a:schemeClr val="accent1">
                  <a:lumMod val="75000"/>
                </a:schemeClr>
              </a:solidFill>
            </a:endParaRPr>
          </a:p>
        </p:txBody>
      </p:sp>
    </p:spTree>
    <p:extLst>
      <p:ext uri="{BB962C8B-B14F-4D97-AF65-F5344CB8AC3E}">
        <p14:creationId xmlns:p14="http://schemas.microsoft.com/office/powerpoint/2010/main" val="293354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79167E-6 -1.11111E-6 L -0.1056 -0.06458 " pathEditMode="relative" rAng="0" ptsTypes="AA">
                                      <p:cBhvr>
                                        <p:cTn id="6" dur="500" fill="hold"/>
                                        <p:tgtEl>
                                          <p:spTgt spid="13"/>
                                        </p:tgtEl>
                                        <p:attrNameLst>
                                          <p:attrName>ppt_x</p:attrName>
                                          <p:attrName>ppt_y</p:attrName>
                                        </p:attrNameLst>
                                      </p:cBhvr>
                                      <p:rCtr x="-5286" y="-3241"/>
                                    </p:animMotion>
                                  </p:childTnLst>
                                </p:cTn>
                              </p:par>
                            </p:childTnLst>
                          </p:cTn>
                        </p:par>
                        <p:par>
                          <p:cTn id="7" fill="hold">
                            <p:stCondLst>
                              <p:cond delay="500"/>
                            </p:stCondLst>
                            <p:childTnLst>
                              <p:par>
                                <p:cTn id="8" presetID="9" presetClass="exit" presetSubtype="0" fill="hold" grpId="0" nodeType="afterEffect">
                                  <p:stCondLst>
                                    <p:cond delay="0"/>
                                  </p:stCondLst>
                                  <p:childTnLst>
                                    <p:animEffect transition="out" filter="dissolv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par>
                          <p:cTn id="11" fill="hold">
                            <p:stCondLst>
                              <p:cond delay="1000"/>
                            </p:stCondLst>
                            <p:childTnLst>
                              <p:par>
                                <p:cTn id="12" presetID="9" presetClass="exit" presetSubtype="0" fill="hold" grpId="0" nodeType="afterEffect">
                                  <p:stCondLst>
                                    <p:cond delay="0"/>
                                  </p:stCondLst>
                                  <p:childTnLst>
                                    <p:animEffect transition="out" filter="dissolv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49" presetClass="path" presetSubtype="0" accel="50000" decel="50000" fill="hold" grpId="0" nodeType="withEffect">
                                  <p:stCondLst>
                                    <p:cond delay="0"/>
                                  </p:stCondLst>
                                  <p:childTnLst>
                                    <p:animMotion origin="layout" path="M -2.5E-6 7.40741E-7 L -0.29809 -0.04213 " pathEditMode="relative" rAng="0" ptsTypes="AA">
                                      <p:cBhvr>
                                        <p:cTn id="16" dur="500" fill="hold"/>
                                        <p:tgtEl>
                                          <p:spTgt spid="5"/>
                                        </p:tgtEl>
                                        <p:attrNameLst>
                                          <p:attrName>ppt_x</p:attrName>
                                          <p:attrName>ppt_y</p:attrName>
                                        </p:attrNameLst>
                                      </p:cBhvr>
                                      <p:rCtr x="-14900" y="-2100"/>
                                    </p:animMotion>
                                  </p:childTnLst>
                                </p:cTn>
                              </p:par>
                            </p:childTnLst>
                          </p:cTn>
                        </p:par>
                        <p:par>
                          <p:cTn id="17" fill="hold">
                            <p:stCondLst>
                              <p:cond delay="1500"/>
                            </p:stCondLst>
                            <p:childTnLst>
                              <p:par>
                                <p:cTn id="18" presetID="9" presetClass="exit" presetSubtype="0" fill="hold" grpId="0" nodeType="after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par>
                          <p:cTn id="21" fill="hold">
                            <p:stCondLst>
                              <p:cond delay="2000"/>
                            </p:stCondLst>
                            <p:childTnLst>
                              <p:par>
                                <p:cTn id="22" presetID="49" presetClass="path" presetSubtype="0" accel="50000" decel="50000" fill="hold" grpId="0" nodeType="afterEffect">
                                  <p:stCondLst>
                                    <p:cond delay="0"/>
                                  </p:stCondLst>
                                  <p:childTnLst>
                                    <p:animMotion origin="layout" path="M -5.55556E-7 5.20231E-7 L -0.06076 -0.00509 " pathEditMode="relative" rAng="0" ptsTypes="AA">
                                      <p:cBhvr>
                                        <p:cTn id="23" dur="500" fill="hold"/>
                                        <p:tgtEl>
                                          <p:spTgt spid="14"/>
                                        </p:tgtEl>
                                        <p:attrNameLst>
                                          <p:attrName>ppt_x</p:attrName>
                                          <p:attrName>ppt_y</p:attrName>
                                        </p:attrNameLst>
                                      </p:cBhvr>
                                      <p:rCtr x="-3000" y="-300"/>
                                    </p:animMotion>
                                  </p:childTnLst>
                                </p:cTn>
                              </p:par>
                            </p:childTnLst>
                          </p:cTn>
                        </p:par>
                        <p:par>
                          <p:cTn id="24" fill="hold">
                            <p:stCondLst>
                              <p:cond delay="2500"/>
                            </p:stCondLst>
                            <p:childTnLst>
                              <p:par>
                                <p:cTn id="25" presetID="49" presetClass="path" presetSubtype="0" accel="50000" decel="50000" fill="hold" grpId="0" nodeType="afterEffect">
                                  <p:stCondLst>
                                    <p:cond delay="0"/>
                                  </p:stCondLst>
                                  <p:childTnLst>
                                    <p:animMotion origin="layout" path="M -2.77778E-6 4.81481E-6 L -0.38993 -0.03519 " pathEditMode="relative" rAng="0" ptsTypes="AA">
                                      <p:cBhvr>
                                        <p:cTn id="26" dur="500" fill="hold"/>
                                        <p:tgtEl>
                                          <p:spTgt spid="6"/>
                                        </p:tgtEl>
                                        <p:attrNameLst>
                                          <p:attrName>ppt_x</p:attrName>
                                          <p:attrName>ppt_y</p:attrName>
                                        </p:attrNameLst>
                                      </p:cBhvr>
                                      <p:rCtr x="-19500" y="-1800"/>
                                    </p:animMotion>
                                  </p:childTnLst>
                                </p:cTn>
                              </p:par>
                            </p:childTnLst>
                          </p:cTn>
                        </p:par>
                        <p:par>
                          <p:cTn id="27" fill="hold">
                            <p:stCondLst>
                              <p:cond delay="3000"/>
                            </p:stCondLst>
                            <p:childTnLst>
                              <p:par>
                                <p:cTn id="28" presetID="35" presetClass="path" presetSubtype="0" accel="50000" decel="50000" fill="hold" grpId="0" nodeType="afterEffect">
                                  <p:stCondLst>
                                    <p:cond delay="0"/>
                                  </p:stCondLst>
                                  <p:childTnLst>
                                    <p:animMotion origin="layout" path="M 5E-6 0.00162 L -0.02205 -2.96296E-6 " pathEditMode="relative" rAng="0" ptsTypes="AA">
                                      <p:cBhvr>
                                        <p:cTn id="29" dur="500" fill="hold"/>
                                        <p:tgtEl>
                                          <p:spTgt spid="16"/>
                                        </p:tgtEl>
                                        <p:attrNameLst>
                                          <p:attrName>ppt_x</p:attrName>
                                          <p:attrName>ppt_y</p:attrName>
                                        </p:attrNameLst>
                                      </p:cBhvr>
                                      <p:rCtr x="-1100" y="-100"/>
                                    </p:animMotion>
                                  </p:childTnLst>
                                </p:cTn>
                              </p:par>
                            </p:childTnLst>
                          </p:cTn>
                        </p:par>
                        <p:par>
                          <p:cTn id="30" fill="hold">
                            <p:stCondLst>
                              <p:cond delay="3500"/>
                            </p:stCondLst>
                            <p:childTnLst>
                              <p:par>
                                <p:cTn id="31" presetID="9" presetClass="exit" presetSubtype="0" fill="hold" grpId="0" nodeType="afterEffect">
                                  <p:stCondLst>
                                    <p:cond delay="0"/>
                                  </p:stCondLst>
                                  <p:childTnLst>
                                    <p:animEffect transition="out" filter="dissolv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56" presetClass="path" presetSubtype="0" accel="50000" decel="50000" fill="hold" grpId="0" nodeType="withEffect">
                                  <p:stCondLst>
                                    <p:cond delay="0"/>
                                  </p:stCondLst>
                                  <p:childTnLst>
                                    <p:animMotion origin="layout" path="M 1.66667E-6 1.48148E-6 L -0.47309 0.04213 " pathEditMode="relative" rAng="0" ptsTypes="AA">
                                      <p:cBhvr>
                                        <p:cTn id="35" dur="500" fill="hold"/>
                                        <p:tgtEl>
                                          <p:spTgt spid="7"/>
                                        </p:tgtEl>
                                        <p:attrNameLst>
                                          <p:attrName>ppt_x</p:attrName>
                                          <p:attrName>ppt_y</p:attrName>
                                        </p:attrNameLst>
                                      </p:cBhvr>
                                      <p:rCtr x="-23700" y="2100"/>
                                    </p:animMotion>
                                  </p:childTnLst>
                                </p:cTn>
                              </p:par>
                            </p:childTnLst>
                          </p:cTn>
                        </p:par>
                        <p:par>
                          <p:cTn id="36" fill="hold">
                            <p:stCondLst>
                              <p:cond delay="4000"/>
                            </p:stCondLst>
                            <p:childTnLst>
                              <p:par>
                                <p:cTn id="37" presetID="9" presetClass="exit" presetSubtype="0" fill="hold" grpId="0" nodeType="afterEffect">
                                  <p:stCondLst>
                                    <p:cond delay="0"/>
                                  </p:stCondLst>
                                  <p:childTnLst>
                                    <p:animEffect transition="out" filter="dissolv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49" presetClass="path" presetSubtype="0" accel="50000" decel="50000" fill="hold" grpId="0" nodeType="withEffect">
                                  <p:stCondLst>
                                    <p:cond delay="0"/>
                                  </p:stCondLst>
                                  <p:childTnLst>
                                    <p:animMotion origin="layout" path="M 5.55556E-7 -4.07407E-6 L -0.57795 0.14815 " pathEditMode="relative" rAng="0" ptsTypes="AA">
                                      <p:cBhvr>
                                        <p:cTn id="44" dur="500" fill="hold"/>
                                        <p:tgtEl>
                                          <p:spTgt spid="8"/>
                                        </p:tgtEl>
                                        <p:attrNameLst>
                                          <p:attrName>ppt_x</p:attrName>
                                          <p:attrName>ppt_y</p:attrName>
                                        </p:attrNameLst>
                                      </p:cBhvr>
                                      <p:rCtr x="-28900" y="7400"/>
                                    </p:animMotion>
                                  </p:childTnLst>
                                </p:cTn>
                              </p:par>
                              <p:par>
                                <p:cTn id="45" presetID="9" presetClass="exit" presetSubtype="0" fill="hold" grpId="0" nodeType="withEffect">
                                  <p:stCondLst>
                                    <p:cond delay="0"/>
                                  </p:stCondLst>
                                  <p:childTnLst>
                                    <p:animEffect transition="out" filter="dissolv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49" presetClass="path" presetSubtype="0" accel="50000" decel="50000" fill="hold" grpId="0" nodeType="withEffect">
                                  <p:stCondLst>
                                    <p:cond delay="0"/>
                                  </p:stCondLst>
                                  <p:childTnLst>
                                    <p:animMotion origin="layout" path="M -1.875E-6 -2.59259E-6 L -0.60976 0.10255 " pathEditMode="relative" rAng="0" ptsTypes="AA">
                                      <p:cBhvr>
                                        <p:cTn id="49" dur="500" fill="hold"/>
                                        <p:tgtEl>
                                          <p:spTgt spid="19"/>
                                        </p:tgtEl>
                                        <p:attrNameLst>
                                          <p:attrName>ppt_x</p:attrName>
                                          <p:attrName>ppt_y</p:attrName>
                                        </p:attrNameLst>
                                      </p:cBhvr>
                                      <p:rCtr x="-30495" y="5116"/>
                                    </p:animMotion>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dissolve">
                                      <p:cBhvr>
                                        <p:cTn id="54" dur="1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dissolve">
                                      <p:cBhvr>
                                        <p:cTn id="59" dur="10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dissolve">
                                      <p:cBhvr>
                                        <p:cTn id="64" dur="1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dissolve">
                                      <p:cBhvr>
                                        <p:cTn id="6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animBg="1"/>
      <p:bldP spid="10" grpId="0" animBg="1"/>
      <p:bldP spid="11" grpId="0" animBg="1"/>
      <p:bldP spid="12" grpId="0" animBg="1"/>
      <p:bldP spid="13" grpId="0"/>
      <p:bldP spid="14" grpId="0"/>
      <p:bldP spid="15" grpId="0" animBg="1"/>
      <p:bldP spid="16" grpId="0"/>
      <p:bldP spid="17" grpId="0" animBg="1"/>
      <p:bldP spid="18" grpId="0"/>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834" y="3197299"/>
            <a:ext cx="3478913" cy="486590"/>
          </a:xfrm>
        </p:spPr>
        <p:txBody>
          <a:bodyPr>
            <a:normAutofit fontScale="90000"/>
          </a:bodyPr>
          <a:lstStyle/>
          <a:p>
            <a:r>
              <a:rPr lang="en-US" b="1" dirty="0"/>
              <a:t>Basic principles </a:t>
            </a:r>
          </a:p>
        </p:txBody>
      </p:sp>
      <p:graphicFrame>
        <p:nvGraphicFramePr>
          <p:cNvPr id="5" name="Content Placeholder 4" descr="Radial venn diagram with four groups clustered around one group title"/>
          <p:cNvGraphicFramePr>
            <a:graphicFrameLocks noGrp="1"/>
          </p:cNvGraphicFramePr>
          <p:nvPr>
            <p:ph sz="half" idx="2"/>
            <p:extLst>
              <p:ext uri="{D42A27DB-BD31-4B8C-83A1-F6EECF244321}">
                <p14:modId xmlns:p14="http://schemas.microsoft.com/office/powerpoint/2010/main" val="547384906"/>
              </p:ext>
            </p:extLst>
          </p:nvPr>
        </p:nvGraphicFramePr>
        <p:xfrm>
          <a:off x="5256556" y="1256204"/>
          <a:ext cx="6092982" cy="511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54447" y="360269"/>
            <a:ext cx="7848600" cy="523220"/>
          </a:xfrm>
          <a:prstGeom prst="rect">
            <a:avLst/>
          </a:prstGeom>
        </p:spPr>
        <p:txBody>
          <a:bodyPr wrap="square">
            <a:spAutoFit/>
          </a:bodyPr>
          <a:lstStyle/>
          <a:p>
            <a:r>
              <a:rPr lang="en-US" sz="2800" b="1" dirty="0" smtClean="0"/>
              <a:t>What is information management? </a:t>
            </a:r>
            <a:endParaRPr lang="en-US" sz="2800" b="1" dirty="0"/>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Information needs of stakeholders during preparedness phase </a:t>
            </a:r>
          </a:p>
        </p:txBody>
      </p:sp>
      <p:sp>
        <p:nvSpPr>
          <p:cNvPr id="3" name="Content Placeholder 2"/>
          <p:cNvSpPr>
            <a:spLocks noGrp="1"/>
          </p:cNvSpPr>
          <p:nvPr>
            <p:ph sz="half" idx="1"/>
          </p:nvPr>
        </p:nvSpPr>
        <p:spPr>
          <a:xfrm>
            <a:off x="1066800" y="1904999"/>
            <a:ext cx="4772685" cy="4812672"/>
          </a:xfrm>
        </p:spPr>
        <p:txBody>
          <a:bodyPr>
            <a:normAutofit fontScale="92500" lnSpcReduction="20000"/>
          </a:bodyPr>
          <a:lstStyle/>
          <a:p>
            <a:pPr lvl="1"/>
            <a:r>
              <a:rPr lang="en-US" sz="2400" dirty="0">
                <a:solidFill>
                  <a:schemeClr val="accent1">
                    <a:lumMod val="75000"/>
                  </a:schemeClr>
                </a:solidFill>
              </a:rPr>
              <a:t>Analyze</a:t>
            </a:r>
            <a:r>
              <a:rPr lang="en-US" sz="2400" dirty="0"/>
              <a:t> hazards and risks, </a:t>
            </a:r>
            <a:r>
              <a:rPr lang="en-US" sz="2400" dirty="0">
                <a:solidFill>
                  <a:schemeClr val="accent1">
                    <a:lumMod val="75000"/>
                  </a:schemeClr>
                </a:solidFill>
              </a:rPr>
              <a:t>build </a:t>
            </a:r>
            <a:r>
              <a:rPr lang="en-US" sz="2400" dirty="0"/>
              <a:t>scenarios and </a:t>
            </a:r>
            <a:r>
              <a:rPr lang="en-US" sz="2400" dirty="0">
                <a:solidFill>
                  <a:schemeClr val="accent1">
                    <a:lumMod val="75000"/>
                  </a:schemeClr>
                </a:solidFill>
              </a:rPr>
              <a:t>develop</a:t>
            </a:r>
            <a:r>
              <a:rPr lang="en-US" sz="2400" dirty="0"/>
              <a:t> planning assumptions</a:t>
            </a:r>
          </a:p>
          <a:p>
            <a:pPr lvl="1"/>
            <a:r>
              <a:rPr lang="en-US" sz="2400" dirty="0">
                <a:solidFill>
                  <a:schemeClr val="accent1">
                    <a:lumMod val="75000"/>
                  </a:schemeClr>
                </a:solidFill>
              </a:rPr>
              <a:t>Mapping</a:t>
            </a:r>
            <a:r>
              <a:rPr lang="en-US" sz="2400" dirty="0"/>
              <a:t> of resources, inventory available stocks, Logistics information (roads, railways, airport/helipads, boats etc.), Emergency relief center, Community Based Committees, Community Based Committees, IM </a:t>
            </a:r>
            <a:r>
              <a:rPr lang="en-US" sz="2400" dirty="0" smtClean="0"/>
              <a:t>Network</a:t>
            </a:r>
          </a:p>
          <a:p>
            <a:pPr lvl="1"/>
            <a:r>
              <a:rPr lang="en-US" sz="2400" dirty="0" smtClean="0">
                <a:solidFill>
                  <a:schemeClr val="accent1">
                    <a:lumMod val="75000"/>
                  </a:schemeClr>
                </a:solidFill>
              </a:rPr>
              <a:t>Training information </a:t>
            </a:r>
            <a:r>
              <a:rPr lang="en-US" sz="2400" dirty="0" smtClean="0"/>
              <a:t>of Scouts/</a:t>
            </a:r>
            <a:r>
              <a:rPr lang="en-US" sz="2400" dirty="0" err="1" smtClean="0"/>
              <a:t>Razakaar</a:t>
            </a:r>
            <a:r>
              <a:rPr lang="en-US" sz="2400" dirty="0" smtClean="0"/>
              <a:t>/Civil </a:t>
            </a:r>
            <a:r>
              <a:rPr lang="en-US" sz="2400" dirty="0"/>
              <a:t>Defense/Rescue </a:t>
            </a:r>
            <a:r>
              <a:rPr lang="en-US" sz="2400" dirty="0" smtClean="0"/>
              <a:t>–</a:t>
            </a:r>
          </a:p>
          <a:p>
            <a:pPr lvl="1"/>
            <a:r>
              <a:rPr lang="en-US" sz="2400" dirty="0" smtClean="0">
                <a:solidFill>
                  <a:schemeClr val="accent1">
                    <a:lumMod val="75000"/>
                  </a:schemeClr>
                </a:solidFill>
              </a:rPr>
              <a:t>Elevation </a:t>
            </a:r>
            <a:r>
              <a:rPr lang="en-US" sz="2400" dirty="0">
                <a:solidFill>
                  <a:schemeClr val="accent1">
                    <a:lumMod val="75000"/>
                  </a:schemeClr>
                </a:solidFill>
              </a:rPr>
              <a:t>information/maps</a:t>
            </a:r>
          </a:p>
          <a:p>
            <a:pPr lvl="1"/>
            <a:endParaRPr lang="en-US" sz="2400" dirty="0"/>
          </a:p>
          <a:p>
            <a:pPr lvl="1"/>
            <a:endParaRPr lang="en-US" sz="2400" dirty="0"/>
          </a:p>
          <a:p>
            <a:endParaRPr lang="en-US" dirty="0"/>
          </a:p>
        </p:txBody>
      </p:sp>
      <p:sp>
        <p:nvSpPr>
          <p:cNvPr id="4" name="Content Placeholder 3"/>
          <p:cNvSpPr>
            <a:spLocks noGrp="1"/>
          </p:cNvSpPr>
          <p:nvPr>
            <p:ph sz="half" idx="2"/>
          </p:nvPr>
        </p:nvSpPr>
        <p:spPr/>
        <p:txBody>
          <a:bodyPr>
            <a:normAutofit fontScale="92500" lnSpcReduction="20000"/>
          </a:bodyPr>
          <a:lstStyle/>
          <a:p>
            <a:pPr lvl="1"/>
            <a:r>
              <a:rPr lang="en-US" sz="2400" dirty="0">
                <a:solidFill>
                  <a:schemeClr val="accent1">
                    <a:lumMod val="75000"/>
                  </a:schemeClr>
                </a:solidFill>
              </a:rPr>
              <a:t>Socioeconomic characteristics </a:t>
            </a:r>
            <a:r>
              <a:rPr lang="en-US" sz="2400" dirty="0"/>
              <a:t>of the population (literacy, economic activity, etc.)</a:t>
            </a:r>
          </a:p>
          <a:p>
            <a:pPr lvl="1"/>
            <a:r>
              <a:rPr lang="en-US" sz="2400" dirty="0">
                <a:solidFill>
                  <a:schemeClr val="accent1">
                    <a:lumMod val="75000"/>
                  </a:schemeClr>
                </a:solidFill>
              </a:rPr>
              <a:t>Security situation </a:t>
            </a:r>
            <a:r>
              <a:rPr lang="en-US" sz="2400" dirty="0"/>
              <a:t>of the area</a:t>
            </a:r>
          </a:p>
          <a:p>
            <a:pPr lvl="1"/>
            <a:r>
              <a:rPr lang="en-US" sz="2400" dirty="0">
                <a:solidFill>
                  <a:schemeClr val="accent1">
                    <a:lumMod val="75000"/>
                  </a:schemeClr>
                </a:solidFill>
              </a:rPr>
              <a:t>Contact lists </a:t>
            </a:r>
            <a:r>
              <a:rPr lang="en-US" sz="2400" dirty="0"/>
              <a:t>of key stakeholders (rescue services, Pak Army, concern departments, disaster management trained officials, hospitals etc.)</a:t>
            </a:r>
          </a:p>
          <a:p>
            <a:pPr lvl="1"/>
            <a:r>
              <a:rPr lang="en-US" sz="2400" dirty="0">
                <a:solidFill>
                  <a:schemeClr val="accent1">
                    <a:lumMod val="75000"/>
                  </a:schemeClr>
                </a:solidFill>
              </a:rPr>
              <a:t>Early warning system</a:t>
            </a:r>
            <a:r>
              <a:rPr lang="en-US" sz="2400" dirty="0"/>
              <a:t>, Preparedness plan/CP at district level</a:t>
            </a:r>
          </a:p>
          <a:p>
            <a:pPr lvl="1"/>
            <a:r>
              <a:rPr lang="en-US" sz="2400" dirty="0">
                <a:solidFill>
                  <a:schemeClr val="accent1">
                    <a:lumMod val="75000"/>
                  </a:schemeClr>
                </a:solidFill>
              </a:rPr>
              <a:t>Assessment tools </a:t>
            </a:r>
            <a:r>
              <a:rPr lang="en-US" sz="2400" dirty="0"/>
              <a:t>and methodology and reporting tools</a:t>
            </a:r>
          </a:p>
          <a:p>
            <a:pPr marL="0" indent="0">
              <a:buNone/>
            </a:pPr>
            <a:endParaRPr lang="en-US" dirty="0"/>
          </a:p>
        </p:txBody>
      </p:sp>
    </p:spTree>
    <p:extLst>
      <p:ext uri="{BB962C8B-B14F-4D97-AF65-F5344CB8AC3E}">
        <p14:creationId xmlns:p14="http://schemas.microsoft.com/office/powerpoint/2010/main" val="399367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Information needs of stakeholders during response phase </a:t>
            </a:r>
          </a:p>
        </p:txBody>
      </p:sp>
      <p:sp>
        <p:nvSpPr>
          <p:cNvPr id="3" name="Content Placeholder 2"/>
          <p:cNvSpPr>
            <a:spLocks noGrp="1"/>
          </p:cNvSpPr>
          <p:nvPr>
            <p:ph sz="half" idx="1"/>
          </p:nvPr>
        </p:nvSpPr>
        <p:spPr/>
        <p:txBody>
          <a:bodyPr>
            <a:normAutofit fontScale="92500" lnSpcReduction="10000"/>
          </a:bodyPr>
          <a:lstStyle/>
          <a:p>
            <a:pPr lvl="1"/>
            <a:r>
              <a:rPr lang="en-US" sz="2400" dirty="0" smtClean="0">
                <a:solidFill>
                  <a:schemeClr val="accent1">
                    <a:lumMod val="75000"/>
                  </a:schemeClr>
                </a:solidFill>
              </a:rPr>
              <a:t>Mapping/Data collection </a:t>
            </a:r>
            <a:r>
              <a:rPr lang="en-US" sz="2400" dirty="0" smtClean="0"/>
              <a:t>of </a:t>
            </a:r>
            <a:r>
              <a:rPr lang="en-US" sz="2400" dirty="0"/>
              <a:t>Population affected, displaced (with age and sex disaggregation) and infrastructure conditions  </a:t>
            </a:r>
          </a:p>
          <a:p>
            <a:pPr lvl="1"/>
            <a:r>
              <a:rPr lang="en-US" sz="2400" dirty="0"/>
              <a:t>Immediate Needs and gaps </a:t>
            </a:r>
            <a:r>
              <a:rPr lang="en-US" sz="2400" dirty="0">
                <a:solidFill>
                  <a:schemeClr val="accent1">
                    <a:lumMod val="75000"/>
                  </a:schemeClr>
                </a:solidFill>
              </a:rPr>
              <a:t>analysis </a:t>
            </a:r>
          </a:p>
          <a:p>
            <a:pPr lvl="1"/>
            <a:r>
              <a:rPr lang="en-US" sz="2400" dirty="0">
                <a:solidFill>
                  <a:schemeClr val="accent1">
                    <a:lumMod val="75000"/>
                  </a:schemeClr>
                </a:solidFill>
              </a:rPr>
              <a:t>Logistics situation</a:t>
            </a:r>
            <a:r>
              <a:rPr lang="en-US" sz="2400" dirty="0"/>
              <a:t>/roads status and maps</a:t>
            </a:r>
          </a:p>
          <a:p>
            <a:pPr lvl="1"/>
            <a:r>
              <a:rPr lang="en-US" sz="2400" dirty="0">
                <a:solidFill>
                  <a:schemeClr val="accent1">
                    <a:lumMod val="75000"/>
                  </a:schemeClr>
                </a:solidFill>
              </a:rPr>
              <a:t>Security situation </a:t>
            </a:r>
            <a:r>
              <a:rPr lang="en-US" sz="2400" dirty="0"/>
              <a:t>of the </a:t>
            </a:r>
            <a:r>
              <a:rPr lang="en-US" sz="2400" dirty="0" smtClean="0"/>
              <a:t>area</a:t>
            </a:r>
          </a:p>
          <a:p>
            <a:pPr lvl="1"/>
            <a:r>
              <a:rPr lang="en-US" sz="2400" dirty="0" smtClean="0">
                <a:solidFill>
                  <a:schemeClr val="accent1">
                    <a:lumMod val="75000"/>
                  </a:schemeClr>
                </a:solidFill>
              </a:rPr>
              <a:t>Information/Communication </a:t>
            </a:r>
            <a:r>
              <a:rPr lang="en-US" sz="2400" dirty="0">
                <a:solidFill>
                  <a:schemeClr val="accent1">
                    <a:lumMod val="75000"/>
                  </a:schemeClr>
                </a:solidFill>
              </a:rPr>
              <a:t>channels </a:t>
            </a:r>
            <a:r>
              <a:rPr lang="en-US" sz="2400" dirty="0"/>
              <a:t>available and functional, V-wireless etc.</a:t>
            </a:r>
          </a:p>
          <a:p>
            <a:endParaRPr lang="en-US" dirty="0"/>
          </a:p>
        </p:txBody>
      </p:sp>
      <p:sp>
        <p:nvSpPr>
          <p:cNvPr id="4" name="Content Placeholder 3"/>
          <p:cNvSpPr>
            <a:spLocks noGrp="1"/>
          </p:cNvSpPr>
          <p:nvPr>
            <p:ph sz="half" idx="2"/>
          </p:nvPr>
        </p:nvSpPr>
        <p:spPr/>
        <p:txBody>
          <a:bodyPr>
            <a:normAutofit fontScale="92500" lnSpcReduction="10000"/>
          </a:bodyPr>
          <a:lstStyle/>
          <a:p>
            <a:pPr lvl="1"/>
            <a:r>
              <a:rPr lang="en-US" sz="2400" dirty="0">
                <a:solidFill>
                  <a:schemeClr val="accent1">
                    <a:lumMod val="75000"/>
                  </a:schemeClr>
                </a:solidFill>
              </a:rPr>
              <a:t>Human resource available </a:t>
            </a:r>
            <a:r>
              <a:rPr lang="en-US" sz="2400" dirty="0"/>
              <a:t>including doctors, lady doctors etc.</a:t>
            </a:r>
          </a:p>
          <a:p>
            <a:pPr lvl="1"/>
            <a:r>
              <a:rPr lang="en-US" sz="2400" dirty="0">
                <a:solidFill>
                  <a:schemeClr val="accent1">
                    <a:lumMod val="75000"/>
                  </a:schemeClr>
                </a:solidFill>
              </a:rPr>
              <a:t>Aid </a:t>
            </a:r>
            <a:r>
              <a:rPr lang="en-US" sz="2400" dirty="0"/>
              <a:t>arrived and in pipeline</a:t>
            </a:r>
          </a:p>
          <a:p>
            <a:pPr lvl="1"/>
            <a:r>
              <a:rPr lang="en-US" sz="2400" dirty="0">
                <a:solidFill>
                  <a:schemeClr val="accent1">
                    <a:lumMod val="75000"/>
                  </a:schemeClr>
                </a:solidFill>
              </a:rPr>
              <a:t>Reporting mechanism  </a:t>
            </a:r>
            <a:r>
              <a:rPr lang="en-US" sz="2400" dirty="0"/>
              <a:t>- Information sharing</a:t>
            </a:r>
          </a:p>
          <a:p>
            <a:pPr lvl="1"/>
            <a:r>
              <a:rPr lang="en-US" sz="2400" dirty="0">
                <a:solidFill>
                  <a:schemeClr val="accent1">
                    <a:lumMod val="75000"/>
                  </a:schemeClr>
                </a:solidFill>
              </a:rPr>
              <a:t>Emergency relief center</a:t>
            </a:r>
            <a:r>
              <a:rPr lang="en-US" sz="2400" dirty="0"/>
              <a:t>, if not established earlier</a:t>
            </a:r>
          </a:p>
          <a:p>
            <a:pPr lvl="1"/>
            <a:r>
              <a:rPr lang="en-US" sz="2400" dirty="0">
                <a:solidFill>
                  <a:schemeClr val="accent1">
                    <a:lumMod val="75000"/>
                  </a:schemeClr>
                </a:solidFill>
              </a:rPr>
              <a:t>Common </a:t>
            </a:r>
            <a:r>
              <a:rPr lang="en-US" sz="2400" dirty="0" smtClean="0">
                <a:solidFill>
                  <a:schemeClr val="accent1">
                    <a:lumMod val="75000"/>
                  </a:schemeClr>
                </a:solidFill>
              </a:rPr>
              <a:t>web-portal</a:t>
            </a:r>
            <a:endParaRPr lang="en-US" sz="2400" dirty="0">
              <a:solidFill>
                <a:schemeClr val="accent1">
                  <a:lumMod val="75000"/>
                </a:schemeClr>
              </a:solidFill>
            </a:endParaRPr>
          </a:p>
          <a:p>
            <a:pPr lvl="1"/>
            <a:r>
              <a:rPr lang="en-US" sz="2400" dirty="0">
                <a:solidFill>
                  <a:schemeClr val="accent1">
                    <a:lumMod val="75000"/>
                  </a:schemeClr>
                </a:solidFill>
              </a:rPr>
              <a:t>IM Network</a:t>
            </a:r>
          </a:p>
          <a:p>
            <a:endParaRPr lang="en-US" dirty="0"/>
          </a:p>
        </p:txBody>
      </p:sp>
    </p:spTree>
    <p:extLst>
      <p:ext uri="{BB962C8B-B14F-4D97-AF65-F5344CB8AC3E}">
        <p14:creationId xmlns:p14="http://schemas.microsoft.com/office/powerpoint/2010/main" val="27646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93010563"/>
              </p:ext>
            </p:extLst>
          </p:nvPr>
        </p:nvGraphicFramePr>
        <p:xfrm>
          <a:off x="1865768" y="614127"/>
          <a:ext cx="8458200" cy="5791200"/>
        </p:xfrm>
        <a:graphic>
          <a:graphicData uri="http://schemas.openxmlformats.org/drawingml/2006/table">
            <a:tbl>
              <a:tblPr>
                <a:tableStyleId>{5DA37D80-6434-44D0-A028-1B22A696006F}</a:tableStyleId>
              </a:tblPr>
              <a:tblGrid>
                <a:gridCol w="2743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222250">
                <a:tc>
                  <a:txBody>
                    <a:bodyPr/>
                    <a:lstStyle/>
                    <a:p>
                      <a:pPr marL="0" marR="0" algn="ctr">
                        <a:spcBef>
                          <a:spcPts val="0"/>
                        </a:spcBef>
                        <a:spcAft>
                          <a:spcPts val="0"/>
                        </a:spcAft>
                      </a:pPr>
                      <a:r>
                        <a:rPr lang="en-GB" sz="2000" b="1" dirty="0" smtClean="0"/>
                        <a:t>Stakeholders</a:t>
                      </a:r>
                      <a:r>
                        <a:rPr lang="en-GB" sz="2000" b="1" baseline="0" dirty="0" smtClean="0"/>
                        <a:t> </a:t>
                      </a:r>
                      <a:r>
                        <a:rPr lang="en-GB" sz="2000" b="1" dirty="0"/>
                        <a:t>	</a:t>
                      </a:r>
                      <a:endParaRPr lang="en-US" sz="2000" b="1" dirty="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GB" sz="2000" b="1" dirty="0"/>
                        <a:t>Products of their interests</a:t>
                      </a:r>
                      <a:endParaRPr lang="en-US" sz="2000" b="1"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GB" sz="2000" dirty="0"/>
                        <a:t>Operational Agencies</a:t>
                      </a:r>
                      <a:endParaRPr lang="en-US" sz="2000" dirty="0">
                        <a:latin typeface="Calibri"/>
                        <a:ea typeface="Times New Roman"/>
                        <a:cs typeface="Times New Roman"/>
                      </a:endParaRPr>
                    </a:p>
                  </a:txBody>
                  <a:tcPr marL="68580" marR="68580" marT="0" marB="0"/>
                </a:tc>
                <a:tc>
                  <a:txBody>
                    <a:bodyPr/>
                    <a:lstStyle/>
                    <a:p>
                      <a:pPr marL="342900" marR="0" lvl="0" indent="-342900" rtl="0">
                        <a:spcBef>
                          <a:spcPts val="0"/>
                        </a:spcBef>
                        <a:spcAft>
                          <a:spcPts val="0"/>
                        </a:spcAft>
                        <a:buFont typeface="Calibri"/>
                        <a:buChar char="-"/>
                      </a:pPr>
                      <a:r>
                        <a:rPr lang="en-GB" sz="2000" dirty="0" smtClean="0"/>
                        <a:t>Contact list </a:t>
                      </a:r>
                      <a:r>
                        <a:rPr lang="en-GB" sz="2000" dirty="0"/>
                        <a:t>of partners </a:t>
                      </a:r>
                      <a:r>
                        <a:rPr lang="en-GB" sz="2000" dirty="0" smtClean="0"/>
                        <a:t>and authorities</a:t>
                      </a:r>
                      <a:endParaRPr lang="en-US" sz="2000" dirty="0"/>
                    </a:p>
                    <a:p>
                      <a:pPr marL="342900" marR="0" lvl="0" indent="-342900">
                        <a:spcBef>
                          <a:spcPts val="0"/>
                        </a:spcBef>
                        <a:spcAft>
                          <a:spcPts val="0"/>
                        </a:spcAft>
                        <a:buFont typeface="Calibri"/>
                        <a:buChar char="-"/>
                      </a:pPr>
                      <a:r>
                        <a:rPr lang="en-GB" sz="2000" dirty="0"/>
                        <a:t>Generic guidance applied to the context</a:t>
                      </a:r>
                      <a:endParaRPr lang="en-US" sz="2000" dirty="0"/>
                    </a:p>
                    <a:p>
                      <a:pPr marL="342900" marR="0" lvl="0" indent="-342900">
                        <a:spcBef>
                          <a:spcPts val="0"/>
                        </a:spcBef>
                        <a:spcAft>
                          <a:spcPts val="0"/>
                        </a:spcAft>
                        <a:buFont typeface="Calibri"/>
                        <a:buChar char="-"/>
                        <a:tabLst>
                          <a:tab pos="0" algn="l"/>
                        </a:tabLst>
                      </a:pPr>
                      <a:r>
                        <a:rPr lang="en-GB" sz="2000" dirty="0"/>
                        <a:t>Gaps and needs analysis based on all partners contributions and mapping support</a:t>
                      </a:r>
                      <a:endParaRPr lang="en-US" sz="2000" dirty="0"/>
                    </a:p>
                    <a:p>
                      <a:pPr marL="342900" marR="0" lvl="0" indent="-342900">
                        <a:spcBef>
                          <a:spcPts val="0"/>
                        </a:spcBef>
                        <a:spcAft>
                          <a:spcPts val="0"/>
                        </a:spcAft>
                        <a:buFont typeface="Calibri"/>
                        <a:buChar char="-"/>
                        <a:tabLst>
                          <a:tab pos="0" algn="l"/>
                        </a:tabLst>
                      </a:pPr>
                      <a:r>
                        <a:rPr lang="en-GB" sz="2000" dirty="0" smtClean="0"/>
                        <a:t>Meeting</a:t>
                      </a:r>
                      <a:r>
                        <a:rPr lang="en-GB" sz="2000" baseline="0" dirty="0" smtClean="0"/>
                        <a:t> schedule and minutes</a:t>
                      </a:r>
                      <a:endParaRPr lang="en-US" sz="2000" dirty="0"/>
                    </a:p>
                    <a:p>
                      <a:pPr marL="342900" marR="0" lvl="0" indent="-342900">
                        <a:spcBef>
                          <a:spcPts val="0"/>
                        </a:spcBef>
                        <a:spcAft>
                          <a:spcPts val="0"/>
                        </a:spcAft>
                        <a:buFont typeface="Calibri"/>
                        <a:buChar char="-"/>
                        <a:tabLst>
                          <a:tab pos="0" algn="l"/>
                        </a:tabLst>
                      </a:pPr>
                      <a:r>
                        <a:rPr lang="en-GB" sz="2000" dirty="0" smtClean="0"/>
                        <a:t>Policy, Strategic </a:t>
                      </a:r>
                      <a:r>
                        <a:rPr lang="en-GB" sz="2000" dirty="0"/>
                        <a:t>Document </a:t>
                      </a:r>
                      <a:endParaRPr lang="en-US" sz="2000" dirty="0"/>
                    </a:p>
                    <a:p>
                      <a:pPr marL="342900" marR="0" lvl="0" indent="-342900">
                        <a:spcBef>
                          <a:spcPts val="0"/>
                        </a:spcBef>
                        <a:spcAft>
                          <a:spcPts val="0"/>
                        </a:spcAft>
                        <a:buFont typeface="Calibri"/>
                        <a:buChar char="-"/>
                        <a:tabLst>
                          <a:tab pos="0" algn="l"/>
                        </a:tabLst>
                      </a:pPr>
                      <a:r>
                        <a:rPr lang="en-GB" sz="2000" dirty="0"/>
                        <a:t>Flowcharts/ guidance </a:t>
                      </a:r>
                      <a:r>
                        <a:rPr lang="en-GB" sz="2000" dirty="0" smtClean="0"/>
                        <a:t>docs</a:t>
                      </a:r>
                    </a:p>
                    <a:p>
                      <a:pPr marL="342900" marR="0" lvl="0" indent="-342900">
                        <a:spcBef>
                          <a:spcPts val="0"/>
                        </a:spcBef>
                        <a:spcAft>
                          <a:spcPts val="0"/>
                        </a:spcAft>
                        <a:buFont typeface="Calibri"/>
                        <a:buChar char="-"/>
                        <a:tabLst>
                          <a:tab pos="0" algn="l"/>
                        </a:tabLst>
                      </a:pPr>
                      <a:r>
                        <a:rPr lang="en-GB" sz="2000" dirty="0" smtClean="0"/>
                        <a:t>Dashboard,</a:t>
                      </a:r>
                      <a:r>
                        <a:rPr lang="en-GB" sz="2000" baseline="0" dirty="0" smtClean="0"/>
                        <a:t> Snapshot</a:t>
                      </a:r>
                      <a:endParaRPr lang="en-US" sz="2000" dirty="0"/>
                    </a:p>
                    <a:p>
                      <a:pPr marL="342900" marR="0" lvl="0" indent="-342900">
                        <a:spcBef>
                          <a:spcPts val="0"/>
                        </a:spcBef>
                        <a:spcAft>
                          <a:spcPts val="0"/>
                        </a:spcAft>
                        <a:buFont typeface="Calibri"/>
                        <a:buChar char="-"/>
                        <a:tabLst>
                          <a:tab pos="0" algn="l"/>
                        </a:tabLst>
                      </a:pPr>
                      <a:r>
                        <a:rPr lang="en-GB" sz="2000" dirty="0"/>
                        <a:t>Documents available in the country language to allow national partner’s full </a:t>
                      </a:r>
                      <a:r>
                        <a:rPr lang="en-GB" sz="2000" dirty="0" smtClean="0"/>
                        <a:t>participation</a:t>
                      </a: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dirty="0" smtClean="0">
                          <a:latin typeface="Calibri"/>
                          <a:ea typeface="Times New Roman"/>
                          <a:cs typeface="Times New Roman"/>
                        </a:rPr>
                        <a:t>Government Departments</a:t>
                      </a:r>
                      <a:endParaRPr lang="en-US" sz="2000" dirty="0">
                        <a:latin typeface="Calibri"/>
                        <a:ea typeface="Times New Roman"/>
                        <a:cs typeface="Times New Roman"/>
                      </a:endParaRPr>
                    </a:p>
                  </a:txBody>
                  <a:tcPr marL="68580" marR="68580" marT="0" marB="0"/>
                </a:tc>
                <a:tc>
                  <a:txBody>
                    <a:bodyPr/>
                    <a:lstStyle/>
                    <a:p>
                      <a:pPr marL="342900" marR="0" lvl="0" indent="-342900" rtl="0">
                        <a:spcBef>
                          <a:spcPts val="0"/>
                        </a:spcBef>
                        <a:spcAft>
                          <a:spcPts val="0"/>
                        </a:spcAft>
                        <a:buFont typeface="Calibri"/>
                        <a:buChar char="-"/>
                      </a:pPr>
                      <a:r>
                        <a:rPr lang="en-GB" sz="2000" dirty="0" smtClean="0"/>
                        <a:t>Contact list of partners, Departments and nominated authorities</a:t>
                      </a:r>
                    </a:p>
                    <a:p>
                      <a:pPr marL="342900" marR="0" lvl="0" indent="-342900">
                        <a:spcBef>
                          <a:spcPts val="0"/>
                        </a:spcBef>
                        <a:spcAft>
                          <a:spcPts val="0"/>
                        </a:spcAft>
                        <a:buFont typeface="Calibri"/>
                        <a:buChar char="-"/>
                        <a:tabLst>
                          <a:tab pos="0" algn="l"/>
                        </a:tabLst>
                      </a:pPr>
                      <a:r>
                        <a:rPr lang="en-US" sz="2000" dirty="0" smtClean="0"/>
                        <a:t>Policy,</a:t>
                      </a:r>
                      <a:r>
                        <a:rPr lang="en-US" sz="2000" baseline="0" dirty="0" smtClean="0"/>
                        <a:t> </a:t>
                      </a:r>
                      <a:r>
                        <a:rPr lang="en-GB" sz="2000" dirty="0" smtClean="0"/>
                        <a:t>Strategic Document</a:t>
                      </a:r>
                    </a:p>
                    <a:p>
                      <a:pPr marL="342900" marR="0" lvl="0" indent="-342900">
                        <a:spcBef>
                          <a:spcPts val="0"/>
                        </a:spcBef>
                        <a:spcAft>
                          <a:spcPts val="0"/>
                        </a:spcAft>
                        <a:buFont typeface="Calibri"/>
                        <a:buChar char="-"/>
                        <a:tabLst>
                          <a:tab pos="0" algn="l"/>
                        </a:tabLst>
                      </a:pPr>
                      <a:r>
                        <a:rPr lang="en-GB" sz="2000" dirty="0" smtClean="0"/>
                        <a:t>Gaps and needs analysis based on all partners contributions and mapping support</a:t>
                      </a:r>
                      <a:endParaRPr lang="en-US" sz="2000" dirty="0" smtClean="0"/>
                    </a:p>
                    <a:p>
                      <a:pPr marL="342900" marR="0" lvl="0" indent="-342900">
                        <a:spcBef>
                          <a:spcPts val="0"/>
                        </a:spcBef>
                        <a:spcAft>
                          <a:spcPts val="0"/>
                        </a:spcAft>
                        <a:buFont typeface="Calibri"/>
                        <a:buChar char="-"/>
                        <a:tabLst>
                          <a:tab pos="0" algn="l"/>
                        </a:tabLst>
                      </a:pPr>
                      <a:r>
                        <a:rPr lang="en-GB" sz="2000" dirty="0" smtClean="0"/>
                        <a:t>Meeting</a:t>
                      </a:r>
                      <a:r>
                        <a:rPr lang="en-GB" sz="2000" baseline="0" dirty="0" smtClean="0"/>
                        <a:t> schedule and minutes</a:t>
                      </a:r>
                    </a:p>
                    <a:p>
                      <a:pPr marL="342900" marR="0" lvl="0" indent="-342900" algn="l" defTabSz="914400" rtl="0" eaLnBrk="1" fontAlgn="auto" latinLnBrk="0" hangingPunct="1">
                        <a:lnSpc>
                          <a:spcPct val="100000"/>
                        </a:lnSpc>
                        <a:spcBef>
                          <a:spcPts val="0"/>
                        </a:spcBef>
                        <a:spcAft>
                          <a:spcPts val="0"/>
                        </a:spcAft>
                        <a:buClrTx/>
                        <a:buSzTx/>
                        <a:buFont typeface="Calibri"/>
                        <a:buChar char="-"/>
                        <a:tabLst>
                          <a:tab pos="0" algn="l"/>
                        </a:tabLst>
                        <a:defRPr/>
                      </a:pPr>
                      <a:r>
                        <a:rPr lang="en-GB" sz="2000" dirty="0" smtClean="0"/>
                        <a:t>Dashboard,</a:t>
                      </a:r>
                      <a:r>
                        <a:rPr lang="en-GB" sz="2000" baseline="0" dirty="0" smtClean="0"/>
                        <a:t> Snapshot</a:t>
                      </a:r>
                    </a:p>
                    <a:p>
                      <a:pPr marL="342900" marR="0" lvl="0" indent="-342900">
                        <a:spcBef>
                          <a:spcPts val="0"/>
                        </a:spcBef>
                        <a:spcAft>
                          <a:spcPts val="0"/>
                        </a:spcAft>
                        <a:buFont typeface="Calibri"/>
                        <a:buChar char="-"/>
                        <a:tabLst>
                          <a:tab pos="0" algn="l"/>
                        </a:tabLst>
                      </a:pPr>
                      <a:r>
                        <a:rPr lang="en-GB" sz="2000" baseline="0" dirty="0" smtClean="0"/>
                        <a:t>Who is doing, What, Where, When (4-W)</a:t>
                      </a:r>
                      <a:endParaRPr lang="en-US" sz="2000" dirty="0" smtClean="0"/>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01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69248014"/>
              </p:ext>
            </p:extLst>
          </p:nvPr>
        </p:nvGraphicFramePr>
        <p:xfrm>
          <a:off x="1974410" y="677501"/>
          <a:ext cx="8458200" cy="5791200"/>
        </p:xfrm>
        <a:graphic>
          <a:graphicData uri="http://schemas.openxmlformats.org/drawingml/2006/table">
            <a:tbl>
              <a:tblPr>
                <a:tableStyleId>{5DA37D80-6434-44D0-A028-1B22A696006F}</a:tableStyleId>
              </a:tblPr>
              <a:tblGrid>
                <a:gridCol w="2743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222250">
                <a:tc>
                  <a:txBody>
                    <a:bodyPr/>
                    <a:lstStyle/>
                    <a:p>
                      <a:pPr marL="0" marR="0" algn="ctr">
                        <a:spcBef>
                          <a:spcPts val="0"/>
                        </a:spcBef>
                        <a:spcAft>
                          <a:spcPts val="0"/>
                        </a:spcAft>
                      </a:pPr>
                      <a:r>
                        <a:rPr lang="en-GB" sz="2000" b="1" dirty="0" smtClean="0"/>
                        <a:t>Stakeholders</a:t>
                      </a:r>
                      <a:r>
                        <a:rPr lang="en-GB" sz="2000" b="1" dirty="0"/>
                        <a:t>	</a:t>
                      </a:r>
                      <a:endParaRPr lang="en-US" sz="2000" b="1" dirty="0">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GB" sz="2000" b="1" dirty="0"/>
                        <a:t>Products of their interests</a:t>
                      </a:r>
                      <a:endParaRPr lang="en-US" sz="2000" b="1" dirty="0">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GB" sz="2000" dirty="0"/>
                        <a:t>Operational Agencies</a:t>
                      </a:r>
                      <a:endParaRPr lang="en-US" sz="2000" dirty="0">
                        <a:latin typeface="Calibri"/>
                        <a:ea typeface="Times New Roman"/>
                        <a:cs typeface="Times New Roman"/>
                      </a:endParaRPr>
                    </a:p>
                  </a:txBody>
                  <a:tcPr marL="68580" marR="68580" marT="0" marB="0"/>
                </a:tc>
                <a:tc>
                  <a:txBody>
                    <a:bodyPr/>
                    <a:lstStyle/>
                    <a:p>
                      <a:pPr marL="342900" marR="0" lvl="0" indent="-342900" rtl="0">
                        <a:spcBef>
                          <a:spcPts val="0"/>
                        </a:spcBef>
                        <a:spcAft>
                          <a:spcPts val="0"/>
                        </a:spcAft>
                        <a:buFont typeface="Calibri"/>
                        <a:buChar char="-"/>
                      </a:pPr>
                      <a:r>
                        <a:rPr lang="en-GB" sz="2000" dirty="0" smtClean="0"/>
                        <a:t>Contact list </a:t>
                      </a:r>
                      <a:r>
                        <a:rPr lang="en-GB" sz="2000" dirty="0"/>
                        <a:t>of partners </a:t>
                      </a:r>
                      <a:r>
                        <a:rPr lang="en-GB" sz="2000" dirty="0" smtClean="0"/>
                        <a:t>and authorities</a:t>
                      </a:r>
                      <a:endParaRPr lang="en-US" sz="2000" dirty="0"/>
                    </a:p>
                    <a:p>
                      <a:pPr marL="342900" marR="0" lvl="0" indent="-342900">
                        <a:spcBef>
                          <a:spcPts val="0"/>
                        </a:spcBef>
                        <a:spcAft>
                          <a:spcPts val="0"/>
                        </a:spcAft>
                        <a:buFont typeface="Calibri"/>
                        <a:buChar char="-"/>
                      </a:pPr>
                      <a:r>
                        <a:rPr lang="en-GB" sz="2000" dirty="0"/>
                        <a:t>Generic guidance applied to the context</a:t>
                      </a:r>
                      <a:endParaRPr lang="en-US" sz="2000" dirty="0"/>
                    </a:p>
                    <a:p>
                      <a:pPr marL="342900" marR="0" lvl="0" indent="-342900">
                        <a:spcBef>
                          <a:spcPts val="0"/>
                        </a:spcBef>
                        <a:spcAft>
                          <a:spcPts val="0"/>
                        </a:spcAft>
                        <a:buFont typeface="Calibri"/>
                        <a:buChar char="-"/>
                        <a:tabLst>
                          <a:tab pos="0" algn="l"/>
                        </a:tabLst>
                      </a:pPr>
                      <a:r>
                        <a:rPr lang="en-GB" sz="2000" dirty="0"/>
                        <a:t>Gaps and needs analysis based on all partners contributions and mapping support</a:t>
                      </a:r>
                      <a:endParaRPr lang="en-US" sz="2000" dirty="0"/>
                    </a:p>
                    <a:p>
                      <a:pPr marL="342900" marR="0" lvl="0" indent="-342900">
                        <a:spcBef>
                          <a:spcPts val="0"/>
                        </a:spcBef>
                        <a:spcAft>
                          <a:spcPts val="0"/>
                        </a:spcAft>
                        <a:buFont typeface="Calibri"/>
                        <a:buChar char="-"/>
                        <a:tabLst>
                          <a:tab pos="0" algn="l"/>
                        </a:tabLst>
                      </a:pPr>
                      <a:r>
                        <a:rPr lang="en-GB" sz="2000" dirty="0" smtClean="0"/>
                        <a:t>Meeting</a:t>
                      </a:r>
                      <a:r>
                        <a:rPr lang="en-GB" sz="2000" baseline="0" dirty="0" smtClean="0"/>
                        <a:t> schedule and minutes</a:t>
                      </a:r>
                      <a:endParaRPr lang="en-US" sz="2000" dirty="0"/>
                    </a:p>
                    <a:p>
                      <a:pPr marL="342900" marR="0" lvl="0" indent="-342900">
                        <a:spcBef>
                          <a:spcPts val="0"/>
                        </a:spcBef>
                        <a:spcAft>
                          <a:spcPts val="0"/>
                        </a:spcAft>
                        <a:buFont typeface="Calibri"/>
                        <a:buChar char="-"/>
                        <a:tabLst>
                          <a:tab pos="0" algn="l"/>
                        </a:tabLst>
                      </a:pPr>
                      <a:r>
                        <a:rPr lang="en-GB" sz="2000" dirty="0" smtClean="0"/>
                        <a:t>Policy, Strategic </a:t>
                      </a:r>
                      <a:r>
                        <a:rPr lang="en-GB" sz="2000" dirty="0"/>
                        <a:t>Document </a:t>
                      </a:r>
                      <a:endParaRPr lang="en-US" sz="2000" dirty="0"/>
                    </a:p>
                    <a:p>
                      <a:pPr marL="342900" marR="0" lvl="0" indent="-342900">
                        <a:spcBef>
                          <a:spcPts val="0"/>
                        </a:spcBef>
                        <a:spcAft>
                          <a:spcPts val="0"/>
                        </a:spcAft>
                        <a:buFont typeface="Calibri"/>
                        <a:buChar char="-"/>
                        <a:tabLst>
                          <a:tab pos="0" algn="l"/>
                        </a:tabLst>
                      </a:pPr>
                      <a:r>
                        <a:rPr lang="en-GB" sz="2000" dirty="0"/>
                        <a:t>Flowcharts/ guidance </a:t>
                      </a:r>
                      <a:r>
                        <a:rPr lang="en-GB" sz="2000" dirty="0" smtClean="0"/>
                        <a:t>docs</a:t>
                      </a:r>
                    </a:p>
                    <a:p>
                      <a:pPr marL="342900" marR="0" lvl="0" indent="-342900">
                        <a:spcBef>
                          <a:spcPts val="0"/>
                        </a:spcBef>
                        <a:spcAft>
                          <a:spcPts val="0"/>
                        </a:spcAft>
                        <a:buFont typeface="Calibri"/>
                        <a:buChar char="-"/>
                        <a:tabLst>
                          <a:tab pos="0" algn="l"/>
                        </a:tabLst>
                      </a:pPr>
                      <a:r>
                        <a:rPr lang="en-GB" sz="2000" dirty="0" smtClean="0"/>
                        <a:t>Dashboard,</a:t>
                      </a:r>
                      <a:r>
                        <a:rPr lang="en-GB" sz="2000" baseline="0" dirty="0" smtClean="0"/>
                        <a:t> Snapshot</a:t>
                      </a:r>
                      <a:endParaRPr lang="en-US" sz="2000" dirty="0"/>
                    </a:p>
                    <a:p>
                      <a:pPr marL="342900" marR="0" lvl="0" indent="-342900">
                        <a:spcBef>
                          <a:spcPts val="0"/>
                        </a:spcBef>
                        <a:spcAft>
                          <a:spcPts val="0"/>
                        </a:spcAft>
                        <a:buFont typeface="Calibri"/>
                        <a:buChar char="-"/>
                        <a:tabLst>
                          <a:tab pos="0" algn="l"/>
                        </a:tabLst>
                      </a:pPr>
                      <a:r>
                        <a:rPr lang="en-GB" sz="2000" dirty="0"/>
                        <a:t>Documents available in the country language to allow national partner’s full </a:t>
                      </a:r>
                      <a:r>
                        <a:rPr lang="en-GB" sz="2000" dirty="0" smtClean="0"/>
                        <a:t>participation</a:t>
                      </a: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dirty="0" smtClean="0">
                          <a:latin typeface="Calibri"/>
                          <a:ea typeface="Times New Roman"/>
                          <a:cs typeface="Times New Roman"/>
                        </a:rPr>
                        <a:t>Government Departments</a:t>
                      </a:r>
                      <a:endParaRPr lang="en-US" sz="2000" dirty="0">
                        <a:latin typeface="Calibri"/>
                        <a:ea typeface="Times New Roman"/>
                        <a:cs typeface="Times New Roman"/>
                      </a:endParaRPr>
                    </a:p>
                  </a:txBody>
                  <a:tcPr marL="68580" marR="68580" marT="0" marB="0"/>
                </a:tc>
                <a:tc>
                  <a:txBody>
                    <a:bodyPr/>
                    <a:lstStyle/>
                    <a:p>
                      <a:pPr marL="342900" marR="0" lvl="0" indent="-342900" rtl="0">
                        <a:spcBef>
                          <a:spcPts val="0"/>
                        </a:spcBef>
                        <a:spcAft>
                          <a:spcPts val="0"/>
                        </a:spcAft>
                        <a:buFont typeface="Calibri"/>
                        <a:buChar char="-"/>
                      </a:pPr>
                      <a:r>
                        <a:rPr lang="en-GB" sz="2000" dirty="0" smtClean="0"/>
                        <a:t>Contact list of partners, Departments and nominated authorities</a:t>
                      </a:r>
                    </a:p>
                    <a:p>
                      <a:pPr marL="342900" marR="0" lvl="0" indent="-342900">
                        <a:spcBef>
                          <a:spcPts val="0"/>
                        </a:spcBef>
                        <a:spcAft>
                          <a:spcPts val="0"/>
                        </a:spcAft>
                        <a:buFont typeface="Calibri"/>
                        <a:buChar char="-"/>
                        <a:tabLst>
                          <a:tab pos="0" algn="l"/>
                        </a:tabLst>
                      </a:pPr>
                      <a:r>
                        <a:rPr lang="en-US" sz="2000" dirty="0" smtClean="0"/>
                        <a:t>Policy,</a:t>
                      </a:r>
                      <a:r>
                        <a:rPr lang="en-US" sz="2000" baseline="0" dirty="0" smtClean="0"/>
                        <a:t> </a:t>
                      </a:r>
                      <a:r>
                        <a:rPr lang="en-GB" sz="2000" dirty="0" smtClean="0"/>
                        <a:t>Strategic Document</a:t>
                      </a:r>
                    </a:p>
                    <a:p>
                      <a:pPr marL="342900" marR="0" lvl="0" indent="-342900">
                        <a:spcBef>
                          <a:spcPts val="0"/>
                        </a:spcBef>
                        <a:spcAft>
                          <a:spcPts val="0"/>
                        </a:spcAft>
                        <a:buFont typeface="Calibri"/>
                        <a:buChar char="-"/>
                        <a:tabLst>
                          <a:tab pos="0" algn="l"/>
                        </a:tabLst>
                      </a:pPr>
                      <a:r>
                        <a:rPr lang="en-GB" sz="2000" dirty="0" smtClean="0"/>
                        <a:t>Gaps and needs analysis based on all partners contributions and mapping support</a:t>
                      </a:r>
                      <a:endParaRPr lang="en-US" sz="2000" dirty="0" smtClean="0"/>
                    </a:p>
                    <a:p>
                      <a:pPr marL="342900" marR="0" lvl="0" indent="-342900">
                        <a:spcBef>
                          <a:spcPts val="0"/>
                        </a:spcBef>
                        <a:spcAft>
                          <a:spcPts val="0"/>
                        </a:spcAft>
                        <a:buFont typeface="Calibri"/>
                        <a:buChar char="-"/>
                        <a:tabLst>
                          <a:tab pos="0" algn="l"/>
                        </a:tabLst>
                      </a:pPr>
                      <a:r>
                        <a:rPr lang="en-GB" sz="2000" dirty="0" smtClean="0"/>
                        <a:t>Meeting</a:t>
                      </a:r>
                      <a:r>
                        <a:rPr lang="en-GB" sz="2000" baseline="0" dirty="0" smtClean="0"/>
                        <a:t> schedule and minutes</a:t>
                      </a:r>
                    </a:p>
                    <a:p>
                      <a:pPr marL="342900" marR="0" lvl="0" indent="-342900" algn="l" defTabSz="914400" rtl="0" eaLnBrk="1" fontAlgn="auto" latinLnBrk="0" hangingPunct="1">
                        <a:lnSpc>
                          <a:spcPct val="100000"/>
                        </a:lnSpc>
                        <a:spcBef>
                          <a:spcPts val="0"/>
                        </a:spcBef>
                        <a:spcAft>
                          <a:spcPts val="0"/>
                        </a:spcAft>
                        <a:buClrTx/>
                        <a:buSzTx/>
                        <a:buFont typeface="Calibri"/>
                        <a:buChar char="-"/>
                        <a:tabLst>
                          <a:tab pos="0" algn="l"/>
                        </a:tabLst>
                        <a:defRPr/>
                      </a:pPr>
                      <a:r>
                        <a:rPr lang="en-GB" sz="2000" dirty="0" smtClean="0"/>
                        <a:t>Dashboard,</a:t>
                      </a:r>
                      <a:r>
                        <a:rPr lang="en-GB" sz="2000" baseline="0" dirty="0" smtClean="0"/>
                        <a:t> Snapshot</a:t>
                      </a:r>
                    </a:p>
                    <a:p>
                      <a:pPr marL="342900" marR="0" lvl="0" indent="-342900">
                        <a:spcBef>
                          <a:spcPts val="0"/>
                        </a:spcBef>
                        <a:spcAft>
                          <a:spcPts val="0"/>
                        </a:spcAft>
                        <a:buFont typeface="Calibri"/>
                        <a:buChar char="-"/>
                        <a:tabLst>
                          <a:tab pos="0" algn="l"/>
                        </a:tabLst>
                      </a:pPr>
                      <a:r>
                        <a:rPr lang="en-GB" sz="2000" baseline="0" dirty="0" smtClean="0"/>
                        <a:t>Who is doing, What, Where, When (4-W)</a:t>
                      </a:r>
                      <a:endParaRPr lang="en-US" sz="2000" dirty="0" smtClean="0"/>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81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layout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Presenter introduction </a:t>
            </a:r>
          </a:p>
          <a:p>
            <a:r>
              <a:rPr lang="en-US" dirty="0" smtClean="0"/>
              <a:t>Why information management? </a:t>
            </a:r>
          </a:p>
          <a:p>
            <a:r>
              <a:rPr lang="en-US" dirty="0" smtClean="0"/>
              <a:t>What is information management?</a:t>
            </a:r>
          </a:p>
          <a:p>
            <a:r>
              <a:rPr lang="en-US" dirty="0" smtClean="0"/>
              <a:t>Basic principles </a:t>
            </a:r>
          </a:p>
          <a:p>
            <a:r>
              <a:rPr lang="en-US" dirty="0" smtClean="0"/>
              <a:t>Information needs of stakeholders during preparedness phase </a:t>
            </a:r>
          </a:p>
          <a:p>
            <a:r>
              <a:rPr lang="en-US" dirty="0" smtClean="0"/>
              <a:t>Information needs of stakeholders during response phase </a:t>
            </a:r>
          </a:p>
          <a:p>
            <a:r>
              <a:rPr lang="en-US" dirty="0" smtClean="0"/>
              <a:t>Challenges &amp; risks </a:t>
            </a:r>
          </a:p>
          <a:p>
            <a:r>
              <a:rPr lang="en-US" dirty="0" smtClean="0"/>
              <a:t>Recommendations </a:t>
            </a:r>
          </a:p>
          <a:p>
            <a:r>
              <a:rPr lang="en-US" dirty="0" smtClean="0"/>
              <a:t>Key humanitarian information products </a:t>
            </a:r>
          </a:p>
          <a:p>
            <a:endParaRPr lang="en-US" dirty="0"/>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30" y="1127475"/>
            <a:ext cx="10058400" cy="1188720"/>
          </a:xfrm>
        </p:spPr>
        <p:txBody>
          <a:bodyPr/>
          <a:lstStyle/>
          <a:p>
            <a:r>
              <a:rPr lang="en-US" b="1" dirty="0" smtClean="0"/>
              <a:t>Challenges &amp; Risks </a:t>
            </a:r>
            <a:endParaRPr lang="en-US" b="1" dirty="0"/>
          </a:p>
        </p:txBody>
      </p:sp>
      <p:graphicFrame>
        <p:nvGraphicFramePr>
          <p:cNvPr id="5" name="Content Placeholder 4" descr="Radial venn diagram with four groups clustered around one group title"/>
          <p:cNvGraphicFramePr>
            <a:graphicFrameLocks noGrp="1"/>
          </p:cNvGraphicFramePr>
          <p:nvPr>
            <p:ph sz="half" idx="2"/>
            <p:extLst>
              <p:ext uri="{D42A27DB-BD31-4B8C-83A1-F6EECF244321}">
                <p14:modId xmlns:p14="http://schemas.microsoft.com/office/powerpoint/2010/main" val="4156984859"/>
              </p:ext>
            </p:extLst>
          </p:nvPr>
        </p:nvGraphicFramePr>
        <p:xfrm>
          <a:off x="4852657" y="1303699"/>
          <a:ext cx="6409854" cy="532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75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30" y="1127475"/>
            <a:ext cx="10058400" cy="1188720"/>
          </a:xfrm>
        </p:spPr>
        <p:txBody>
          <a:bodyPr/>
          <a:lstStyle/>
          <a:p>
            <a:r>
              <a:rPr lang="en-US" b="1" dirty="0" smtClean="0"/>
              <a:t>Recommendations  </a:t>
            </a:r>
            <a:endParaRPr lang="en-US" b="1" dirty="0"/>
          </a:p>
        </p:txBody>
      </p:sp>
      <p:graphicFrame>
        <p:nvGraphicFramePr>
          <p:cNvPr id="5" name="Content Placeholder 4" descr="Radial venn diagram with four groups clustered around one group title"/>
          <p:cNvGraphicFramePr>
            <a:graphicFrameLocks noGrp="1"/>
          </p:cNvGraphicFramePr>
          <p:nvPr>
            <p:ph sz="half" idx="2"/>
            <p:extLst>
              <p:ext uri="{D42A27DB-BD31-4B8C-83A1-F6EECF244321}">
                <p14:modId xmlns:p14="http://schemas.microsoft.com/office/powerpoint/2010/main" val="210545189"/>
              </p:ext>
            </p:extLst>
          </p:nvPr>
        </p:nvGraphicFramePr>
        <p:xfrm>
          <a:off x="4852657" y="1303699"/>
          <a:ext cx="6409854" cy="532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90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6800" y="457518"/>
            <a:ext cx="10058400" cy="1188720"/>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r>
              <a:rPr lang="en-US" b="1" dirty="0" smtClean="0"/>
              <a:t>Key humanitarian information products </a:t>
            </a:r>
            <a:endParaRPr lang="en-US" b="1" dirty="0"/>
          </a:p>
        </p:txBody>
      </p:sp>
      <p:sp>
        <p:nvSpPr>
          <p:cNvPr id="4" name="Rectangle 3"/>
          <p:cNvSpPr/>
          <p:nvPr/>
        </p:nvSpPr>
        <p:spPr>
          <a:xfrm>
            <a:off x="1300682" y="988503"/>
            <a:ext cx="9237552" cy="5940088"/>
          </a:xfrm>
          <a:prstGeom prst="rect">
            <a:avLst/>
          </a:prstGeom>
        </p:spPr>
        <p:txBody>
          <a:bodyPr wrap="square">
            <a:spAutoFit/>
          </a:bodyPr>
          <a:lstStyle/>
          <a:p>
            <a:pPr marL="285750" indent="-285750">
              <a:buFont typeface="Arial" panose="020B0604020202020204" pitchFamily="34" charset="0"/>
              <a:buChar char="•"/>
            </a:pPr>
            <a:r>
              <a:rPr lang="en-US" sz="2000" dirty="0"/>
              <a:t>Humanitarian </a:t>
            </a:r>
            <a:r>
              <a:rPr lang="en-US" sz="2000" dirty="0" smtClean="0"/>
              <a:t>Web-portal</a:t>
            </a:r>
            <a:endParaRPr lang="en-US" sz="2000" dirty="0"/>
          </a:p>
          <a:p>
            <a:r>
              <a:rPr lang="en-US" sz="2000" dirty="0" smtClean="0">
                <a:hlinkClick r:id="rId2"/>
              </a:rPr>
              <a:t>http</a:t>
            </a:r>
            <a:r>
              <a:rPr lang="en-US" sz="2000" dirty="0">
                <a:hlinkClick r:id="rId2"/>
              </a:rPr>
              <a:t>://pakresponse.info</a:t>
            </a:r>
            <a:r>
              <a:rPr lang="en-US" sz="2000" dirty="0"/>
              <a:t> (archived)</a:t>
            </a:r>
          </a:p>
          <a:p>
            <a:r>
              <a:rPr lang="en-US" sz="2000" dirty="0" smtClean="0">
                <a:hlinkClick r:id="rId3"/>
              </a:rPr>
              <a:t>https</a:t>
            </a:r>
            <a:r>
              <a:rPr lang="en-US" sz="2000" dirty="0">
                <a:hlinkClick r:id="rId3"/>
              </a:rPr>
              <a:t>://pak.humanitarianresponse.info</a:t>
            </a:r>
            <a:r>
              <a:rPr lang="en-US" sz="2000" dirty="0"/>
              <a:t> </a:t>
            </a:r>
          </a:p>
          <a:p>
            <a:pPr marL="285750" indent="-285750">
              <a:buFont typeface="Arial" panose="020B0604020202020204" pitchFamily="34" charset="0"/>
              <a:buChar char="•"/>
            </a:pPr>
            <a:r>
              <a:rPr lang="en-US" sz="2000" dirty="0"/>
              <a:t>Who is doing What, Where and When (4W)</a:t>
            </a:r>
          </a:p>
          <a:p>
            <a:pPr marL="285750" indent="-285750">
              <a:buFont typeface="Arial" panose="020B0604020202020204" pitchFamily="34" charset="0"/>
              <a:buChar char="•"/>
            </a:pPr>
            <a:r>
              <a:rPr lang="en-US" sz="2000" dirty="0"/>
              <a:t>Financial Tracking Service – Expenditure Tracking</a:t>
            </a:r>
          </a:p>
          <a:p>
            <a:r>
              <a:rPr lang="en-US" sz="2000" dirty="0" smtClean="0">
                <a:hlinkClick r:id="rId4"/>
              </a:rPr>
              <a:t>http</a:t>
            </a:r>
            <a:r>
              <a:rPr lang="en-US" sz="2000" dirty="0">
                <a:hlinkClick r:id="rId4"/>
              </a:rPr>
              <a:t>://fts.unocha.org</a:t>
            </a:r>
            <a:endParaRPr lang="en-US" sz="2000" dirty="0"/>
          </a:p>
          <a:p>
            <a:pPr marL="285750" indent="-285750">
              <a:buFont typeface="Arial" panose="020B0604020202020204" pitchFamily="34" charset="0"/>
              <a:buChar char="•"/>
            </a:pPr>
            <a:r>
              <a:rPr lang="en-US" sz="2000" dirty="0"/>
              <a:t>Online Project System (OPS)</a:t>
            </a:r>
          </a:p>
          <a:p>
            <a:r>
              <a:rPr lang="en-US" sz="2000" dirty="0" smtClean="0">
                <a:solidFill>
                  <a:schemeClr val="accent1">
                    <a:lumMod val="75000"/>
                  </a:schemeClr>
                </a:solidFill>
                <a:hlinkClick r:id="rId5"/>
              </a:rPr>
              <a:t>http</a:t>
            </a:r>
            <a:r>
              <a:rPr lang="en-US" sz="2000" dirty="0">
                <a:solidFill>
                  <a:schemeClr val="accent1">
                    <a:lumMod val="75000"/>
                  </a:schemeClr>
                </a:solidFill>
                <a:hlinkClick r:id="rId5"/>
              </a:rPr>
              <a:t>://ops.unocha.org</a:t>
            </a:r>
            <a:endParaRPr lang="en-US" sz="2000" dirty="0">
              <a:solidFill>
                <a:schemeClr val="accent1">
                  <a:lumMod val="75000"/>
                </a:schemeClr>
              </a:solidFill>
            </a:endParaRPr>
          </a:p>
          <a:p>
            <a:pPr marL="285750" indent="-285750">
              <a:buFont typeface="Arial" panose="020B0604020202020204" pitchFamily="34" charset="0"/>
              <a:buChar char="•"/>
            </a:pPr>
            <a:r>
              <a:rPr lang="en-US" sz="2000" dirty="0"/>
              <a:t>Survey of Surveys (</a:t>
            </a:r>
            <a:r>
              <a:rPr lang="en-US" sz="2000" dirty="0" err="1"/>
              <a:t>SoS</a:t>
            </a:r>
            <a:r>
              <a:rPr lang="en-US" sz="2000" dirty="0"/>
              <a:t>)/Assessment </a:t>
            </a:r>
            <a:r>
              <a:rPr lang="en-US" sz="2000" dirty="0" smtClean="0"/>
              <a:t>Registry </a:t>
            </a:r>
            <a:r>
              <a:rPr lang="en-US" sz="2000" dirty="0" smtClean="0">
                <a:solidFill>
                  <a:schemeClr val="accent1">
                    <a:lumMod val="75000"/>
                  </a:schemeClr>
                </a:solidFill>
                <a:hlinkClick r:id="rId6"/>
              </a:rPr>
              <a:t>https</a:t>
            </a:r>
            <a:r>
              <a:rPr lang="en-US" sz="2000" dirty="0">
                <a:solidFill>
                  <a:schemeClr val="accent1">
                    <a:lumMod val="75000"/>
                  </a:schemeClr>
                </a:solidFill>
                <a:hlinkClick r:id="rId6"/>
              </a:rPr>
              <a:t>://pak.humanitarianresponse.info/assessment-registry</a:t>
            </a:r>
            <a:endParaRPr lang="en-US" sz="2000" dirty="0">
              <a:solidFill>
                <a:schemeClr val="accent1">
                  <a:lumMod val="75000"/>
                </a:schemeClr>
              </a:solidFill>
            </a:endParaRPr>
          </a:p>
          <a:p>
            <a:pPr marL="285750" indent="-285750">
              <a:buFont typeface="Arial" panose="020B0604020202020204" pitchFamily="34" charset="0"/>
              <a:buChar char="•"/>
            </a:pPr>
            <a:r>
              <a:rPr lang="en-US" sz="2000" dirty="0"/>
              <a:t>Humanitarian Dashboard</a:t>
            </a:r>
          </a:p>
          <a:p>
            <a:pPr marL="285750" indent="-285750">
              <a:buFont typeface="Arial" panose="020B0604020202020204" pitchFamily="34" charset="0"/>
              <a:buChar char="•"/>
            </a:pPr>
            <a:r>
              <a:rPr lang="en-US" sz="2000" dirty="0"/>
              <a:t>Snapshot</a:t>
            </a:r>
          </a:p>
          <a:p>
            <a:pPr marL="285750" indent="-285750">
              <a:buFont typeface="Arial" panose="020B0604020202020204" pitchFamily="34" charset="0"/>
              <a:buChar char="•"/>
            </a:pPr>
            <a:r>
              <a:rPr lang="en-US" sz="2000" dirty="0"/>
              <a:t>UC Ranking System</a:t>
            </a:r>
          </a:p>
          <a:p>
            <a:pPr marL="285750" indent="-285750">
              <a:buFont typeface="Arial" panose="020B0604020202020204" pitchFamily="34" charset="0"/>
              <a:buChar char="•"/>
            </a:pPr>
            <a:r>
              <a:rPr lang="en-US" sz="2000" dirty="0"/>
              <a:t>District Profiles</a:t>
            </a:r>
          </a:p>
          <a:p>
            <a:pPr marL="285750" indent="-285750">
              <a:buFont typeface="Arial" panose="020B0604020202020204" pitchFamily="34" charset="0"/>
              <a:buChar char="•"/>
            </a:pPr>
            <a:r>
              <a:rPr lang="en-US" sz="2000" dirty="0"/>
              <a:t>Mapping Products</a:t>
            </a:r>
          </a:p>
          <a:p>
            <a:pPr marL="285750" indent="-285750">
              <a:buFont typeface="Arial" panose="020B0604020202020204" pitchFamily="34" charset="0"/>
              <a:buChar char="•"/>
            </a:pPr>
            <a:r>
              <a:rPr lang="en-US" sz="2000" dirty="0"/>
              <a:t>Mapping Service to Humanitarian Community</a:t>
            </a:r>
          </a:p>
          <a:p>
            <a:pPr marL="285750" indent="-285750">
              <a:buFont typeface="Arial" panose="020B0604020202020204" pitchFamily="34" charset="0"/>
              <a:buChar char="•"/>
            </a:pPr>
            <a:r>
              <a:rPr lang="en-US" sz="2000" dirty="0"/>
              <a:t>Provision of standardized baseline and GIS </a:t>
            </a:r>
            <a:r>
              <a:rPr lang="en-US" sz="2000" dirty="0" smtClean="0"/>
              <a:t>Data</a:t>
            </a:r>
          </a:p>
          <a:p>
            <a:pPr marL="285750" indent="-285750">
              <a:buFont typeface="Arial" panose="020B0604020202020204" pitchFamily="34" charset="0"/>
              <a:buChar char="•"/>
            </a:pPr>
            <a:r>
              <a:rPr lang="en-US" sz="2000" dirty="0" smtClean="0"/>
              <a:t>NHN digital resource </a:t>
            </a:r>
            <a:r>
              <a:rPr lang="en-US" sz="2000" dirty="0"/>
              <a:t>center </a:t>
            </a:r>
            <a:endParaRPr lang="en-US" sz="2000" dirty="0" smtClean="0"/>
          </a:p>
          <a:p>
            <a:r>
              <a:rPr lang="en-US" sz="2000" dirty="0">
                <a:hlinkClick r:id="rId7"/>
              </a:rPr>
              <a:t>http://resourcecenter.nhnpakistan.org</a:t>
            </a:r>
            <a:r>
              <a:rPr lang="en-US" sz="2000" dirty="0" smtClean="0">
                <a:hlinkClick r:id="rId7"/>
              </a:rPr>
              <a:t>/</a:t>
            </a:r>
            <a:r>
              <a:rPr lang="en-US" sz="2000" dirty="0" smtClean="0"/>
              <a:t> </a:t>
            </a:r>
            <a:endParaRPr lang="en-US" sz="2000" dirty="0"/>
          </a:p>
        </p:txBody>
      </p:sp>
      <p:sp>
        <p:nvSpPr>
          <p:cNvPr id="5" name="Rectangle 4"/>
          <p:cNvSpPr/>
          <p:nvPr/>
        </p:nvSpPr>
        <p:spPr>
          <a:xfrm>
            <a:off x="8821093" y="5656546"/>
            <a:ext cx="3256229" cy="954107"/>
          </a:xfrm>
          <a:prstGeom prst="rect">
            <a:avLst/>
          </a:prstGeom>
        </p:spPr>
        <p:txBody>
          <a:bodyPr wrap="square">
            <a:spAutoFit/>
          </a:bodyPr>
          <a:lstStyle/>
          <a:p>
            <a:pPr algn="r"/>
            <a:r>
              <a:rPr lang="en-US" sz="2800" b="1" i="1" dirty="0" smtClean="0">
                <a:solidFill>
                  <a:schemeClr val="accent1">
                    <a:lumMod val="75000"/>
                  </a:schemeClr>
                </a:solidFill>
              </a:rPr>
              <a:t>Thank you </a:t>
            </a:r>
          </a:p>
          <a:p>
            <a:pPr algn="r"/>
            <a:r>
              <a:rPr lang="en-US" sz="2800" b="1" i="1" dirty="0" smtClean="0">
                <a:solidFill>
                  <a:schemeClr val="accent1">
                    <a:lumMod val="75000"/>
                  </a:schemeClr>
                </a:solidFill>
              </a:rPr>
              <a:t>Q &amp; As </a:t>
            </a:r>
            <a:endParaRPr lang="en-US" sz="2800" b="1" i="1" dirty="0">
              <a:solidFill>
                <a:schemeClr val="accent1">
                  <a:lumMod val="75000"/>
                </a:schemeClr>
              </a:solidFill>
            </a:endParaRPr>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058" y="430358"/>
            <a:ext cx="10058400" cy="1188720"/>
          </a:xfrm>
        </p:spPr>
        <p:txBody>
          <a:bodyPr/>
          <a:lstStyle/>
          <a:p>
            <a:r>
              <a:rPr lang="en-US" dirty="0" smtClean="0"/>
              <a:t>Presenter introduction – Sana </a:t>
            </a:r>
            <a:r>
              <a:rPr lang="en-US" dirty="0" err="1" smtClean="0"/>
              <a:t>Zulfiqar</a:t>
            </a:r>
            <a:r>
              <a:rPr lang="en-US" dirty="0" smtClean="0"/>
              <a:t> </a:t>
            </a:r>
            <a:endParaRPr lang="en-US" dirty="0"/>
          </a:p>
        </p:txBody>
      </p:sp>
      <p:sp>
        <p:nvSpPr>
          <p:cNvPr id="3" name="Content Placeholder 2"/>
          <p:cNvSpPr>
            <a:spLocks noGrp="1"/>
          </p:cNvSpPr>
          <p:nvPr>
            <p:ph idx="1"/>
          </p:nvPr>
        </p:nvSpPr>
        <p:spPr>
          <a:xfrm>
            <a:off x="5086538" y="1619078"/>
            <a:ext cx="6873089" cy="4694975"/>
          </a:xfrm>
        </p:spPr>
        <p:txBody>
          <a:bodyPr>
            <a:noAutofit/>
          </a:bodyPr>
          <a:lstStyle/>
          <a:p>
            <a:pPr marL="0" indent="0" algn="just">
              <a:buNone/>
            </a:pPr>
            <a:r>
              <a:rPr lang="en-US" sz="1400" dirty="0"/>
              <a:t>Has significant expertise in humanitarian coordination with efforts mainly focusing on negotiating local civil society space in the humanitarian architecture and advocating localization agenda on national and international platforms. She has done M.Sc. in Communication Sciences and has served in different positions for the last </a:t>
            </a:r>
            <a:r>
              <a:rPr lang="en-US" sz="1400" dirty="0" smtClean="0"/>
              <a:t>11 </a:t>
            </a:r>
            <a:r>
              <a:rPr lang="en-US" sz="1400" dirty="0"/>
              <a:t>years at Earthquake Reconstruction &amp; Rehabilitation Authority (ERRA), United Nation Volunteer (UNV), National Health Emergency Preparedness Response Network (NHEPRN), National Disaster Management Authority (NDMA), the National Humanitarian Network (NHN</a:t>
            </a:r>
            <a:r>
              <a:rPr lang="en-US" sz="1400" dirty="0" smtClean="0"/>
              <a:t>). She </a:t>
            </a:r>
            <a:r>
              <a:rPr lang="en-US" sz="1400" dirty="0"/>
              <a:t>was awarded volunteer of the year in 2008 by the Government of Pakistan. </a:t>
            </a:r>
            <a:endParaRPr lang="en-US" sz="1400" dirty="0" smtClean="0"/>
          </a:p>
          <a:p>
            <a:pPr marL="0" indent="0" algn="just">
              <a:buNone/>
            </a:pPr>
            <a:r>
              <a:rPr lang="en-US" sz="1400" dirty="0" smtClean="0"/>
              <a:t>For </a:t>
            </a:r>
            <a:r>
              <a:rPr lang="en-US" sz="1400" dirty="0"/>
              <a:t>7 years, she has worked on keys positions in the National Secretariat of NHN Pakistan and played vital role in streamlining the network operational and </a:t>
            </a:r>
            <a:r>
              <a:rPr lang="en-US" sz="1400" dirty="0" smtClean="0"/>
              <a:t>strategic </a:t>
            </a:r>
            <a:r>
              <a:rPr lang="en-US" sz="1400" dirty="0"/>
              <a:t>coordination; facilitated in development of network contingency, preparedness, advocacy and capacity building plans. On her credits, she conceived, designed and facilitated the first digital resource center (DRC) in-country and region as a one knowledge management window to galvanize communication for the humanitarian sector. She facilitated the development of the first national, sector experts roster titled as Surge Emergency Response Team (SERT) in Pakistan, development of Local Charter of Commitment derived from Charter 4 Change for Pakistan under localization agenda and introduced initiatives to capacitate females of local government and civil society as Women Leadership in Emergency Response. </a:t>
            </a:r>
            <a:endParaRPr lang="en-US" sz="1400" dirty="0" smtClean="0"/>
          </a:p>
          <a:p>
            <a:pPr marL="0" indent="0" algn="just">
              <a:buNone/>
            </a:pPr>
            <a:r>
              <a:rPr lang="en-US" sz="1400" dirty="0" smtClean="0"/>
              <a:t>She </a:t>
            </a:r>
            <a:r>
              <a:rPr lang="en-US" sz="1400" dirty="0"/>
              <a:t>has also managed and coordinated Pakistan Resilience Partnership (PRP) at the country level and remain communication focal point for Asian Preparedness Partnership (APP) managed by Asian Disaster Preparedness Center (ADPC). Currently, she is working as Project Coordinator at Asian Disaster Preparedness Center (ADPC), Pakistan for Climate Adaptation and Resilience (CARE) for South Asia, initiative.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23" y="2082925"/>
            <a:ext cx="3242649" cy="4132126"/>
          </a:xfrm>
          <a:prstGeom prst="rect">
            <a:avLst/>
          </a:prstGeom>
        </p:spPr>
      </p:pic>
    </p:spTree>
    <p:extLst>
      <p:ext uri="{BB962C8B-B14F-4D97-AF65-F5344CB8AC3E}">
        <p14:creationId xmlns:p14="http://schemas.microsoft.com/office/powerpoint/2010/main" val="398936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685800" y="3473499"/>
            <a:ext cx="3307080" cy="2066925"/>
          </a:xfrm>
          <a:prstGeom prst="rect">
            <a:avLst/>
          </a:prstGeom>
          <a:noFill/>
          <a:ln w="9525">
            <a:noFill/>
            <a:miter lim="800000"/>
            <a:headEnd/>
            <a:tailEnd/>
          </a:ln>
          <a:effectLst/>
        </p:spPr>
      </p:pic>
      <p:sp>
        <p:nvSpPr>
          <p:cNvPr id="4" name="TextBox 3"/>
          <p:cNvSpPr txBox="1"/>
          <p:nvPr/>
        </p:nvSpPr>
        <p:spPr>
          <a:xfrm>
            <a:off x="468517" y="854043"/>
            <a:ext cx="4476750" cy="2308324"/>
          </a:xfrm>
          <a:prstGeom prst="rect">
            <a:avLst/>
          </a:prstGeom>
          <a:noFill/>
        </p:spPr>
        <p:txBody>
          <a:bodyPr wrap="square" rtlCol="0">
            <a:spAutoFit/>
          </a:bodyPr>
          <a:lstStyle/>
          <a:p>
            <a:pPr algn="ctr">
              <a:buFontTx/>
              <a:buNone/>
            </a:pPr>
            <a:r>
              <a:rPr lang="en-US" sz="4800" dirty="0" smtClean="0">
                <a:solidFill>
                  <a:schemeClr val="tx1"/>
                </a:solidFill>
              </a:rPr>
              <a:t>Why</a:t>
            </a:r>
          </a:p>
          <a:p>
            <a:pPr algn="ctr">
              <a:buFontTx/>
              <a:buNone/>
            </a:pPr>
            <a:r>
              <a:rPr lang="en-US" sz="4800" dirty="0"/>
              <a:t>i</a:t>
            </a:r>
            <a:r>
              <a:rPr lang="en-US" sz="4800" dirty="0" smtClean="0">
                <a:solidFill>
                  <a:schemeClr val="tx1"/>
                </a:solidFill>
              </a:rPr>
              <a:t>nformation </a:t>
            </a:r>
            <a:r>
              <a:rPr lang="en-US" sz="4800" dirty="0"/>
              <a:t>m</a:t>
            </a:r>
            <a:r>
              <a:rPr lang="en-US" sz="4800" dirty="0" smtClean="0">
                <a:solidFill>
                  <a:schemeClr val="tx1"/>
                </a:solidFill>
              </a:rPr>
              <a:t>anagement?</a:t>
            </a:r>
            <a:endParaRPr lang="en-US" sz="4800" dirty="0">
              <a:solidFill>
                <a:schemeClr val="tx1"/>
              </a:solidFill>
            </a:endParaRPr>
          </a:p>
        </p:txBody>
      </p:sp>
      <p:grpSp>
        <p:nvGrpSpPr>
          <p:cNvPr id="7" name="Group 6"/>
          <p:cNvGrpSpPr/>
          <p:nvPr/>
        </p:nvGrpSpPr>
        <p:grpSpPr>
          <a:xfrm>
            <a:off x="5984340" y="2008205"/>
            <a:ext cx="5306201" cy="4011154"/>
            <a:chOff x="6237837" y="1098096"/>
            <a:chExt cx="5306201" cy="401115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7" y="1098096"/>
              <a:ext cx="5306201" cy="3641822"/>
            </a:xfrm>
            <a:prstGeom prst="rect">
              <a:avLst/>
            </a:prstGeom>
          </p:spPr>
        </p:pic>
        <p:sp>
          <p:nvSpPr>
            <p:cNvPr id="6" name="Rectangle 5"/>
            <p:cNvSpPr/>
            <p:nvPr/>
          </p:nvSpPr>
          <p:spPr>
            <a:xfrm>
              <a:off x="6237837" y="4739918"/>
              <a:ext cx="5265288" cy="369332"/>
            </a:xfrm>
            <a:prstGeom prst="rect">
              <a:avLst/>
            </a:prstGeom>
          </p:spPr>
          <p:txBody>
            <a:bodyPr wrap="none">
              <a:spAutoFit/>
            </a:bodyPr>
            <a:lstStyle/>
            <a:p>
              <a:pPr algn="ctr"/>
              <a:r>
                <a:rPr lang="en-US" b="1" dirty="0"/>
                <a:t>Typhoon </a:t>
              </a:r>
              <a:r>
                <a:rPr lang="en-US" b="1" dirty="0" err="1"/>
                <a:t>Haiyan</a:t>
              </a:r>
              <a:r>
                <a:rPr lang="en-US" b="1" dirty="0"/>
                <a:t> Philippines – 8 November 2013</a:t>
              </a:r>
            </a:p>
          </p:txBody>
        </p:sp>
      </p:grpSp>
    </p:spTree>
    <p:extLst>
      <p:ext uri="{BB962C8B-B14F-4D97-AF65-F5344CB8AC3E}">
        <p14:creationId xmlns:p14="http://schemas.microsoft.com/office/powerpoint/2010/main" val="425646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46521" y="1762267"/>
            <a:ext cx="9144000" cy="3429000"/>
            <a:chOff x="-1621" y="2839630"/>
            <a:chExt cx="9144000" cy="3429000"/>
          </a:xfrm>
        </p:grpSpPr>
        <p:pic>
          <p:nvPicPr>
            <p:cNvPr id="3" name="Picture 4" descr="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 y="283963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0" descr="DSC018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0379" y="2839630"/>
              <a:ext cx="4572000" cy="3429000"/>
            </a:xfrm>
            <a:prstGeom prst="rect">
              <a:avLst/>
            </a:prstGeom>
            <a:noFill/>
          </p:spPr>
        </p:pic>
      </p:grpSp>
      <p:sp>
        <p:nvSpPr>
          <p:cNvPr id="5" name="Rectangle 4"/>
          <p:cNvSpPr/>
          <p:nvPr/>
        </p:nvSpPr>
        <p:spPr>
          <a:xfrm>
            <a:off x="2194221" y="5232545"/>
            <a:ext cx="7848600" cy="523220"/>
          </a:xfrm>
          <a:prstGeom prst="rect">
            <a:avLst/>
          </a:prstGeom>
        </p:spPr>
        <p:txBody>
          <a:bodyPr wrap="square">
            <a:spAutoFit/>
          </a:bodyPr>
          <a:lstStyle/>
          <a:p>
            <a:pPr algn="ctr"/>
            <a:r>
              <a:rPr lang="en-US" sz="2800" b="1" dirty="0" smtClean="0"/>
              <a:t>Pakistan - Floods 2012</a:t>
            </a:r>
            <a:endParaRPr lang="en-US" sz="2800" b="1" dirty="0"/>
          </a:p>
        </p:txBody>
      </p:sp>
      <p:sp>
        <p:nvSpPr>
          <p:cNvPr id="6" name="Rectangle 5"/>
          <p:cNvSpPr/>
          <p:nvPr/>
        </p:nvSpPr>
        <p:spPr>
          <a:xfrm>
            <a:off x="454447" y="360269"/>
            <a:ext cx="7848600" cy="523220"/>
          </a:xfrm>
          <a:prstGeom prst="rect">
            <a:avLst/>
          </a:prstGeom>
        </p:spPr>
        <p:txBody>
          <a:bodyPr wrap="square">
            <a:spAutoFit/>
          </a:bodyPr>
          <a:lstStyle/>
          <a:p>
            <a:r>
              <a:rPr lang="en-US" sz="2800" b="1" dirty="0" smtClean="0"/>
              <a:t>Why information management? </a:t>
            </a:r>
            <a:endParaRPr lang="en-US" sz="2800" b="1" dirty="0"/>
          </a:p>
        </p:txBody>
      </p:sp>
    </p:spTree>
    <p:extLst>
      <p:ext uri="{BB962C8B-B14F-4D97-AF65-F5344CB8AC3E}">
        <p14:creationId xmlns:p14="http://schemas.microsoft.com/office/powerpoint/2010/main" val="373473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447" y="360269"/>
            <a:ext cx="7848600" cy="523220"/>
          </a:xfrm>
          <a:prstGeom prst="rect">
            <a:avLst/>
          </a:prstGeom>
        </p:spPr>
        <p:txBody>
          <a:bodyPr wrap="square">
            <a:spAutoFit/>
          </a:bodyPr>
          <a:lstStyle/>
          <a:p>
            <a:r>
              <a:rPr lang="en-US" sz="2800" b="1" dirty="0" smtClean="0"/>
              <a:t>Why information management? </a:t>
            </a:r>
            <a:endParaRPr lang="en-US" sz="2800" b="1" dirty="0"/>
          </a:p>
        </p:txBody>
      </p:sp>
      <p:sp>
        <p:nvSpPr>
          <p:cNvPr id="3" name="Content Placeholder 2"/>
          <p:cNvSpPr txBox="1">
            <a:spLocks/>
          </p:cNvSpPr>
          <p:nvPr/>
        </p:nvSpPr>
        <p:spPr>
          <a:xfrm>
            <a:off x="2439910" y="2401242"/>
            <a:ext cx="8001000" cy="3632345"/>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a:lstStyle>
          <a:p>
            <a:r>
              <a:rPr lang="en-US" dirty="0" smtClean="0"/>
              <a:t>Two women were surrounded by flood water.</a:t>
            </a:r>
          </a:p>
          <a:p>
            <a:r>
              <a:rPr lang="en-US" dirty="0" smtClean="0"/>
              <a:t>They called their son for help by mobile phone.</a:t>
            </a:r>
          </a:p>
          <a:p>
            <a:r>
              <a:rPr lang="en-US" dirty="0" smtClean="0"/>
              <a:t>The son turned to Twitter for assistance using the hashtag #</a:t>
            </a:r>
            <a:r>
              <a:rPr lang="en-US" dirty="0" err="1" smtClean="0"/>
              <a:t>rescueph</a:t>
            </a:r>
            <a:r>
              <a:rPr lang="en-US" dirty="0" smtClean="0"/>
              <a:t>.</a:t>
            </a:r>
          </a:p>
          <a:p>
            <a:r>
              <a:rPr lang="en-US" dirty="0" smtClean="0"/>
              <a:t>Authorities monitored #</a:t>
            </a:r>
            <a:r>
              <a:rPr lang="en-US" dirty="0" err="1" smtClean="0"/>
              <a:t>rescueph</a:t>
            </a:r>
            <a:r>
              <a:rPr lang="en-US" dirty="0" smtClean="0"/>
              <a:t> messages and saved both the women.</a:t>
            </a:r>
            <a:endParaRPr lang="en-US" dirty="0"/>
          </a:p>
        </p:txBody>
      </p:sp>
      <p:sp>
        <p:nvSpPr>
          <p:cNvPr id="4" name="Title 1"/>
          <p:cNvSpPr txBox="1">
            <a:spLocks/>
          </p:cNvSpPr>
          <p:nvPr/>
        </p:nvSpPr>
        <p:spPr>
          <a:xfrm>
            <a:off x="1818614" y="1515701"/>
            <a:ext cx="8229600" cy="1143000"/>
          </a:xfrm>
          <a:prstGeom prst="rect">
            <a:avLst/>
          </a:prstGeom>
        </p:spPr>
        <p:txBody>
          <a:bodyPr/>
          <a:lst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a:lstStyle>
          <a:p>
            <a:r>
              <a:rPr lang="en-GB" b="1" dirty="0" smtClean="0"/>
              <a:t>Case Study: Philippines Floods 2012</a:t>
            </a:r>
            <a:endParaRPr lang="en-US" b="1" dirty="0"/>
          </a:p>
        </p:txBody>
      </p:sp>
    </p:spTree>
    <p:extLst>
      <p:ext uri="{BB962C8B-B14F-4D97-AF65-F5344CB8AC3E}">
        <p14:creationId xmlns:p14="http://schemas.microsoft.com/office/powerpoint/2010/main" val="59436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zeeshan\Desktop\Resources.jpg"/>
          <p:cNvPicPr>
            <a:picLocks noChangeAspect="1" noChangeArrowheads="1"/>
          </p:cNvPicPr>
          <p:nvPr/>
        </p:nvPicPr>
        <p:blipFill>
          <a:blip r:embed="rId2" cstate="print"/>
          <a:srcRect/>
          <a:stretch>
            <a:fillRect/>
          </a:stretch>
        </p:blipFill>
        <p:spPr bwMode="auto">
          <a:xfrm>
            <a:off x="3687839" y="1847795"/>
            <a:ext cx="5709657" cy="4240319"/>
          </a:xfrm>
          <a:prstGeom prst="rect">
            <a:avLst/>
          </a:prstGeom>
          <a:noFill/>
        </p:spPr>
      </p:pic>
      <p:sp>
        <p:nvSpPr>
          <p:cNvPr id="3" name="Rectangle 2"/>
          <p:cNvSpPr/>
          <p:nvPr/>
        </p:nvSpPr>
        <p:spPr>
          <a:xfrm>
            <a:off x="454447" y="360269"/>
            <a:ext cx="7848600" cy="523220"/>
          </a:xfrm>
          <a:prstGeom prst="rect">
            <a:avLst/>
          </a:prstGeom>
        </p:spPr>
        <p:txBody>
          <a:bodyPr wrap="square">
            <a:spAutoFit/>
          </a:bodyPr>
          <a:lstStyle/>
          <a:p>
            <a:r>
              <a:rPr lang="en-US" sz="2800" b="1" dirty="0" smtClean="0"/>
              <a:t>Why information management? </a:t>
            </a:r>
            <a:endParaRPr lang="en-US" sz="2800" b="1" dirty="0"/>
          </a:p>
        </p:txBody>
      </p:sp>
      <p:sp>
        <p:nvSpPr>
          <p:cNvPr id="4" name="TextBox 3"/>
          <p:cNvSpPr txBox="1"/>
          <p:nvPr/>
        </p:nvSpPr>
        <p:spPr>
          <a:xfrm>
            <a:off x="2465967" y="1386130"/>
            <a:ext cx="8153400" cy="461665"/>
          </a:xfrm>
          <a:prstGeom prst="rect">
            <a:avLst/>
          </a:prstGeom>
          <a:noFill/>
        </p:spPr>
        <p:txBody>
          <a:bodyPr wrap="square" rtlCol="0">
            <a:spAutoFit/>
          </a:bodyPr>
          <a:lstStyle/>
          <a:p>
            <a:pPr algn="ctr"/>
            <a:r>
              <a:rPr lang="en-US" sz="2400" b="1" dirty="0" smtClean="0"/>
              <a:t>It doesn’t matter how many resources you have</a:t>
            </a:r>
            <a:endParaRPr lang="en-US" sz="2400" b="1" dirty="0"/>
          </a:p>
        </p:txBody>
      </p:sp>
      <p:sp>
        <p:nvSpPr>
          <p:cNvPr id="5" name="TextBox 4"/>
          <p:cNvSpPr txBox="1"/>
          <p:nvPr/>
        </p:nvSpPr>
        <p:spPr>
          <a:xfrm>
            <a:off x="2366726" y="6088114"/>
            <a:ext cx="8954632" cy="461665"/>
          </a:xfrm>
          <a:prstGeom prst="rect">
            <a:avLst/>
          </a:prstGeom>
          <a:noFill/>
        </p:spPr>
        <p:txBody>
          <a:bodyPr wrap="square" rtlCol="0">
            <a:spAutoFit/>
          </a:bodyPr>
          <a:lstStyle/>
          <a:p>
            <a:r>
              <a:rPr lang="en-US" sz="2400" b="1" dirty="0" smtClean="0"/>
              <a:t>If you don’t know how to use them, it will never be enough.</a:t>
            </a:r>
            <a:endParaRPr lang="en-US" sz="2400" b="1" dirty="0"/>
          </a:p>
        </p:txBody>
      </p:sp>
    </p:spTree>
    <p:extLst>
      <p:ext uri="{BB962C8B-B14F-4D97-AF65-F5344CB8AC3E}">
        <p14:creationId xmlns:p14="http://schemas.microsoft.com/office/powerpoint/2010/main" val="24861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6769" y="0"/>
            <a:ext cx="4171950" cy="3046988"/>
          </a:xfrm>
          <a:prstGeom prst="rect">
            <a:avLst/>
          </a:prstGeom>
          <a:noFill/>
        </p:spPr>
        <p:txBody>
          <a:bodyPr wrap="square" rtlCol="0">
            <a:spAutoFit/>
          </a:bodyPr>
          <a:lstStyle/>
          <a:p>
            <a:pPr algn="ctr">
              <a:buFontTx/>
              <a:buNone/>
            </a:pPr>
            <a:r>
              <a:rPr lang="en-US" sz="4800" dirty="0" smtClean="0">
                <a:solidFill>
                  <a:schemeClr val="tx1"/>
                </a:solidFill>
              </a:rPr>
              <a:t>What </a:t>
            </a:r>
          </a:p>
          <a:p>
            <a:pPr algn="ctr">
              <a:buFontTx/>
              <a:buNone/>
            </a:pPr>
            <a:r>
              <a:rPr lang="en-US" sz="4800" dirty="0" smtClean="0">
                <a:solidFill>
                  <a:schemeClr val="tx1"/>
                </a:solidFill>
              </a:rPr>
              <a:t>is </a:t>
            </a:r>
          </a:p>
          <a:p>
            <a:pPr algn="ctr">
              <a:buFontTx/>
              <a:buNone/>
            </a:pPr>
            <a:r>
              <a:rPr lang="en-US" sz="4800" dirty="0"/>
              <a:t>i</a:t>
            </a:r>
            <a:r>
              <a:rPr lang="en-US" sz="4800" dirty="0" smtClean="0">
                <a:solidFill>
                  <a:schemeClr val="tx1"/>
                </a:solidFill>
              </a:rPr>
              <a:t>nformation </a:t>
            </a:r>
            <a:r>
              <a:rPr lang="en-US" sz="4800" dirty="0"/>
              <a:t>m</a:t>
            </a:r>
            <a:r>
              <a:rPr lang="en-US" sz="4800" dirty="0" smtClean="0">
                <a:solidFill>
                  <a:schemeClr val="tx1"/>
                </a:solidFill>
              </a:rPr>
              <a:t>anagement?</a:t>
            </a:r>
            <a:endParaRPr lang="en-US" sz="4800" dirty="0">
              <a:solidFill>
                <a:schemeClr val="tx1"/>
              </a:solidFill>
            </a:endParaRPr>
          </a:p>
        </p:txBody>
      </p:sp>
      <p:pic>
        <p:nvPicPr>
          <p:cNvPr id="3" name="Picture 3" descr="MCj00788110000[1]"/>
          <p:cNvPicPr>
            <a:picLocks noChangeAspect="1" noChangeArrowheads="1"/>
          </p:cNvPicPr>
          <p:nvPr/>
        </p:nvPicPr>
        <p:blipFill>
          <a:blip r:embed="rId2" cstate="print"/>
          <a:srcRect/>
          <a:stretch>
            <a:fillRect/>
          </a:stretch>
        </p:blipFill>
        <p:spPr bwMode="auto">
          <a:xfrm>
            <a:off x="7161556" y="3046988"/>
            <a:ext cx="3762375" cy="3514725"/>
          </a:xfrm>
          <a:prstGeom prst="rect">
            <a:avLst/>
          </a:prstGeom>
          <a:noFill/>
        </p:spPr>
      </p:pic>
      <p:sp>
        <p:nvSpPr>
          <p:cNvPr id="5" name="Rectangle 4"/>
          <p:cNvSpPr/>
          <p:nvPr/>
        </p:nvSpPr>
        <p:spPr>
          <a:xfrm>
            <a:off x="405291" y="1621498"/>
            <a:ext cx="6096000" cy="4401205"/>
          </a:xfrm>
          <a:prstGeom prst="rect">
            <a:avLst/>
          </a:prstGeom>
        </p:spPr>
        <p:txBody>
          <a:bodyPr>
            <a:spAutoFit/>
          </a:bodyPr>
          <a:lstStyle/>
          <a:p>
            <a:pPr marL="50800" indent="-50800"/>
            <a:r>
              <a:rPr lang="en-US" sz="2800" dirty="0" smtClean="0">
                <a:latin typeface="Calibri" pitchFamily="34" charset="0"/>
              </a:rPr>
              <a:t>The </a:t>
            </a:r>
            <a:r>
              <a:rPr lang="en-US" sz="2800" dirty="0">
                <a:latin typeface="Calibri" pitchFamily="34" charset="0"/>
              </a:rPr>
              <a:t>development and implementation of a </a:t>
            </a:r>
            <a:r>
              <a:rPr lang="en-US" sz="2800" dirty="0">
                <a:solidFill>
                  <a:schemeClr val="accent1">
                    <a:lumMod val="75000"/>
                  </a:schemeClr>
                </a:solidFill>
                <a:latin typeface="Calibri" pitchFamily="34" charset="0"/>
              </a:rPr>
              <a:t>systematic approach </a:t>
            </a:r>
            <a:r>
              <a:rPr lang="en-US" sz="2800" dirty="0">
                <a:latin typeface="Calibri" pitchFamily="34" charset="0"/>
              </a:rPr>
              <a:t>for </a:t>
            </a:r>
          </a:p>
          <a:p>
            <a:pPr marL="50800" indent="-50800"/>
            <a:endParaRPr lang="en-US" sz="2800" dirty="0">
              <a:latin typeface="Calibri" pitchFamily="34" charset="0"/>
            </a:endParaRPr>
          </a:p>
          <a:p>
            <a:pPr marL="457200" indent="-457200">
              <a:buFont typeface="Arial" panose="020B0604020202020204" pitchFamily="34" charset="0"/>
              <a:buChar char="•"/>
            </a:pPr>
            <a:r>
              <a:rPr lang="en-US" sz="2800" b="1" dirty="0">
                <a:solidFill>
                  <a:schemeClr val="accent4"/>
                </a:solidFill>
                <a:latin typeface="Calibri" pitchFamily="34" charset="0"/>
              </a:rPr>
              <a:t>identifying,</a:t>
            </a:r>
            <a:r>
              <a:rPr lang="en-US" sz="2800" dirty="0">
                <a:latin typeface="Calibri" pitchFamily="34" charset="0"/>
              </a:rPr>
              <a:t> </a:t>
            </a:r>
          </a:p>
          <a:p>
            <a:pPr marL="457200" indent="-457200">
              <a:buFont typeface="Arial" panose="020B0604020202020204" pitchFamily="34" charset="0"/>
              <a:buChar char="•"/>
            </a:pPr>
            <a:r>
              <a:rPr lang="en-US" sz="2800" b="1" dirty="0">
                <a:solidFill>
                  <a:schemeClr val="accent2"/>
                </a:solidFill>
                <a:latin typeface="Calibri" pitchFamily="34" charset="0"/>
              </a:rPr>
              <a:t>collecting,</a:t>
            </a:r>
            <a:r>
              <a:rPr lang="en-US" sz="2800" b="1" dirty="0">
                <a:latin typeface="Calibri" pitchFamily="34" charset="0"/>
              </a:rPr>
              <a:t> </a:t>
            </a:r>
          </a:p>
          <a:p>
            <a:pPr marL="457200" indent="-457200">
              <a:buFont typeface="Arial" panose="020B0604020202020204" pitchFamily="34" charset="0"/>
              <a:buChar char="•"/>
            </a:pPr>
            <a:r>
              <a:rPr lang="en-US" sz="2800" b="1" dirty="0">
                <a:solidFill>
                  <a:schemeClr val="bg2">
                    <a:lumMod val="25000"/>
                  </a:schemeClr>
                </a:solidFill>
                <a:latin typeface="Calibri" pitchFamily="34" charset="0"/>
              </a:rPr>
              <a:t>analyzing</a:t>
            </a:r>
            <a:r>
              <a:rPr lang="en-US" sz="2800" dirty="0">
                <a:latin typeface="Calibri" pitchFamily="34" charset="0"/>
              </a:rPr>
              <a:t> </a:t>
            </a:r>
          </a:p>
          <a:p>
            <a:pPr marL="457200" indent="-457200">
              <a:buFont typeface="Arial" panose="020B0604020202020204" pitchFamily="34" charset="0"/>
              <a:buChar char="•"/>
            </a:pPr>
            <a:r>
              <a:rPr lang="en-US" sz="2800" b="1" dirty="0">
                <a:solidFill>
                  <a:schemeClr val="accent5">
                    <a:lumMod val="75000"/>
                  </a:schemeClr>
                </a:solidFill>
                <a:latin typeface="Calibri" pitchFamily="34" charset="0"/>
              </a:rPr>
              <a:t>sharing data </a:t>
            </a:r>
          </a:p>
          <a:p>
            <a:pPr marL="50800" indent="-50800"/>
            <a:endParaRPr lang="en-US" sz="2800" dirty="0">
              <a:latin typeface="Calibri" pitchFamily="34" charset="0"/>
            </a:endParaRPr>
          </a:p>
          <a:p>
            <a:pPr marL="50800" indent="-50800"/>
            <a:r>
              <a:rPr lang="en-US" sz="2800" dirty="0">
                <a:latin typeface="Calibri" pitchFamily="34" charset="0"/>
              </a:rPr>
              <a:t>for decision support in humanitarian </a:t>
            </a:r>
            <a:r>
              <a:rPr lang="en-US" sz="2800" dirty="0" smtClean="0">
                <a:latin typeface="Calibri" pitchFamily="34" charset="0"/>
              </a:rPr>
              <a:t>responses.</a:t>
            </a:r>
            <a:endParaRPr lang="en-US" sz="2800" dirty="0">
              <a:latin typeface="Calibri" pitchFamily="34" charset="0"/>
            </a:endParaRPr>
          </a:p>
        </p:txBody>
      </p:sp>
    </p:spTree>
    <p:extLst>
      <p:ext uri="{BB962C8B-B14F-4D97-AF65-F5344CB8AC3E}">
        <p14:creationId xmlns:p14="http://schemas.microsoft.com/office/powerpoint/2010/main" val="3118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447" y="360269"/>
            <a:ext cx="7848600" cy="523220"/>
          </a:xfrm>
          <a:prstGeom prst="rect">
            <a:avLst/>
          </a:prstGeom>
        </p:spPr>
        <p:txBody>
          <a:bodyPr wrap="square">
            <a:spAutoFit/>
          </a:bodyPr>
          <a:lstStyle/>
          <a:p>
            <a:r>
              <a:rPr lang="en-US" sz="2800" b="1" dirty="0" smtClean="0"/>
              <a:t>What is information management? </a:t>
            </a:r>
            <a:endParaRPr lang="en-US" sz="2800" b="1" dirty="0"/>
          </a:p>
        </p:txBody>
      </p:sp>
      <p:sp>
        <p:nvSpPr>
          <p:cNvPr id="3" name="Espace réservé du contenu 3"/>
          <p:cNvSpPr txBox="1">
            <a:spLocks/>
          </p:cNvSpPr>
          <p:nvPr/>
        </p:nvSpPr>
        <p:spPr>
          <a:xfrm>
            <a:off x="6666368" y="1329351"/>
            <a:ext cx="4788024" cy="527889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Primary findings:</a:t>
            </a:r>
          </a:p>
          <a:p>
            <a:pPr lvl="1"/>
            <a:r>
              <a:rPr lang="en-US" sz="2200" dirty="0" smtClean="0"/>
              <a:t>There are more Red and Yellow than any other color</a:t>
            </a:r>
          </a:p>
          <a:p>
            <a:pPr lvl="1"/>
            <a:r>
              <a:rPr lang="en-US" sz="2200" dirty="0" smtClean="0"/>
              <a:t>There is also a large quantity of Blue and White</a:t>
            </a:r>
          </a:p>
          <a:p>
            <a:pPr lvl="1"/>
            <a:r>
              <a:rPr lang="en-US" sz="2200" dirty="0" smtClean="0"/>
              <a:t>Only a smaller quantity of Black, Green, Orange and Lime</a:t>
            </a:r>
          </a:p>
          <a:p>
            <a:r>
              <a:rPr lang="en-US" sz="3000" dirty="0" smtClean="0"/>
              <a:t>Subsequent questions for:</a:t>
            </a:r>
          </a:p>
          <a:p>
            <a:pPr lvl="1"/>
            <a:r>
              <a:rPr lang="en-US" sz="2100" dirty="0" smtClean="0"/>
              <a:t>Why are there more Reds and Yellows?</a:t>
            </a:r>
          </a:p>
          <a:p>
            <a:pPr lvl="2"/>
            <a:r>
              <a:rPr lang="en-US" sz="1900" dirty="0" smtClean="0"/>
              <a:t>Is the color cheaper?</a:t>
            </a:r>
          </a:p>
          <a:p>
            <a:pPr lvl="2"/>
            <a:r>
              <a:rPr lang="en-US" sz="1900" dirty="0" smtClean="0"/>
              <a:t>Is it easier to produce?</a:t>
            </a:r>
          </a:p>
          <a:p>
            <a:pPr lvl="2"/>
            <a:r>
              <a:rPr lang="en-US" sz="1900" dirty="0" smtClean="0"/>
              <a:t>Is it a preference of the customers?</a:t>
            </a:r>
          </a:p>
          <a:p>
            <a:pPr lvl="1"/>
            <a:endParaRPr lang="en-US" dirty="0"/>
          </a:p>
        </p:txBody>
      </p:sp>
      <p:pic>
        <p:nvPicPr>
          <p:cNvPr id="4" name="Espace réservé du contenu 4"/>
          <p:cNvPicPr>
            <a:picLocks noChangeAspect="1"/>
          </p:cNvPicPr>
          <p:nvPr/>
        </p:nvPicPr>
        <p:blipFill rotWithShape="1">
          <a:blip r:embed="rId2" cstate="print">
            <a:extLst>
              <a:ext uri="{28A0092B-C50C-407E-A947-70E740481C1C}">
                <a14:useLocalDpi xmlns:a14="http://schemas.microsoft.com/office/drawing/2010/main" val="0"/>
              </a:ext>
            </a:extLst>
          </a:blip>
          <a:srcRect l="9528" t="18994" r="9793" b="61952"/>
          <a:stretch/>
        </p:blipFill>
        <p:spPr>
          <a:xfrm>
            <a:off x="1114210" y="1071729"/>
            <a:ext cx="3651061" cy="1373461"/>
          </a:xfrm>
          <a:prstGeom prst="rect">
            <a:avLst/>
          </a:prstGeom>
        </p:spPr>
      </p:pic>
      <p:pic>
        <p:nvPicPr>
          <p:cNvPr id="5" name="Espace réservé du contenu 4"/>
          <p:cNvPicPr>
            <a:picLocks noChangeAspect="1"/>
          </p:cNvPicPr>
          <p:nvPr/>
        </p:nvPicPr>
        <p:blipFill rotWithShape="1">
          <a:blip r:embed="rId2" cstate="print">
            <a:extLst>
              <a:ext uri="{28A0092B-C50C-407E-A947-70E740481C1C}">
                <a14:useLocalDpi xmlns:a14="http://schemas.microsoft.com/office/drawing/2010/main" val="0"/>
              </a:ext>
            </a:extLst>
          </a:blip>
          <a:srcRect l="9528" t="38857" r="9793" b="45286"/>
          <a:stretch/>
        </p:blipFill>
        <p:spPr>
          <a:xfrm>
            <a:off x="1114210" y="2597590"/>
            <a:ext cx="3651061" cy="1143000"/>
          </a:xfrm>
          <a:prstGeom prst="rect">
            <a:avLst/>
          </a:prstGeom>
        </p:spPr>
      </p:pic>
      <p:pic>
        <p:nvPicPr>
          <p:cNvPr id="6" name="Espace réservé du contenu 4"/>
          <p:cNvPicPr>
            <a:picLocks noChangeAspect="1"/>
          </p:cNvPicPr>
          <p:nvPr/>
        </p:nvPicPr>
        <p:blipFill rotWithShape="1">
          <a:blip r:embed="rId2" cstate="print">
            <a:extLst>
              <a:ext uri="{28A0092B-C50C-407E-A947-70E740481C1C}">
                <a14:useLocalDpi xmlns:a14="http://schemas.microsoft.com/office/drawing/2010/main" val="0"/>
              </a:ext>
            </a:extLst>
          </a:blip>
          <a:srcRect l="9528" t="54936" r="9793" b="28150"/>
          <a:stretch/>
        </p:blipFill>
        <p:spPr>
          <a:xfrm>
            <a:off x="1114210" y="3951679"/>
            <a:ext cx="3651061" cy="1219200"/>
          </a:xfrm>
          <a:prstGeom prst="rect">
            <a:avLst/>
          </a:prstGeom>
        </p:spPr>
      </p:pic>
      <p:pic>
        <p:nvPicPr>
          <p:cNvPr id="7" name="Espace réservé du contenu 4"/>
          <p:cNvPicPr>
            <a:picLocks noChangeAspect="1"/>
          </p:cNvPicPr>
          <p:nvPr/>
        </p:nvPicPr>
        <p:blipFill rotWithShape="1">
          <a:blip r:embed="rId2" cstate="print">
            <a:extLst>
              <a:ext uri="{28A0092B-C50C-407E-A947-70E740481C1C}">
                <a14:useLocalDpi xmlns:a14="http://schemas.microsoft.com/office/drawing/2010/main" val="0"/>
              </a:ext>
            </a:extLst>
          </a:blip>
          <a:srcRect l="9528" t="74623" r="9793" b="9867"/>
          <a:stretch/>
        </p:blipFill>
        <p:spPr>
          <a:xfrm>
            <a:off x="1114210" y="5427957"/>
            <a:ext cx="3651061" cy="1117960"/>
          </a:xfrm>
          <a:prstGeom prst="rect">
            <a:avLst/>
          </a:prstGeom>
        </p:spPr>
      </p:pic>
    </p:spTree>
    <p:extLst>
      <p:ext uri="{BB962C8B-B14F-4D97-AF65-F5344CB8AC3E}">
        <p14:creationId xmlns:p14="http://schemas.microsoft.com/office/powerpoint/2010/main" val="206082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188</TotalTime>
  <Words>1079</Words>
  <Application>Microsoft Office PowerPoint</Application>
  <PresentationFormat>Widescreen</PresentationFormat>
  <Paragraphs>239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vt:lpstr>
      <vt:lpstr>Times</vt:lpstr>
      <vt:lpstr>Times New Roman</vt:lpstr>
      <vt:lpstr>Verdana</vt:lpstr>
      <vt:lpstr>Cherry Blossom 16x9</vt:lpstr>
      <vt:lpstr>Information Gathering &amp; Dissemination Process in Emergency Response </vt:lpstr>
      <vt:lpstr>Content layout</vt:lpstr>
      <vt:lpstr>Presenter introduction – Sana Zulfiqar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principles </vt:lpstr>
      <vt:lpstr>Information needs of stakeholders during preparedness phase </vt:lpstr>
      <vt:lpstr>Information needs of stakeholders during response phase </vt:lpstr>
      <vt:lpstr>PowerPoint Presentation</vt:lpstr>
      <vt:lpstr>PowerPoint Presentation</vt:lpstr>
      <vt:lpstr>Challenges &amp; Risks </vt:lpstr>
      <vt:lpstr>Recommendations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Gathering &amp; Dissemination Process in Emergency Response</dc:title>
  <dc:creator>Hp</dc:creator>
  <cp:lastModifiedBy>SPO1</cp:lastModifiedBy>
  <cp:revision>44</cp:revision>
  <dcterms:created xsi:type="dcterms:W3CDTF">2021-04-20T05:51:48Z</dcterms:created>
  <dcterms:modified xsi:type="dcterms:W3CDTF">2021-04-21T06:03:14Z</dcterms:modified>
</cp:coreProperties>
</file>