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60" r:id="rId2"/>
    <p:sldMasterId id="2147483772" r:id="rId3"/>
  </p:sldMasterIdLst>
  <p:notesMasterIdLst>
    <p:notesMasterId r:id="rId38"/>
  </p:notesMasterIdLst>
  <p:sldIdLst>
    <p:sldId id="275" r:id="rId4"/>
    <p:sldId id="4499" r:id="rId5"/>
    <p:sldId id="4489" r:id="rId6"/>
    <p:sldId id="258" r:id="rId7"/>
    <p:sldId id="4490" r:id="rId8"/>
    <p:sldId id="4501" r:id="rId9"/>
    <p:sldId id="4503" r:id="rId10"/>
    <p:sldId id="4481" r:id="rId11"/>
    <p:sldId id="4479" r:id="rId12"/>
    <p:sldId id="4480" r:id="rId13"/>
    <p:sldId id="262" r:id="rId14"/>
    <p:sldId id="273" r:id="rId15"/>
    <p:sldId id="283" r:id="rId16"/>
    <p:sldId id="257" r:id="rId17"/>
    <p:sldId id="263" r:id="rId18"/>
    <p:sldId id="277" r:id="rId19"/>
    <p:sldId id="284" r:id="rId20"/>
    <p:sldId id="285" r:id="rId21"/>
    <p:sldId id="286" r:id="rId22"/>
    <p:sldId id="545" r:id="rId23"/>
    <p:sldId id="4478" r:id="rId24"/>
    <p:sldId id="4495" r:id="rId25"/>
    <p:sldId id="4497" r:id="rId26"/>
    <p:sldId id="4474" r:id="rId27"/>
    <p:sldId id="4475" r:id="rId28"/>
    <p:sldId id="261" r:id="rId29"/>
    <p:sldId id="4476" r:id="rId30"/>
    <p:sldId id="4477" r:id="rId31"/>
    <p:sldId id="4491" r:id="rId32"/>
    <p:sldId id="4492" r:id="rId33"/>
    <p:sldId id="4493" r:id="rId34"/>
    <p:sldId id="4494" r:id="rId35"/>
    <p:sldId id="4482" r:id="rId36"/>
    <p:sldId id="4483" r:id="rId3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hyperlink" Target="http://bit.ly/2Bt4FCZ"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bit.ly/2Bt4FCZ"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2230C-8433-4BE6-8636-859D297DF30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9AA1F1EF-2E0E-4146-951F-D5AFB37AA2DE}">
      <dgm:prSet/>
      <dgm:spPr/>
      <dgm:t>
        <a:bodyPr/>
        <a:lstStyle/>
        <a:p>
          <a:r>
            <a:rPr lang="en-US"/>
            <a:t>The United Nations: Age 60 years. </a:t>
          </a:r>
        </a:p>
      </dgm:t>
    </dgm:pt>
    <dgm:pt modelId="{922D5F62-4D9E-44E8-A094-73183FBBBCD9}" type="parTrans" cxnId="{DE7F9772-19EE-47F7-874E-4F8F1DC3D462}">
      <dgm:prSet/>
      <dgm:spPr/>
      <dgm:t>
        <a:bodyPr/>
        <a:lstStyle/>
        <a:p>
          <a:endParaRPr lang="en-US"/>
        </a:p>
      </dgm:t>
    </dgm:pt>
    <dgm:pt modelId="{A2A5F3D4-220A-4A3F-B560-E4492FC8BE31}" type="sibTrans" cxnId="{DE7F9772-19EE-47F7-874E-4F8F1DC3D462}">
      <dgm:prSet/>
      <dgm:spPr/>
      <dgm:t>
        <a:bodyPr/>
        <a:lstStyle/>
        <a:p>
          <a:endParaRPr lang="en-US"/>
        </a:p>
      </dgm:t>
    </dgm:pt>
    <dgm:pt modelId="{12EF276B-C4C4-4DB7-BDDC-54DF1EC9D301}">
      <dgm:prSet/>
      <dgm:spPr/>
      <dgm:t>
        <a:bodyPr/>
        <a:lstStyle/>
        <a:p>
          <a:r>
            <a:rPr lang="en-US"/>
            <a:t>In many developed countries: The age of 65 is used as a reference point for older persons.</a:t>
          </a:r>
        </a:p>
      </dgm:t>
    </dgm:pt>
    <dgm:pt modelId="{1B12759F-6C64-4BAA-83D1-6DC5E0ACFDD7}" type="parTrans" cxnId="{FED495AA-2778-4872-ACF7-F5D578806FCB}">
      <dgm:prSet/>
      <dgm:spPr/>
      <dgm:t>
        <a:bodyPr/>
        <a:lstStyle/>
        <a:p>
          <a:endParaRPr lang="en-US"/>
        </a:p>
      </dgm:t>
    </dgm:pt>
    <dgm:pt modelId="{0800B4B4-88FF-4592-AFED-258D357FBE43}" type="sibTrans" cxnId="{FED495AA-2778-4872-ACF7-F5D578806FCB}">
      <dgm:prSet/>
      <dgm:spPr/>
      <dgm:t>
        <a:bodyPr/>
        <a:lstStyle/>
        <a:p>
          <a:endParaRPr lang="en-US"/>
        </a:p>
      </dgm:t>
    </dgm:pt>
    <dgm:pt modelId="{3B190D35-F595-4C50-BE54-B0A0BBCA46C6}">
      <dgm:prSet/>
      <dgm:spPr/>
      <dgm:t>
        <a:bodyPr/>
        <a:lstStyle/>
        <a:p>
          <a:r>
            <a:rPr lang="en-US" dirty="0"/>
            <a:t>Or the age when older people becomes eligible for older person’s social security benefits. </a:t>
          </a:r>
        </a:p>
      </dgm:t>
    </dgm:pt>
    <dgm:pt modelId="{CC352AF4-F864-4EFD-B31A-433430D97277}" type="parTrans" cxnId="{A7F5E268-6CC1-4025-89EF-2B9F54ECBBC4}">
      <dgm:prSet/>
      <dgm:spPr/>
      <dgm:t>
        <a:bodyPr/>
        <a:lstStyle/>
        <a:p>
          <a:endParaRPr lang="en-US"/>
        </a:p>
      </dgm:t>
    </dgm:pt>
    <dgm:pt modelId="{C5C7B09C-B17B-4F0C-9151-B868D30D9A5C}" type="sibTrans" cxnId="{A7F5E268-6CC1-4025-89EF-2B9F54ECBBC4}">
      <dgm:prSet/>
      <dgm:spPr/>
      <dgm:t>
        <a:bodyPr/>
        <a:lstStyle/>
        <a:p>
          <a:endParaRPr lang="en-US"/>
        </a:p>
      </dgm:t>
    </dgm:pt>
    <dgm:pt modelId="{92445E57-74B4-4D85-AA7F-91890B5B53CA}">
      <dgm:prSet/>
      <dgm:spPr/>
      <dgm:t>
        <a:bodyPr/>
        <a:lstStyle/>
        <a:p>
          <a:r>
            <a:rPr lang="en-US"/>
            <a:t>So, there is no exact definition of "old” as this concept has different meanings in different societies</a:t>
          </a:r>
        </a:p>
      </dgm:t>
    </dgm:pt>
    <dgm:pt modelId="{8C00F42C-A3B4-4412-9E57-897C9CF01B5A}" type="parTrans" cxnId="{4496632B-9B7B-44E5-91EE-22E57B55A908}">
      <dgm:prSet/>
      <dgm:spPr/>
      <dgm:t>
        <a:bodyPr/>
        <a:lstStyle/>
        <a:p>
          <a:endParaRPr lang="en-US"/>
        </a:p>
      </dgm:t>
    </dgm:pt>
    <dgm:pt modelId="{0701B90E-4E79-4EE7-B23C-6F0A36E862BB}" type="sibTrans" cxnId="{4496632B-9B7B-44E5-91EE-22E57B55A908}">
      <dgm:prSet/>
      <dgm:spPr/>
      <dgm:t>
        <a:bodyPr/>
        <a:lstStyle/>
        <a:p>
          <a:endParaRPr lang="en-US"/>
        </a:p>
      </dgm:t>
    </dgm:pt>
    <dgm:pt modelId="{6461D85E-FDFD-4E0F-93A6-25CA0FC91138}" type="pres">
      <dgm:prSet presAssocID="{7582230C-8433-4BE6-8636-859D297DF30F}" presName="outerComposite" presStyleCnt="0">
        <dgm:presLayoutVars>
          <dgm:chMax val="5"/>
          <dgm:dir/>
          <dgm:resizeHandles val="exact"/>
        </dgm:presLayoutVars>
      </dgm:prSet>
      <dgm:spPr/>
      <dgm:t>
        <a:bodyPr/>
        <a:lstStyle/>
        <a:p>
          <a:endParaRPr lang="en-US"/>
        </a:p>
      </dgm:t>
    </dgm:pt>
    <dgm:pt modelId="{4399CCBD-ECCA-4233-9AFA-86B40EF82959}" type="pres">
      <dgm:prSet presAssocID="{7582230C-8433-4BE6-8636-859D297DF30F}" presName="dummyMaxCanvas" presStyleCnt="0">
        <dgm:presLayoutVars/>
      </dgm:prSet>
      <dgm:spPr/>
    </dgm:pt>
    <dgm:pt modelId="{E2292764-59C8-4D5D-AFC2-60265DEB89E0}" type="pres">
      <dgm:prSet presAssocID="{7582230C-8433-4BE6-8636-859D297DF30F}" presName="FourNodes_1" presStyleLbl="node1" presStyleIdx="0" presStyleCnt="4">
        <dgm:presLayoutVars>
          <dgm:bulletEnabled val="1"/>
        </dgm:presLayoutVars>
      </dgm:prSet>
      <dgm:spPr/>
      <dgm:t>
        <a:bodyPr/>
        <a:lstStyle/>
        <a:p>
          <a:endParaRPr lang="en-US"/>
        </a:p>
      </dgm:t>
    </dgm:pt>
    <dgm:pt modelId="{40CDBC84-5C8F-4624-8ED9-F9803A6EF9D9}" type="pres">
      <dgm:prSet presAssocID="{7582230C-8433-4BE6-8636-859D297DF30F}" presName="FourNodes_2" presStyleLbl="node1" presStyleIdx="1" presStyleCnt="4">
        <dgm:presLayoutVars>
          <dgm:bulletEnabled val="1"/>
        </dgm:presLayoutVars>
      </dgm:prSet>
      <dgm:spPr/>
      <dgm:t>
        <a:bodyPr/>
        <a:lstStyle/>
        <a:p>
          <a:endParaRPr lang="en-US"/>
        </a:p>
      </dgm:t>
    </dgm:pt>
    <dgm:pt modelId="{BCFBBDC4-8B4D-4EBA-B24C-A95C19A179E8}" type="pres">
      <dgm:prSet presAssocID="{7582230C-8433-4BE6-8636-859D297DF30F}" presName="FourNodes_3" presStyleLbl="node1" presStyleIdx="2" presStyleCnt="4">
        <dgm:presLayoutVars>
          <dgm:bulletEnabled val="1"/>
        </dgm:presLayoutVars>
      </dgm:prSet>
      <dgm:spPr/>
      <dgm:t>
        <a:bodyPr/>
        <a:lstStyle/>
        <a:p>
          <a:endParaRPr lang="en-US"/>
        </a:p>
      </dgm:t>
    </dgm:pt>
    <dgm:pt modelId="{5F07BE79-9153-481C-8CB0-037387208FFF}" type="pres">
      <dgm:prSet presAssocID="{7582230C-8433-4BE6-8636-859D297DF30F}" presName="FourNodes_4" presStyleLbl="node1" presStyleIdx="3" presStyleCnt="4">
        <dgm:presLayoutVars>
          <dgm:bulletEnabled val="1"/>
        </dgm:presLayoutVars>
      </dgm:prSet>
      <dgm:spPr/>
      <dgm:t>
        <a:bodyPr/>
        <a:lstStyle/>
        <a:p>
          <a:endParaRPr lang="en-US"/>
        </a:p>
      </dgm:t>
    </dgm:pt>
    <dgm:pt modelId="{B01BEF83-C1A9-4B38-B92B-0D76213262FC}" type="pres">
      <dgm:prSet presAssocID="{7582230C-8433-4BE6-8636-859D297DF30F}" presName="FourConn_1-2" presStyleLbl="fgAccFollowNode1" presStyleIdx="0" presStyleCnt="3">
        <dgm:presLayoutVars>
          <dgm:bulletEnabled val="1"/>
        </dgm:presLayoutVars>
      </dgm:prSet>
      <dgm:spPr/>
      <dgm:t>
        <a:bodyPr/>
        <a:lstStyle/>
        <a:p>
          <a:endParaRPr lang="en-US"/>
        </a:p>
      </dgm:t>
    </dgm:pt>
    <dgm:pt modelId="{C6F8DDBB-45C2-48CC-8614-0F6915CEAFC7}" type="pres">
      <dgm:prSet presAssocID="{7582230C-8433-4BE6-8636-859D297DF30F}" presName="FourConn_2-3" presStyleLbl="fgAccFollowNode1" presStyleIdx="1" presStyleCnt="3">
        <dgm:presLayoutVars>
          <dgm:bulletEnabled val="1"/>
        </dgm:presLayoutVars>
      </dgm:prSet>
      <dgm:spPr/>
      <dgm:t>
        <a:bodyPr/>
        <a:lstStyle/>
        <a:p>
          <a:endParaRPr lang="en-US"/>
        </a:p>
      </dgm:t>
    </dgm:pt>
    <dgm:pt modelId="{F89F2FC9-133E-40F7-B061-EED87D2F6849}" type="pres">
      <dgm:prSet presAssocID="{7582230C-8433-4BE6-8636-859D297DF30F}" presName="FourConn_3-4" presStyleLbl="fgAccFollowNode1" presStyleIdx="2" presStyleCnt="3">
        <dgm:presLayoutVars>
          <dgm:bulletEnabled val="1"/>
        </dgm:presLayoutVars>
      </dgm:prSet>
      <dgm:spPr/>
      <dgm:t>
        <a:bodyPr/>
        <a:lstStyle/>
        <a:p>
          <a:endParaRPr lang="en-US"/>
        </a:p>
      </dgm:t>
    </dgm:pt>
    <dgm:pt modelId="{68955AD6-FFF6-489E-B2C1-6AD1211C8474}" type="pres">
      <dgm:prSet presAssocID="{7582230C-8433-4BE6-8636-859D297DF30F}" presName="FourNodes_1_text" presStyleLbl="node1" presStyleIdx="3" presStyleCnt="4">
        <dgm:presLayoutVars>
          <dgm:bulletEnabled val="1"/>
        </dgm:presLayoutVars>
      </dgm:prSet>
      <dgm:spPr/>
      <dgm:t>
        <a:bodyPr/>
        <a:lstStyle/>
        <a:p>
          <a:endParaRPr lang="en-US"/>
        </a:p>
      </dgm:t>
    </dgm:pt>
    <dgm:pt modelId="{C62E0968-6301-4EA5-8425-1567F4B3B55C}" type="pres">
      <dgm:prSet presAssocID="{7582230C-8433-4BE6-8636-859D297DF30F}" presName="FourNodes_2_text" presStyleLbl="node1" presStyleIdx="3" presStyleCnt="4">
        <dgm:presLayoutVars>
          <dgm:bulletEnabled val="1"/>
        </dgm:presLayoutVars>
      </dgm:prSet>
      <dgm:spPr/>
      <dgm:t>
        <a:bodyPr/>
        <a:lstStyle/>
        <a:p>
          <a:endParaRPr lang="en-US"/>
        </a:p>
      </dgm:t>
    </dgm:pt>
    <dgm:pt modelId="{041809B9-05F5-4CA2-A045-AECEBE300558}" type="pres">
      <dgm:prSet presAssocID="{7582230C-8433-4BE6-8636-859D297DF30F}" presName="FourNodes_3_text" presStyleLbl="node1" presStyleIdx="3" presStyleCnt="4">
        <dgm:presLayoutVars>
          <dgm:bulletEnabled val="1"/>
        </dgm:presLayoutVars>
      </dgm:prSet>
      <dgm:spPr/>
      <dgm:t>
        <a:bodyPr/>
        <a:lstStyle/>
        <a:p>
          <a:endParaRPr lang="en-US"/>
        </a:p>
      </dgm:t>
    </dgm:pt>
    <dgm:pt modelId="{59FA1DCF-9D1A-4388-A239-2C823810AD7C}" type="pres">
      <dgm:prSet presAssocID="{7582230C-8433-4BE6-8636-859D297DF30F}" presName="FourNodes_4_text" presStyleLbl="node1" presStyleIdx="3" presStyleCnt="4">
        <dgm:presLayoutVars>
          <dgm:bulletEnabled val="1"/>
        </dgm:presLayoutVars>
      </dgm:prSet>
      <dgm:spPr/>
      <dgm:t>
        <a:bodyPr/>
        <a:lstStyle/>
        <a:p>
          <a:endParaRPr lang="en-US"/>
        </a:p>
      </dgm:t>
    </dgm:pt>
  </dgm:ptLst>
  <dgm:cxnLst>
    <dgm:cxn modelId="{C954D72C-2E1D-4553-89D1-B64B3568D9D5}" type="presOf" srcId="{0800B4B4-88FF-4592-AFED-258D357FBE43}" destId="{C6F8DDBB-45C2-48CC-8614-0F6915CEAFC7}" srcOrd="0" destOrd="0" presId="urn:microsoft.com/office/officeart/2005/8/layout/vProcess5"/>
    <dgm:cxn modelId="{E3D5CC82-091B-4700-9C43-6DABFF2BE948}" type="presOf" srcId="{12EF276B-C4C4-4DB7-BDDC-54DF1EC9D301}" destId="{C62E0968-6301-4EA5-8425-1567F4B3B55C}" srcOrd="1" destOrd="0" presId="urn:microsoft.com/office/officeart/2005/8/layout/vProcess5"/>
    <dgm:cxn modelId="{B5D9BE0D-1A06-4A12-B2C4-82DFF7960EFB}" type="presOf" srcId="{9AA1F1EF-2E0E-4146-951F-D5AFB37AA2DE}" destId="{68955AD6-FFF6-489E-B2C1-6AD1211C8474}" srcOrd="1" destOrd="0" presId="urn:microsoft.com/office/officeart/2005/8/layout/vProcess5"/>
    <dgm:cxn modelId="{DE7F9772-19EE-47F7-874E-4F8F1DC3D462}" srcId="{7582230C-8433-4BE6-8636-859D297DF30F}" destId="{9AA1F1EF-2E0E-4146-951F-D5AFB37AA2DE}" srcOrd="0" destOrd="0" parTransId="{922D5F62-4D9E-44E8-A094-73183FBBBCD9}" sibTransId="{A2A5F3D4-220A-4A3F-B560-E4492FC8BE31}"/>
    <dgm:cxn modelId="{FED495AA-2778-4872-ACF7-F5D578806FCB}" srcId="{7582230C-8433-4BE6-8636-859D297DF30F}" destId="{12EF276B-C4C4-4DB7-BDDC-54DF1EC9D301}" srcOrd="1" destOrd="0" parTransId="{1B12759F-6C64-4BAA-83D1-6DC5E0ACFDD7}" sibTransId="{0800B4B4-88FF-4592-AFED-258D357FBE43}"/>
    <dgm:cxn modelId="{9FACC563-CBC7-4C98-8A8E-E51E36B11290}" type="presOf" srcId="{92445E57-74B4-4D85-AA7F-91890B5B53CA}" destId="{59FA1DCF-9D1A-4388-A239-2C823810AD7C}" srcOrd="1" destOrd="0" presId="urn:microsoft.com/office/officeart/2005/8/layout/vProcess5"/>
    <dgm:cxn modelId="{4EBCBBF9-6DC6-4264-9F11-E903235F8CCC}" type="presOf" srcId="{92445E57-74B4-4D85-AA7F-91890B5B53CA}" destId="{5F07BE79-9153-481C-8CB0-037387208FFF}" srcOrd="0" destOrd="0" presId="urn:microsoft.com/office/officeart/2005/8/layout/vProcess5"/>
    <dgm:cxn modelId="{5BC0A949-E253-482D-8673-3F895F6D7D46}" type="presOf" srcId="{12EF276B-C4C4-4DB7-BDDC-54DF1EC9D301}" destId="{40CDBC84-5C8F-4624-8ED9-F9803A6EF9D9}" srcOrd="0" destOrd="0" presId="urn:microsoft.com/office/officeart/2005/8/layout/vProcess5"/>
    <dgm:cxn modelId="{C0A56475-5387-4E15-9E08-9A75D6FFDD5D}" type="presOf" srcId="{7582230C-8433-4BE6-8636-859D297DF30F}" destId="{6461D85E-FDFD-4E0F-93A6-25CA0FC91138}" srcOrd="0" destOrd="0" presId="urn:microsoft.com/office/officeart/2005/8/layout/vProcess5"/>
    <dgm:cxn modelId="{73A32021-2EA4-498F-8276-C069DECA0FC2}" type="presOf" srcId="{A2A5F3D4-220A-4A3F-B560-E4492FC8BE31}" destId="{B01BEF83-C1A9-4B38-B92B-0D76213262FC}" srcOrd="0" destOrd="0" presId="urn:microsoft.com/office/officeart/2005/8/layout/vProcess5"/>
    <dgm:cxn modelId="{EC771CBD-FF62-40FE-A1DA-5FD813DEBED9}" type="presOf" srcId="{3B190D35-F595-4C50-BE54-B0A0BBCA46C6}" destId="{041809B9-05F5-4CA2-A045-AECEBE300558}" srcOrd="1" destOrd="0" presId="urn:microsoft.com/office/officeart/2005/8/layout/vProcess5"/>
    <dgm:cxn modelId="{61F29B78-9325-4074-9CA7-8DD3941DCCB8}" type="presOf" srcId="{C5C7B09C-B17B-4F0C-9151-B868D30D9A5C}" destId="{F89F2FC9-133E-40F7-B061-EED87D2F6849}" srcOrd="0" destOrd="0" presId="urn:microsoft.com/office/officeart/2005/8/layout/vProcess5"/>
    <dgm:cxn modelId="{790E04B4-892D-44CF-BD46-C39D2E7A30B6}" type="presOf" srcId="{3B190D35-F595-4C50-BE54-B0A0BBCA46C6}" destId="{BCFBBDC4-8B4D-4EBA-B24C-A95C19A179E8}" srcOrd="0" destOrd="0" presId="urn:microsoft.com/office/officeart/2005/8/layout/vProcess5"/>
    <dgm:cxn modelId="{9144B28A-6AB4-46D7-96C1-2F0BEB4780E5}" type="presOf" srcId="{9AA1F1EF-2E0E-4146-951F-D5AFB37AA2DE}" destId="{E2292764-59C8-4D5D-AFC2-60265DEB89E0}" srcOrd="0" destOrd="0" presId="urn:microsoft.com/office/officeart/2005/8/layout/vProcess5"/>
    <dgm:cxn modelId="{4496632B-9B7B-44E5-91EE-22E57B55A908}" srcId="{7582230C-8433-4BE6-8636-859D297DF30F}" destId="{92445E57-74B4-4D85-AA7F-91890B5B53CA}" srcOrd="3" destOrd="0" parTransId="{8C00F42C-A3B4-4412-9E57-897C9CF01B5A}" sibTransId="{0701B90E-4E79-4EE7-B23C-6F0A36E862BB}"/>
    <dgm:cxn modelId="{A7F5E268-6CC1-4025-89EF-2B9F54ECBBC4}" srcId="{7582230C-8433-4BE6-8636-859D297DF30F}" destId="{3B190D35-F595-4C50-BE54-B0A0BBCA46C6}" srcOrd="2" destOrd="0" parTransId="{CC352AF4-F864-4EFD-B31A-433430D97277}" sibTransId="{C5C7B09C-B17B-4F0C-9151-B868D30D9A5C}"/>
    <dgm:cxn modelId="{183FF009-8F43-41B0-B20C-242596C41C06}" type="presParOf" srcId="{6461D85E-FDFD-4E0F-93A6-25CA0FC91138}" destId="{4399CCBD-ECCA-4233-9AFA-86B40EF82959}" srcOrd="0" destOrd="0" presId="urn:microsoft.com/office/officeart/2005/8/layout/vProcess5"/>
    <dgm:cxn modelId="{F8A4C05A-F552-4446-A9A6-DA9183CDC6FA}" type="presParOf" srcId="{6461D85E-FDFD-4E0F-93A6-25CA0FC91138}" destId="{E2292764-59C8-4D5D-AFC2-60265DEB89E0}" srcOrd="1" destOrd="0" presId="urn:microsoft.com/office/officeart/2005/8/layout/vProcess5"/>
    <dgm:cxn modelId="{21A46D0F-60CD-482E-9714-3DC798B3A4CB}" type="presParOf" srcId="{6461D85E-FDFD-4E0F-93A6-25CA0FC91138}" destId="{40CDBC84-5C8F-4624-8ED9-F9803A6EF9D9}" srcOrd="2" destOrd="0" presId="urn:microsoft.com/office/officeart/2005/8/layout/vProcess5"/>
    <dgm:cxn modelId="{244EBDB6-88B8-43BB-BA96-AF85943B60AA}" type="presParOf" srcId="{6461D85E-FDFD-4E0F-93A6-25CA0FC91138}" destId="{BCFBBDC4-8B4D-4EBA-B24C-A95C19A179E8}" srcOrd="3" destOrd="0" presId="urn:microsoft.com/office/officeart/2005/8/layout/vProcess5"/>
    <dgm:cxn modelId="{98C2B029-8089-4A5D-ABF5-B0E529251578}" type="presParOf" srcId="{6461D85E-FDFD-4E0F-93A6-25CA0FC91138}" destId="{5F07BE79-9153-481C-8CB0-037387208FFF}" srcOrd="4" destOrd="0" presId="urn:microsoft.com/office/officeart/2005/8/layout/vProcess5"/>
    <dgm:cxn modelId="{BE25D75E-064B-42FC-9F58-B6ECEAB2EB8D}" type="presParOf" srcId="{6461D85E-FDFD-4E0F-93A6-25CA0FC91138}" destId="{B01BEF83-C1A9-4B38-B92B-0D76213262FC}" srcOrd="5" destOrd="0" presId="urn:microsoft.com/office/officeart/2005/8/layout/vProcess5"/>
    <dgm:cxn modelId="{AA2F413F-95F9-4450-88F3-088F31206D66}" type="presParOf" srcId="{6461D85E-FDFD-4E0F-93A6-25CA0FC91138}" destId="{C6F8DDBB-45C2-48CC-8614-0F6915CEAFC7}" srcOrd="6" destOrd="0" presId="urn:microsoft.com/office/officeart/2005/8/layout/vProcess5"/>
    <dgm:cxn modelId="{375C6C60-3D76-4764-8E66-9B432E0B4A0B}" type="presParOf" srcId="{6461D85E-FDFD-4E0F-93A6-25CA0FC91138}" destId="{F89F2FC9-133E-40F7-B061-EED87D2F6849}" srcOrd="7" destOrd="0" presId="urn:microsoft.com/office/officeart/2005/8/layout/vProcess5"/>
    <dgm:cxn modelId="{B81DBC77-996E-4846-AB44-12CDA64A78CB}" type="presParOf" srcId="{6461D85E-FDFD-4E0F-93A6-25CA0FC91138}" destId="{68955AD6-FFF6-489E-B2C1-6AD1211C8474}" srcOrd="8" destOrd="0" presId="urn:microsoft.com/office/officeart/2005/8/layout/vProcess5"/>
    <dgm:cxn modelId="{29E1ACE1-F985-4D30-827A-381F4DAFEF40}" type="presParOf" srcId="{6461D85E-FDFD-4E0F-93A6-25CA0FC91138}" destId="{C62E0968-6301-4EA5-8425-1567F4B3B55C}" srcOrd="9" destOrd="0" presId="urn:microsoft.com/office/officeart/2005/8/layout/vProcess5"/>
    <dgm:cxn modelId="{56CB5398-6BF7-4D65-8383-CE5683AD3F02}" type="presParOf" srcId="{6461D85E-FDFD-4E0F-93A6-25CA0FC91138}" destId="{041809B9-05F5-4CA2-A045-AECEBE300558}" srcOrd="10" destOrd="0" presId="urn:microsoft.com/office/officeart/2005/8/layout/vProcess5"/>
    <dgm:cxn modelId="{F0A35D6E-60E2-4C04-B764-931A86B79535}" type="presParOf" srcId="{6461D85E-FDFD-4E0F-93A6-25CA0FC91138}" destId="{59FA1DCF-9D1A-4388-A239-2C823810AD7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90EA7-5A34-41EA-8190-2B9678B426B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437EBA8-BCC7-4FC6-BAA6-8013EA8C6F98}">
      <dgm:prSet/>
      <dgm:spPr/>
      <dgm:t>
        <a:bodyPr/>
        <a:lstStyle/>
        <a:p>
          <a:r>
            <a:rPr lang="en-GB"/>
            <a:t>Inclusion means a rights-based approach to community programming, aiming to ensure </a:t>
          </a:r>
          <a:r>
            <a:rPr lang="en-GB" i="1"/>
            <a:t>older people and </a:t>
          </a:r>
          <a:r>
            <a:rPr lang="en-GB"/>
            <a:t>persons with disabilities have equal access to basic services and a voice in the development and implementation of those services. At the same time, it requires that mainstream organisations make dedicated efforts to address and remove barriers. (IFRC 2015)</a:t>
          </a:r>
          <a:endParaRPr lang="en-US"/>
        </a:p>
      </dgm:t>
    </dgm:pt>
    <dgm:pt modelId="{DECA3DD8-7DBF-4EC9-9E84-600FE3D38696}" type="parTrans" cxnId="{33A65C3F-3C7D-4A4F-A6FA-AA684E8A3779}">
      <dgm:prSet/>
      <dgm:spPr/>
      <dgm:t>
        <a:bodyPr/>
        <a:lstStyle/>
        <a:p>
          <a:endParaRPr lang="en-US"/>
        </a:p>
      </dgm:t>
    </dgm:pt>
    <dgm:pt modelId="{EE3F6DB6-CD93-4F16-8D25-EC60EC569DA6}" type="sibTrans" cxnId="{33A65C3F-3C7D-4A4F-A6FA-AA684E8A3779}">
      <dgm:prSet/>
      <dgm:spPr/>
      <dgm:t>
        <a:bodyPr/>
        <a:lstStyle/>
        <a:p>
          <a:endParaRPr lang="en-US"/>
        </a:p>
      </dgm:t>
    </dgm:pt>
    <dgm:pt modelId="{88F14ABC-7DE5-4567-B6F4-40BF9763BA08}">
      <dgm:prSet/>
      <dgm:spPr/>
      <dgm:t>
        <a:bodyPr/>
        <a:lstStyle/>
        <a:p>
          <a:r>
            <a:rPr lang="en-GB"/>
            <a:t>International Federation of Red Cross and Red Crescent Societies, </a:t>
          </a:r>
          <a:r>
            <a:rPr lang="en-GB" i="1"/>
            <a:t>All Under One Roof, Disability-inclusive shelter and settlements in emergencies</a:t>
          </a:r>
          <a:r>
            <a:rPr lang="en-GB"/>
            <a:t>, Geneva, IFRC, 2015, p10 </a:t>
          </a:r>
          <a:r>
            <a:rPr lang="en-GB" u="sng">
              <a:hlinkClick xmlns:r="http://schemas.openxmlformats.org/officeDocument/2006/relationships" r:id="rId1"/>
            </a:rPr>
            <a:t>http://bit.ly/2Bt4FCZ</a:t>
          </a:r>
          <a:r>
            <a:rPr lang="en-GB"/>
            <a:t> </a:t>
          </a:r>
          <a:endParaRPr lang="en-US"/>
        </a:p>
      </dgm:t>
    </dgm:pt>
    <dgm:pt modelId="{8E515B42-7296-4C18-A839-B67CE7EEA7D9}" type="parTrans" cxnId="{8C770A70-4B15-4890-A617-9081F5C6D289}">
      <dgm:prSet/>
      <dgm:spPr/>
      <dgm:t>
        <a:bodyPr/>
        <a:lstStyle/>
        <a:p>
          <a:endParaRPr lang="en-US"/>
        </a:p>
      </dgm:t>
    </dgm:pt>
    <dgm:pt modelId="{8FFDA5F4-C8E2-4BCC-A020-612A01BCC9A9}" type="sibTrans" cxnId="{8C770A70-4B15-4890-A617-9081F5C6D289}">
      <dgm:prSet/>
      <dgm:spPr/>
      <dgm:t>
        <a:bodyPr/>
        <a:lstStyle/>
        <a:p>
          <a:endParaRPr lang="en-US"/>
        </a:p>
      </dgm:t>
    </dgm:pt>
    <dgm:pt modelId="{D4F690A8-89E6-4B77-A839-B384573EAF25}" type="pres">
      <dgm:prSet presAssocID="{D5090EA7-5A34-41EA-8190-2B9678B426BB}" presName="linear" presStyleCnt="0">
        <dgm:presLayoutVars>
          <dgm:animLvl val="lvl"/>
          <dgm:resizeHandles val="exact"/>
        </dgm:presLayoutVars>
      </dgm:prSet>
      <dgm:spPr/>
      <dgm:t>
        <a:bodyPr/>
        <a:lstStyle/>
        <a:p>
          <a:endParaRPr lang="en-US"/>
        </a:p>
      </dgm:t>
    </dgm:pt>
    <dgm:pt modelId="{3044DB32-5683-40F3-BCEF-53331A371C12}" type="pres">
      <dgm:prSet presAssocID="{6437EBA8-BCC7-4FC6-BAA6-8013EA8C6F98}" presName="parentText" presStyleLbl="node1" presStyleIdx="0" presStyleCnt="2">
        <dgm:presLayoutVars>
          <dgm:chMax val="0"/>
          <dgm:bulletEnabled val="1"/>
        </dgm:presLayoutVars>
      </dgm:prSet>
      <dgm:spPr/>
      <dgm:t>
        <a:bodyPr/>
        <a:lstStyle/>
        <a:p>
          <a:endParaRPr lang="en-US"/>
        </a:p>
      </dgm:t>
    </dgm:pt>
    <dgm:pt modelId="{C6F526A7-2D26-4FBE-95E8-78588DC7F0CA}" type="pres">
      <dgm:prSet presAssocID="{EE3F6DB6-CD93-4F16-8D25-EC60EC569DA6}" presName="spacer" presStyleCnt="0"/>
      <dgm:spPr/>
    </dgm:pt>
    <dgm:pt modelId="{5C2CDAF3-DA5B-48E6-985D-2B1DBF711F7B}" type="pres">
      <dgm:prSet presAssocID="{88F14ABC-7DE5-4567-B6F4-40BF9763BA08}" presName="parentText" presStyleLbl="node1" presStyleIdx="1" presStyleCnt="2">
        <dgm:presLayoutVars>
          <dgm:chMax val="0"/>
          <dgm:bulletEnabled val="1"/>
        </dgm:presLayoutVars>
      </dgm:prSet>
      <dgm:spPr/>
      <dgm:t>
        <a:bodyPr/>
        <a:lstStyle/>
        <a:p>
          <a:endParaRPr lang="en-US"/>
        </a:p>
      </dgm:t>
    </dgm:pt>
  </dgm:ptLst>
  <dgm:cxnLst>
    <dgm:cxn modelId="{33A65C3F-3C7D-4A4F-A6FA-AA684E8A3779}" srcId="{D5090EA7-5A34-41EA-8190-2B9678B426BB}" destId="{6437EBA8-BCC7-4FC6-BAA6-8013EA8C6F98}" srcOrd="0" destOrd="0" parTransId="{DECA3DD8-7DBF-4EC9-9E84-600FE3D38696}" sibTransId="{EE3F6DB6-CD93-4F16-8D25-EC60EC569DA6}"/>
    <dgm:cxn modelId="{30354E75-FF61-45D2-9F21-277CB4156562}" type="presOf" srcId="{88F14ABC-7DE5-4567-B6F4-40BF9763BA08}" destId="{5C2CDAF3-DA5B-48E6-985D-2B1DBF711F7B}" srcOrd="0" destOrd="0" presId="urn:microsoft.com/office/officeart/2005/8/layout/vList2"/>
    <dgm:cxn modelId="{8C770A70-4B15-4890-A617-9081F5C6D289}" srcId="{D5090EA7-5A34-41EA-8190-2B9678B426BB}" destId="{88F14ABC-7DE5-4567-B6F4-40BF9763BA08}" srcOrd="1" destOrd="0" parTransId="{8E515B42-7296-4C18-A839-B67CE7EEA7D9}" sibTransId="{8FFDA5F4-C8E2-4BCC-A020-612A01BCC9A9}"/>
    <dgm:cxn modelId="{B0420DB8-73DF-432B-A181-D20ABF7AC266}" type="presOf" srcId="{6437EBA8-BCC7-4FC6-BAA6-8013EA8C6F98}" destId="{3044DB32-5683-40F3-BCEF-53331A371C12}" srcOrd="0" destOrd="0" presId="urn:microsoft.com/office/officeart/2005/8/layout/vList2"/>
    <dgm:cxn modelId="{8B475245-0235-4C78-B5EB-63F4EF0D9B18}" type="presOf" srcId="{D5090EA7-5A34-41EA-8190-2B9678B426BB}" destId="{D4F690A8-89E6-4B77-A839-B384573EAF25}" srcOrd="0" destOrd="0" presId="urn:microsoft.com/office/officeart/2005/8/layout/vList2"/>
    <dgm:cxn modelId="{424CC5EA-18FA-498B-B2A3-A1F53A8AA03F}" type="presParOf" srcId="{D4F690A8-89E6-4B77-A839-B384573EAF25}" destId="{3044DB32-5683-40F3-BCEF-53331A371C12}" srcOrd="0" destOrd="0" presId="urn:microsoft.com/office/officeart/2005/8/layout/vList2"/>
    <dgm:cxn modelId="{4673366B-4FC4-4855-A8B6-A31B7DEB41E0}" type="presParOf" srcId="{D4F690A8-89E6-4B77-A839-B384573EAF25}" destId="{C6F526A7-2D26-4FBE-95E8-78588DC7F0CA}" srcOrd="1" destOrd="0" presId="urn:microsoft.com/office/officeart/2005/8/layout/vList2"/>
    <dgm:cxn modelId="{E207AD4A-736F-4D3A-A39C-DF2158629FC0}" type="presParOf" srcId="{D4F690A8-89E6-4B77-A839-B384573EAF25}" destId="{5C2CDAF3-DA5B-48E6-985D-2B1DBF711F7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80E37C-4595-445B-B87C-AC70869C8C70}"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FF41D20F-5885-4D5C-8084-55D148B83A86}">
      <dgm:prSet/>
      <dgm:spPr/>
      <dgm:t>
        <a:bodyPr/>
        <a:lstStyle/>
        <a:p>
          <a:r>
            <a:rPr lang="en-GB" b="1" dirty="0"/>
            <a:t>Participation</a:t>
          </a:r>
          <a:r>
            <a:rPr lang="en-GB" dirty="0"/>
            <a:t>: Ensure older people, persons with disabilities, and or other vulnerable groups are involved in all stages of the programme.</a:t>
          </a:r>
          <a:endParaRPr lang="en-US" dirty="0"/>
        </a:p>
      </dgm:t>
    </dgm:pt>
    <dgm:pt modelId="{D5403D39-5F8C-4A6B-A72F-C80CFC128D5E}" type="parTrans" cxnId="{C115C942-5C83-4035-A63F-06FCCCE45FB5}">
      <dgm:prSet/>
      <dgm:spPr/>
      <dgm:t>
        <a:bodyPr/>
        <a:lstStyle/>
        <a:p>
          <a:endParaRPr lang="en-US"/>
        </a:p>
      </dgm:t>
    </dgm:pt>
    <dgm:pt modelId="{7E023E0A-0D61-48E7-BD69-AB639C8D2FE6}" type="sibTrans" cxnId="{C115C942-5C83-4035-A63F-06FCCCE45FB5}">
      <dgm:prSet phldrT="1" phldr="0"/>
      <dgm:spPr/>
      <dgm:t>
        <a:bodyPr/>
        <a:lstStyle/>
        <a:p>
          <a:r>
            <a:rPr lang="en-US"/>
            <a:t>1</a:t>
          </a:r>
        </a:p>
      </dgm:t>
    </dgm:pt>
    <dgm:pt modelId="{98FC84D1-71E7-4E4F-9E03-726799B3CBA2}">
      <dgm:prSet/>
      <dgm:spPr/>
      <dgm:t>
        <a:bodyPr/>
        <a:lstStyle/>
        <a:p>
          <a:r>
            <a:rPr lang="en-GB" b="1"/>
            <a:t>Identify and understand</a:t>
          </a:r>
          <a:r>
            <a:rPr lang="en-GB"/>
            <a:t> the social, economic, environmental and power dynamics contributing to exclusion and who is excluded as a result. </a:t>
          </a:r>
          <a:endParaRPr lang="en-US"/>
        </a:p>
      </dgm:t>
    </dgm:pt>
    <dgm:pt modelId="{417C959A-1473-4B34-BDF6-6371ABABD59F}" type="parTrans" cxnId="{E7FE9BFA-EA35-47DF-AC7D-8601149AF878}">
      <dgm:prSet/>
      <dgm:spPr/>
      <dgm:t>
        <a:bodyPr/>
        <a:lstStyle/>
        <a:p>
          <a:endParaRPr lang="en-US"/>
        </a:p>
      </dgm:t>
    </dgm:pt>
    <dgm:pt modelId="{DFA967A6-4E6F-4105-A858-8177FF49D6A6}" type="sibTrans" cxnId="{E7FE9BFA-EA35-47DF-AC7D-8601149AF878}">
      <dgm:prSet phldrT="2" phldr="0"/>
      <dgm:spPr/>
      <dgm:t>
        <a:bodyPr/>
        <a:lstStyle/>
        <a:p>
          <a:r>
            <a:rPr lang="en-US"/>
            <a:t>2</a:t>
          </a:r>
        </a:p>
      </dgm:t>
    </dgm:pt>
    <dgm:pt modelId="{2734233D-4553-4604-9E13-8DB7C3255046}">
      <dgm:prSet/>
      <dgm:spPr/>
      <dgm:t>
        <a:bodyPr/>
        <a:lstStyle/>
        <a:p>
          <a:r>
            <a:rPr lang="en-GB" b="1"/>
            <a:t>Be Aware,</a:t>
          </a:r>
          <a:r>
            <a:rPr lang="en-GB"/>
            <a:t> </a:t>
          </a:r>
          <a:r>
            <a:rPr lang="en-GB" b="1"/>
            <a:t>question and challenge</a:t>
          </a:r>
          <a:r>
            <a:rPr lang="en-GB"/>
            <a:t> social norms, attitudes and institutional and remove barriers and create an enabling environment for inclusion.</a:t>
          </a:r>
          <a:endParaRPr lang="en-US"/>
        </a:p>
      </dgm:t>
    </dgm:pt>
    <dgm:pt modelId="{44CF7D23-16C1-44AF-A19B-13F566873FF8}" type="parTrans" cxnId="{4E84C2BD-90F4-46F6-8A38-0232BA7EAFE6}">
      <dgm:prSet/>
      <dgm:spPr/>
      <dgm:t>
        <a:bodyPr/>
        <a:lstStyle/>
        <a:p>
          <a:endParaRPr lang="en-US"/>
        </a:p>
      </dgm:t>
    </dgm:pt>
    <dgm:pt modelId="{305CAE97-3E12-4DD4-B12A-9B01F3ECBF71}" type="sibTrans" cxnId="{4E84C2BD-90F4-46F6-8A38-0232BA7EAFE6}">
      <dgm:prSet phldrT="3" phldr="0"/>
      <dgm:spPr/>
      <dgm:t>
        <a:bodyPr/>
        <a:lstStyle/>
        <a:p>
          <a:r>
            <a:rPr lang="en-US"/>
            <a:t>3</a:t>
          </a:r>
        </a:p>
      </dgm:t>
    </dgm:pt>
    <dgm:pt modelId="{E9E87880-2B96-4859-9749-E113732FD1F2}">
      <dgm:prSet/>
      <dgm:spPr/>
      <dgm:t>
        <a:bodyPr/>
        <a:lstStyle/>
        <a:p>
          <a:r>
            <a:rPr lang="en-GB" b="1"/>
            <a:t>Do No Harm</a:t>
          </a:r>
          <a:r>
            <a:rPr lang="en-GB"/>
            <a:t>: Consider all the possible effects, positive and negative, of a programmes efforts to be inclusive. We have a responsibility to prevent harm to all people involved. </a:t>
          </a:r>
          <a:endParaRPr lang="en-US"/>
        </a:p>
      </dgm:t>
    </dgm:pt>
    <dgm:pt modelId="{60A4B6D5-0732-4EBB-85AA-E62569D9DC5B}" type="parTrans" cxnId="{2B13082E-1218-46D7-A3B4-3BED570E0E35}">
      <dgm:prSet/>
      <dgm:spPr/>
      <dgm:t>
        <a:bodyPr/>
        <a:lstStyle/>
        <a:p>
          <a:endParaRPr lang="en-US"/>
        </a:p>
      </dgm:t>
    </dgm:pt>
    <dgm:pt modelId="{5E7B7D03-4F40-4792-8971-CA9CAC1E4224}" type="sibTrans" cxnId="{2B13082E-1218-46D7-A3B4-3BED570E0E35}">
      <dgm:prSet phldrT="4" phldr="0"/>
      <dgm:spPr/>
      <dgm:t>
        <a:bodyPr/>
        <a:lstStyle/>
        <a:p>
          <a:r>
            <a:rPr lang="en-US"/>
            <a:t>4</a:t>
          </a:r>
        </a:p>
      </dgm:t>
    </dgm:pt>
    <dgm:pt modelId="{FB6E2B82-871C-403B-AD16-817C2EAEA25A}">
      <dgm:prSet/>
      <dgm:spPr/>
      <dgm:t>
        <a:bodyPr/>
        <a:lstStyle/>
        <a:p>
          <a:r>
            <a:rPr lang="en-GB" b="1" dirty="0"/>
            <a:t>Monitor, review and learn</a:t>
          </a:r>
          <a:r>
            <a:rPr lang="en-GB" dirty="0"/>
            <a:t>: Collect data, know who does and doesn’t benefit from our work, avoid assumptions; Discrimination and exclusion differs country by country and village by village and can change over time. </a:t>
          </a:r>
          <a:endParaRPr lang="en-US" dirty="0"/>
        </a:p>
      </dgm:t>
    </dgm:pt>
    <dgm:pt modelId="{4B9D6F9F-3448-47D7-8F34-97BAB27B9B80}" type="parTrans" cxnId="{AECA155F-A62B-4307-AE42-6DB49D736892}">
      <dgm:prSet/>
      <dgm:spPr/>
      <dgm:t>
        <a:bodyPr/>
        <a:lstStyle/>
        <a:p>
          <a:endParaRPr lang="en-US"/>
        </a:p>
      </dgm:t>
    </dgm:pt>
    <dgm:pt modelId="{91F6BB52-2528-4235-B8A3-73B6A2A35BAB}" type="sibTrans" cxnId="{AECA155F-A62B-4307-AE42-6DB49D736892}">
      <dgm:prSet phldrT="5" phldr="0"/>
      <dgm:spPr/>
      <dgm:t>
        <a:bodyPr/>
        <a:lstStyle/>
        <a:p>
          <a:r>
            <a:rPr lang="en-US"/>
            <a:t>5</a:t>
          </a:r>
        </a:p>
      </dgm:t>
    </dgm:pt>
    <dgm:pt modelId="{6A844FDC-62BC-4998-B988-C91714EE1A85}" type="pres">
      <dgm:prSet presAssocID="{8080E37C-4595-445B-B87C-AC70869C8C70}" presName="Name0" presStyleCnt="0">
        <dgm:presLayoutVars>
          <dgm:animLvl val="lvl"/>
          <dgm:resizeHandles val="exact"/>
        </dgm:presLayoutVars>
      </dgm:prSet>
      <dgm:spPr/>
      <dgm:t>
        <a:bodyPr/>
        <a:lstStyle/>
        <a:p>
          <a:endParaRPr lang="en-US"/>
        </a:p>
      </dgm:t>
    </dgm:pt>
    <dgm:pt modelId="{18F6591D-5D71-48C9-B29A-4D6CAFE721D7}" type="pres">
      <dgm:prSet presAssocID="{FF41D20F-5885-4D5C-8084-55D148B83A86}" presName="compositeNode" presStyleCnt="0">
        <dgm:presLayoutVars>
          <dgm:bulletEnabled val="1"/>
        </dgm:presLayoutVars>
      </dgm:prSet>
      <dgm:spPr/>
    </dgm:pt>
    <dgm:pt modelId="{BCE5CBD0-CCE7-4E0C-9A1E-A790DACB2690}" type="pres">
      <dgm:prSet presAssocID="{FF41D20F-5885-4D5C-8084-55D148B83A86}" presName="bgRect" presStyleLbl="bgAccFollowNode1" presStyleIdx="0" presStyleCnt="5"/>
      <dgm:spPr/>
      <dgm:t>
        <a:bodyPr/>
        <a:lstStyle/>
        <a:p>
          <a:endParaRPr lang="en-US"/>
        </a:p>
      </dgm:t>
    </dgm:pt>
    <dgm:pt modelId="{F4AA1E8A-6826-4815-9AC2-8C8C955E500B}" type="pres">
      <dgm:prSet presAssocID="{7E023E0A-0D61-48E7-BD69-AB639C8D2FE6}" presName="sibTransNodeCircle" presStyleLbl="alignNode1" presStyleIdx="0" presStyleCnt="10">
        <dgm:presLayoutVars>
          <dgm:chMax val="0"/>
          <dgm:bulletEnabled/>
        </dgm:presLayoutVars>
      </dgm:prSet>
      <dgm:spPr/>
      <dgm:t>
        <a:bodyPr/>
        <a:lstStyle/>
        <a:p>
          <a:endParaRPr lang="en-US"/>
        </a:p>
      </dgm:t>
    </dgm:pt>
    <dgm:pt modelId="{99A1D972-3599-44AF-B694-B46547C414F3}" type="pres">
      <dgm:prSet presAssocID="{FF41D20F-5885-4D5C-8084-55D148B83A86}" presName="bottomLine" presStyleLbl="alignNode1" presStyleIdx="1" presStyleCnt="10">
        <dgm:presLayoutVars/>
      </dgm:prSet>
      <dgm:spPr/>
    </dgm:pt>
    <dgm:pt modelId="{48211B6F-58D2-462D-913E-0CBBEC98402D}" type="pres">
      <dgm:prSet presAssocID="{FF41D20F-5885-4D5C-8084-55D148B83A86}" presName="nodeText" presStyleLbl="bgAccFollowNode1" presStyleIdx="0" presStyleCnt="5">
        <dgm:presLayoutVars>
          <dgm:bulletEnabled val="1"/>
        </dgm:presLayoutVars>
      </dgm:prSet>
      <dgm:spPr/>
      <dgm:t>
        <a:bodyPr/>
        <a:lstStyle/>
        <a:p>
          <a:endParaRPr lang="en-US"/>
        </a:p>
      </dgm:t>
    </dgm:pt>
    <dgm:pt modelId="{ED347F7B-36C3-42F6-9977-06957EF5CCAB}" type="pres">
      <dgm:prSet presAssocID="{7E023E0A-0D61-48E7-BD69-AB639C8D2FE6}" presName="sibTrans" presStyleCnt="0"/>
      <dgm:spPr/>
    </dgm:pt>
    <dgm:pt modelId="{F435F90C-CDB7-4D7E-858A-A32C886582D9}" type="pres">
      <dgm:prSet presAssocID="{98FC84D1-71E7-4E4F-9E03-726799B3CBA2}" presName="compositeNode" presStyleCnt="0">
        <dgm:presLayoutVars>
          <dgm:bulletEnabled val="1"/>
        </dgm:presLayoutVars>
      </dgm:prSet>
      <dgm:spPr/>
    </dgm:pt>
    <dgm:pt modelId="{5B5FE986-6195-4D78-8DC4-E6C63B742F49}" type="pres">
      <dgm:prSet presAssocID="{98FC84D1-71E7-4E4F-9E03-726799B3CBA2}" presName="bgRect" presStyleLbl="bgAccFollowNode1" presStyleIdx="1" presStyleCnt="5"/>
      <dgm:spPr/>
      <dgm:t>
        <a:bodyPr/>
        <a:lstStyle/>
        <a:p>
          <a:endParaRPr lang="en-US"/>
        </a:p>
      </dgm:t>
    </dgm:pt>
    <dgm:pt modelId="{C04DB8E3-47DF-4F03-B203-7F778C29AB2E}" type="pres">
      <dgm:prSet presAssocID="{DFA967A6-4E6F-4105-A858-8177FF49D6A6}" presName="sibTransNodeCircle" presStyleLbl="alignNode1" presStyleIdx="2" presStyleCnt="10">
        <dgm:presLayoutVars>
          <dgm:chMax val="0"/>
          <dgm:bulletEnabled/>
        </dgm:presLayoutVars>
      </dgm:prSet>
      <dgm:spPr/>
      <dgm:t>
        <a:bodyPr/>
        <a:lstStyle/>
        <a:p>
          <a:endParaRPr lang="en-US"/>
        </a:p>
      </dgm:t>
    </dgm:pt>
    <dgm:pt modelId="{142D52BE-9686-4E12-9425-E2C5F4A27F54}" type="pres">
      <dgm:prSet presAssocID="{98FC84D1-71E7-4E4F-9E03-726799B3CBA2}" presName="bottomLine" presStyleLbl="alignNode1" presStyleIdx="3" presStyleCnt="10">
        <dgm:presLayoutVars/>
      </dgm:prSet>
      <dgm:spPr/>
    </dgm:pt>
    <dgm:pt modelId="{990E3E4A-3FB7-4BF0-B5A2-DD3DFE21C3B1}" type="pres">
      <dgm:prSet presAssocID="{98FC84D1-71E7-4E4F-9E03-726799B3CBA2}" presName="nodeText" presStyleLbl="bgAccFollowNode1" presStyleIdx="1" presStyleCnt="5">
        <dgm:presLayoutVars>
          <dgm:bulletEnabled val="1"/>
        </dgm:presLayoutVars>
      </dgm:prSet>
      <dgm:spPr/>
      <dgm:t>
        <a:bodyPr/>
        <a:lstStyle/>
        <a:p>
          <a:endParaRPr lang="en-US"/>
        </a:p>
      </dgm:t>
    </dgm:pt>
    <dgm:pt modelId="{D11717A7-4B51-461E-8887-7F4E61433932}" type="pres">
      <dgm:prSet presAssocID="{DFA967A6-4E6F-4105-A858-8177FF49D6A6}" presName="sibTrans" presStyleCnt="0"/>
      <dgm:spPr/>
    </dgm:pt>
    <dgm:pt modelId="{E4DF7E96-E5D1-401C-964F-B4EB438C1C8E}" type="pres">
      <dgm:prSet presAssocID="{2734233D-4553-4604-9E13-8DB7C3255046}" presName="compositeNode" presStyleCnt="0">
        <dgm:presLayoutVars>
          <dgm:bulletEnabled val="1"/>
        </dgm:presLayoutVars>
      </dgm:prSet>
      <dgm:spPr/>
    </dgm:pt>
    <dgm:pt modelId="{0C1C2EFC-1AB0-4F9A-AB0E-2C613E3A5B7E}" type="pres">
      <dgm:prSet presAssocID="{2734233D-4553-4604-9E13-8DB7C3255046}" presName="bgRect" presStyleLbl="bgAccFollowNode1" presStyleIdx="2" presStyleCnt="5"/>
      <dgm:spPr/>
      <dgm:t>
        <a:bodyPr/>
        <a:lstStyle/>
        <a:p>
          <a:endParaRPr lang="en-US"/>
        </a:p>
      </dgm:t>
    </dgm:pt>
    <dgm:pt modelId="{FFD82ED4-AD3E-4118-BB96-6CA3EE13FD5F}" type="pres">
      <dgm:prSet presAssocID="{305CAE97-3E12-4DD4-B12A-9B01F3ECBF71}" presName="sibTransNodeCircle" presStyleLbl="alignNode1" presStyleIdx="4" presStyleCnt="10">
        <dgm:presLayoutVars>
          <dgm:chMax val="0"/>
          <dgm:bulletEnabled/>
        </dgm:presLayoutVars>
      </dgm:prSet>
      <dgm:spPr/>
      <dgm:t>
        <a:bodyPr/>
        <a:lstStyle/>
        <a:p>
          <a:endParaRPr lang="en-US"/>
        </a:p>
      </dgm:t>
    </dgm:pt>
    <dgm:pt modelId="{CC8B879A-8B4D-439F-8049-AFF35694E995}" type="pres">
      <dgm:prSet presAssocID="{2734233D-4553-4604-9E13-8DB7C3255046}" presName="bottomLine" presStyleLbl="alignNode1" presStyleIdx="5" presStyleCnt="10">
        <dgm:presLayoutVars/>
      </dgm:prSet>
      <dgm:spPr/>
    </dgm:pt>
    <dgm:pt modelId="{3DFE0EB6-662E-4C8D-BD97-D7D9B32CA142}" type="pres">
      <dgm:prSet presAssocID="{2734233D-4553-4604-9E13-8DB7C3255046}" presName="nodeText" presStyleLbl="bgAccFollowNode1" presStyleIdx="2" presStyleCnt="5">
        <dgm:presLayoutVars>
          <dgm:bulletEnabled val="1"/>
        </dgm:presLayoutVars>
      </dgm:prSet>
      <dgm:spPr/>
      <dgm:t>
        <a:bodyPr/>
        <a:lstStyle/>
        <a:p>
          <a:endParaRPr lang="en-US"/>
        </a:p>
      </dgm:t>
    </dgm:pt>
    <dgm:pt modelId="{E7850985-2D3E-47A4-ABE6-9E22BD70E0B6}" type="pres">
      <dgm:prSet presAssocID="{305CAE97-3E12-4DD4-B12A-9B01F3ECBF71}" presName="sibTrans" presStyleCnt="0"/>
      <dgm:spPr/>
    </dgm:pt>
    <dgm:pt modelId="{3C7124A5-2826-4010-99D3-916EACBA6EB9}" type="pres">
      <dgm:prSet presAssocID="{E9E87880-2B96-4859-9749-E113732FD1F2}" presName="compositeNode" presStyleCnt="0">
        <dgm:presLayoutVars>
          <dgm:bulletEnabled val="1"/>
        </dgm:presLayoutVars>
      </dgm:prSet>
      <dgm:spPr/>
    </dgm:pt>
    <dgm:pt modelId="{B15DB08C-FAD7-495B-9F2E-974D2895BDE2}" type="pres">
      <dgm:prSet presAssocID="{E9E87880-2B96-4859-9749-E113732FD1F2}" presName="bgRect" presStyleLbl="bgAccFollowNode1" presStyleIdx="3" presStyleCnt="5"/>
      <dgm:spPr/>
      <dgm:t>
        <a:bodyPr/>
        <a:lstStyle/>
        <a:p>
          <a:endParaRPr lang="en-US"/>
        </a:p>
      </dgm:t>
    </dgm:pt>
    <dgm:pt modelId="{70792046-A345-432D-BB9E-89724492F251}" type="pres">
      <dgm:prSet presAssocID="{5E7B7D03-4F40-4792-8971-CA9CAC1E4224}" presName="sibTransNodeCircle" presStyleLbl="alignNode1" presStyleIdx="6" presStyleCnt="10">
        <dgm:presLayoutVars>
          <dgm:chMax val="0"/>
          <dgm:bulletEnabled/>
        </dgm:presLayoutVars>
      </dgm:prSet>
      <dgm:spPr/>
      <dgm:t>
        <a:bodyPr/>
        <a:lstStyle/>
        <a:p>
          <a:endParaRPr lang="en-US"/>
        </a:p>
      </dgm:t>
    </dgm:pt>
    <dgm:pt modelId="{885380B5-E50C-42F7-B617-19CAD025EE87}" type="pres">
      <dgm:prSet presAssocID="{E9E87880-2B96-4859-9749-E113732FD1F2}" presName="bottomLine" presStyleLbl="alignNode1" presStyleIdx="7" presStyleCnt="10">
        <dgm:presLayoutVars/>
      </dgm:prSet>
      <dgm:spPr/>
    </dgm:pt>
    <dgm:pt modelId="{164E71EE-FE24-479F-A28C-20871993D4CD}" type="pres">
      <dgm:prSet presAssocID="{E9E87880-2B96-4859-9749-E113732FD1F2}" presName="nodeText" presStyleLbl="bgAccFollowNode1" presStyleIdx="3" presStyleCnt="5">
        <dgm:presLayoutVars>
          <dgm:bulletEnabled val="1"/>
        </dgm:presLayoutVars>
      </dgm:prSet>
      <dgm:spPr/>
      <dgm:t>
        <a:bodyPr/>
        <a:lstStyle/>
        <a:p>
          <a:endParaRPr lang="en-US"/>
        </a:p>
      </dgm:t>
    </dgm:pt>
    <dgm:pt modelId="{F7E95B90-6E92-45E4-9C0F-66962415134B}" type="pres">
      <dgm:prSet presAssocID="{5E7B7D03-4F40-4792-8971-CA9CAC1E4224}" presName="sibTrans" presStyleCnt="0"/>
      <dgm:spPr/>
    </dgm:pt>
    <dgm:pt modelId="{B4862A1D-6A69-4F4C-9320-297361A67EFC}" type="pres">
      <dgm:prSet presAssocID="{FB6E2B82-871C-403B-AD16-817C2EAEA25A}" presName="compositeNode" presStyleCnt="0">
        <dgm:presLayoutVars>
          <dgm:bulletEnabled val="1"/>
        </dgm:presLayoutVars>
      </dgm:prSet>
      <dgm:spPr/>
    </dgm:pt>
    <dgm:pt modelId="{9CFCA46D-D879-42D2-8A9D-468468AE8A0C}" type="pres">
      <dgm:prSet presAssocID="{FB6E2B82-871C-403B-AD16-817C2EAEA25A}" presName="bgRect" presStyleLbl="bgAccFollowNode1" presStyleIdx="4" presStyleCnt="5"/>
      <dgm:spPr/>
      <dgm:t>
        <a:bodyPr/>
        <a:lstStyle/>
        <a:p>
          <a:endParaRPr lang="en-US"/>
        </a:p>
      </dgm:t>
    </dgm:pt>
    <dgm:pt modelId="{B5C09574-668F-4B1D-BFBF-D0CD3D258213}" type="pres">
      <dgm:prSet presAssocID="{91F6BB52-2528-4235-B8A3-73B6A2A35BAB}" presName="sibTransNodeCircle" presStyleLbl="alignNode1" presStyleIdx="8" presStyleCnt="10">
        <dgm:presLayoutVars>
          <dgm:chMax val="0"/>
          <dgm:bulletEnabled/>
        </dgm:presLayoutVars>
      </dgm:prSet>
      <dgm:spPr/>
      <dgm:t>
        <a:bodyPr/>
        <a:lstStyle/>
        <a:p>
          <a:endParaRPr lang="en-US"/>
        </a:p>
      </dgm:t>
    </dgm:pt>
    <dgm:pt modelId="{0712B811-CFF3-4EAF-AE61-E4008C8C8711}" type="pres">
      <dgm:prSet presAssocID="{FB6E2B82-871C-403B-AD16-817C2EAEA25A}" presName="bottomLine" presStyleLbl="alignNode1" presStyleIdx="9" presStyleCnt="10">
        <dgm:presLayoutVars/>
      </dgm:prSet>
      <dgm:spPr/>
    </dgm:pt>
    <dgm:pt modelId="{F41D39D1-C3F5-432A-BF28-6CD74A1F8D8B}" type="pres">
      <dgm:prSet presAssocID="{FB6E2B82-871C-403B-AD16-817C2EAEA25A}" presName="nodeText" presStyleLbl="bgAccFollowNode1" presStyleIdx="4" presStyleCnt="5">
        <dgm:presLayoutVars>
          <dgm:bulletEnabled val="1"/>
        </dgm:presLayoutVars>
      </dgm:prSet>
      <dgm:spPr/>
      <dgm:t>
        <a:bodyPr/>
        <a:lstStyle/>
        <a:p>
          <a:endParaRPr lang="en-US"/>
        </a:p>
      </dgm:t>
    </dgm:pt>
  </dgm:ptLst>
  <dgm:cxnLst>
    <dgm:cxn modelId="{D7B494E0-7B57-404D-827E-307BF1663E72}" type="presOf" srcId="{8080E37C-4595-445B-B87C-AC70869C8C70}" destId="{6A844FDC-62BC-4998-B988-C91714EE1A85}" srcOrd="0" destOrd="0" presId="urn:microsoft.com/office/officeart/2016/7/layout/BasicLinearProcessNumbered"/>
    <dgm:cxn modelId="{E7CD9C0F-03B9-4818-BC89-50C0B21B8413}" type="presOf" srcId="{98FC84D1-71E7-4E4F-9E03-726799B3CBA2}" destId="{5B5FE986-6195-4D78-8DC4-E6C63B742F49}" srcOrd="0" destOrd="0" presId="urn:microsoft.com/office/officeart/2016/7/layout/BasicLinearProcessNumbered"/>
    <dgm:cxn modelId="{E5584494-7CB7-485C-9CAC-0F53486B41AF}" type="presOf" srcId="{2734233D-4553-4604-9E13-8DB7C3255046}" destId="{3DFE0EB6-662E-4C8D-BD97-D7D9B32CA142}" srcOrd="1" destOrd="0" presId="urn:microsoft.com/office/officeart/2016/7/layout/BasicLinearProcessNumbered"/>
    <dgm:cxn modelId="{D6D8B37C-0ACA-4C9C-95B8-2B13414E34CD}" type="presOf" srcId="{305CAE97-3E12-4DD4-B12A-9B01F3ECBF71}" destId="{FFD82ED4-AD3E-4118-BB96-6CA3EE13FD5F}" srcOrd="0" destOrd="0" presId="urn:microsoft.com/office/officeart/2016/7/layout/BasicLinearProcessNumbered"/>
    <dgm:cxn modelId="{C115C942-5C83-4035-A63F-06FCCCE45FB5}" srcId="{8080E37C-4595-445B-B87C-AC70869C8C70}" destId="{FF41D20F-5885-4D5C-8084-55D148B83A86}" srcOrd="0" destOrd="0" parTransId="{D5403D39-5F8C-4A6B-A72F-C80CFC128D5E}" sibTransId="{7E023E0A-0D61-48E7-BD69-AB639C8D2FE6}"/>
    <dgm:cxn modelId="{E4680A6B-F878-46DA-9CAD-15F6D5676EDD}" type="presOf" srcId="{FF41D20F-5885-4D5C-8084-55D148B83A86}" destId="{BCE5CBD0-CCE7-4E0C-9A1E-A790DACB2690}" srcOrd="0" destOrd="0" presId="urn:microsoft.com/office/officeart/2016/7/layout/BasicLinearProcessNumbered"/>
    <dgm:cxn modelId="{508D4E79-4172-414B-8246-1318B248ED60}" type="presOf" srcId="{FB6E2B82-871C-403B-AD16-817C2EAEA25A}" destId="{F41D39D1-C3F5-432A-BF28-6CD74A1F8D8B}" srcOrd="1" destOrd="0" presId="urn:microsoft.com/office/officeart/2016/7/layout/BasicLinearProcessNumbered"/>
    <dgm:cxn modelId="{11D542AB-C820-457A-BD7F-89801B25125E}" type="presOf" srcId="{FB6E2B82-871C-403B-AD16-817C2EAEA25A}" destId="{9CFCA46D-D879-42D2-8A9D-468468AE8A0C}" srcOrd="0" destOrd="0" presId="urn:microsoft.com/office/officeart/2016/7/layout/BasicLinearProcessNumbered"/>
    <dgm:cxn modelId="{C164891E-FAF0-4420-A009-74291A3C1C2A}" type="presOf" srcId="{2734233D-4553-4604-9E13-8DB7C3255046}" destId="{0C1C2EFC-1AB0-4F9A-AB0E-2C613E3A5B7E}" srcOrd="0" destOrd="0" presId="urn:microsoft.com/office/officeart/2016/7/layout/BasicLinearProcessNumbered"/>
    <dgm:cxn modelId="{A7BAC0C6-2D6C-4579-B42B-0C1AA64AA43B}" type="presOf" srcId="{FF41D20F-5885-4D5C-8084-55D148B83A86}" destId="{48211B6F-58D2-462D-913E-0CBBEC98402D}" srcOrd="1" destOrd="0" presId="urn:microsoft.com/office/officeart/2016/7/layout/BasicLinearProcessNumbered"/>
    <dgm:cxn modelId="{A8D02237-B20E-4214-AB5B-030D91EE2F41}" type="presOf" srcId="{7E023E0A-0D61-48E7-BD69-AB639C8D2FE6}" destId="{F4AA1E8A-6826-4815-9AC2-8C8C955E500B}" srcOrd="0" destOrd="0" presId="urn:microsoft.com/office/officeart/2016/7/layout/BasicLinearProcessNumbered"/>
    <dgm:cxn modelId="{2B13082E-1218-46D7-A3B4-3BED570E0E35}" srcId="{8080E37C-4595-445B-B87C-AC70869C8C70}" destId="{E9E87880-2B96-4859-9749-E113732FD1F2}" srcOrd="3" destOrd="0" parTransId="{60A4B6D5-0732-4EBB-85AA-E62569D9DC5B}" sibTransId="{5E7B7D03-4F40-4792-8971-CA9CAC1E4224}"/>
    <dgm:cxn modelId="{3E4AB168-ADD9-4280-B8BA-7F969507ADAC}" type="presOf" srcId="{91F6BB52-2528-4235-B8A3-73B6A2A35BAB}" destId="{B5C09574-668F-4B1D-BFBF-D0CD3D258213}" srcOrd="0" destOrd="0" presId="urn:microsoft.com/office/officeart/2016/7/layout/BasicLinearProcessNumbered"/>
    <dgm:cxn modelId="{4E84C2BD-90F4-46F6-8A38-0232BA7EAFE6}" srcId="{8080E37C-4595-445B-B87C-AC70869C8C70}" destId="{2734233D-4553-4604-9E13-8DB7C3255046}" srcOrd="2" destOrd="0" parTransId="{44CF7D23-16C1-44AF-A19B-13F566873FF8}" sibTransId="{305CAE97-3E12-4DD4-B12A-9B01F3ECBF71}"/>
    <dgm:cxn modelId="{B5F8A36C-0966-44D8-A8B5-77612408ED85}" type="presOf" srcId="{5E7B7D03-4F40-4792-8971-CA9CAC1E4224}" destId="{70792046-A345-432D-BB9E-89724492F251}" srcOrd="0" destOrd="0" presId="urn:microsoft.com/office/officeart/2016/7/layout/BasicLinearProcessNumbered"/>
    <dgm:cxn modelId="{E05F816B-BC1A-42FC-BCCD-239E9DF2B134}" type="presOf" srcId="{DFA967A6-4E6F-4105-A858-8177FF49D6A6}" destId="{C04DB8E3-47DF-4F03-B203-7F778C29AB2E}" srcOrd="0" destOrd="0" presId="urn:microsoft.com/office/officeart/2016/7/layout/BasicLinearProcessNumbered"/>
    <dgm:cxn modelId="{5CB5D72E-A112-4716-9022-3314C4D4EF73}" type="presOf" srcId="{E9E87880-2B96-4859-9749-E113732FD1F2}" destId="{B15DB08C-FAD7-495B-9F2E-974D2895BDE2}" srcOrd="0" destOrd="0" presId="urn:microsoft.com/office/officeart/2016/7/layout/BasicLinearProcessNumbered"/>
    <dgm:cxn modelId="{AECA155F-A62B-4307-AE42-6DB49D736892}" srcId="{8080E37C-4595-445B-B87C-AC70869C8C70}" destId="{FB6E2B82-871C-403B-AD16-817C2EAEA25A}" srcOrd="4" destOrd="0" parTransId="{4B9D6F9F-3448-47D7-8F34-97BAB27B9B80}" sibTransId="{91F6BB52-2528-4235-B8A3-73B6A2A35BAB}"/>
    <dgm:cxn modelId="{E7FE9BFA-EA35-47DF-AC7D-8601149AF878}" srcId="{8080E37C-4595-445B-B87C-AC70869C8C70}" destId="{98FC84D1-71E7-4E4F-9E03-726799B3CBA2}" srcOrd="1" destOrd="0" parTransId="{417C959A-1473-4B34-BDF6-6371ABABD59F}" sibTransId="{DFA967A6-4E6F-4105-A858-8177FF49D6A6}"/>
    <dgm:cxn modelId="{D801195D-E629-4FAE-A8CB-714E040493AF}" type="presOf" srcId="{E9E87880-2B96-4859-9749-E113732FD1F2}" destId="{164E71EE-FE24-479F-A28C-20871993D4CD}" srcOrd="1" destOrd="0" presId="urn:microsoft.com/office/officeart/2016/7/layout/BasicLinearProcessNumbered"/>
    <dgm:cxn modelId="{5781D0F6-FE33-4D74-8EB7-94FEC0FE4416}" type="presOf" srcId="{98FC84D1-71E7-4E4F-9E03-726799B3CBA2}" destId="{990E3E4A-3FB7-4BF0-B5A2-DD3DFE21C3B1}" srcOrd="1" destOrd="0" presId="urn:microsoft.com/office/officeart/2016/7/layout/BasicLinearProcessNumbered"/>
    <dgm:cxn modelId="{AFE4738C-1878-41CB-AF2F-58C4ED8B4E01}" type="presParOf" srcId="{6A844FDC-62BC-4998-B988-C91714EE1A85}" destId="{18F6591D-5D71-48C9-B29A-4D6CAFE721D7}" srcOrd="0" destOrd="0" presId="urn:microsoft.com/office/officeart/2016/7/layout/BasicLinearProcessNumbered"/>
    <dgm:cxn modelId="{ABD2C8FB-50ED-4E2F-823F-E7B399B9834E}" type="presParOf" srcId="{18F6591D-5D71-48C9-B29A-4D6CAFE721D7}" destId="{BCE5CBD0-CCE7-4E0C-9A1E-A790DACB2690}" srcOrd="0" destOrd="0" presId="urn:microsoft.com/office/officeart/2016/7/layout/BasicLinearProcessNumbered"/>
    <dgm:cxn modelId="{216D4D81-E055-4E97-B506-239CB6E3F2C0}" type="presParOf" srcId="{18F6591D-5D71-48C9-B29A-4D6CAFE721D7}" destId="{F4AA1E8A-6826-4815-9AC2-8C8C955E500B}" srcOrd="1" destOrd="0" presId="urn:microsoft.com/office/officeart/2016/7/layout/BasicLinearProcessNumbered"/>
    <dgm:cxn modelId="{E9F58F37-FBD2-4ED1-BF20-7BD522DC0DA4}" type="presParOf" srcId="{18F6591D-5D71-48C9-B29A-4D6CAFE721D7}" destId="{99A1D972-3599-44AF-B694-B46547C414F3}" srcOrd="2" destOrd="0" presId="urn:microsoft.com/office/officeart/2016/7/layout/BasicLinearProcessNumbered"/>
    <dgm:cxn modelId="{0C8D97A7-8FAA-40E9-9519-9B22C65E664A}" type="presParOf" srcId="{18F6591D-5D71-48C9-B29A-4D6CAFE721D7}" destId="{48211B6F-58D2-462D-913E-0CBBEC98402D}" srcOrd="3" destOrd="0" presId="urn:microsoft.com/office/officeart/2016/7/layout/BasicLinearProcessNumbered"/>
    <dgm:cxn modelId="{C474C693-20B0-4B27-9C8B-FCDAC32A7936}" type="presParOf" srcId="{6A844FDC-62BC-4998-B988-C91714EE1A85}" destId="{ED347F7B-36C3-42F6-9977-06957EF5CCAB}" srcOrd="1" destOrd="0" presId="urn:microsoft.com/office/officeart/2016/7/layout/BasicLinearProcessNumbered"/>
    <dgm:cxn modelId="{6C83FA82-F516-4394-9D10-531C49EB1234}" type="presParOf" srcId="{6A844FDC-62BC-4998-B988-C91714EE1A85}" destId="{F435F90C-CDB7-4D7E-858A-A32C886582D9}" srcOrd="2" destOrd="0" presId="urn:microsoft.com/office/officeart/2016/7/layout/BasicLinearProcessNumbered"/>
    <dgm:cxn modelId="{A82CD257-F3FF-4FB0-9D21-6E3A9C60E7B7}" type="presParOf" srcId="{F435F90C-CDB7-4D7E-858A-A32C886582D9}" destId="{5B5FE986-6195-4D78-8DC4-E6C63B742F49}" srcOrd="0" destOrd="0" presId="urn:microsoft.com/office/officeart/2016/7/layout/BasicLinearProcessNumbered"/>
    <dgm:cxn modelId="{435A1274-0A6F-4A9A-8867-84F1BD04AE89}" type="presParOf" srcId="{F435F90C-CDB7-4D7E-858A-A32C886582D9}" destId="{C04DB8E3-47DF-4F03-B203-7F778C29AB2E}" srcOrd="1" destOrd="0" presId="urn:microsoft.com/office/officeart/2016/7/layout/BasicLinearProcessNumbered"/>
    <dgm:cxn modelId="{022FAC29-11FF-47E9-A5E1-58EB2B6D8EBF}" type="presParOf" srcId="{F435F90C-CDB7-4D7E-858A-A32C886582D9}" destId="{142D52BE-9686-4E12-9425-E2C5F4A27F54}" srcOrd="2" destOrd="0" presId="urn:microsoft.com/office/officeart/2016/7/layout/BasicLinearProcessNumbered"/>
    <dgm:cxn modelId="{5FB00AB4-19D9-4B01-9BCE-C7BBC2E0AF60}" type="presParOf" srcId="{F435F90C-CDB7-4D7E-858A-A32C886582D9}" destId="{990E3E4A-3FB7-4BF0-B5A2-DD3DFE21C3B1}" srcOrd="3" destOrd="0" presId="urn:microsoft.com/office/officeart/2016/7/layout/BasicLinearProcessNumbered"/>
    <dgm:cxn modelId="{1DF8F221-C4C1-41E8-8E3F-D41E274D4C22}" type="presParOf" srcId="{6A844FDC-62BC-4998-B988-C91714EE1A85}" destId="{D11717A7-4B51-461E-8887-7F4E61433932}" srcOrd="3" destOrd="0" presId="urn:microsoft.com/office/officeart/2016/7/layout/BasicLinearProcessNumbered"/>
    <dgm:cxn modelId="{038765A5-CE27-495A-A44B-C9D32BEA3950}" type="presParOf" srcId="{6A844FDC-62BC-4998-B988-C91714EE1A85}" destId="{E4DF7E96-E5D1-401C-964F-B4EB438C1C8E}" srcOrd="4" destOrd="0" presId="urn:microsoft.com/office/officeart/2016/7/layout/BasicLinearProcessNumbered"/>
    <dgm:cxn modelId="{FF15721F-2FF2-413A-BBB2-3AAC84525809}" type="presParOf" srcId="{E4DF7E96-E5D1-401C-964F-B4EB438C1C8E}" destId="{0C1C2EFC-1AB0-4F9A-AB0E-2C613E3A5B7E}" srcOrd="0" destOrd="0" presId="urn:microsoft.com/office/officeart/2016/7/layout/BasicLinearProcessNumbered"/>
    <dgm:cxn modelId="{20062BAD-DBFD-441E-8696-ED0C78A2D95B}" type="presParOf" srcId="{E4DF7E96-E5D1-401C-964F-B4EB438C1C8E}" destId="{FFD82ED4-AD3E-4118-BB96-6CA3EE13FD5F}" srcOrd="1" destOrd="0" presId="urn:microsoft.com/office/officeart/2016/7/layout/BasicLinearProcessNumbered"/>
    <dgm:cxn modelId="{93100995-3D84-48B9-A200-A528052FE4DA}" type="presParOf" srcId="{E4DF7E96-E5D1-401C-964F-B4EB438C1C8E}" destId="{CC8B879A-8B4D-439F-8049-AFF35694E995}" srcOrd="2" destOrd="0" presId="urn:microsoft.com/office/officeart/2016/7/layout/BasicLinearProcessNumbered"/>
    <dgm:cxn modelId="{5D03A3E5-AADE-4BD4-BCF5-CD1052E49B13}" type="presParOf" srcId="{E4DF7E96-E5D1-401C-964F-B4EB438C1C8E}" destId="{3DFE0EB6-662E-4C8D-BD97-D7D9B32CA142}" srcOrd="3" destOrd="0" presId="urn:microsoft.com/office/officeart/2016/7/layout/BasicLinearProcessNumbered"/>
    <dgm:cxn modelId="{E178D5A6-5F15-4328-ADEA-368DDA30369A}" type="presParOf" srcId="{6A844FDC-62BC-4998-B988-C91714EE1A85}" destId="{E7850985-2D3E-47A4-ABE6-9E22BD70E0B6}" srcOrd="5" destOrd="0" presId="urn:microsoft.com/office/officeart/2016/7/layout/BasicLinearProcessNumbered"/>
    <dgm:cxn modelId="{A371587F-638A-44F1-A04F-2D7EFA6121E5}" type="presParOf" srcId="{6A844FDC-62BC-4998-B988-C91714EE1A85}" destId="{3C7124A5-2826-4010-99D3-916EACBA6EB9}" srcOrd="6" destOrd="0" presId="urn:microsoft.com/office/officeart/2016/7/layout/BasicLinearProcessNumbered"/>
    <dgm:cxn modelId="{9649D4E1-EE8E-4618-B65F-ED9A2A48CC31}" type="presParOf" srcId="{3C7124A5-2826-4010-99D3-916EACBA6EB9}" destId="{B15DB08C-FAD7-495B-9F2E-974D2895BDE2}" srcOrd="0" destOrd="0" presId="urn:microsoft.com/office/officeart/2016/7/layout/BasicLinearProcessNumbered"/>
    <dgm:cxn modelId="{2C686263-3FDD-4758-9472-6CD5D64D9CE4}" type="presParOf" srcId="{3C7124A5-2826-4010-99D3-916EACBA6EB9}" destId="{70792046-A345-432D-BB9E-89724492F251}" srcOrd="1" destOrd="0" presId="urn:microsoft.com/office/officeart/2016/7/layout/BasicLinearProcessNumbered"/>
    <dgm:cxn modelId="{DDECB8D2-3106-46E5-ACE7-5168ACB2AF7C}" type="presParOf" srcId="{3C7124A5-2826-4010-99D3-916EACBA6EB9}" destId="{885380B5-E50C-42F7-B617-19CAD025EE87}" srcOrd="2" destOrd="0" presId="urn:microsoft.com/office/officeart/2016/7/layout/BasicLinearProcessNumbered"/>
    <dgm:cxn modelId="{BD3EAE3E-DB3A-468C-9077-AB6593E4E86F}" type="presParOf" srcId="{3C7124A5-2826-4010-99D3-916EACBA6EB9}" destId="{164E71EE-FE24-479F-A28C-20871993D4CD}" srcOrd="3" destOrd="0" presId="urn:microsoft.com/office/officeart/2016/7/layout/BasicLinearProcessNumbered"/>
    <dgm:cxn modelId="{E6EAF5B2-1FA5-45F6-92A6-204E61B0435C}" type="presParOf" srcId="{6A844FDC-62BC-4998-B988-C91714EE1A85}" destId="{F7E95B90-6E92-45E4-9C0F-66962415134B}" srcOrd="7" destOrd="0" presId="urn:microsoft.com/office/officeart/2016/7/layout/BasicLinearProcessNumbered"/>
    <dgm:cxn modelId="{323C93AC-2769-4D3A-B447-BE144375A40B}" type="presParOf" srcId="{6A844FDC-62BC-4998-B988-C91714EE1A85}" destId="{B4862A1D-6A69-4F4C-9320-297361A67EFC}" srcOrd="8" destOrd="0" presId="urn:microsoft.com/office/officeart/2016/7/layout/BasicLinearProcessNumbered"/>
    <dgm:cxn modelId="{1EACDCDF-CFA8-49E1-8EA3-695101E0D8F4}" type="presParOf" srcId="{B4862A1D-6A69-4F4C-9320-297361A67EFC}" destId="{9CFCA46D-D879-42D2-8A9D-468468AE8A0C}" srcOrd="0" destOrd="0" presId="urn:microsoft.com/office/officeart/2016/7/layout/BasicLinearProcessNumbered"/>
    <dgm:cxn modelId="{6BAE2737-F979-4B11-AD7E-FE0C80DA05BD}" type="presParOf" srcId="{B4862A1D-6A69-4F4C-9320-297361A67EFC}" destId="{B5C09574-668F-4B1D-BFBF-D0CD3D258213}" srcOrd="1" destOrd="0" presId="urn:microsoft.com/office/officeart/2016/7/layout/BasicLinearProcessNumbered"/>
    <dgm:cxn modelId="{B499A3D0-B425-4CF4-80A1-DEA1B17A4380}" type="presParOf" srcId="{B4862A1D-6A69-4F4C-9320-297361A67EFC}" destId="{0712B811-CFF3-4EAF-AE61-E4008C8C8711}" srcOrd="2" destOrd="0" presId="urn:microsoft.com/office/officeart/2016/7/layout/BasicLinearProcessNumbered"/>
    <dgm:cxn modelId="{FEDA0267-D0D6-4839-B064-3E02EA34ADAA}" type="presParOf" srcId="{B4862A1D-6A69-4F4C-9320-297361A67EFC}" destId="{F41D39D1-C3F5-432A-BF28-6CD74A1F8D8B}"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425AE9-CF4C-4CA7-9DFF-22C3B47B6D18}" type="doc">
      <dgm:prSet loTypeId="urn:microsoft.com/office/officeart/2005/8/layout/venn3" loCatId="relationship" qsTypeId="urn:microsoft.com/office/officeart/2005/8/quickstyle/simple1" qsCatId="simple" csTypeId="urn:microsoft.com/office/officeart/2005/8/colors/accent1_2" csCatId="accent1"/>
      <dgm:spPr/>
      <dgm:t>
        <a:bodyPr/>
        <a:lstStyle/>
        <a:p>
          <a:endParaRPr lang="en-GB"/>
        </a:p>
      </dgm:t>
    </dgm:pt>
    <dgm:pt modelId="{3747EC40-6EE2-4A6C-9BAF-61CE65928636}">
      <dgm:prSet/>
      <dgm:spPr/>
      <dgm:t>
        <a:bodyPr/>
        <a:lstStyle/>
        <a:p>
          <a:pPr rtl="0"/>
          <a:r>
            <a:rPr lang="en-GB"/>
            <a:t>Gender, age and disability inclusion can be achieved to a high standard when organisations commit to putting older men and women and people of all ages with disabilities  at the centre of all processes</a:t>
          </a:r>
        </a:p>
      </dgm:t>
    </dgm:pt>
    <dgm:pt modelId="{6AB08BB9-1317-4141-BBAC-2FDA9836EC95}" type="parTrans" cxnId="{34A0208E-E0F9-4BF1-A178-2D5963311373}">
      <dgm:prSet/>
      <dgm:spPr/>
      <dgm:t>
        <a:bodyPr/>
        <a:lstStyle/>
        <a:p>
          <a:endParaRPr lang="en-GB"/>
        </a:p>
      </dgm:t>
    </dgm:pt>
    <dgm:pt modelId="{E14C8584-527F-42F1-9E42-69DA0CEA4B41}" type="sibTrans" cxnId="{34A0208E-E0F9-4BF1-A178-2D5963311373}">
      <dgm:prSet/>
      <dgm:spPr/>
      <dgm:t>
        <a:bodyPr/>
        <a:lstStyle/>
        <a:p>
          <a:endParaRPr lang="en-GB"/>
        </a:p>
      </dgm:t>
    </dgm:pt>
    <dgm:pt modelId="{0B98ED60-4A27-4881-AF4F-E40C94AC7BC4}">
      <dgm:prSet/>
      <dgm:spPr/>
      <dgm:t>
        <a:bodyPr/>
        <a:lstStyle/>
        <a:p>
          <a:pPr rtl="0"/>
          <a:r>
            <a:rPr lang="en-GB"/>
            <a:t>This means to systematically include older men and women and people of all ages with disability in all organisational policies, procedures and programmes  </a:t>
          </a:r>
        </a:p>
      </dgm:t>
    </dgm:pt>
    <dgm:pt modelId="{35E9B9D9-BE45-45BA-96B7-57066C80548D}" type="parTrans" cxnId="{5467FE7A-E164-4694-9939-F978D9DC9505}">
      <dgm:prSet/>
      <dgm:spPr/>
      <dgm:t>
        <a:bodyPr/>
        <a:lstStyle/>
        <a:p>
          <a:endParaRPr lang="en-GB"/>
        </a:p>
      </dgm:t>
    </dgm:pt>
    <dgm:pt modelId="{49548D3C-3DC4-411E-A561-F651D9C189ED}" type="sibTrans" cxnId="{5467FE7A-E164-4694-9939-F978D9DC9505}">
      <dgm:prSet/>
      <dgm:spPr/>
      <dgm:t>
        <a:bodyPr/>
        <a:lstStyle/>
        <a:p>
          <a:endParaRPr lang="en-GB"/>
        </a:p>
      </dgm:t>
    </dgm:pt>
    <dgm:pt modelId="{5CC0E405-6DAF-4B06-B583-F6047B639444}">
      <dgm:prSet/>
      <dgm:spPr/>
      <dgm:t>
        <a:bodyPr/>
        <a:lstStyle/>
        <a:p>
          <a:pPr rtl="0"/>
          <a:r>
            <a:rPr lang="en-GB"/>
            <a:t>Identifying and overcoming social, environmental and organisational barriers is the key to inclusion of older men and women and people of all ages with disability  </a:t>
          </a:r>
        </a:p>
      </dgm:t>
    </dgm:pt>
    <dgm:pt modelId="{A9CFE237-355A-4303-9092-6A4BE7BAC5B7}" type="parTrans" cxnId="{F3E33A61-3986-4BA5-A085-9B21D85B9C52}">
      <dgm:prSet/>
      <dgm:spPr/>
      <dgm:t>
        <a:bodyPr/>
        <a:lstStyle/>
        <a:p>
          <a:endParaRPr lang="en-GB"/>
        </a:p>
      </dgm:t>
    </dgm:pt>
    <dgm:pt modelId="{1805538B-D679-47EA-A57C-5AD14C29947B}" type="sibTrans" cxnId="{F3E33A61-3986-4BA5-A085-9B21D85B9C52}">
      <dgm:prSet/>
      <dgm:spPr/>
      <dgm:t>
        <a:bodyPr/>
        <a:lstStyle/>
        <a:p>
          <a:endParaRPr lang="en-GB"/>
        </a:p>
      </dgm:t>
    </dgm:pt>
    <dgm:pt modelId="{78A77CF2-F3E4-40E0-A7ED-620E948B675D}" type="pres">
      <dgm:prSet presAssocID="{08425AE9-CF4C-4CA7-9DFF-22C3B47B6D18}" presName="Name0" presStyleCnt="0">
        <dgm:presLayoutVars>
          <dgm:dir/>
          <dgm:resizeHandles val="exact"/>
        </dgm:presLayoutVars>
      </dgm:prSet>
      <dgm:spPr/>
      <dgm:t>
        <a:bodyPr/>
        <a:lstStyle/>
        <a:p>
          <a:endParaRPr lang="en-US"/>
        </a:p>
      </dgm:t>
    </dgm:pt>
    <dgm:pt modelId="{F80BA14B-42D9-48A6-BF9A-99E8449CB867}" type="pres">
      <dgm:prSet presAssocID="{3747EC40-6EE2-4A6C-9BAF-61CE65928636}" presName="Name5" presStyleLbl="vennNode1" presStyleIdx="0" presStyleCnt="3">
        <dgm:presLayoutVars>
          <dgm:bulletEnabled val="1"/>
        </dgm:presLayoutVars>
      </dgm:prSet>
      <dgm:spPr/>
      <dgm:t>
        <a:bodyPr/>
        <a:lstStyle/>
        <a:p>
          <a:endParaRPr lang="en-US"/>
        </a:p>
      </dgm:t>
    </dgm:pt>
    <dgm:pt modelId="{82E208B2-9728-4E35-912F-DBADA4A910A6}" type="pres">
      <dgm:prSet presAssocID="{E14C8584-527F-42F1-9E42-69DA0CEA4B41}" presName="space" presStyleCnt="0"/>
      <dgm:spPr/>
    </dgm:pt>
    <dgm:pt modelId="{4D161C52-BBEB-4C81-AE49-B565A165A409}" type="pres">
      <dgm:prSet presAssocID="{0B98ED60-4A27-4881-AF4F-E40C94AC7BC4}" presName="Name5" presStyleLbl="vennNode1" presStyleIdx="1" presStyleCnt="3">
        <dgm:presLayoutVars>
          <dgm:bulletEnabled val="1"/>
        </dgm:presLayoutVars>
      </dgm:prSet>
      <dgm:spPr/>
      <dgm:t>
        <a:bodyPr/>
        <a:lstStyle/>
        <a:p>
          <a:endParaRPr lang="en-US"/>
        </a:p>
      </dgm:t>
    </dgm:pt>
    <dgm:pt modelId="{3E605AC2-2527-4108-9095-415C0C5AB634}" type="pres">
      <dgm:prSet presAssocID="{49548D3C-3DC4-411E-A561-F651D9C189ED}" presName="space" presStyleCnt="0"/>
      <dgm:spPr/>
    </dgm:pt>
    <dgm:pt modelId="{1806F3A9-30B9-4DCB-8342-A8EF36038185}" type="pres">
      <dgm:prSet presAssocID="{5CC0E405-6DAF-4B06-B583-F6047B639444}" presName="Name5" presStyleLbl="vennNode1" presStyleIdx="2" presStyleCnt="3">
        <dgm:presLayoutVars>
          <dgm:bulletEnabled val="1"/>
        </dgm:presLayoutVars>
      </dgm:prSet>
      <dgm:spPr/>
      <dgm:t>
        <a:bodyPr/>
        <a:lstStyle/>
        <a:p>
          <a:endParaRPr lang="en-US"/>
        </a:p>
      </dgm:t>
    </dgm:pt>
  </dgm:ptLst>
  <dgm:cxnLst>
    <dgm:cxn modelId="{5467FE7A-E164-4694-9939-F978D9DC9505}" srcId="{08425AE9-CF4C-4CA7-9DFF-22C3B47B6D18}" destId="{0B98ED60-4A27-4881-AF4F-E40C94AC7BC4}" srcOrd="1" destOrd="0" parTransId="{35E9B9D9-BE45-45BA-96B7-57066C80548D}" sibTransId="{49548D3C-3DC4-411E-A561-F651D9C189ED}"/>
    <dgm:cxn modelId="{75893509-57C2-4B6B-AB95-9D2284CF49B7}" type="presOf" srcId="{5CC0E405-6DAF-4B06-B583-F6047B639444}" destId="{1806F3A9-30B9-4DCB-8342-A8EF36038185}" srcOrd="0" destOrd="0" presId="urn:microsoft.com/office/officeart/2005/8/layout/venn3"/>
    <dgm:cxn modelId="{15A20160-A1FB-46DC-B2F0-DA5FCC643815}" type="presOf" srcId="{3747EC40-6EE2-4A6C-9BAF-61CE65928636}" destId="{F80BA14B-42D9-48A6-BF9A-99E8449CB867}" srcOrd="0" destOrd="0" presId="urn:microsoft.com/office/officeart/2005/8/layout/venn3"/>
    <dgm:cxn modelId="{F3E33A61-3986-4BA5-A085-9B21D85B9C52}" srcId="{08425AE9-CF4C-4CA7-9DFF-22C3B47B6D18}" destId="{5CC0E405-6DAF-4B06-B583-F6047B639444}" srcOrd="2" destOrd="0" parTransId="{A9CFE237-355A-4303-9092-6A4BE7BAC5B7}" sibTransId="{1805538B-D679-47EA-A57C-5AD14C29947B}"/>
    <dgm:cxn modelId="{34A0208E-E0F9-4BF1-A178-2D5963311373}" srcId="{08425AE9-CF4C-4CA7-9DFF-22C3B47B6D18}" destId="{3747EC40-6EE2-4A6C-9BAF-61CE65928636}" srcOrd="0" destOrd="0" parTransId="{6AB08BB9-1317-4141-BBAC-2FDA9836EC95}" sibTransId="{E14C8584-527F-42F1-9E42-69DA0CEA4B41}"/>
    <dgm:cxn modelId="{44757B73-4CA2-4C53-A5E7-5E4613D4ED9C}" type="presOf" srcId="{0B98ED60-4A27-4881-AF4F-E40C94AC7BC4}" destId="{4D161C52-BBEB-4C81-AE49-B565A165A409}" srcOrd="0" destOrd="0" presId="urn:microsoft.com/office/officeart/2005/8/layout/venn3"/>
    <dgm:cxn modelId="{775F2E8F-C433-4924-A92C-2412301B821C}" type="presOf" srcId="{08425AE9-CF4C-4CA7-9DFF-22C3B47B6D18}" destId="{78A77CF2-F3E4-40E0-A7ED-620E948B675D}" srcOrd="0" destOrd="0" presId="urn:microsoft.com/office/officeart/2005/8/layout/venn3"/>
    <dgm:cxn modelId="{693124BD-31EA-4C3F-9147-0C859276C46B}" type="presParOf" srcId="{78A77CF2-F3E4-40E0-A7ED-620E948B675D}" destId="{F80BA14B-42D9-48A6-BF9A-99E8449CB867}" srcOrd="0" destOrd="0" presId="urn:microsoft.com/office/officeart/2005/8/layout/venn3"/>
    <dgm:cxn modelId="{992A2CF9-C5F2-4DDF-A884-1C006083A72F}" type="presParOf" srcId="{78A77CF2-F3E4-40E0-A7ED-620E948B675D}" destId="{82E208B2-9728-4E35-912F-DBADA4A910A6}" srcOrd="1" destOrd="0" presId="urn:microsoft.com/office/officeart/2005/8/layout/venn3"/>
    <dgm:cxn modelId="{1155F3FB-3B6E-4BE6-BEE7-7997E22D6C2A}" type="presParOf" srcId="{78A77CF2-F3E4-40E0-A7ED-620E948B675D}" destId="{4D161C52-BBEB-4C81-AE49-B565A165A409}" srcOrd="2" destOrd="0" presId="urn:microsoft.com/office/officeart/2005/8/layout/venn3"/>
    <dgm:cxn modelId="{3A7533DC-3DA8-492B-8E2F-0D210F201B76}" type="presParOf" srcId="{78A77CF2-F3E4-40E0-A7ED-620E948B675D}" destId="{3E605AC2-2527-4108-9095-415C0C5AB634}" srcOrd="3" destOrd="0" presId="urn:microsoft.com/office/officeart/2005/8/layout/venn3"/>
    <dgm:cxn modelId="{A771E23E-E67A-4DD8-87E2-CA5AD8E648C8}" type="presParOf" srcId="{78A77CF2-F3E4-40E0-A7ED-620E948B675D}" destId="{1806F3A9-30B9-4DCB-8342-A8EF36038185}"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4D40B5-D947-41FF-A87D-9731441E1BD6}" type="doc">
      <dgm:prSet loTypeId="urn:microsoft.com/office/officeart/2005/8/layout/pyramid2" loCatId="list" qsTypeId="urn:microsoft.com/office/officeart/2005/8/quickstyle/simple1" qsCatId="simple" csTypeId="urn:microsoft.com/office/officeart/2005/8/colors/accent2_2" csCatId="accent2" phldr="1"/>
      <dgm:spPr/>
      <dgm:t>
        <a:bodyPr/>
        <a:lstStyle/>
        <a:p>
          <a:endParaRPr lang="en-US"/>
        </a:p>
      </dgm:t>
    </dgm:pt>
    <dgm:pt modelId="{3B59731A-E378-4450-8676-E0B877B2C4E7}">
      <dgm:prSet custT="1"/>
      <dgm:spPr/>
      <dgm:t>
        <a:bodyPr/>
        <a:lstStyle/>
        <a:p>
          <a:pPr rtl="0"/>
          <a:r>
            <a:rPr lang="en-GB" sz="1400"/>
            <a:t>Humanitarian Charter </a:t>
          </a:r>
        </a:p>
      </dgm:t>
    </dgm:pt>
    <dgm:pt modelId="{E3A5C02C-7388-47B2-AEF8-2F79BE4B8F32}" type="parTrans" cxnId="{7306E8D9-5629-42D5-A875-094B0BBA235E}">
      <dgm:prSet/>
      <dgm:spPr/>
      <dgm:t>
        <a:bodyPr/>
        <a:lstStyle/>
        <a:p>
          <a:endParaRPr lang="en-US"/>
        </a:p>
      </dgm:t>
    </dgm:pt>
    <dgm:pt modelId="{C7B58378-2E00-41FD-88B3-E4C37D765250}" type="sibTrans" cxnId="{7306E8D9-5629-42D5-A875-094B0BBA235E}">
      <dgm:prSet/>
      <dgm:spPr/>
      <dgm:t>
        <a:bodyPr/>
        <a:lstStyle/>
        <a:p>
          <a:endParaRPr lang="en-US"/>
        </a:p>
      </dgm:t>
    </dgm:pt>
    <dgm:pt modelId="{49F6A5B9-D6B7-4E61-977A-F6B43B47BC42}">
      <dgm:prSet custT="1"/>
      <dgm:spPr/>
      <dgm:t>
        <a:bodyPr/>
        <a:lstStyle/>
        <a:p>
          <a:pPr rtl="0"/>
          <a:r>
            <a:rPr lang="en-GB" sz="1400" dirty="0"/>
            <a:t>Core Humanitarian Standard on Quality and Accountability </a:t>
          </a:r>
        </a:p>
      </dgm:t>
    </dgm:pt>
    <dgm:pt modelId="{45F2DA24-8011-46C6-BB93-0C4EDA241F87}" type="parTrans" cxnId="{52CD713A-A20D-4AC0-8D00-CB8B51E4A762}">
      <dgm:prSet/>
      <dgm:spPr/>
      <dgm:t>
        <a:bodyPr/>
        <a:lstStyle/>
        <a:p>
          <a:endParaRPr lang="en-US"/>
        </a:p>
      </dgm:t>
    </dgm:pt>
    <dgm:pt modelId="{13659DC0-FF0D-49FD-8366-E77F2CC1306A}" type="sibTrans" cxnId="{52CD713A-A20D-4AC0-8D00-CB8B51E4A762}">
      <dgm:prSet/>
      <dgm:spPr/>
      <dgm:t>
        <a:bodyPr/>
        <a:lstStyle/>
        <a:p>
          <a:endParaRPr lang="en-US"/>
        </a:p>
      </dgm:t>
    </dgm:pt>
    <dgm:pt modelId="{3E6DF804-0B20-4B84-96F1-B4F1CD65624C}">
      <dgm:prSet custT="1"/>
      <dgm:spPr/>
      <dgm:t>
        <a:bodyPr/>
        <a:lstStyle/>
        <a:p>
          <a:pPr rtl="0"/>
          <a:r>
            <a:rPr lang="en-GB" sz="1400" dirty="0"/>
            <a:t>Sphere</a:t>
          </a:r>
        </a:p>
      </dgm:t>
    </dgm:pt>
    <dgm:pt modelId="{9395634A-2651-4A04-BA60-E7A3CA0BE5C0}" type="parTrans" cxnId="{E7A42F0F-4F92-4CA2-A0E5-A080C3C7424E}">
      <dgm:prSet/>
      <dgm:spPr/>
      <dgm:t>
        <a:bodyPr/>
        <a:lstStyle/>
        <a:p>
          <a:endParaRPr lang="en-US"/>
        </a:p>
      </dgm:t>
    </dgm:pt>
    <dgm:pt modelId="{4E6DF56E-5D0B-4C0B-AF15-E456E0D37628}" type="sibTrans" cxnId="{E7A42F0F-4F92-4CA2-A0E5-A080C3C7424E}">
      <dgm:prSet/>
      <dgm:spPr/>
      <dgm:t>
        <a:bodyPr/>
        <a:lstStyle/>
        <a:p>
          <a:endParaRPr lang="en-US"/>
        </a:p>
      </dgm:t>
    </dgm:pt>
    <dgm:pt modelId="{A5F8BF60-05F0-488D-AFF5-07D67E7E0B6E}">
      <dgm:prSet custT="1"/>
      <dgm:spPr/>
      <dgm:t>
        <a:bodyPr/>
        <a:lstStyle/>
        <a:p>
          <a:pPr rtl="0"/>
          <a:r>
            <a:rPr lang="en-GB" sz="1400"/>
            <a:t>Humanitarian Standards Partnership (HSP)</a:t>
          </a:r>
        </a:p>
      </dgm:t>
    </dgm:pt>
    <dgm:pt modelId="{64D89DAC-679D-4DFD-8421-DAB02B6B5E08}" type="parTrans" cxnId="{C62F1E19-3DA7-4FF6-8A5E-ED5C6BDE0D91}">
      <dgm:prSet/>
      <dgm:spPr/>
      <dgm:t>
        <a:bodyPr/>
        <a:lstStyle/>
        <a:p>
          <a:endParaRPr lang="en-US"/>
        </a:p>
      </dgm:t>
    </dgm:pt>
    <dgm:pt modelId="{E1CE9A1D-078F-49EE-A3EA-26C207228796}" type="sibTrans" cxnId="{C62F1E19-3DA7-4FF6-8A5E-ED5C6BDE0D91}">
      <dgm:prSet/>
      <dgm:spPr/>
      <dgm:t>
        <a:bodyPr/>
        <a:lstStyle/>
        <a:p>
          <a:endParaRPr lang="en-US"/>
        </a:p>
      </dgm:t>
    </dgm:pt>
    <dgm:pt modelId="{FA70595A-7A29-4E22-A161-09A53C819EB8}">
      <dgm:prSet custT="1"/>
      <dgm:spPr/>
      <dgm:t>
        <a:bodyPr/>
        <a:lstStyle/>
        <a:p>
          <a:pPr rtl="0"/>
          <a:r>
            <a:rPr lang="en-GB" sz="1400" dirty="0"/>
            <a:t>Humanitarian inclusion standards</a:t>
          </a:r>
        </a:p>
      </dgm:t>
    </dgm:pt>
    <dgm:pt modelId="{182432BB-D7D8-4CAC-B01D-68865AFEE350}" type="parTrans" cxnId="{AFFC5A00-0A2B-4F1A-8FE8-FC1468831769}">
      <dgm:prSet/>
      <dgm:spPr/>
      <dgm:t>
        <a:bodyPr/>
        <a:lstStyle/>
        <a:p>
          <a:endParaRPr lang="en-US"/>
        </a:p>
      </dgm:t>
    </dgm:pt>
    <dgm:pt modelId="{A26BBA47-ACF2-453C-94CE-B968B3F2EE79}" type="sibTrans" cxnId="{AFFC5A00-0A2B-4F1A-8FE8-FC1468831769}">
      <dgm:prSet/>
      <dgm:spPr/>
      <dgm:t>
        <a:bodyPr/>
        <a:lstStyle/>
        <a:p>
          <a:endParaRPr lang="en-US"/>
        </a:p>
      </dgm:t>
    </dgm:pt>
    <dgm:pt modelId="{87509C82-B157-4B7A-AAB0-CA568F808E73}">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defTabSz="914400" rtl="0" eaLnBrk="1" fontAlgn="auto" latinLnBrk="0" hangingPunct="1">
            <a:lnSpc>
              <a:spcPct val="100000"/>
            </a:lnSpc>
            <a:spcBef>
              <a:spcPts val="0"/>
            </a:spcBef>
            <a:spcAft>
              <a:spcPts val="0"/>
            </a:spcAft>
            <a:buClrTx/>
            <a:buSzTx/>
            <a:buFontTx/>
            <a:buNone/>
            <a:tabLst/>
            <a:defRPr/>
          </a:pPr>
          <a:r>
            <a:rPr lang="en-GB" sz="1400" dirty="0"/>
            <a:t>Protection Mainstreaming, under Global Protection Cluster </a:t>
          </a:r>
        </a:p>
        <a:p>
          <a:pPr lvl="0" defTabSz="488950">
            <a:lnSpc>
              <a:spcPct val="90000"/>
            </a:lnSpc>
            <a:spcBef>
              <a:spcPct val="0"/>
            </a:spcBef>
            <a:spcAft>
              <a:spcPct val="35000"/>
            </a:spcAft>
          </a:pPr>
          <a:endParaRPr lang="en-US" sz="1400" dirty="0"/>
        </a:p>
      </dgm:t>
    </dgm:pt>
    <dgm:pt modelId="{C404F97A-4D38-41E8-9764-CC5794E6BCCA}" type="parTrans" cxnId="{AC9BD94D-2E01-4ACC-8D0D-F47AA41B6F3B}">
      <dgm:prSet/>
      <dgm:spPr/>
      <dgm:t>
        <a:bodyPr/>
        <a:lstStyle/>
        <a:p>
          <a:endParaRPr lang="en-US"/>
        </a:p>
      </dgm:t>
    </dgm:pt>
    <dgm:pt modelId="{8D56777B-C6D6-4D1F-88F2-6EE7E0CF0A0E}" type="sibTrans" cxnId="{AC9BD94D-2E01-4ACC-8D0D-F47AA41B6F3B}">
      <dgm:prSet/>
      <dgm:spPr/>
      <dgm:t>
        <a:bodyPr/>
        <a:lstStyle/>
        <a:p>
          <a:endParaRPr lang="en-US"/>
        </a:p>
      </dgm:t>
    </dgm:pt>
    <dgm:pt modelId="{3D732528-1B16-44FC-853B-BB42512B3FF7}" type="pres">
      <dgm:prSet presAssocID="{DC4D40B5-D947-41FF-A87D-9731441E1BD6}" presName="compositeShape" presStyleCnt="0">
        <dgm:presLayoutVars>
          <dgm:dir/>
          <dgm:resizeHandles/>
        </dgm:presLayoutVars>
      </dgm:prSet>
      <dgm:spPr/>
      <dgm:t>
        <a:bodyPr/>
        <a:lstStyle/>
        <a:p>
          <a:endParaRPr lang="en-US"/>
        </a:p>
      </dgm:t>
    </dgm:pt>
    <dgm:pt modelId="{8623F011-AADF-4A95-8548-955DB4C4658B}" type="pres">
      <dgm:prSet presAssocID="{DC4D40B5-D947-41FF-A87D-9731441E1BD6}" presName="pyramid" presStyleLbl="node1" presStyleIdx="0" presStyleCnt="1" custLinFactNeighborX="2866" custLinFactNeighborY="-24198"/>
      <dgm:spPr/>
    </dgm:pt>
    <dgm:pt modelId="{0219AEF5-2AE9-4C37-AABC-13746F1770DC}" type="pres">
      <dgm:prSet presAssocID="{DC4D40B5-D947-41FF-A87D-9731441E1BD6}" presName="theList" presStyleCnt="0"/>
      <dgm:spPr/>
    </dgm:pt>
    <dgm:pt modelId="{DE8898BE-829F-4355-9835-9F085994E8C9}" type="pres">
      <dgm:prSet presAssocID="{3B59731A-E378-4450-8676-E0B877B2C4E7}" presName="aNode" presStyleLbl="fgAcc1" presStyleIdx="0" presStyleCnt="6" custLinFactY="-23009" custLinFactNeighborX="-50804" custLinFactNeighborY="-100000">
        <dgm:presLayoutVars>
          <dgm:bulletEnabled val="1"/>
        </dgm:presLayoutVars>
      </dgm:prSet>
      <dgm:spPr/>
      <dgm:t>
        <a:bodyPr/>
        <a:lstStyle/>
        <a:p>
          <a:endParaRPr lang="en-US"/>
        </a:p>
      </dgm:t>
    </dgm:pt>
    <dgm:pt modelId="{19C069B5-8904-472B-90A5-02D7C8D674DB}" type="pres">
      <dgm:prSet presAssocID="{3B59731A-E378-4450-8676-E0B877B2C4E7}" presName="aSpace" presStyleCnt="0"/>
      <dgm:spPr/>
    </dgm:pt>
    <dgm:pt modelId="{B2B314CD-6815-4770-AE82-F445A7086597}" type="pres">
      <dgm:prSet presAssocID="{49F6A5B9-D6B7-4E61-977A-F6B43B47BC42}" presName="aNode" presStyleLbl="fgAcc1" presStyleIdx="1" presStyleCnt="6" custLinFactNeighborX="51706" custLinFactNeighborY="-28847">
        <dgm:presLayoutVars>
          <dgm:bulletEnabled val="1"/>
        </dgm:presLayoutVars>
      </dgm:prSet>
      <dgm:spPr/>
      <dgm:t>
        <a:bodyPr/>
        <a:lstStyle/>
        <a:p>
          <a:endParaRPr lang="en-US"/>
        </a:p>
      </dgm:t>
    </dgm:pt>
    <dgm:pt modelId="{E6FFFE15-428A-4F5B-A3AE-E727AA7B85DF}" type="pres">
      <dgm:prSet presAssocID="{49F6A5B9-D6B7-4E61-977A-F6B43B47BC42}" presName="aSpace" presStyleCnt="0"/>
      <dgm:spPr/>
    </dgm:pt>
    <dgm:pt modelId="{F8D7232A-4A26-40B9-B14F-ED3C2F86C288}" type="pres">
      <dgm:prSet presAssocID="{3E6DF804-0B20-4B84-96F1-B4F1CD65624C}" presName="aNode" presStyleLbl="fgAcc1" presStyleIdx="2" presStyleCnt="6" custLinFactY="10327" custLinFactNeighborX="-51265" custLinFactNeighborY="100000">
        <dgm:presLayoutVars>
          <dgm:bulletEnabled val="1"/>
        </dgm:presLayoutVars>
      </dgm:prSet>
      <dgm:spPr/>
      <dgm:t>
        <a:bodyPr/>
        <a:lstStyle/>
        <a:p>
          <a:endParaRPr lang="en-US"/>
        </a:p>
      </dgm:t>
    </dgm:pt>
    <dgm:pt modelId="{38336442-8D74-4CD7-9890-6D157B7BBC8E}" type="pres">
      <dgm:prSet presAssocID="{3E6DF804-0B20-4B84-96F1-B4F1CD65624C}" presName="aSpace" presStyleCnt="0"/>
      <dgm:spPr/>
    </dgm:pt>
    <dgm:pt modelId="{7DBA8D77-4CD4-46AE-ADA8-D1A8B5395A71}" type="pres">
      <dgm:prSet presAssocID="{A5F8BF60-05F0-488D-AFF5-07D67E7E0B6E}" presName="aNode" presStyleLbl="fgAcc1" presStyleIdx="3" presStyleCnt="6" custLinFactY="18321" custLinFactNeighborX="-51377" custLinFactNeighborY="100000">
        <dgm:presLayoutVars>
          <dgm:bulletEnabled val="1"/>
        </dgm:presLayoutVars>
      </dgm:prSet>
      <dgm:spPr/>
      <dgm:t>
        <a:bodyPr/>
        <a:lstStyle/>
        <a:p>
          <a:endParaRPr lang="en-US"/>
        </a:p>
      </dgm:t>
    </dgm:pt>
    <dgm:pt modelId="{24340132-4CA4-45C6-B755-43921CD3EFB8}" type="pres">
      <dgm:prSet presAssocID="{A5F8BF60-05F0-488D-AFF5-07D67E7E0B6E}" presName="aSpace" presStyleCnt="0"/>
      <dgm:spPr/>
    </dgm:pt>
    <dgm:pt modelId="{624D4F35-6A79-4E19-B654-26D018AA3AD3}" type="pres">
      <dgm:prSet presAssocID="{FA70595A-7A29-4E22-A161-09A53C819EB8}" presName="aNode" presStyleLbl="fgAcc1" presStyleIdx="4" presStyleCnt="6" custLinFactY="88955" custLinFactNeighborX="-48495" custLinFactNeighborY="100000">
        <dgm:presLayoutVars>
          <dgm:bulletEnabled val="1"/>
        </dgm:presLayoutVars>
      </dgm:prSet>
      <dgm:spPr/>
      <dgm:t>
        <a:bodyPr/>
        <a:lstStyle/>
        <a:p>
          <a:endParaRPr lang="en-US"/>
        </a:p>
      </dgm:t>
    </dgm:pt>
    <dgm:pt modelId="{4F17C6C7-AFE1-4101-8C54-83976F099172}" type="pres">
      <dgm:prSet presAssocID="{FA70595A-7A29-4E22-A161-09A53C819EB8}" presName="aSpace" presStyleCnt="0"/>
      <dgm:spPr/>
    </dgm:pt>
    <dgm:pt modelId="{3E942167-8F48-4BF9-90EA-DC5FEFD49DF0}" type="pres">
      <dgm:prSet presAssocID="{87509C82-B157-4B7A-AAB0-CA568F808E73}" presName="aNode" presStyleLbl="fgAcc1" presStyleIdx="5" presStyleCnt="6" custLinFactX="-52873" custLinFactY="-400000" custLinFactNeighborX="-100000" custLinFactNeighborY="-499585">
        <dgm:presLayoutVars>
          <dgm:bulletEnabled val="1"/>
        </dgm:presLayoutVars>
      </dgm:prSet>
      <dgm:spPr/>
      <dgm:t>
        <a:bodyPr/>
        <a:lstStyle/>
        <a:p>
          <a:endParaRPr lang="en-US"/>
        </a:p>
      </dgm:t>
    </dgm:pt>
    <dgm:pt modelId="{84A5BB11-CF06-43C0-8525-076D59A914A0}" type="pres">
      <dgm:prSet presAssocID="{87509C82-B157-4B7A-AAB0-CA568F808E73}" presName="aSpace" presStyleCnt="0"/>
      <dgm:spPr/>
    </dgm:pt>
  </dgm:ptLst>
  <dgm:cxnLst>
    <dgm:cxn modelId="{0A617712-DFF7-4A66-87B7-05A784B157AE}" type="presOf" srcId="{DC4D40B5-D947-41FF-A87D-9731441E1BD6}" destId="{3D732528-1B16-44FC-853B-BB42512B3FF7}" srcOrd="0" destOrd="0" presId="urn:microsoft.com/office/officeart/2005/8/layout/pyramid2"/>
    <dgm:cxn modelId="{0C0C1258-95A0-41EB-83F3-00B2982E2AB4}" type="presOf" srcId="{3E6DF804-0B20-4B84-96F1-B4F1CD65624C}" destId="{F8D7232A-4A26-40B9-B14F-ED3C2F86C288}" srcOrd="0" destOrd="0" presId="urn:microsoft.com/office/officeart/2005/8/layout/pyramid2"/>
    <dgm:cxn modelId="{AC9BD94D-2E01-4ACC-8D0D-F47AA41B6F3B}" srcId="{DC4D40B5-D947-41FF-A87D-9731441E1BD6}" destId="{87509C82-B157-4B7A-AAB0-CA568F808E73}" srcOrd="5" destOrd="0" parTransId="{C404F97A-4D38-41E8-9764-CC5794E6BCCA}" sibTransId="{8D56777B-C6D6-4D1F-88F2-6EE7E0CF0A0E}"/>
    <dgm:cxn modelId="{7306E8D9-5629-42D5-A875-094B0BBA235E}" srcId="{DC4D40B5-D947-41FF-A87D-9731441E1BD6}" destId="{3B59731A-E378-4450-8676-E0B877B2C4E7}" srcOrd="0" destOrd="0" parTransId="{E3A5C02C-7388-47B2-AEF8-2F79BE4B8F32}" sibTransId="{C7B58378-2E00-41FD-88B3-E4C37D765250}"/>
    <dgm:cxn modelId="{E7A42F0F-4F92-4CA2-A0E5-A080C3C7424E}" srcId="{DC4D40B5-D947-41FF-A87D-9731441E1BD6}" destId="{3E6DF804-0B20-4B84-96F1-B4F1CD65624C}" srcOrd="2" destOrd="0" parTransId="{9395634A-2651-4A04-BA60-E7A3CA0BE5C0}" sibTransId="{4E6DF56E-5D0B-4C0B-AF15-E456E0D37628}"/>
    <dgm:cxn modelId="{AFFC5A00-0A2B-4F1A-8FE8-FC1468831769}" srcId="{DC4D40B5-D947-41FF-A87D-9731441E1BD6}" destId="{FA70595A-7A29-4E22-A161-09A53C819EB8}" srcOrd="4" destOrd="0" parTransId="{182432BB-D7D8-4CAC-B01D-68865AFEE350}" sibTransId="{A26BBA47-ACF2-453C-94CE-B968B3F2EE79}"/>
    <dgm:cxn modelId="{C62F1E19-3DA7-4FF6-8A5E-ED5C6BDE0D91}" srcId="{DC4D40B5-D947-41FF-A87D-9731441E1BD6}" destId="{A5F8BF60-05F0-488D-AFF5-07D67E7E0B6E}" srcOrd="3" destOrd="0" parTransId="{64D89DAC-679D-4DFD-8421-DAB02B6B5E08}" sibTransId="{E1CE9A1D-078F-49EE-A3EA-26C207228796}"/>
    <dgm:cxn modelId="{0C8A8DA1-EADB-47F8-8583-72E3C9025CDA}" type="presOf" srcId="{3B59731A-E378-4450-8676-E0B877B2C4E7}" destId="{DE8898BE-829F-4355-9835-9F085994E8C9}" srcOrd="0" destOrd="0" presId="urn:microsoft.com/office/officeart/2005/8/layout/pyramid2"/>
    <dgm:cxn modelId="{4F75D0E6-3A15-4DB1-BCF6-4DC2A3C88EA6}" type="presOf" srcId="{49F6A5B9-D6B7-4E61-977A-F6B43B47BC42}" destId="{B2B314CD-6815-4770-AE82-F445A7086597}" srcOrd="0" destOrd="0" presId="urn:microsoft.com/office/officeart/2005/8/layout/pyramid2"/>
    <dgm:cxn modelId="{B2888267-6046-4BA7-B5A2-47D3BA2ECDED}" type="presOf" srcId="{87509C82-B157-4B7A-AAB0-CA568F808E73}" destId="{3E942167-8F48-4BF9-90EA-DC5FEFD49DF0}" srcOrd="0" destOrd="0" presId="urn:microsoft.com/office/officeart/2005/8/layout/pyramid2"/>
    <dgm:cxn modelId="{0FBE7162-DCF8-4675-ABE9-E5F1D8C73596}" type="presOf" srcId="{A5F8BF60-05F0-488D-AFF5-07D67E7E0B6E}" destId="{7DBA8D77-4CD4-46AE-ADA8-D1A8B5395A71}" srcOrd="0" destOrd="0" presId="urn:microsoft.com/office/officeart/2005/8/layout/pyramid2"/>
    <dgm:cxn modelId="{52CD713A-A20D-4AC0-8D00-CB8B51E4A762}" srcId="{DC4D40B5-D947-41FF-A87D-9731441E1BD6}" destId="{49F6A5B9-D6B7-4E61-977A-F6B43B47BC42}" srcOrd="1" destOrd="0" parTransId="{45F2DA24-8011-46C6-BB93-0C4EDA241F87}" sibTransId="{13659DC0-FF0D-49FD-8366-E77F2CC1306A}"/>
    <dgm:cxn modelId="{5DD48B56-E4B8-4E41-84B0-C1880EAF4A53}" type="presOf" srcId="{FA70595A-7A29-4E22-A161-09A53C819EB8}" destId="{624D4F35-6A79-4E19-B654-26D018AA3AD3}" srcOrd="0" destOrd="0" presId="urn:microsoft.com/office/officeart/2005/8/layout/pyramid2"/>
    <dgm:cxn modelId="{960C206D-1473-4EFE-AA34-881E199BFC3A}" type="presParOf" srcId="{3D732528-1B16-44FC-853B-BB42512B3FF7}" destId="{8623F011-AADF-4A95-8548-955DB4C4658B}" srcOrd="0" destOrd="0" presId="urn:microsoft.com/office/officeart/2005/8/layout/pyramid2"/>
    <dgm:cxn modelId="{90BD4271-2D09-49A7-ADCB-B12EDF9CED8D}" type="presParOf" srcId="{3D732528-1B16-44FC-853B-BB42512B3FF7}" destId="{0219AEF5-2AE9-4C37-AABC-13746F1770DC}" srcOrd="1" destOrd="0" presId="urn:microsoft.com/office/officeart/2005/8/layout/pyramid2"/>
    <dgm:cxn modelId="{B1B02C13-BB45-4103-BB3D-84C351DDA9FC}" type="presParOf" srcId="{0219AEF5-2AE9-4C37-AABC-13746F1770DC}" destId="{DE8898BE-829F-4355-9835-9F085994E8C9}" srcOrd="0" destOrd="0" presId="urn:microsoft.com/office/officeart/2005/8/layout/pyramid2"/>
    <dgm:cxn modelId="{FB4529BB-DD08-466E-97FB-E61095B04AB5}" type="presParOf" srcId="{0219AEF5-2AE9-4C37-AABC-13746F1770DC}" destId="{19C069B5-8904-472B-90A5-02D7C8D674DB}" srcOrd="1" destOrd="0" presId="urn:microsoft.com/office/officeart/2005/8/layout/pyramid2"/>
    <dgm:cxn modelId="{CF7A5ACC-B636-4B8B-AB92-F1D139651A97}" type="presParOf" srcId="{0219AEF5-2AE9-4C37-AABC-13746F1770DC}" destId="{B2B314CD-6815-4770-AE82-F445A7086597}" srcOrd="2" destOrd="0" presId="urn:microsoft.com/office/officeart/2005/8/layout/pyramid2"/>
    <dgm:cxn modelId="{696E0FA0-1F8C-415D-A56B-CC0B71C4120E}" type="presParOf" srcId="{0219AEF5-2AE9-4C37-AABC-13746F1770DC}" destId="{E6FFFE15-428A-4F5B-A3AE-E727AA7B85DF}" srcOrd="3" destOrd="0" presId="urn:microsoft.com/office/officeart/2005/8/layout/pyramid2"/>
    <dgm:cxn modelId="{106D2F23-E801-4BE4-B15E-FFB5CDDEC302}" type="presParOf" srcId="{0219AEF5-2AE9-4C37-AABC-13746F1770DC}" destId="{F8D7232A-4A26-40B9-B14F-ED3C2F86C288}" srcOrd="4" destOrd="0" presId="urn:microsoft.com/office/officeart/2005/8/layout/pyramid2"/>
    <dgm:cxn modelId="{D438E88C-5910-422A-9E89-E6F274707E3F}" type="presParOf" srcId="{0219AEF5-2AE9-4C37-AABC-13746F1770DC}" destId="{38336442-8D74-4CD7-9890-6D157B7BBC8E}" srcOrd="5" destOrd="0" presId="urn:microsoft.com/office/officeart/2005/8/layout/pyramid2"/>
    <dgm:cxn modelId="{9BCCBF66-8F7D-43C1-954E-9D396214F6A3}" type="presParOf" srcId="{0219AEF5-2AE9-4C37-AABC-13746F1770DC}" destId="{7DBA8D77-4CD4-46AE-ADA8-D1A8B5395A71}" srcOrd="6" destOrd="0" presId="urn:microsoft.com/office/officeart/2005/8/layout/pyramid2"/>
    <dgm:cxn modelId="{C6AA0475-8C5C-4129-A4B4-39917B994DE6}" type="presParOf" srcId="{0219AEF5-2AE9-4C37-AABC-13746F1770DC}" destId="{24340132-4CA4-45C6-B755-43921CD3EFB8}" srcOrd="7" destOrd="0" presId="urn:microsoft.com/office/officeart/2005/8/layout/pyramid2"/>
    <dgm:cxn modelId="{3C301262-D76D-4BB1-B2DB-B6CB15A263BB}" type="presParOf" srcId="{0219AEF5-2AE9-4C37-AABC-13746F1770DC}" destId="{624D4F35-6A79-4E19-B654-26D018AA3AD3}" srcOrd="8" destOrd="0" presId="urn:microsoft.com/office/officeart/2005/8/layout/pyramid2"/>
    <dgm:cxn modelId="{6BCC19E5-9F6A-484B-9776-C6E14861E514}" type="presParOf" srcId="{0219AEF5-2AE9-4C37-AABC-13746F1770DC}" destId="{4F17C6C7-AFE1-4101-8C54-83976F099172}" srcOrd="9" destOrd="0" presId="urn:microsoft.com/office/officeart/2005/8/layout/pyramid2"/>
    <dgm:cxn modelId="{C42C4E01-C5F6-47BA-956A-6B3BCADE9246}" type="presParOf" srcId="{0219AEF5-2AE9-4C37-AABC-13746F1770DC}" destId="{3E942167-8F48-4BF9-90EA-DC5FEFD49DF0}" srcOrd="10" destOrd="0" presId="urn:microsoft.com/office/officeart/2005/8/layout/pyramid2"/>
    <dgm:cxn modelId="{0EF754A6-0662-4D6D-BE9D-98EC0C9DC0D1}" type="presParOf" srcId="{0219AEF5-2AE9-4C37-AABC-13746F1770DC}" destId="{84A5BB11-CF06-43C0-8525-076D59A914A0}"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B8B8A9-ED15-44C4-9EFB-7A36C9099123}" type="doc">
      <dgm:prSet loTypeId="urn:microsoft.com/office/officeart/2008/layout/LinedList" loCatId="list" qsTypeId="urn:microsoft.com/office/officeart/2005/8/quickstyle/simple1" qsCatId="simple" csTypeId="urn:microsoft.com/office/officeart/2005/8/colors/colorful3" csCatId="colorful"/>
      <dgm:spPr/>
      <dgm:t>
        <a:bodyPr/>
        <a:lstStyle/>
        <a:p>
          <a:endParaRPr lang="en-US"/>
        </a:p>
      </dgm:t>
    </dgm:pt>
    <dgm:pt modelId="{91ECCEA3-8D3E-454D-A57E-7097E749AFD8}">
      <dgm:prSet/>
      <dgm:spPr/>
      <dgm:t>
        <a:bodyPr/>
        <a:lstStyle/>
        <a:p>
          <a:r>
            <a:rPr lang="en-US"/>
            <a:t>Identification</a:t>
          </a:r>
        </a:p>
      </dgm:t>
    </dgm:pt>
    <dgm:pt modelId="{1EB6B4E2-46F2-4400-9C33-0914801DB37F}" type="parTrans" cxnId="{93FC4D88-3334-427A-8EFD-CCFB2E5B1FF2}">
      <dgm:prSet/>
      <dgm:spPr/>
      <dgm:t>
        <a:bodyPr/>
        <a:lstStyle/>
        <a:p>
          <a:endParaRPr lang="en-US"/>
        </a:p>
      </dgm:t>
    </dgm:pt>
    <dgm:pt modelId="{0DF7B20E-1A93-4E2F-9ACE-FF7FA6FF19DB}" type="sibTrans" cxnId="{93FC4D88-3334-427A-8EFD-CCFB2E5B1FF2}">
      <dgm:prSet/>
      <dgm:spPr/>
      <dgm:t>
        <a:bodyPr/>
        <a:lstStyle/>
        <a:p>
          <a:endParaRPr lang="en-US"/>
        </a:p>
      </dgm:t>
    </dgm:pt>
    <dgm:pt modelId="{01DDCD07-93C1-4DD1-8CAA-7FB64AADA5A7}">
      <dgm:prSet/>
      <dgm:spPr/>
      <dgm:t>
        <a:bodyPr/>
        <a:lstStyle/>
        <a:p>
          <a:r>
            <a:rPr lang="en-US"/>
            <a:t>Safe and equitable access</a:t>
          </a:r>
        </a:p>
      </dgm:t>
    </dgm:pt>
    <dgm:pt modelId="{69BA9029-47E7-48D8-A4E3-97A99B26DFE2}" type="parTrans" cxnId="{08E24527-E386-4851-8774-FE2B93824448}">
      <dgm:prSet/>
      <dgm:spPr/>
      <dgm:t>
        <a:bodyPr/>
        <a:lstStyle/>
        <a:p>
          <a:endParaRPr lang="en-US"/>
        </a:p>
      </dgm:t>
    </dgm:pt>
    <dgm:pt modelId="{496462F2-9E71-4C36-AD6A-9FB0AF088607}" type="sibTrans" cxnId="{08E24527-E386-4851-8774-FE2B93824448}">
      <dgm:prSet/>
      <dgm:spPr/>
      <dgm:t>
        <a:bodyPr/>
        <a:lstStyle/>
        <a:p>
          <a:endParaRPr lang="en-US"/>
        </a:p>
      </dgm:t>
    </dgm:pt>
    <dgm:pt modelId="{21E8DA9B-BF7B-4768-99E4-BABFFB6EF11F}">
      <dgm:prSet/>
      <dgm:spPr/>
      <dgm:t>
        <a:bodyPr/>
        <a:lstStyle/>
        <a:p>
          <a:r>
            <a:rPr lang="en-US"/>
            <a:t>Resilience</a:t>
          </a:r>
        </a:p>
      </dgm:t>
    </dgm:pt>
    <dgm:pt modelId="{2A9308B4-1655-4CB1-99C7-9FB8AF4515C6}" type="parTrans" cxnId="{0FA59F9E-19E7-430D-88A4-09ABE051C549}">
      <dgm:prSet/>
      <dgm:spPr/>
      <dgm:t>
        <a:bodyPr/>
        <a:lstStyle/>
        <a:p>
          <a:endParaRPr lang="en-US"/>
        </a:p>
      </dgm:t>
    </dgm:pt>
    <dgm:pt modelId="{7B84A466-8FEA-4207-8213-52CA0EC5EC1C}" type="sibTrans" cxnId="{0FA59F9E-19E7-430D-88A4-09ABE051C549}">
      <dgm:prSet/>
      <dgm:spPr/>
      <dgm:t>
        <a:bodyPr/>
        <a:lstStyle/>
        <a:p>
          <a:endParaRPr lang="en-US"/>
        </a:p>
      </dgm:t>
    </dgm:pt>
    <dgm:pt modelId="{B68DFD14-4303-4596-A8B3-638DC8D5D599}">
      <dgm:prSet/>
      <dgm:spPr/>
      <dgm:t>
        <a:bodyPr/>
        <a:lstStyle/>
        <a:p>
          <a:r>
            <a:rPr lang="en-US"/>
            <a:t>Knowledge and participation</a:t>
          </a:r>
        </a:p>
      </dgm:t>
    </dgm:pt>
    <dgm:pt modelId="{09AC31E7-191C-4344-9335-DE2471188193}" type="parTrans" cxnId="{A053188C-5FBA-498C-BE32-E95E1038369F}">
      <dgm:prSet/>
      <dgm:spPr/>
      <dgm:t>
        <a:bodyPr/>
        <a:lstStyle/>
        <a:p>
          <a:endParaRPr lang="en-US"/>
        </a:p>
      </dgm:t>
    </dgm:pt>
    <dgm:pt modelId="{C3C27487-5D70-48BE-8578-C11D60ECF247}" type="sibTrans" cxnId="{A053188C-5FBA-498C-BE32-E95E1038369F}">
      <dgm:prSet/>
      <dgm:spPr/>
      <dgm:t>
        <a:bodyPr/>
        <a:lstStyle/>
        <a:p>
          <a:endParaRPr lang="en-US"/>
        </a:p>
      </dgm:t>
    </dgm:pt>
    <dgm:pt modelId="{C7B7FDC3-8FCD-4C05-8FF4-4BCB6F391FB8}">
      <dgm:prSet/>
      <dgm:spPr/>
      <dgm:t>
        <a:bodyPr/>
        <a:lstStyle/>
        <a:p>
          <a:r>
            <a:rPr lang="en-US"/>
            <a:t>Feedback and complaints</a:t>
          </a:r>
        </a:p>
      </dgm:t>
    </dgm:pt>
    <dgm:pt modelId="{28E96E3A-4130-456E-8986-B1FAA32D1B5A}" type="parTrans" cxnId="{D3A8CAE6-9CEF-4C09-9775-81E44C4590F6}">
      <dgm:prSet/>
      <dgm:spPr/>
      <dgm:t>
        <a:bodyPr/>
        <a:lstStyle/>
        <a:p>
          <a:endParaRPr lang="en-US"/>
        </a:p>
      </dgm:t>
    </dgm:pt>
    <dgm:pt modelId="{217E3C6A-DDE9-46A4-8539-B11986EA9712}" type="sibTrans" cxnId="{D3A8CAE6-9CEF-4C09-9775-81E44C4590F6}">
      <dgm:prSet/>
      <dgm:spPr/>
      <dgm:t>
        <a:bodyPr/>
        <a:lstStyle/>
        <a:p>
          <a:endParaRPr lang="en-US"/>
        </a:p>
      </dgm:t>
    </dgm:pt>
    <dgm:pt modelId="{1C22B7E8-5A62-40DE-9EF3-6C660FAAB19C}">
      <dgm:prSet/>
      <dgm:spPr/>
      <dgm:t>
        <a:bodyPr/>
        <a:lstStyle/>
        <a:p>
          <a:r>
            <a:rPr lang="en-US"/>
            <a:t>Coordination</a:t>
          </a:r>
        </a:p>
      </dgm:t>
    </dgm:pt>
    <dgm:pt modelId="{B011ADF7-8B5C-444E-9FEF-95BFEE16A983}" type="parTrans" cxnId="{6313DE24-01F4-486C-8ABD-39BBBF0115CF}">
      <dgm:prSet/>
      <dgm:spPr/>
      <dgm:t>
        <a:bodyPr/>
        <a:lstStyle/>
        <a:p>
          <a:endParaRPr lang="en-US"/>
        </a:p>
      </dgm:t>
    </dgm:pt>
    <dgm:pt modelId="{1226AD04-68BB-48F4-AB2E-4A8B3CC75C00}" type="sibTrans" cxnId="{6313DE24-01F4-486C-8ABD-39BBBF0115CF}">
      <dgm:prSet/>
      <dgm:spPr/>
      <dgm:t>
        <a:bodyPr/>
        <a:lstStyle/>
        <a:p>
          <a:endParaRPr lang="en-US"/>
        </a:p>
      </dgm:t>
    </dgm:pt>
    <dgm:pt modelId="{71550845-19DB-4D88-B6FB-28DDA29CE8D0}">
      <dgm:prSet/>
      <dgm:spPr/>
      <dgm:t>
        <a:bodyPr/>
        <a:lstStyle/>
        <a:p>
          <a:r>
            <a:rPr lang="en-US"/>
            <a:t>Learning</a:t>
          </a:r>
        </a:p>
      </dgm:t>
    </dgm:pt>
    <dgm:pt modelId="{66FE9293-5919-4A9B-972D-68BFAFF2FF44}" type="parTrans" cxnId="{6C6E3582-E0D4-4AA5-A1CF-89CDED26E014}">
      <dgm:prSet/>
      <dgm:spPr/>
      <dgm:t>
        <a:bodyPr/>
        <a:lstStyle/>
        <a:p>
          <a:endParaRPr lang="en-US"/>
        </a:p>
      </dgm:t>
    </dgm:pt>
    <dgm:pt modelId="{82A630AF-66C4-4D80-8DC5-4E7268BCD3B6}" type="sibTrans" cxnId="{6C6E3582-E0D4-4AA5-A1CF-89CDED26E014}">
      <dgm:prSet/>
      <dgm:spPr/>
      <dgm:t>
        <a:bodyPr/>
        <a:lstStyle/>
        <a:p>
          <a:endParaRPr lang="en-US"/>
        </a:p>
      </dgm:t>
    </dgm:pt>
    <dgm:pt modelId="{51C9E301-6F4F-44C9-BD64-7014E5D70D01}">
      <dgm:prSet/>
      <dgm:spPr/>
      <dgm:t>
        <a:bodyPr/>
        <a:lstStyle/>
        <a:p>
          <a:r>
            <a:rPr lang="en-US"/>
            <a:t>Human resources</a:t>
          </a:r>
        </a:p>
      </dgm:t>
    </dgm:pt>
    <dgm:pt modelId="{6FD0D716-FBCA-49DB-9ED8-6D48EE8E67E4}" type="parTrans" cxnId="{6FFB0B0C-915C-4A9E-B4F8-8C2A002CCD90}">
      <dgm:prSet/>
      <dgm:spPr/>
      <dgm:t>
        <a:bodyPr/>
        <a:lstStyle/>
        <a:p>
          <a:endParaRPr lang="en-US"/>
        </a:p>
      </dgm:t>
    </dgm:pt>
    <dgm:pt modelId="{90B133C5-3D6D-4E11-92CB-E1D03E39BAFF}" type="sibTrans" cxnId="{6FFB0B0C-915C-4A9E-B4F8-8C2A002CCD90}">
      <dgm:prSet/>
      <dgm:spPr/>
      <dgm:t>
        <a:bodyPr/>
        <a:lstStyle/>
        <a:p>
          <a:endParaRPr lang="en-US"/>
        </a:p>
      </dgm:t>
    </dgm:pt>
    <dgm:pt modelId="{0D269346-452E-40E6-83E2-3A48A91A4E49}">
      <dgm:prSet/>
      <dgm:spPr/>
      <dgm:t>
        <a:bodyPr/>
        <a:lstStyle/>
        <a:p>
          <a:r>
            <a:rPr lang="en-US"/>
            <a:t>Resources development</a:t>
          </a:r>
        </a:p>
      </dgm:t>
    </dgm:pt>
    <dgm:pt modelId="{FF1416E1-A47C-4702-8E44-252509B1FCF8}" type="parTrans" cxnId="{CF8309B3-3F38-48E1-A30C-96E02C1E887B}">
      <dgm:prSet/>
      <dgm:spPr/>
      <dgm:t>
        <a:bodyPr/>
        <a:lstStyle/>
        <a:p>
          <a:endParaRPr lang="en-US"/>
        </a:p>
      </dgm:t>
    </dgm:pt>
    <dgm:pt modelId="{09748F16-79F1-4515-8468-F5EFBBE04CA3}" type="sibTrans" cxnId="{CF8309B3-3F38-48E1-A30C-96E02C1E887B}">
      <dgm:prSet/>
      <dgm:spPr/>
      <dgm:t>
        <a:bodyPr/>
        <a:lstStyle/>
        <a:p>
          <a:endParaRPr lang="en-US"/>
        </a:p>
      </dgm:t>
    </dgm:pt>
    <dgm:pt modelId="{6FFAAF93-6C83-48DF-A2D1-CC10D2C6A8AF}" type="pres">
      <dgm:prSet presAssocID="{80B8B8A9-ED15-44C4-9EFB-7A36C9099123}" presName="vert0" presStyleCnt="0">
        <dgm:presLayoutVars>
          <dgm:dir/>
          <dgm:animOne val="branch"/>
          <dgm:animLvl val="lvl"/>
        </dgm:presLayoutVars>
      </dgm:prSet>
      <dgm:spPr/>
      <dgm:t>
        <a:bodyPr/>
        <a:lstStyle/>
        <a:p>
          <a:endParaRPr lang="en-US"/>
        </a:p>
      </dgm:t>
    </dgm:pt>
    <dgm:pt modelId="{BFC43199-B70F-4BB4-A292-148F00085F06}" type="pres">
      <dgm:prSet presAssocID="{91ECCEA3-8D3E-454D-A57E-7097E749AFD8}" presName="thickLine" presStyleLbl="alignNode1" presStyleIdx="0" presStyleCnt="9"/>
      <dgm:spPr/>
    </dgm:pt>
    <dgm:pt modelId="{F4FA3CFA-7E58-4E15-8BE4-DF7A86446B1A}" type="pres">
      <dgm:prSet presAssocID="{91ECCEA3-8D3E-454D-A57E-7097E749AFD8}" presName="horz1" presStyleCnt="0"/>
      <dgm:spPr/>
    </dgm:pt>
    <dgm:pt modelId="{FDF431EA-6B7C-4301-A295-1280453FF0E3}" type="pres">
      <dgm:prSet presAssocID="{91ECCEA3-8D3E-454D-A57E-7097E749AFD8}" presName="tx1" presStyleLbl="revTx" presStyleIdx="0" presStyleCnt="9"/>
      <dgm:spPr/>
      <dgm:t>
        <a:bodyPr/>
        <a:lstStyle/>
        <a:p>
          <a:endParaRPr lang="en-US"/>
        </a:p>
      </dgm:t>
    </dgm:pt>
    <dgm:pt modelId="{76F202CF-C780-4A16-945D-E139182A0764}" type="pres">
      <dgm:prSet presAssocID="{91ECCEA3-8D3E-454D-A57E-7097E749AFD8}" presName="vert1" presStyleCnt="0"/>
      <dgm:spPr/>
    </dgm:pt>
    <dgm:pt modelId="{313716F6-DB74-42B5-8225-0F9E0A2B0D98}" type="pres">
      <dgm:prSet presAssocID="{01DDCD07-93C1-4DD1-8CAA-7FB64AADA5A7}" presName="thickLine" presStyleLbl="alignNode1" presStyleIdx="1" presStyleCnt="9"/>
      <dgm:spPr/>
    </dgm:pt>
    <dgm:pt modelId="{82CAC8D1-91AE-4C14-A474-FAB5ECABFC3F}" type="pres">
      <dgm:prSet presAssocID="{01DDCD07-93C1-4DD1-8CAA-7FB64AADA5A7}" presName="horz1" presStyleCnt="0"/>
      <dgm:spPr/>
    </dgm:pt>
    <dgm:pt modelId="{6DA11FF3-0CF8-4111-95AA-B01419F05130}" type="pres">
      <dgm:prSet presAssocID="{01DDCD07-93C1-4DD1-8CAA-7FB64AADA5A7}" presName="tx1" presStyleLbl="revTx" presStyleIdx="1" presStyleCnt="9"/>
      <dgm:spPr/>
      <dgm:t>
        <a:bodyPr/>
        <a:lstStyle/>
        <a:p>
          <a:endParaRPr lang="en-US"/>
        </a:p>
      </dgm:t>
    </dgm:pt>
    <dgm:pt modelId="{E380D853-6966-4308-81D2-E8B959945C68}" type="pres">
      <dgm:prSet presAssocID="{01DDCD07-93C1-4DD1-8CAA-7FB64AADA5A7}" presName="vert1" presStyleCnt="0"/>
      <dgm:spPr/>
    </dgm:pt>
    <dgm:pt modelId="{6F7A3FAF-DC13-490E-9672-21CAB832B858}" type="pres">
      <dgm:prSet presAssocID="{21E8DA9B-BF7B-4768-99E4-BABFFB6EF11F}" presName="thickLine" presStyleLbl="alignNode1" presStyleIdx="2" presStyleCnt="9"/>
      <dgm:spPr/>
    </dgm:pt>
    <dgm:pt modelId="{B7E07712-3615-42E6-9600-3A78B2F8DDD6}" type="pres">
      <dgm:prSet presAssocID="{21E8DA9B-BF7B-4768-99E4-BABFFB6EF11F}" presName="horz1" presStyleCnt="0"/>
      <dgm:spPr/>
    </dgm:pt>
    <dgm:pt modelId="{303EFFE7-AF63-42B2-8580-E40F10E322DD}" type="pres">
      <dgm:prSet presAssocID="{21E8DA9B-BF7B-4768-99E4-BABFFB6EF11F}" presName="tx1" presStyleLbl="revTx" presStyleIdx="2" presStyleCnt="9"/>
      <dgm:spPr/>
      <dgm:t>
        <a:bodyPr/>
        <a:lstStyle/>
        <a:p>
          <a:endParaRPr lang="en-US"/>
        </a:p>
      </dgm:t>
    </dgm:pt>
    <dgm:pt modelId="{039C726B-B0E8-4ED4-BD9A-5239FAC507A1}" type="pres">
      <dgm:prSet presAssocID="{21E8DA9B-BF7B-4768-99E4-BABFFB6EF11F}" presName="vert1" presStyleCnt="0"/>
      <dgm:spPr/>
    </dgm:pt>
    <dgm:pt modelId="{D90B8F56-A9A1-4132-AC8F-8FD2E0184297}" type="pres">
      <dgm:prSet presAssocID="{B68DFD14-4303-4596-A8B3-638DC8D5D599}" presName="thickLine" presStyleLbl="alignNode1" presStyleIdx="3" presStyleCnt="9"/>
      <dgm:spPr/>
    </dgm:pt>
    <dgm:pt modelId="{98CD96D9-A8AB-437F-A5E2-C33A28FF1B2B}" type="pres">
      <dgm:prSet presAssocID="{B68DFD14-4303-4596-A8B3-638DC8D5D599}" presName="horz1" presStyleCnt="0"/>
      <dgm:spPr/>
    </dgm:pt>
    <dgm:pt modelId="{9C3B6BFC-B917-427D-BB6A-575FD56E6B95}" type="pres">
      <dgm:prSet presAssocID="{B68DFD14-4303-4596-A8B3-638DC8D5D599}" presName="tx1" presStyleLbl="revTx" presStyleIdx="3" presStyleCnt="9"/>
      <dgm:spPr/>
      <dgm:t>
        <a:bodyPr/>
        <a:lstStyle/>
        <a:p>
          <a:endParaRPr lang="en-US"/>
        </a:p>
      </dgm:t>
    </dgm:pt>
    <dgm:pt modelId="{773D6650-A9EF-4016-AFDC-B3E756FED9C4}" type="pres">
      <dgm:prSet presAssocID="{B68DFD14-4303-4596-A8B3-638DC8D5D599}" presName="vert1" presStyleCnt="0"/>
      <dgm:spPr/>
    </dgm:pt>
    <dgm:pt modelId="{E4D42A4F-8F83-4A33-9533-D7CBEED83306}" type="pres">
      <dgm:prSet presAssocID="{C7B7FDC3-8FCD-4C05-8FF4-4BCB6F391FB8}" presName="thickLine" presStyleLbl="alignNode1" presStyleIdx="4" presStyleCnt="9"/>
      <dgm:spPr/>
    </dgm:pt>
    <dgm:pt modelId="{C9B087BD-F0C4-48A0-85BE-3FCF316035FF}" type="pres">
      <dgm:prSet presAssocID="{C7B7FDC3-8FCD-4C05-8FF4-4BCB6F391FB8}" presName="horz1" presStyleCnt="0"/>
      <dgm:spPr/>
    </dgm:pt>
    <dgm:pt modelId="{4112C047-E7A0-4F58-9764-129D06BC49ED}" type="pres">
      <dgm:prSet presAssocID="{C7B7FDC3-8FCD-4C05-8FF4-4BCB6F391FB8}" presName="tx1" presStyleLbl="revTx" presStyleIdx="4" presStyleCnt="9"/>
      <dgm:spPr/>
      <dgm:t>
        <a:bodyPr/>
        <a:lstStyle/>
        <a:p>
          <a:endParaRPr lang="en-US"/>
        </a:p>
      </dgm:t>
    </dgm:pt>
    <dgm:pt modelId="{83140DC0-E854-42D4-A0CF-ACC8D74556EB}" type="pres">
      <dgm:prSet presAssocID="{C7B7FDC3-8FCD-4C05-8FF4-4BCB6F391FB8}" presName="vert1" presStyleCnt="0"/>
      <dgm:spPr/>
    </dgm:pt>
    <dgm:pt modelId="{090B78D5-6AFD-46F7-ADDA-BD4DD5A5FB35}" type="pres">
      <dgm:prSet presAssocID="{1C22B7E8-5A62-40DE-9EF3-6C660FAAB19C}" presName="thickLine" presStyleLbl="alignNode1" presStyleIdx="5" presStyleCnt="9"/>
      <dgm:spPr/>
    </dgm:pt>
    <dgm:pt modelId="{2DA0C434-5956-4C27-AE9E-21A26F7E5996}" type="pres">
      <dgm:prSet presAssocID="{1C22B7E8-5A62-40DE-9EF3-6C660FAAB19C}" presName="horz1" presStyleCnt="0"/>
      <dgm:spPr/>
    </dgm:pt>
    <dgm:pt modelId="{E83CE5CF-E6EC-4AF0-B9B8-FD67ECDFD4C6}" type="pres">
      <dgm:prSet presAssocID="{1C22B7E8-5A62-40DE-9EF3-6C660FAAB19C}" presName="tx1" presStyleLbl="revTx" presStyleIdx="5" presStyleCnt="9"/>
      <dgm:spPr/>
      <dgm:t>
        <a:bodyPr/>
        <a:lstStyle/>
        <a:p>
          <a:endParaRPr lang="en-US"/>
        </a:p>
      </dgm:t>
    </dgm:pt>
    <dgm:pt modelId="{1FA67160-1DA7-4FDF-BBAE-EB360A325027}" type="pres">
      <dgm:prSet presAssocID="{1C22B7E8-5A62-40DE-9EF3-6C660FAAB19C}" presName="vert1" presStyleCnt="0"/>
      <dgm:spPr/>
    </dgm:pt>
    <dgm:pt modelId="{C79563CC-9BE1-42D8-AED9-0BBDBA2A4833}" type="pres">
      <dgm:prSet presAssocID="{71550845-19DB-4D88-B6FB-28DDA29CE8D0}" presName="thickLine" presStyleLbl="alignNode1" presStyleIdx="6" presStyleCnt="9"/>
      <dgm:spPr/>
    </dgm:pt>
    <dgm:pt modelId="{028BF40E-7520-43E5-BB21-DB8CD63B1F12}" type="pres">
      <dgm:prSet presAssocID="{71550845-19DB-4D88-B6FB-28DDA29CE8D0}" presName="horz1" presStyleCnt="0"/>
      <dgm:spPr/>
    </dgm:pt>
    <dgm:pt modelId="{4DF3013E-974B-4100-B598-48FEFCA82CE6}" type="pres">
      <dgm:prSet presAssocID="{71550845-19DB-4D88-B6FB-28DDA29CE8D0}" presName="tx1" presStyleLbl="revTx" presStyleIdx="6" presStyleCnt="9"/>
      <dgm:spPr/>
      <dgm:t>
        <a:bodyPr/>
        <a:lstStyle/>
        <a:p>
          <a:endParaRPr lang="en-US"/>
        </a:p>
      </dgm:t>
    </dgm:pt>
    <dgm:pt modelId="{40707ADB-F700-4109-97B1-7CAAC370B9EF}" type="pres">
      <dgm:prSet presAssocID="{71550845-19DB-4D88-B6FB-28DDA29CE8D0}" presName="vert1" presStyleCnt="0"/>
      <dgm:spPr/>
    </dgm:pt>
    <dgm:pt modelId="{3EA92A29-69DA-4124-9B61-E167FEB178F9}" type="pres">
      <dgm:prSet presAssocID="{51C9E301-6F4F-44C9-BD64-7014E5D70D01}" presName="thickLine" presStyleLbl="alignNode1" presStyleIdx="7" presStyleCnt="9"/>
      <dgm:spPr/>
    </dgm:pt>
    <dgm:pt modelId="{09FA7239-4422-434B-89BA-B9AE3B2BFB79}" type="pres">
      <dgm:prSet presAssocID="{51C9E301-6F4F-44C9-BD64-7014E5D70D01}" presName="horz1" presStyleCnt="0"/>
      <dgm:spPr/>
    </dgm:pt>
    <dgm:pt modelId="{F88F8AA5-96F8-48E7-A432-609514B2E5D7}" type="pres">
      <dgm:prSet presAssocID="{51C9E301-6F4F-44C9-BD64-7014E5D70D01}" presName="tx1" presStyleLbl="revTx" presStyleIdx="7" presStyleCnt="9"/>
      <dgm:spPr/>
      <dgm:t>
        <a:bodyPr/>
        <a:lstStyle/>
        <a:p>
          <a:endParaRPr lang="en-US"/>
        </a:p>
      </dgm:t>
    </dgm:pt>
    <dgm:pt modelId="{9E61577F-8F57-45E3-BCA2-57F6181DB579}" type="pres">
      <dgm:prSet presAssocID="{51C9E301-6F4F-44C9-BD64-7014E5D70D01}" presName="vert1" presStyleCnt="0"/>
      <dgm:spPr/>
    </dgm:pt>
    <dgm:pt modelId="{F6CDE300-A563-449C-9B0A-B0D150CB41B5}" type="pres">
      <dgm:prSet presAssocID="{0D269346-452E-40E6-83E2-3A48A91A4E49}" presName="thickLine" presStyleLbl="alignNode1" presStyleIdx="8" presStyleCnt="9"/>
      <dgm:spPr/>
    </dgm:pt>
    <dgm:pt modelId="{512FBFF4-D9F4-438F-8AB4-F6665FAF5DF0}" type="pres">
      <dgm:prSet presAssocID="{0D269346-452E-40E6-83E2-3A48A91A4E49}" presName="horz1" presStyleCnt="0"/>
      <dgm:spPr/>
    </dgm:pt>
    <dgm:pt modelId="{82E66B3F-98B8-4B01-AFAA-AFD0727B91A2}" type="pres">
      <dgm:prSet presAssocID="{0D269346-452E-40E6-83E2-3A48A91A4E49}" presName="tx1" presStyleLbl="revTx" presStyleIdx="8" presStyleCnt="9"/>
      <dgm:spPr/>
      <dgm:t>
        <a:bodyPr/>
        <a:lstStyle/>
        <a:p>
          <a:endParaRPr lang="en-US"/>
        </a:p>
      </dgm:t>
    </dgm:pt>
    <dgm:pt modelId="{83EC8FE7-CF61-4ADE-A81F-36D0D5A6F439}" type="pres">
      <dgm:prSet presAssocID="{0D269346-452E-40E6-83E2-3A48A91A4E49}" presName="vert1" presStyleCnt="0"/>
      <dgm:spPr/>
    </dgm:pt>
  </dgm:ptLst>
  <dgm:cxnLst>
    <dgm:cxn modelId="{D3A8CAE6-9CEF-4C09-9775-81E44C4590F6}" srcId="{80B8B8A9-ED15-44C4-9EFB-7A36C9099123}" destId="{C7B7FDC3-8FCD-4C05-8FF4-4BCB6F391FB8}" srcOrd="4" destOrd="0" parTransId="{28E96E3A-4130-456E-8986-B1FAA32D1B5A}" sibTransId="{217E3C6A-DDE9-46A4-8539-B11986EA9712}"/>
    <dgm:cxn modelId="{6FFB0B0C-915C-4A9E-B4F8-8C2A002CCD90}" srcId="{80B8B8A9-ED15-44C4-9EFB-7A36C9099123}" destId="{51C9E301-6F4F-44C9-BD64-7014E5D70D01}" srcOrd="7" destOrd="0" parTransId="{6FD0D716-FBCA-49DB-9ED8-6D48EE8E67E4}" sibTransId="{90B133C5-3D6D-4E11-92CB-E1D03E39BAFF}"/>
    <dgm:cxn modelId="{6C2A9B59-A255-4750-81EA-B624337FE06F}" type="presOf" srcId="{B68DFD14-4303-4596-A8B3-638DC8D5D599}" destId="{9C3B6BFC-B917-427D-BB6A-575FD56E6B95}" srcOrd="0" destOrd="0" presId="urn:microsoft.com/office/officeart/2008/layout/LinedList"/>
    <dgm:cxn modelId="{C975E63A-AF04-4BDE-8F5D-745B184D12D8}" type="presOf" srcId="{91ECCEA3-8D3E-454D-A57E-7097E749AFD8}" destId="{FDF431EA-6B7C-4301-A295-1280453FF0E3}" srcOrd="0" destOrd="0" presId="urn:microsoft.com/office/officeart/2008/layout/LinedList"/>
    <dgm:cxn modelId="{93FC4D88-3334-427A-8EFD-CCFB2E5B1FF2}" srcId="{80B8B8A9-ED15-44C4-9EFB-7A36C9099123}" destId="{91ECCEA3-8D3E-454D-A57E-7097E749AFD8}" srcOrd="0" destOrd="0" parTransId="{1EB6B4E2-46F2-4400-9C33-0914801DB37F}" sibTransId="{0DF7B20E-1A93-4E2F-9ACE-FF7FA6FF19DB}"/>
    <dgm:cxn modelId="{08E24527-E386-4851-8774-FE2B93824448}" srcId="{80B8B8A9-ED15-44C4-9EFB-7A36C9099123}" destId="{01DDCD07-93C1-4DD1-8CAA-7FB64AADA5A7}" srcOrd="1" destOrd="0" parTransId="{69BA9029-47E7-48D8-A4E3-97A99B26DFE2}" sibTransId="{496462F2-9E71-4C36-AD6A-9FB0AF088607}"/>
    <dgm:cxn modelId="{A5C58C6D-2A6E-4542-8A1F-5BAFFD116F33}" type="presOf" srcId="{21E8DA9B-BF7B-4768-99E4-BABFFB6EF11F}" destId="{303EFFE7-AF63-42B2-8580-E40F10E322DD}" srcOrd="0" destOrd="0" presId="urn:microsoft.com/office/officeart/2008/layout/LinedList"/>
    <dgm:cxn modelId="{5E56CDD0-2DA9-43D2-A1C0-43BC39D71158}" type="presOf" srcId="{C7B7FDC3-8FCD-4C05-8FF4-4BCB6F391FB8}" destId="{4112C047-E7A0-4F58-9764-129D06BC49ED}" srcOrd="0" destOrd="0" presId="urn:microsoft.com/office/officeart/2008/layout/LinedList"/>
    <dgm:cxn modelId="{CF8309B3-3F38-48E1-A30C-96E02C1E887B}" srcId="{80B8B8A9-ED15-44C4-9EFB-7A36C9099123}" destId="{0D269346-452E-40E6-83E2-3A48A91A4E49}" srcOrd="8" destOrd="0" parTransId="{FF1416E1-A47C-4702-8E44-252509B1FCF8}" sibTransId="{09748F16-79F1-4515-8468-F5EFBBE04CA3}"/>
    <dgm:cxn modelId="{3EAC6908-E8A5-4AFF-B347-1AA34B5C87E0}" type="presOf" srcId="{71550845-19DB-4D88-B6FB-28DDA29CE8D0}" destId="{4DF3013E-974B-4100-B598-48FEFCA82CE6}" srcOrd="0" destOrd="0" presId="urn:microsoft.com/office/officeart/2008/layout/LinedList"/>
    <dgm:cxn modelId="{6313DE24-01F4-486C-8ABD-39BBBF0115CF}" srcId="{80B8B8A9-ED15-44C4-9EFB-7A36C9099123}" destId="{1C22B7E8-5A62-40DE-9EF3-6C660FAAB19C}" srcOrd="5" destOrd="0" parTransId="{B011ADF7-8B5C-444E-9FEF-95BFEE16A983}" sibTransId="{1226AD04-68BB-48F4-AB2E-4A8B3CC75C00}"/>
    <dgm:cxn modelId="{326B51E6-A659-4EDD-A8F3-F90DA5D23F46}" type="presOf" srcId="{1C22B7E8-5A62-40DE-9EF3-6C660FAAB19C}" destId="{E83CE5CF-E6EC-4AF0-B9B8-FD67ECDFD4C6}" srcOrd="0" destOrd="0" presId="urn:microsoft.com/office/officeart/2008/layout/LinedList"/>
    <dgm:cxn modelId="{A053188C-5FBA-498C-BE32-E95E1038369F}" srcId="{80B8B8A9-ED15-44C4-9EFB-7A36C9099123}" destId="{B68DFD14-4303-4596-A8B3-638DC8D5D599}" srcOrd="3" destOrd="0" parTransId="{09AC31E7-191C-4344-9335-DE2471188193}" sibTransId="{C3C27487-5D70-48BE-8578-C11D60ECF247}"/>
    <dgm:cxn modelId="{660E940D-F685-4E7F-A759-8F7581E5150A}" type="presOf" srcId="{51C9E301-6F4F-44C9-BD64-7014E5D70D01}" destId="{F88F8AA5-96F8-48E7-A432-609514B2E5D7}" srcOrd="0" destOrd="0" presId="urn:microsoft.com/office/officeart/2008/layout/LinedList"/>
    <dgm:cxn modelId="{0FA59F9E-19E7-430D-88A4-09ABE051C549}" srcId="{80B8B8A9-ED15-44C4-9EFB-7A36C9099123}" destId="{21E8DA9B-BF7B-4768-99E4-BABFFB6EF11F}" srcOrd="2" destOrd="0" parTransId="{2A9308B4-1655-4CB1-99C7-9FB8AF4515C6}" sibTransId="{7B84A466-8FEA-4207-8213-52CA0EC5EC1C}"/>
    <dgm:cxn modelId="{59A613FA-94AF-480A-9DAD-C9EEB6540A41}" type="presOf" srcId="{0D269346-452E-40E6-83E2-3A48A91A4E49}" destId="{82E66B3F-98B8-4B01-AFAA-AFD0727B91A2}" srcOrd="0" destOrd="0" presId="urn:microsoft.com/office/officeart/2008/layout/LinedList"/>
    <dgm:cxn modelId="{711CCB5F-CE46-48B9-9A85-8943E1293EFD}" type="presOf" srcId="{80B8B8A9-ED15-44C4-9EFB-7A36C9099123}" destId="{6FFAAF93-6C83-48DF-A2D1-CC10D2C6A8AF}" srcOrd="0" destOrd="0" presId="urn:microsoft.com/office/officeart/2008/layout/LinedList"/>
    <dgm:cxn modelId="{6C6E3582-E0D4-4AA5-A1CF-89CDED26E014}" srcId="{80B8B8A9-ED15-44C4-9EFB-7A36C9099123}" destId="{71550845-19DB-4D88-B6FB-28DDA29CE8D0}" srcOrd="6" destOrd="0" parTransId="{66FE9293-5919-4A9B-972D-68BFAFF2FF44}" sibTransId="{82A630AF-66C4-4D80-8DC5-4E7268BCD3B6}"/>
    <dgm:cxn modelId="{D9BA76A3-BEA8-470C-A499-ADACD78BF34A}" type="presOf" srcId="{01DDCD07-93C1-4DD1-8CAA-7FB64AADA5A7}" destId="{6DA11FF3-0CF8-4111-95AA-B01419F05130}" srcOrd="0" destOrd="0" presId="urn:microsoft.com/office/officeart/2008/layout/LinedList"/>
    <dgm:cxn modelId="{AD72B111-53CE-4C38-A35A-F7FAB80332F2}" type="presParOf" srcId="{6FFAAF93-6C83-48DF-A2D1-CC10D2C6A8AF}" destId="{BFC43199-B70F-4BB4-A292-148F00085F06}" srcOrd="0" destOrd="0" presId="urn:microsoft.com/office/officeart/2008/layout/LinedList"/>
    <dgm:cxn modelId="{F7713393-F51B-400F-A91D-27E21B2BDC33}" type="presParOf" srcId="{6FFAAF93-6C83-48DF-A2D1-CC10D2C6A8AF}" destId="{F4FA3CFA-7E58-4E15-8BE4-DF7A86446B1A}" srcOrd="1" destOrd="0" presId="urn:microsoft.com/office/officeart/2008/layout/LinedList"/>
    <dgm:cxn modelId="{8AC03D13-9808-407B-B3D0-35F1AD415095}" type="presParOf" srcId="{F4FA3CFA-7E58-4E15-8BE4-DF7A86446B1A}" destId="{FDF431EA-6B7C-4301-A295-1280453FF0E3}" srcOrd="0" destOrd="0" presId="urn:microsoft.com/office/officeart/2008/layout/LinedList"/>
    <dgm:cxn modelId="{F5F53BDB-27AF-4E09-A3F3-CF0089DFB3DD}" type="presParOf" srcId="{F4FA3CFA-7E58-4E15-8BE4-DF7A86446B1A}" destId="{76F202CF-C780-4A16-945D-E139182A0764}" srcOrd="1" destOrd="0" presId="urn:microsoft.com/office/officeart/2008/layout/LinedList"/>
    <dgm:cxn modelId="{FDC3A08C-CF33-4EB5-802F-B9EB77241639}" type="presParOf" srcId="{6FFAAF93-6C83-48DF-A2D1-CC10D2C6A8AF}" destId="{313716F6-DB74-42B5-8225-0F9E0A2B0D98}" srcOrd="2" destOrd="0" presId="urn:microsoft.com/office/officeart/2008/layout/LinedList"/>
    <dgm:cxn modelId="{F22E4763-F8E5-4F11-B232-00A882FF86B2}" type="presParOf" srcId="{6FFAAF93-6C83-48DF-A2D1-CC10D2C6A8AF}" destId="{82CAC8D1-91AE-4C14-A474-FAB5ECABFC3F}" srcOrd="3" destOrd="0" presId="urn:microsoft.com/office/officeart/2008/layout/LinedList"/>
    <dgm:cxn modelId="{4FDA8B68-8E6C-4904-88D9-D34D2945BF8F}" type="presParOf" srcId="{82CAC8D1-91AE-4C14-A474-FAB5ECABFC3F}" destId="{6DA11FF3-0CF8-4111-95AA-B01419F05130}" srcOrd="0" destOrd="0" presId="urn:microsoft.com/office/officeart/2008/layout/LinedList"/>
    <dgm:cxn modelId="{83948087-C6AF-4A1E-8FC1-BDF579873D3E}" type="presParOf" srcId="{82CAC8D1-91AE-4C14-A474-FAB5ECABFC3F}" destId="{E380D853-6966-4308-81D2-E8B959945C68}" srcOrd="1" destOrd="0" presId="urn:microsoft.com/office/officeart/2008/layout/LinedList"/>
    <dgm:cxn modelId="{E15C79C9-1F6C-4ED6-AF76-8B1BEA267EAD}" type="presParOf" srcId="{6FFAAF93-6C83-48DF-A2D1-CC10D2C6A8AF}" destId="{6F7A3FAF-DC13-490E-9672-21CAB832B858}" srcOrd="4" destOrd="0" presId="urn:microsoft.com/office/officeart/2008/layout/LinedList"/>
    <dgm:cxn modelId="{7152E8B4-B213-4072-92A1-9EB0ECF8D5C0}" type="presParOf" srcId="{6FFAAF93-6C83-48DF-A2D1-CC10D2C6A8AF}" destId="{B7E07712-3615-42E6-9600-3A78B2F8DDD6}" srcOrd="5" destOrd="0" presId="urn:microsoft.com/office/officeart/2008/layout/LinedList"/>
    <dgm:cxn modelId="{30F62143-22A6-42C9-92B7-4943BBA28C71}" type="presParOf" srcId="{B7E07712-3615-42E6-9600-3A78B2F8DDD6}" destId="{303EFFE7-AF63-42B2-8580-E40F10E322DD}" srcOrd="0" destOrd="0" presId="urn:microsoft.com/office/officeart/2008/layout/LinedList"/>
    <dgm:cxn modelId="{4FAD3A2C-A000-437C-8A03-FD7219836C9D}" type="presParOf" srcId="{B7E07712-3615-42E6-9600-3A78B2F8DDD6}" destId="{039C726B-B0E8-4ED4-BD9A-5239FAC507A1}" srcOrd="1" destOrd="0" presId="urn:microsoft.com/office/officeart/2008/layout/LinedList"/>
    <dgm:cxn modelId="{3186B89B-CBD0-458B-8F95-339E21CBE187}" type="presParOf" srcId="{6FFAAF93-6C83-48DF-A2D1-CC10D2C6A8AF}" destId="{D90B8F56-A9A1-4132-AC8F-8FD2E0184297}" srcOrd="6" destOrd="0" presId="urn:microsoft.com/office/officeart/2008/layout/LinedList"/>
    <dgm:cxn modelId="{E4FE63D3-61C0-4A84-905A-699E3DF5C6DE}" type="presParOf" srcId="{6FFAAF93-6C83-48DF-A2D1-CC10D2C6A8AF}" destId="{98CD96D9-A8AB-437F-A5E2-C33A28FF1B2B}" srcOrd="7" destOrd="0" presId="urn:microsoft.com/office/officeart/2008/layout/LinedList"/>
    <dgm:cxn modelId="{A33162DD-B1A4-4695-B6B8-3A0225CCD0BC}" type="presParOf" srcId="{98CD96D9-A8AB-437F-A5E2-C33A28FF1B2B}" destId="{9C3B6BFC-B917-427D-BB6A-575FD56E6B95}" srcOrd="0" destOrd="0" presId="urn:microsoft.com/office/officeart/2008/layout/LinedList"/>
    <dgm:cxn modelId="{9341262E-2102-45E9-8B73-A859AC8D645C}" type="presParOf" srcId="{98CD96D9-A8AB-437F-A5E2-C33A28FF1B2B}" destId="{773D6650-A9EF-4016-AFDC-B3E756FED9C4}" srcOrd="1" destOrd="0" presId="urn:microsoft.com/office/officeart/2008/layout/LinedList"/>
    <dgm:cxn modelId="{AB1051E3-22F2-4633-A2E8-DDD5A7088D4D}" type="presParOf" srcId="{6FFAAF93-6C83-48DF-A2D1-CC10D2C6A8AF}" destId="{E4D42A4F-8F83-4A33-9533-D7CBEED83306}" srcOrd="8" destOrd="0" presId="urn:microsoft.com/office/officeart/2008/layout/LinedList"/>
    <dgm:cxn modelId="{ADCDEF73-4132-4895-BD8A-488FD73417FC}" type="presParOf" srcId="{6FFAAF93-6C83-48DF-A2D1-CC10D2C6A8AF}" destId="{C9B087BD-F0C4-48A0-85BE-3FCF316035FF}" srcOrd="9" destOrd="0" presId="urn:microsoft.com/office/officeart/2008/layout/LinedList"/>
    <dgm:cxn modelId="{628E7242-547A-45B6-BF36-037747FB9C9E}" type="presParOf" srcId="{C9B087BD-F0C4-48A0-85BE-3FCF316035FF}" destId="{4112C047-E7A0-4F58-9764-129D06BC49ED}" srcOrd="0" destOrd="0" presId="urn:microsoft.com/office/officeart/2008/layout/LinedList"/>
    <dgm:cxn modelId="{F193F95C-D790-406E-9893-5CA0C248A424}" type="presParOf" srcId="{C9B087BD-F0C4-48A0-85BE-3FCF316035FF}" destId="{83140DC0-E854-42D4-A0CF-ACC8D74556EB}" srcOrd="1" destOrd="0" presId="urn:microsoft.com/office/officeart/2008/layout/LinedList"/>
    <dgm:cxn modelId="{55E53ABA-E748-411D-8986-D3F1F29BA20E}" type="presParOf" srcId="{6FFAAF93-6C83-48DF-A2D1-CC10D2C6A8AF}" destId="{090B78D5-6AFD-46F7-ADDA-BD4DD5A5FB35}" srcOrd="10" destOrd="0" presId="urn:microsoft.com/office/officeart/2008/layout/LinedList"/>
    <dgm:cxn modelId="{BEBC4A52-D4F1-4BDD-A438-32F1D8A9B231}" type="presParOf" srcId="{6FFAAF93-6C83-48DF-A2D1-CC10D2C6A8AF}" destId="{2DA0C434-5956-4C27-AE9E-21A26F7E5996}" srcOrd="11" destOrd="0" presId="urn:microsoft.com/office/officeart/2008/layout/LinedList"/>
    <dgm:cxn modelId="{445024E1-DA21-4F94-908C-24762864EEFA}" type="presParOf" srcId="{2DA0C434-5956-4C27-AE9E-21A26F7E5996}" destId="{E83CE5CF-E6EC-4AF0-B9B8-FD67ECDFD4C6}" srcOrd="0" destOrd="0" presId="urn:microsoft.com/office/officeart/2008/layout/LinedList"/>
    <dgm:cxn modelId="{9ABC1E3B-3C4E-46C5-B70E-275AE7EE9848}" type="presParOf" srcId="{2DA0C434-5956-4C27-AE9E-21A26F7E5996}" destId="{1FA67160-1DA7-4FDF-BBAE-EB360A325027}" srcOrd="1" destOrd="0" presId="urn:microsoft.com/office/officeart/2008/layout/LinedList"/>
    <dgm:cxn modelId="{E34CFBBE-CCFC-4256-AFD1-DC5F5B843FF6}" type="presParOf" srcId="{6FFAAF93-6C83-48DF-A2D1-CC10D2C6A8AF}" destId="{C79563CC-9BE1-42D8-AED9-0BBDBA2A4833}" srcOrd="12" destOrd="0" presId="urn:microsoft.com/office/officeart/2008/layout/LinedList"/>
    <dgm:cxn modelId="{0A3A28CF-2E33-4D49-952C-480AC7196595}" type="presParOf" srcId="{6FFAAF93-6C83-48DF-A2D1-CC10D2C6A8AF}" destId="{028BF40E-7520-43E5-BB21-DB8CD63B1F12}" srcOrd="13" destOrd="0" presId="urn:microsoft.com/office/officeart/2008/layout/LinedList"/>
    <dgm:cxn modelId="{100F6920-5995-4E06-8BA2-EF86FCA247D9}" type="presParOf" srcId="{028BF40E-7520-43E5-BB21-DB8CD63B1F12}" destId="{4DF3013E-974B-4100-B598-48FEFCA82CE6}" srcOrd="0" destOrd="0" presId="urn:microsoft.com/office/officeart/2008/layout/LinedList"/>
    <dgm:cxn modelId="{CDFC0B6A-36CB-4C95-9F67-90E8A5F1FE7F}" type="presParOf" srcId="{028BF40E-7520-43E5-BB21-DB8CD63B1F12}" destId="{40707ADB-F700-4109-97B1-7CAAC370B9EF}" srcOrd="1" destOrd="0" presId="urn:microsoft.com/office/officeart/2008/layout/LinedList"/>
    <dgm:cxn modelId="{18776FC4-4C71-42EB-AF88-89BCA6659AEE}" type="presParOf" srcId="{6FFAAF93-6C83-48DF-A2D1-CC10D2C6A8AF}" destId="{3EA92A29-69DA-4124-9B61-E167FEB178F9}" srcOrd="14" destOrd="0" presId="urn:microsoft.com/office/officeart/2008/layout/LinedList"/>
    <dgm:cxn modelId="{5EFAE892-DECA-448A-821C-543FC7C3E4C2}" type="presParOf" srcId="{6FFAAF93-6C83-48DF-A2D1-CC10D2C6A8AF}" destId="{09FA7239-4422-434B-89BA-B9AE3B2BFB79}" srcOrd="15" destOrd="0" presId="urn:microsoft.com/office/officeart/2008/layout/LinedList"/>
    <dgm:cxn modelId="{455E682A-5C79-423D-8F96-2AE46DC647A8}" type="presParOf" srcId="{09FA7239-4422-434B-89BA-B9AE3B2BFB79}" destId="{F88F8AA5-96F8-48E7-A432-609514B2E5D7}" srcOrd="0" destOrd="0" presId="urn:microsoft.com/office/officeart/2008/layout/LinedList"/>
    <dgm:cxn modelId="{DA5187A1-8B43-42A3-AB2A-D976377E6413}" type="presParOf" srcId="{09FA7239-4422-434B-89BA-B9AE3B2BFB79}" destId="{9E61577F-8F57-45E3-BCA2-57F6181DB579}" srcOrd="1" destOrd="0" presId="urn:microsoft.com/office/officeart/2008/layout/LinedList"/>
    <dgm:cxn modelId="{44D9ACBD-AE07-48B0-870B-08B3AA1D0616}" type="presParOf" srcId="{6FFAAF93-6C83-48DF-A2D1-CC10D2C6A8AF}" destId="{F6CDE300-A563-449C-9B0A-B0D150CB41B5}" srcOrd="16" destOrd="0" presId="urn:microsoft.com/office/officeart/2008/layout/LinedList"/>
    <dgm:cxn modelId="{2AE8A8B1-5781-4BF0-BC24-4FA6279EADE8}" type="presParOf" srcId="{6FFAAF93-6C83-48DF-A2D1-CC10D2C6A8AF}" destId="{512FBFF4-D9F4-438F-8AB4-F6665FAF5DF0}" srcOrd="17" destOrd="0" presId="urn:microsoft.com/office/officeart/2008/layout/LinedList"/>
    <dgm:cxn modelId="{C669F012-7C18-47D5-BEFB-B83588167F61}" type="presParOf" srcId="{512FBFF4-D9F4-438F-8AB4-F6665FAF5DF0}" destId="{82E66B3F-98B8-4B01-AFAA-AFD0727B91A2}" srcOrd="0" destOrd="0" presId="urn:microsoft.com/office/officeart/2008/layout/LinedList"/>
    <dgm:cxn modelId="{09B275DF-3D0B-4E09-9BDF-3B3807C0FB13}" type="presParOf" srcId="{512FBFF4-D9F4-438F-8AB4-F6665FAF5DF0}" destId="{83EC8FE7-CF61-4ADE-A81F-36D0D5A6F43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92764-59C8-4D5D-AFC2-60265DEB89E0}">
      <dsp:nvSpPr>
        <dsp:cNvPr id="0" name=""/>
        <dsp:cNvSpPr/>
      </dsp:nvSpPr>
      <dsp:spPr>
        <a:xfrm>
          <a:off x="0" y="0"/>
          <a:ext cx="5010912" cy="121103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The United Nations: Age 60 years. </a:t>
          </a:r>
        </a:p>
      </dsp:txBody>
      <dsp:txXfrm>
        <a:off x="35470" y="35470"/>
        <a:ext cx="3601782" cy="1140091"/>
      </dsp:txXfrm>
    </dsp:sp>
    <dsp:sp modelId="{40CDBC84-5C8F-4624-8ED9-F9803A6EF9D9}">
      <dsp:nvSpPr>
        <dsp:cNvPr id="0" name=""/>
        <dsp:cNvSpPr/>
      </dsp:nvSpPr>
      <dsp:spPr>
        <a:xfrm>
          <a:off x="419663" y="1431218"/>
          <a:ext cx="5010912" cy="1211031"/>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In many developed countries: The age of 65 is used as a reference point for older persons.</a:t>
          </a:r>
        </a:p>
      </dsp:txBody>
      <dsp:txXfrm>
        <a:off x="455133" y="1466688"/>
        <a:ext cx="3733137" cy="1140091"/>
      </dsp:txXfrm>
    </dsp:sp>
    <dsp:sp modelId="{BCFBBDC4-8B4D-4EBA-B24C-A95C19A179E8}">
      <dsp:nvSpPr>
        <dsp:cNvPr id="0" name=""/>
        <dsp:cNvSpPr/>
      </dsp:nvSpPr>
      <dsp:spPr>
        <a:xfrm>
          <a:off x="833064" y="2862437"/>
          <a:ext cx="5010912" cy="1211031"/>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Or the age when older people becomes eligible for older person’s social security benefits. </a:t>
          </a:r>
        </a:p>
      </dsp:txBody>
      <dsp:txXfrm>
        <a:off x="868534" y="2897907"/>
        <a:ext cx="3739401" cy="1140091"/>
      </dsp:txXfrm>
    </dsp:sp>
    <dsp:sp modelId="{5F07BE79-9153-481C-8CB0-037387208FFF}">
      <dsp:nvSpPr>
        <dsp:cNvPr id="0" name=""/>
        <dsp:cNvSpPr/>
      </dsp:nvSpPr>
      <dsp:spPr>
        <a:xfrm>
          <a:off x="1252728" y="4293656"/>
          <a:ext cx="5010912" cy="121103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So, there is no exact definition of "old” as this concept has different meanings in different societies</a:t>
          </a:r>
        </a:p>
      </dsp:txBody>
      <dsp:txXfrm>
        <a:off x="1288198" y="4329126"/>
        <a:ext cx="3733137" cy="1140091"/>
      </dsp:txXfrm>
    </dsp:sp>
    <dsp:sp modelId="{B01BEF83-C1A9-4B38-B92B-0D76213262FC}">
      <dsp:nvSpPr>
        <dsp:cNvPr id="0" name=""/>
        <dsp:cNvSpPr/>
      </dsp:nvSpPr>
      <dsp:spPr>
        <a:xfrm>
          <a:off x="4223741" y="927539"/>
          <a:ext cx="787170" cy="78717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4400854" y="927539"/>
        <a:ext cx="432944" cy="592345"/>
      </dsp:txXfrm>
    </dsp:sp>
    <dsp:sp modelId="{C6F8DDBB-45C2-48CC-8614-0F6915CEAFC7}">
      <dsp:nvSpPr>
        <dsp:cNvPr id="0" name=""/>
        <dsp:cNvSpPr/>
      </dsp:nvSpPr>
      <dsp:spPr>
        <a:xfrm>
          <a:off x="4643405" y="2358758"/>
          <a:ext cx="787170" cy="787170"/>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4820518" y="2358758"/>
        <a:ext cx="432944" cy="592345"/>
      </dsp:txXfrm>
    </dsp:sp>
    <dsp:sp modelId="{F89F2FC9-133E-40F7-B061-EED87D2F6849}">
      <dsp:nvSpPr>
        <dsp:cNvPr id="0" name=""/>
        <dsp:cNvSpPr/>
      </dsp:nvSpPr>
      <dsp:spPr>
        <a:xfrm>
          <a:off x="5056805" y="3789977"/>
          <a:ext cx="787170" cy="787170"/>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5233918" y="3789977"/>
        <a:ext cx="432944" cy="592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4DB32-5683-40F3-BCEF-53331A371C12}">
      <dsp:nvSpPr>
        <dsp:cNvPr id="0" name=""/>
        <dsp:cNvSpPr/>
      </dsp:nvSpPr>
      <dsp:spPr>
        <a:xfrm>
          <a:off x="0" y="75239"/>
          <a:ext cx="10058399" cy="1904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a:t>Inclusion means a rights-based approach to community programming, aiming to ensure </a:t>
          </a:r>
          <a:r>
            <a:rPr lang="en-GB" sz="2200" i="1" kern="1200"/>
            <a:t>older people and </a:t>
          </a:r>
          <a:r>
            <a:rPr lang="en-GB" sz="2200" kern="1200"/>
            <a:t>persons with disabilities have equal access to basic services and a voice in the development and implementation of those services. At the same time, it requires that mainstream organisations make dedicated efforts to address and remove barriers. (IFRC 2015)</a:t>
          </a:r>
          <a:endParaRPr lang="en-US" sz="2200" kern="1200"/>
        </a:p>
      </dsp:txBody>
      <dsp:txXfrm>
        <a:off x="92983" y="168222"/>
        <a:ext cx="9872433" cy="1718794"/>
      </dsp:txXfrm>
    </dsp:sp>
    <dsp:sp modelId="{5C2CDAF3-DA5B-48E6-985D-2B1DBF711F7B}">
      <dsp:nvSpPr>
        <dsp:cNvPr id="0" name=""/>
        <dsp:cNvSpPr/>
      </dsp:nvSpPr>
      <dsp:spPr>
        <a:xfrm>
          <a:off x="0" y="2043360"/>
          <a:ext cx="10058399" cy="1904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a:t>International Federation of Red Cross and Red Crescent Societies, </a:t>
          </a:r>
          <a:r>
            <a:rPr lang="en-GB" sz="2200" i="1" kern="1200"/>
            <a:t>All Under One Roof, Disability-inclusive shelter and settlements in emergencies</a:t>
          </a:r>
          <a:r>
            <a:rPr lang="en-GB" sz="2200" kern="1200"/>
            <a:t>, Geneva, IFRC, 2015, p10 </a:t>
          </a:r>
          <a:r>
            <a:rPr lang="en-GB" sz="2200" u="sng" kern="1200">
              <a:hlinkClick xmlns:r="http://schemas.openxmlformats.org/officeDocument/2006/relationships" r:id="rId1"/>
            </a:rPr>
            <a:t>http://bit.ly/2Bt4FCZ</a:t>
          </a:r>
          <a:r>
            <a:rPr lang="en-GB" sz="2200" kern="1200"/>
            <a:t> </a:t>
          </a:r>
          <a:endParaRPr lang="en-US" sz="2200" kern="1200"/>
        </a:p>
      </dsp:txBody>
      <dsp:txXfrm>
        <a:off x="92983" y="2136343"/>
        <a:ext cx="9872433" cy="17187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5CBD0-CCE7-4E0C-9A1E-A790DACB2690}">
      <dsp:nvSpPr>
        <dsp:cNvPr id="0" name=""/>
        <dsp:cNvSpPr/>
      </dsp:nvSpPr>
      <dsp:spPr>
        <a:xfrm>
          <a:off x="3637" y="825596"/>
          <a:ext cx="1969692" cy="275756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565" tIns="330200" rIns="153565" bIns="330200" numCol="1" spcCol="1270" anchor="t" anchorCtr="0">
          <a:noAutofit/>
        </a:bodyPr>
        <a:lstStyle/>
        <a:p>
          <a:pPr lvl="0" algn="l" defTabSz="488950">
            <a:lnSpc>
              <a:spcPct val="90000"/>
            </a:lnSpc>
            <a:spcBef>
              <a:spcPct val="0"/>
            </a:spcBef>
            <a:spcAft>
              <a:spcPct val="35000"/>
            </a:spcAft>
          </a:pPr>
          <a:r>
            <a:rPr lang="en-GB" sz="1100" b="1" kern="1200" dirty="0"/>
            <a:t>Participation</a:t>
          </a:r>
          <a:r>
            <a:rPr lang="en-GB" sz="1100" kern="1200" dirty="0"/>
            <a:t>: Ensure older people, persons with disabilities, and or other vulnerable groups are involved in all stages of the programme.</a:t>
          </a:r>
          <a:endParaRPr lang="en-US" sz="1100" kern="1200" dirty="0"/>
        </a:p>
      </dsp:txBody>
      <dsp:txXfrm>
        <a:off x="3637" y="1873472"/>
        <a:ext cx="1969692" cy="1654541"/>
      </dsp:txXfrm>
    </dsp:sp>
    <dsp:sp modelId="{F4AA1E8A-6826-4815-9AC2-8C8C955E500B}">
      <dsp:nvSpPr>
        <dsp:cNvPr id="0" name=""/>
        <dsp:cNvSpPr/>
      </dsp:nvSpPr>
      <dsp:spPr>
        <a:xfrm>
          <a:off x="574848" y="1101353"/>
          <a:ext cx="827270" cy="827270"/>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497" tIns="12700" rIns="64497" bIns="12700" numCol="1" spcCol="1270" anchor="ctr" anchorCtr="0">
          <a:noAutofit/>
        </a:bodyPr>
        <a:lstStyle/>
        <a:p>
          <a:pPr lvl="0" algn="ctr" defTabSz="1778000">
            <a:lnSpc>
              <a:spcPct val="90000"/>
            </a:lnSpc>
            <a:spcBef>
              <a:spcPct val="0"/>
            </a:spcBef>
            <a:spcAft>
              <a:spcPct val="35000"/>
            </a:spcAft>
          </a:pPr>
          <a:r>
            <a:rPr lang="en-US" sz="4000" kern="1200"/>
            <a:t>1</a:t>
          </a:r>
        </a:p>
      </dsp:txBody>
      <dsp:txXfrm>
        <a:off x="695999" y="1222504"/>
        <a:ext cx="584968" cy="584968"/>
      </dsp:txXfrm>
    </dsp:sp>
    <dsp:sp modelId="{99A1D972-3599-44AF-B694-B46547C414F3}">
      <dsp:nvSpPr>
        <dsp:cNvPr id="0" name=""/>
        <dsp:cNvSpPr/>
      </dsp:nvSpPr>
      <dsp:spPr>
        <a:xfrm>
          <a:off x="3637" y="3583093"/>
          <a:ext cx="1969692"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FE986-6195-4D78-8DC4-E6C63B742F49}">
      <dsp:nvSpPr>
        <dsp:cNvPr id="0" name=""/>
        <dsp:cNvSpPr/>
      </dsp:nvSpPr>
      <dsp:spPr>
        <a:xfrm>
          <a:off x="2170299" y="825596"/>
          <a:ext cx="1969692" cy="275756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565" tIns="330200" rIns="153565" bIns="330200" numCol="1" spcCol="1270" anchor="t" anchorCtr="0">
          <a:noAutofit/>
        </a:bodyPr>
        <a:lstStyle/>
        <a:p>
          <a:pPr lvl="0" algn="l" defTabSz="488950">
            <a:lnSpc>
              <a:spcPct val="90000"/>
            </a:lnSpc>
            <a:spcBef>
              <a:spcPct val="0"/>
            </a:spcBef>
            <a:spcAft>
              <a:spcPct val="35000"/>
            </a:spcAft>
          </a:pPr>
          <a:r>
            <a:rPr lang="en-GB" sz="1100" b="1" kern="1200"/>
            <a:t>Identify and understand</a:t>
          </a:r>
          <a:r>
            <a:rPr lang="en-GB" sz="1100" kern="1200"/>
            <a:t> the social, economic, environmental and power dynamics contributing to exclusion and who is excluded as a result. </a:t>
          </a:r>
          <a:endParaRPr lang="en-US" sz="1100" kern="1200"/>
        </a:p>
      </dsp:txBody>
      <dsp:txXfrm>
        <a:off x="2170299" y="1873472"/>
        <a:ext cx="1969692" cy="1654541"/>
      </dsp:txXfrm>
    </dsp:sp>
    <dsp:sp modelId="{C04DB8E3-47DF-4F03-B203-7F778C29AB2E}">
      <dsp:nvSpPr>
        <dsp:cNvPr id="0" name=""/>
        <dsp:cNvSpPr/>
      </dsp:nvSpPr>
      <dsp:spPr>
        <a:xfrm>
          <a:off x="2741510" y="1101353"/>
          <a:ext cx="827270" cy="827270"/>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497" tIns="12700" rIns="64497" bIns="12700" numCol="1" spcCol="1270" anchor="ctr" anchorCtr="0">
          <a:noAutofit/>
        </a:bodyPr>
        <a:lstStyle/>
        <a:p>
          <a:pPr lvl="0" algn="ctr" defTabSz="1778000">
            <a:lnSpc>
              <a:spcPct val="90000"/>
            </a:lnSpc>
            <a:spcBef>
              <a:spcPct val="0"/>
            </a:spcBef>
            <a:spcAft>
              <a:spcPct val="35000"/>
            </a:spcAft>
          </a:pPr>
          <a:r>
            <a:rPr lang="en-US" sz="4000" kern="1200"/>
            <a:t>2</a:t>
          </a:r>
        </a:p>
      </dsp:txBody>
      <dsp:txXfrm>
        <a:off x="2862661" y="1222504"/>
        <a:ext cx="584968" cy="584968"/>
      </dsp:txXfrm>
    </dsp:sp>
    <dsp:sp modelId="{142D52BE-9686-4E12-9425-E2C5F4A27F54}">
      <dsp:nvSpPr>
        <dsp:cNvPr id="0" name=""/>
        <dsp:cNvSpPr/>
      </dsp:nvSpPr>
      <dsp:spPr>
        <a:xfrm>
          <a:off x="2170299" y="3583093"/>
          <a:ext cx="1969692"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1C2EFC-1AB0-4F9A-AB0E-2C613E3A5B7E}">
      <dsp:nvSpPr>
        <dsp:cNvPr id="0" name=""/>
        <dsp:cNvSpPr/>
      </dsp:nvSpPr>
      <dsp:spPr>
        <a:xfrm>
          <a:off x="4336961" y="825596"/>
          <a:ext cx="1969692" cy="275756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565" tIns="330200" rIns="153565" bIns="330200" numCol="1" spcCol="1270" anchor="t" anchorCtr="0">
          <a:noAutofit/>
        </a:bodyPr>
        <a:lstStyle/>
        <a:p>
          <a:pPr lvl="0" algn="l" defTabSz="488950">
            <a:lnSpc>
              <a:spcPct val="90000"/>
            </a:lnSpc>
            <a:spcBef>
              <a:spcPct val="0"/>
            </a:spcBef>
            <a:spcAft>
              <a:spcPct val="35000"/>
            </a:spcAft>
          </a:pPr>
          <a:r>
            <a:rPr lang="en-GB" sz="1100" b="1" kern="1200"/>
            <a:t>Be Aware,</a:t>
          </a:r>
          <a:r>
            <a:rPr lang="en-GB" sz="1100" kern="1200"/>
            <a:t> </a:t>
          </a:r>
          <a:r>
            <a:rPr lang="en-GB" sz="1100" b="1" kern="1200"/>
            <a:t>question and challenge</a:t>
          </a:r>
          <a:r>
            <a:rPr lang="en-GB" sz="1100" kern="1200"/>
            <a:t> social norms, attitudes and institutional and remove barriers and create an enabling environment for inclusion.</a:t>
          </a:r>
          <a:endParaRPr lang="en-US" sz="1100" kern="1200"/>
        </a:p>
      </dsp:txBody>
      <dsp:txXfrm>
        <a:off x="4336961" y="1873472"/>
        <a:ext cx="1969692" cy="1654541"/>
      </dsp:txXfrm>
    </dsp:sp>
    <dsp:sp modelId="{FFD82ED4-AD3E-4118-BB96-6CA3EE13FD5F}">
      <dsp:nvSpPr>
        <dsp:cNvPr id="0" name=""/>
        <dsp:cNvSpPr/>
      </dsp:nvSpPr>
      <dsp:spPr>
        <a:xfrm>
          <a:off x="4908172" y="1101353"/>
          <a:ext cx="827270" cy="827270"/>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497" tIns="12700" rIns="64497" bIns="12700" numCol="1" spcCol="1270" anchor="ctr" anchorCtr="0">
          <a:noAutofit/>
        </a:bodyPr>
        <a:lstStyle/>
        <a:p>
          <a:pPr lvl="0" algn="ctr" defTabSz="1778000">
            <a:lnSpc>
              <a:spcPct val="90000"/>
            </a:lnSpc>
            <a:spcBef>
              <a:spcPct val="0"/>
            </a:spcBef>
            <a:spcAft>
              <a:spcPct val="35000"/>
            </a:spcAft>
          </a:pPr>
          <a:r>
            <a:rPr lang="en-US" sz="4000" kern="1200"/>
            <a:t>3</a:t>
          </a:r>
        </a:p>
      </dsp:txBody>
      <dsp:txXfrm>
        <a:off x="5029323" y="1222504"/>
        <a:ext cx="584968" cy="584968"/>
      </dsp:txXfrm>
    </dsp:sp>
    <dsp:sp modelId="{CC8B879A-8B4D-439F-8049-AFF35694E995}">
      <dsp:nvSpPr>
        <dsp:cNvPr id="0" name=""/>
        <dsp:cNvSpPr/>
      </dsp:nvSpPr>
      <dsp:spPr>
        <a:xfrm>
          <a:off x="4336961" y="3583093"/>
          <a:ext cx="1969692"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DB08C-FAD7-495B-9F2E-974D2895BDE2}">
      <dsp:nvSpPr>
        <dsp:cNvPr id="0" name=""/>
        <dsp:cNvSpPr/>
      </dsp:nvSpPr>
      <dsp:spPr>
        <a:xfrm>
          <a:off x="6503623" y="825596"/>
          <a:ext cx="1969692" cy="275756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565" tIns="330200" rIns="153565" bIns="330200" numCol="1" spcCol="1270" anchor="t" anchorCtr="0">
          <a:noAutofit/>
        </a:bodyPr>
        <a:lstStyle/>
        <a:p>
          <a:pPr lvl="0" algn="l" defTabSz="488950">
            <a:lnSpc>
              <a:spcPct val="90000"/>
            </a:lnSpc>
            <a:spcBef>
              <a:spcPct val="0"/>
            </a:spcBef>
            <a:spcAft>
              <a:spcPct val="35000"/>
            </a:spcAft>
          </a:pPr>
          <a:r>
            <a:rPr lang="en-GB" sz="1100" b="1" kern="1200"/>
            <a:t>Do No Harm</a:t>
          </a:r>
          <a:r>
            <a:rPr lang="en-GB" sz="1100" kern="1200"/>
            <a:t>: Consider all the possible effects, positive and negative, of a programmes efforts to be inclusive. We have a responsibility to prevent harm to all people involved. </a:t>
          </a:r>
          <a:endParaRPr lang="en-US" sz="1100" kern="1200"/>
        </a:p>
      </dsp:txBody>
      <dsp:txXfrm>
        <a:off x="6503623" y="1873472"/>
        <a:ext cx="1969692" cy="1654541"/>
      </dsp:txXfrm>
    </dsp:sp>
    <dsp:sp modelId="{70792046-A345-432D-BB9E-89724492F251}">
      <dsp:nvSpPr>
        <dsp:cNvPr id="0" name=""/>
        <dsp:cNvSpPr/>
      </dsp:nvSpPr>
      <dsp:spPr>
        <a:xfrm>
          <a:off x="7074834" y="1101353"/>
          <a:ext cx="827270" cy="827270"/>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497" tIns="12700" rIns="64497" bIns="12700" numCol="1" spcCol="1270" anchor="ctr" anchorCtr="0">
          <a:noAutofit/>
        </a:bodyPr>
        <a:lstStyle/>
        <a:p>
          <a:pPr lvl="0" algn="ctr" defTabSz="1778000">
            <a:lnSpc>
              <a:spcPct val="90000"/>
            </a:lnSpc>
            <a:spcBef>
              <a:spcPct val="0"/>
            </a:spcBef>
            <a:spcAft>
              <a:spcPct val="35000"/>
            </a:spcAft>
          </a:pPr>
          <a:r>
            <a:rPr lang="en-US" sz="4000" kern="1200"/>
            <a:t>4</a:t>
          </a:r>
        </a:p>
      </dsp:txBody>
      <dsp:txXfrm>
        <a:off x="7195985" y="1222504"/>
        <a:ext cx="584968" cy="584968"/>
      </dsp:txXfrm>
    </dsp:sp>
    <dsp:sp modelId="{885380B5-E50C-42F7-B617-19CAD025EE87}">
      <dsp:nvSpPr>
        <dsp:cNvPr id="0" name=""/>
        <dsp:cNvSpPr/>
      </dsp:nvSpPr>
      <dsp:spPr>
        <a:xfrm>
          <a:off x="6503623" y="3583093"/>
          <a:ext cx="1969692"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CA46D-D879-42D2-8A9D-468468AE8A0C}">
      <dsp:nvSpPr>
        <dsp:cNvPr id="0" name=""/>
        <dsp:cNvSpPr/>
      </dsp:nvSpPr>
      <dsp:spPr>
        <a:xfrm>
          <a:off x="8670285" y="825596"/>
          <a:ext cx="1969692" cy="275756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3565" tIns="330200" rIns="153565" bIns="330200" numCol="1" spcCol="1270" anchor="t" anchorCtr="0">
          <a:noAutofit/>
        </a:bodyPr>
        <a:lstStyle/>
        <a:p>
          <a:pPr lvl="0" algn="l" defTabSz="488950">
            <a:lnSpc>
              <a:spcPct val="90000"/>
            </a:lnSpc>
            <a:spcBef>
              <a:spcPct val="0"/>
            </a:spcBef>
            <a:spcAft>
              <a:spcPct val="35000"/>
            </a:spcAft>
          </a:pPr>
          <a:r>
            <a:rPr lang="en-GB" sz="1100" b="1" kern="1200" dirty="0"/>
            <a:t>Monitor, review and learn</a:t>
          </a:r>
          <a:r>
            <a:rPr lang="en-GB" sz="1100" kern="1200" dirty="0"/>
            <a:t>: Collect data, know who does and doesn’t benefit from our work, avoid assumptions; Discrimination and exclusion differs country by country and village by village and can change over time. </a:t>
          </a:r>
          <a:endParaRPr lang="en-US" sz="1100" kern="1200" dirty="0"/>
        </a:p>
      </dsp:txBody>
      <dsp:txXfrm>
        <a:off x="8670285" y="1873472"/>
        <a:ext cx="1969692" cy="1654541"/>
      </dsp:txXfrm>
    </dsp:sp>
    <dsp:sp modelId="{B5C09574-668F-4B1D-BFBF-D0CD3D258213}">
      <dsp:nvSpPr>
        <dsp:cNvPr id="0" name=""/>
        <dsp:cNvSpPr/>
      </dsp:nvSpPr>
      <dsp:spPr>
        <a:xfrm>
          <a:off x="9241496" y="1101353"/>
          <a:ext cx="827270" cy="827270"/>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497" tIns="12700" rIns="64497" bIns="12700" numCol="1" spcCol="1270" anchor="ctr" anchorCtr="0">
          <a:noAutofit/>
        </a:bodyPr>
        <a:lstStyle/>
        <a:p>
          <a:pPr lvl="0" algn="ctr" defTabSz="1778000">
            <a:lnSpc>
              <a:spcPct val="90000"/>
            </a:lnSpc>
            <a:spcBef>
              <a:spcPct val="0"/>
            </a:spcBef>
            <a:spcAft>
              <a:spcPct val="35000"/>
            </a:spcAft>
          </a:pPr>
          <a:r>
            <a:rPr lang="en-US" sz="4000" kern="1200"/>
            <a:t>5</a:t>
          </a:r>
        </a:p>
      </dsp:txBody>
      <dsp:txXfrm>
        <a:off x="9362647" y="1222504"/>
        <a:ext cx="584968" cy="584968"/>
      </dsp:txXfrm>
    </dsp:sp>
    <dsp:sp modelId="{0712B811-CFF3-4EAF-AE61-E4008C8C8711}">
      <dsp:nvSpPr>
        <dsp:cNvPr id="0" name=""/>
        <dsp:cNvSpPr/>
      </dsp:nvSpPr>
      <dsp:spPr>
        <a:xfrm>
          <a:off x="8670285" y="3583093"/>
          <a:ext cx="1969692"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BA14B-42D9-48A6-BF9A-99E8449CB867}">
      <dsp:nvSpPr>
        <dsp:cNvPr id="0" name=""/>
        <dsp:cNvSpPr/>
      </dsp:nvSpPr>
      <dsp:spPr>
        <a:xfrm>
          <a:off x="3616" y="681757"/>
          <a:ext cx="3162448" cy="316244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19050" rIns="174040" bIns="19050" numCol="1" spcCol="1270" anchor="ctr" anchorCtr="0">
          <a:noAutofit/>
        </a:bodyPr>
        <a:lstStyle/>
        <a:p>
          <a:pPr lvl="0" algn="ctr" defTabSz="666750" rtl="0">
            <a:lnSpc>
              <a:spcPct val="90000"/>
            </a:lnSpc>
            <a:spcBef>
              <a:spcPct val="0"/>
            </a:spcBef>
            <a:spcAft>
              <a:spcPct val="35000"/>
            </a:spcAft>
          </a:pPr>
          <a:r>
            <a:rPr lang="en-GB" sz="1500" kern="1200"/>
            <a:t>Gender, age and disability inclusion can be achieved to a high standard when organisations commit to putting older men and women and people of all ages with disabilities  at the centre of all processes</a:t>
          </a:r>
        </a:p>
      </dsp:txBody>
      <dsp:txXfrm>
        <a:off x="466746" y="1144887"/>
        <a:ext cx="2236188" cy="2236188"/>
      </dsp:txXfrm>
    </dsp:sp>
    <dsp:sp modelId="{4D161C52-BBEB-4C81-AE49-B565A165A409}">
      <dsp:nvSpPr>
        <dsp:cNvPr id="0" name=""/>
        <dsp:cNvSpPr/>
      </dsp:nvSpPr>
      <dsp:spPr>
        <a:xfrm>
          <a:off x="2533575" y="681757"/>
          <a:ext cx="3162448" cy="316244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19050" rIns="174040" bIns="19050" numCol="1" spcCol="1270" anchor="ctr" anchorCtr="0">
          <a:noAutofit/>
        </a:bodyPr>
        <a:lstStyle/>
        <a:p>
          <a:pPr lvl="0" algn="ctr" defTabSz="666750" rtl="0">
            <a:lnSpc>
              <a:spcPct val="90000"/>
            </a:lnSpc>
            <a:spcBef>
              <a:spcPct val="0"/>
            </a:spcBef>
            <a:spcAft>
              <a:spcPct val="35000"/>
            </a:spcAft>
          </a:pPr>
          <a:r>
            <a:rPr lang="en-GB" sz="1500" kern="1200"/>
            <a:t>This means to systematically include older men and women and people of all ages with disability in all organisational policies, procedures and programmes  </a:t>
          </a:r>
        </a:p>
      </dsp:txBody>
      <dsp:txXfrm>
        <a:off x="2996705" y="1144887"/>
        <a:ext cx="2236188" cy="2236188"/>
      </dsp:txXfrm>
    </dsp:sp>
    <dsp:sp modelId="{1806F3A9-30B9-4DCB-8342-A8EF36038185}">
      <dsp:nvSpPr>
        <dsp:cNvPr id="0" name=""/>
        <dsp:cNvSpPr/>
      </dsp:nvSpPr>
      <dsp:spPr>
        <a:xfrm>
          <a:off x="5063534" y="681757"/>
          <a:ext cx="3162448" cy="316244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19050" rIns="174040" bIns="19050" numCol="1" spcCol="1270" anchor="ctr" anchorCtr="0">
          <a:noAutofit/>
        </a:bodyPr>
        <a:lstStyle/>
        <a:p>
          <a:pPr lvl="0" algn="ctr" defTabSz="666750" rtl="0">
            <a:lnSpc>
              <a:spcPct val="90000"/>
            </a:lnSpc>
            <a:spcBef>
              <a:spcPct val="0"/>
            </a:spcBef>
            <a:spcAft>
              <a:spcPct val="35000"/>
            </a:spcAft>
          </a:pPr>
          <a:r>
            <a:rPr lang="en-GB" sz="1500" kern="1200"/>
            <a:t>Identifying and overcoming social, environmental and organisational barriers is the key to inclusion of older men and women and people of all ages with disability  </a:t>
          </a:r>
        </a:p>
      </dsp:txBody>
      <dsp:txXfrm>
        <a:off x="5526664" y="1144887"/>
        <a:ext cx="2236188" cy="22361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3F011-AADF-4A95-8548-955DB4C4658B}">
      <dsp:nvSpPr>
        <dsp:cNvPr id="0" name=""/>
        <dsp:cNvSpPr/>
      </dsp:nvSpPr>
      <dsp:spPr>
        <a:xfrm>
          <a:off x="2831424" y="0"/>
          <a:ext cx="4022725" cy="4022725"/>
        </a:xfrm>
        <a:prstGeom prst="triangl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898BE-829F-4355-9835-9F085994E8C9}">
      <dsp:nvSpPr>
        <dsp:cNvPr id="0" name=""/>
        <dsp:cNvSpPr/>
      </dsp:nvSpPr>
      <dsp:spPr>
        <a:xfrm>
          <a:off x="3399087" y="235365"/>
          <a:ext cx="2614771" cy="476127"/>
        </a:xfrm>
        <a:prstGeom prst="round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a:t>Humanitarian Charter </a:t>
          </a:r>
        </a:p>
      </dsp:txBody>
      <dsp:txXfrm>
        <a:off x="3422330" y="258608"/>
        <a:ext cx="2568285" cy="429641"/>
      </dsp:txXfrm>
    </dsp:sp>
    <dsp:sp modelId="{B2B314CD-6815-4770-AE82-F445A7086597}">
      <dsp:nvSpPr>
        <dsp:cNvPr id="0" name=""/>
        <dsp:cNvSpPr/>
      </dsp:nvSpPr>
      <dsp:spPr>
        <a:xfrm>
          <a:off x="6079489" y="922907"/>
          <a:ext cx="2614771" cy="476127"/>
        </a:xfrm>
        <a:prstGeom prst="round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a:t>Core Humanitarian Standard on Quality and Accountability </a:t>
          </a:r>
        </a:p>
      </dsp:txBody>
      <dsp:txXfrm>
        <a:off x="6102732" y="946150"/>
        <a:ext cx="2568285" cy="429641"/>
      </dsp:txXfrm>
    </dsp:sp>
    <dsp:sp modelId="{F8D7232A-4A26-40B9-B14F-ED3C2F86C288}">
      <dsp:nvSpPr>
        <dsp:cNvPr id="0" name=""/>
        <dsp:cNvSpPr/>
      </dsp:nvSpPr>
      <dsp:spPr>
        <a:xfrm>
          <a:off x="3387033" y="1584404"/>
          <a:ext cx="2614771" cy="476127"/>
        </a:xfrm>
        <a:prstGeom prst="round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a:t>Sphere</a:t>
          </a:r>
        </a:p>
      </dsp:txBody>
      <dsp:txXfrm>
        <a:off x="3410276" y="1607647"/>
        <a:ext cx="2568285" cy="429641"/>
      </dsp:txXfrm>
    </dsp:sp>
    <dsp:sp modelId="{7DBA8D77-4CD4-46AE-ADA8-D1A8B5395A71}">
      <dsp:nvSpPr>
        <dsp:cNvPr id="0" name=""/>
        <dsp:cNvSpPr/>
      </dsp:nvSpPr>
      <dsp:spPr>
        <a:xfrm>
          <a:off x="3384104" y="2158109"/>
          <a:ext cx="2614771" cy="476127"/>
        </a:xfrm>
        <a:prstGeom prst="round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a:t>Humanitarian Standards Partnership (HSP)</a:t>
          </a:r>
        </a:p>
      </dsp:txBody>
      <dsp:txXfrm>
        <a:off x="3407347" y="2181352"/>
        <a:ext cx="2568285" cy="429641"/>
      </dsp:txXfrm>
    </dsp:sp>
    <dsp:sp modelId="{624D4F35-6A79-4E19-B654-26D018AA3AD3}">
      <dsp:nvSpPr>
        <dsp:cNvPr id="0" name=""/>
        <dsp:cNvSpPr/>
      </dsp:nvSpPr>
      <dsp:spPr>
        <a:xfrm>
          <a:off x="3459462" y="3030060"/>
          <a:ext cx="2614771" cy="476127"/>
        </a:xfrm>
        <a:prstGeom prst="round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a:t>Humanitarian inclusion standards</a:t>
          </a:r>
        </a:p>
      </dsp:txBody>
      <dsp:txXfrm>
        <a:off x="3482705" y="3053303"/>
        <a:ext cx="2568285" cy="429641"/>
      </dsp:txXfrm>
    </dsp:sp>
    <dsp:sp modelId="{3E942167-8F48-4BF9-90EA-DC5FEFD49DF0}">
      <dsp:nvSpPr>
        <dsp:cNvPr id="0" name=""/>
        <dsp:cNvSpPr/>
      </dsp:nvSpPr>
      <dsp:spPr>
        <a:xfrm>
          <a:off x="730216" y="880807"/>
          <a:ext cx="2614771" cy="476127"/>
        </a:xfrm>
        <a:prstGeom prst="round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GB" sz="1400" kern="1200" dirty="0"/>
        </a:p>
        <a:p>
          <a:pPr marL="0" marR="0" lvl="0" indent="0" algn="ctr" defTabSz="914400" rtl="0" eaLnBrk="1" fontAlgn="auto" latinLnBrk="0" hangingPunct="1">
            <a:lnSpc>
              <a:spcPct val="100000"/>
            </a:lnSpc>
            <a:spcBef>
              <a:spcPct val="0"/>
            </a:spcBef>
            <a:spcAft>
              <a:spcPts val="0"/>
            </a:spcAft>
            <a:buClrTx/>
            <a:buSzTx/>
            <a:buFontTx/>
            <a:buNone/>
            <a:tabLst/>
            <a:defRPr/>
          </a:pPr>
          <a:r>
            <a:rPr lang="en-GB" sz="1400" kern="1200" dirty="0"/>
            <a:t>Protection Mainstreaming, under Global Protection Cluster </a:t>
          </a:r>
        </a:p>
        <a:p>
          <a:pPr lvl="0" algn="ctr" defTabSz="488950">
            <a:lnSpc>
              <a:spcPct val="90000"/>
            </a:lnSpc>
            <a:spcBef>
              <a:spcPct val="0"/>
            </a:spcBef>
            <a:spcAft>
              <a:spcPct val="35000"/>
            </a:spcAft>
          </a:pPr>
          <a:endParaRPr lang="en-US" sz="1400" kern="1200" dirty="0"/>
        </a:p>
      </dsp:txBody>
      <dsp:txXfrm>
        <a:off x="753459" y="904050"/>
        <a:ext cx="2568285" cy="4296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43199-B70F-4BB4-A292-148F00085F06}">
      <dsp:nvSpPr>
        <dsp:cNvPr id="0" name=""/>
        <dsp:cNvSpPr/>
      </dsp:nvSpPr>
      <dsp:spPr>
        <a:xfrm>
          <a:off x="0" y="666"/>
          <a:ext cx="74523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F431EA-6B7C-4301-A295-1280453FF0E3}">
      <dsp:nvSpPr>
        <dsp:cNvPr id="0" name=""/>
        <dsp:cNvSpPr/>
      </dsp:nvSpPr>
      <dsp:spPr>
        <a:xfrm>
          <a:off x="0" y="666"/>
          <a:ext cx="7452360" cy="60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Identification</a:t>
          </a:r>
        </a:p>
      </dsp:txBody>
      <dsp:txXfrm>
        <a:off x="0" y="666"/>
        <a:ext cx="7452360" cy="606485"/>
      </dsp:txXfrm>
    </dsp:sp>
    <dsp:sp modelId="{313716F6-DB74-42B5-8225-0F9E0A2B0D98}">
      <dsp:nvSpPr>
        <dsp:cNvPr id="0" name=""/>
        <dsp:cNvSpPr/>
      </dsp:nvSpPr>
      <dsp:spPr>
        <a:xfrm>
          <a:off x="0" y="607152"/>
          <a:ext cx="7452360" cy="0"/>
        </a:xfrm>
        <a:prstGeom prst="line">
          <a:avLst/>
        </a:prstGeom>
        <a:solidFill>
          <a:schemeClr val="accent3">
            <a:hueOff val="338825"/>
            <a:satOff val="12500"/>
            <a:lumOff val="-1838"/>
            <a:alphaOff val="0"/>
          </a:schemeClr>
        </a:solidFill>
        <a:ln w="12700" cap="flat" cmpd="sng" algn="ctr">
          <a:solidFill>
            <a:schemeClr val="accent3">
              <a:hueOff val="338825"/>
              <a:satOff val="12500"/>
              <a:lumOff val="-18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A11FF3-0CF8-4111-95AA-B01419F05130}">
      <dsp:nvSpPr>
        <dsp:cNvPr id="0" name=""/>
        <dsp:cNvSpPr/>
      </dsp:nvSpPr>
      <dsp:spPr>
        <a:xfrm>
          <a:off x="0" y="607152"/>
          <a:ext cx="7452360" cy="60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Safe and equitable access</a:t>
          </a:r>
        </a:p>
      </dsp:txBody>
      <dsp:txXfrm>
        <a:off x="0" y="607152"/>
        <a:ext cx="7452360" cy="606485"/>
      </dsp:txXfrm>
    </dsp:sp>
    <dsp:sp modelId="{6F7A3FAF-DC13-490E-9672-21CAB832B858}">
      <dsp:nvSpPr>
        <dsp:cNvPr id="0" name=""/>
        <dsp:cNvSpPr/>
      </dsp:nvSpPr>
      <dsp:spPr>
        <a:xfrm>
          <a:off x="0" y="1213638"/>
          <a:ext cx="7452360" cy="0"/>
        </a:xfrm>
        <a:prstGeom prst="line">
          <a:avLst/>
        </a:prstGeom>
        <a:solidFill>
          <a:schemeClr val="accent3">
            <a:hueOff val="677650"/>
            <a:satOff val="25000"/>
            <a:lumOff val="-3676"/>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EFFE7-AF63-42B2-8580-E40F10E322DD}">
      <dsp:nvSpPr>
        <dsp:cNvPr id="0" name=""/>
        <dsp:cNvSpPr/>
      </dsp:nvSpPr>
      <dsp:spPr>
        <a:xfrm>
          <a:off x="0" y="1213638"/>
          <a:ext cx="7452360" cy="60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Resilience</a:t>
          </a:r>
        </a:p>
      </dsp:txBody>
      <dsp:txXfrm>
        <a:off x="0" y="1213638"/>
        <a:ext cx="7452360" cy="606485"/>
      </dsp:txXfrm>
    </dsp:sp>
    <dsp:sp modelId="{D90B8F56-A9A1-4132-AC8F-8FD2E0184297}">
      <dsp:nvSpPr>
        <dsp:cNvPr id="0" name=""/>
        <dsp:cNvSpPr/>
      </dsp:nvSpPr>
      <dsp:spPr>
        <a:xfrm>
          <a:off x="0" y="1820124"/>
          <a:ext cx="7452360" cy="0"/>
        </a:xfrm>
        <a:prstGeom prst="line">
          <a:avLst/>
        </a:prstGeom>
        <a:solidFill>
          <a:schemeClr val="accent3">
            <a:hueOff val="1016475"/>
            <a:satOff val="37500"/>
            <a:lumOff val="-5515"/>
            <a:alphaOff val="0"/>
          </a:schemeClr>
        </a:solidFill>
        <a:ln w="12700" cap="flat" cmpd="sng" algn="ctr">
          <a:solidFill>
            <a:schemeClr val="accent3">
              <a:hueOff val="1016475"/>
              <a:satOff val="37500"/>
              <a:lumOff val="-55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3B6BFC-B917-427D-BB6A-575FD56E6B95}">
      <dsp:nvSpPr>
        <dsp:cNvPr id="0" name=""/>
        <dsp:cNvSpPr/>
      </dsp:nvSpPr>
      <dsp:spPr>
        <a:xfrm>
          <a:off x="0" y="1820124"/>
          <a:ext cx="7452360" cy="60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Knowledge and participation</a:t>
          </a:r>
        </a:p>
      </dsp:txBody>
      <dsp:txXfrm>
        <a:off x="0" y="1820124"/>
        <a:ext cx="7452360" cy="606485"/>
      </dsp:txXfrm>
    </dsp:sp>
    <dsp:sp modelId="{E4D42A4F-8F83-4A33-9533-D7CBEED83306}">
      <dsp:nvSpPr>
        <dsp:cNvPr id="0" name=""/>
        <dsp:cNvSpPr/>
      </dsp:nvSpPr>
      <dsp:spPr>
        <a:xfrm>
          <a:off x="0" y="2426610"/>
          <a:ext cx="7452360" cy="0"/>
        </a:xfrm>
        <a:prstGeom prst="line">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12C047-E7A0-4F58-9764-129D06BC49ED}">
      <dsp:nvSpPr>
        <dsp:cNvPr id="0" name=""/>
        <dsp:cNvSpPr/>
      </dsp:nvSpPr>
      <dsp:spPr>
        <a:xfrm>
          <a:off x="0" y="2426610"/>
          <a:ext cx="7452360" cy="60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Feedback and complaints</a:t>
          </a:r>
        </a:p>
      </dsp:txBody>
      <dsp:txXfrm>
        <a:off x="0" y="2426610"/>
        <a:ext cx="7452360" cy="606485"/>
      </dsp:txXfrm>
    </dsp:sp>
    <dsp:sp modelId="{090B78D5-6AFD-46F7-ADDA-BD4DD5A5FB35}">
      <dsp:nvSpPr>
        <dsp:cNvPr id="0" name=""/>
        <dsp:cNvSpPr/>
      </dsp:nvSpPr>
      <dsp:spPr>
        <a:xfrm>
          <a:off x="0" y="3033095"/>
          <a:ext cx="7452360" cy="0"/>
        </a:xfrm>
        <a:prstGeom prst="line">
          <a:avLst/>
        </a:prstGeom>
        <a:solidFill>
          <a:schemeClr val="accent3">
            <a:hueOff val="1694124"/>
            <a:satOff val="62500"/>
            <a:lumOff val="-9191"/>
            <a:alphaOff val="0"/>
          </a:schemeClr>
        </a:solidFill>
        <a:ln w="12700" cap="flat" cmpd="sng" algn="ctr">
          <a:solidFill>
            <a:schemeClr val="accent3">
              <a:hueOff val="1694124"/>
              <a:satOff val="62500"/>
              <a:lumOff val="-91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3CE5CF-E6EC-4AF0-B9B8-FD67ECDFD4C6}">
      <dsp:nvSpPr>
        <dsp:cNvPr id="0" name=""/>
        <dsp:cNvSpPr/>
      </dsp:nvSpPr>
      <dsp:spPr>
        <a:xfrm>
          <a:off x="0" y="3033095"/>
          <a:ext cx="7452360" cy="60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Coordination</a:t>
          </a:r>
        </a:p>
      </dsp:txBody>
      <dsp:txXfrm>
        <a:off x="0" y="3033095"/>
        <a:ext cx="7452360" cy="606485"/>
      </dsp:txXfrm>
    </dsp:sp>
    <dsp:sp modelId="{C79563CC-9BE1-42D8-AED9-0BBDBA2A4833}">
      <dsp:nvSpPr>
        <dsp:cNvPr id="0" name=""/>
        <dsp:cNvSpPr/>
      </dsp:nvSpPr>
      <dsp:spPr>
        <a:xfrm>
          <a:off x="0" y="3639581"/>
          <a:ext cx="7452360" cy="0"/>
        </a:xfrm>
        <a:prstGeom prst="line">
          <a:avLst/>
        </a:prstGeom>
        <a:solidFill>
          <a:schemeClr val="accent3">
            <a:hueOff val="2032949"/>
            <a:satOff val="75000"/>
            <a:lumOff val="-11029"/>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3013E-974B-4100-B598-48FEFCA82CE6}">
      <dsp:nvSpPr>
        <dsp:cNvPr id="0" name=""/>
        <dsp:cNvSpPr/>
      </dsp:nvSpPr>
      <dsp:spPr>
        <a:xfrm>
          <a:off x="0" y="3639581"/>
          <a:ext cx="7452360" cy="60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Learning</a:t>
          </a:r>
        </a:p>
      </dsp:txBody>
      <dsp:txXfrm>
        <a:off x="0" y="3639581"/>
        <a:ext cx="7452360" cy="606485"/>
      </dsp:txXfrm>
    </dsp:sp>
    <dsp:sp modelId="{3EA92A29-69DA-4124-9B61-E167FEB178F9}">
      <dsp:nvSpPr>
        <dsp:cNvPr id="0" name=""/>
        <dsp:cNvSpPr/>
      </dsp:nvSpPr>
      <dsp:spPr>
        <a:xfrm>
          <a:off x="0" y="4246067"/>
          <a:ext cx="7452360" cy="0"/>
        </a:xfrm>
        <a:prstGeom prst="line">
          <a:avLst/>
        </a:prstGeom>
        <a:solidFill>
          <a:schemeClr val="accent3">
            <a:hueOff val="2371774"/>
            <a:satOff val="87500"/>
            <a:lumOff val="-12868"/>
            <a:alphaOff val="0"/>
          </a:schemeClr>
        </a:solidFill>
        <a:ln w="12700" cap="flat" cmpd="sng" algn="ctr">
          <a:solidFill>
            <a:schemeClr val="accent3">
              <a:hueOff val="2371774"/>
              <a:satOff val="87500"/>
              <a:lumOff val="-128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8F8AA5-96F8-48E7-A432-609514B2E5D7}">
      <dsp:nvSpPr>
        <dsp:cNvPr id="0" name=""/>
        <dsp:cNvSpPr/>
      </dsp:nvSpPr>
      <dsp:spPr>
        <a:xfrm>
          <a:off x="0" y="4246067"/>
          <a:ext cx="7452360" cy="60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Human resources</a:t>
          </a:r>
        </a:p>
      </dsp:txBody>
      <dsp:txXfrm>
        <a:off x="0" y="4246067"/>
        <a:ext cx="7452360" cy="606485"/>
      </dsp:txXfrm>
    </dsp:sp>
    <dsp:sp modelId="{F6CDE300-A563-449C-9B0A-B0D150CB41B5}">
      <dsp:nvSpPr>
        <dsp:cNvPr id="0" name=""/>
        <dsp:cNvSpPr/>
      </dsp:nvSpPr>
      <dsp:spPr>
        <a:xfrm>
          <a:off x="0" y="4852553"/>
          <a:ext cx="7452360" cy="0"/>
        </a:xfrm>
        <a:prstGeom prst="line">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66B3F-98B8-4B01-AFAA-AFD0727B91A2}">
      <dsp:nvSpPr>
        <dsp:cNvPr id="0" name=""/>
        <dsp:cNvSpPr/>
      </dsp:nvSpPr>
      <dsp:spPr>
        <a:xfrm>
          <a:off x="0" y="4852553"/>
          <a:ext cx="7452360" cy="60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Resources development</a:t>
          </a:r>
        </a:p>
      </dsp:txBody>
      <dsp:txXfrm>
        <a:off x="0" y="4852553"/>
        <a:ext cx="7452360" cy="60648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749F2D7-1A53-44EF-A024-C790662046D3}" type="datetimeFigureOut">
              <a:rPr lang="en-GB" smtClean="0"/>
              <a:t>29/09/2022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40DB827-985F-4721-802A-F613E26A27FF}" type="slidenum">
              <a:rPr lang="en-GB" smtClean="0"/>
              <a:t>‹#›</a:t>
            </a:fld>
            <a:endParaRPr lang="en-GB"/>
          </a:p>
        </p:txBody>
      </p:sp>
    </p:spTree>
    <p:extLst>
      <p:ext uri="{BB962C8B-B14F-4D97-AF65-F5344CB8AC3E}">
        <p14:creationId xmlns:p14="http://schemas.microsoft.com/office/powerpoint/2010/main" val="2934023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messages</a:t>
            </a:r>
            <a:r>
              <a:rPr lang="en-GB" baseline="0" dirty="0"/>
              <a:t>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C61C60-7C47-4AD7-892C-583326BF26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064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 </a:t>
            </a:r>
            <a:r>
              <a:rPr lang="en-GB" dirty="0">
                <a:solidFill>
                  <a:srgbClr val="FF0000"/>
                </a:solidFill>
              </a:rPr>
              <a:t>Humanitarian inclusion standards for </a:t>
            </a:r>
            <a:r>
              <a:rPr lang="en-GB" dirty="0"/>
              <a:t>older people and people with disabilities are:</a:t>
            </a:r>
          </a:p>
          <a:p>
            <a:r>
              <a:rPr lang="en-GB" dirty="0"/>
              <a:t> Part of the </a:t>
            </a:r>
            <a:r>
              <a:rPr lang="en-GB" dirty="0">
                <a:solidFill>
                  <a:srgbClr val="002060"/>
                </a:solidFill>
              </a:rPr>
              <a:t>Humanitarian Standards Partnership </a:t>
            </a:r>
            <a:r>
              <a:rPr lang="en-GB" dirty="0"/>
              <a:t>(HSP), which includes </a:t>
            </a:r>
            <a:r>
              <a:rPr lang="en-GB" dirty="0">
                <a:solidFill>
                  <a:srgbClr val="00B050"/>
                </a:solidFill>
              </a:rPr>
              <a:t>Sphere</a:t>
            </a:r>
            <a:r>
              <a:rPr lang="en-GB" dirty="0"/>
              <a:t> and its companion standards. </a:t>
            </a:r>
          </a:p>
          <a:p>
            <a:r>
              <a:rPr lang="en-GB" dirty="0"/>
              <a:t>All </a:t>
            </a:r>
            <a:r>
              <a:rPr lang="en-GB" dirty="0">
                <a:solidFill>
                  <a:srgbClr val="002060"/>
                </a:solidFill>
              </a:rPr>
              <a:t>HSP</a:t>
            </a:r>
            <a:r>
              <a:rPr lang="en-GB" dirty="0"/>
              <a:t> standards are based on the </a:t>
            </a:r>
            <a:r>
              <a:rPr lang="en-GB" dirty="0">
                <a:solidFill>
                  <a:srgbClr val="FFC000"/>
                </a:solidFill>
              </a:rPr>
              <a:t>Humanitarian Charter </a:t>
            </a:r>
            <a:r>
              <a:rPr lang="en-GB" dirty="0"/>
              <a:t>and the </a:t>
            </a:r>
            <a:r>
              <a:rPr lang="en-GB" dirty="0">
                <a:solidFill>
                  <a:srgbClr val="7030A0"/>
                </a:solidFill>
              </a:rPr>
              <a:t>Core Humanitarian Standard on Quality and Accountability</a:t>
            </a:r>
            <a:r>
              <a:rPr lang="en-GB" dirty="0"/>
              <a:t> (CHS), and designed to be used in conjunction with each other. </a:t>
            </a:r>
          </a:p>
          <a:p>
            <a:r>
              <a:rPr lang="en-GB" dirty="0"/>
              <a:t>Complement </a:t>
            </a:r>
            <a:r>
              <a:rPr lang="en-GB" dirty="0">
                <a:solidFill>
                  <a:srgbClr val="C00000"/>
                </a:solidFill>
              </a:rPr>
              <a:t>Protection Mainstreaming</a:t>
            </a:r>
            <a:r>
              <a:rPr lang="en-GB" dirty="0"/>
              <a:t>, defined by the </a:t>
            </a:r>
            <a:r>
              <a:rPr lang="en-GB" dirty="0">
                <a:solidFill>
                  <a:srgbClr val="C00000"/>
                </a:solidFill>
              </a:rPr>
              <a:t>Global Protection Cluste</a:t>
            </a:r>
            <a:r>
              <a:rPr lang="en-GB" dirty="0"/>
              <a:t>r as the process of incorporating protection principles and promoting meaningful access, safety and dignity in humanitarian aid</a:t>
            </a:r>
          </a:p>
        </p:txBody>
      </p:sp>
      <p:sp>
        <p:nvSpPr>
          <p:cNvPr id="4" name="Slide Number Placeholder 3"/>
          <p:cNvSpPr>
            <a:spLocks noGrp="1"/>
          </p:cNvSpPr>
          <p:nvPr>
            <p:ph type="sldNum" sz="quarter" idx="10"/>
          </p:nvPr>
        </p:nvSpPr>
        <p:spPr/>
        <p:txBody>
          <a:bodyPr/>
          <a:lstStyle/>
          <a:p>
            <a:fld id="{E40DB827-985F-4721-802A-F613E26A27FF}" type="slidenum">
              <a:rPr lang="en-GB" smtClean="0"/>
              <a:t>15</a:t>
            </a:fld>
            <a:endParaRPr lang="en-GB"/>
          </a:p>
        </p:txBody>
      </p:sp>
    </p:spTree>
    <p:extLst>
      <p:ext uri="{BB962C8B-B14F-4D97-AF65-F5344CB8AC3E}">
        <p14:creationId xmlns:p14="http://schemas.microsoft.com/office/powerpoint/2010/main" val="327121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dirty="0">
                <a:solidFill>
                  <a:srgbClr val="252422"/>
                </a:solidFill>
                <a:effectLst/>
                <a:latin typeface="Roboto" panose="02000000000000000000" pitchFamily="2" charset="0"/>
              </a:rPr>
              <a:t>There are thre</a:t>
            </a:r>
            <a:r>
              <a:rPr lang="en-US" dirty="0">
                <a:solidFill>
                  <a:srgbClr val="252422"/>
                </a:solidFill>
                <a:latin typeface="Roboto" panose="02000000000000000000" pitchFamily="2" charset="0"/>
              </a:rPr>
              <a:t>e</a:t>
            </a:r>
            <a:r>
              <a:rPr lang="en-US" b="0" i="0" dirty="0">
                <a:solidFill>
                  <a:srgbClr val="252422"/>
                </a:solidFill>
                <a:effectLst/>
                <a:latin typeface="Roboto" panose="02000000000000000000" pitchFamily="2" charset="0"/>
              </a:rPr>
              <a:t> common components to how it’s understood in humanitarian crises: </a:t>
            </a:r>
          </a:p>
          <a:p>
            <a:r>
              <a:rPr lang="en-US" b="0" i="0" dirty="0">
                <a:solidFill>
                  <a:srgbClr val="252422"/>
                </a:solidFill>
                <a:effectLst/>
                <a:latin typeface="Roboto" panose="02000000000000000000" pitchFamily="2" charset="0"/>
              </a:rPr>
              <a:t>Collecting SADD data and using it to inform the design and implementation of the projects</a:t>
            </a:r>
          </a:p>
          <a:p>
            <a:r>
              <a:rPr lang="en-US" dirty="0">
                <a:solidFill>
                  <a:srgbClr val="252422"/>
                </a:solidFill>
                <a:latin typeface="Roboto" panose="02000000000000000000" pitchFamily="2" charset="0"/>
              </a:rPr>
              <a:t>R</a:t>
            </a:r>
            <a:r>
              <a:rPr lang="en-US" b="0" i="0" dirty="0">
                <a:solidFill>
                  <a:srgbClr val="252422"/>
                </a:solidFill>
                <a:effectLst/>
                <a:latin typeface="Roboto" panose="02000000000000000000" pitchFamily="2" charset="0"/>
              </a:rPr>
              <a:t>emoving barriers faced by individuals and groups who are marginalised or excluded through patterns of discrimination and denial of rights. </a:t>
            </a:r>
          </a:p>
          <a:p>
            <a:r>
              <a:rPr lang="en-US" dirty="0">
                <a:solidFill>
                  <a:srgbClr val="252422"/>
                </a:solidFill>
                <a:latin typeface="Roboto" panose="02000000000000000000" pitchFamily="2" charset="0"/>
              </a:rPr>
              <a:t>E</a:t>
            </a:r>
            <a:r>
              <a:rPr lang="en-US" b="0" i="0" dirty="0">
                <a:solidFill>
                  <a:srgbClr val="252422"/>
                </a:solidFill>
                <a:effectLst/>
                <a:latin typeface="Roboto" panose="02000000000000000000" pitchFamily="2" charset="0"/>
              </a:rPr>
              <a:t>nsuring people’s equitable involvement and participation in the planning and implementation of humanitarian responses.</a:t>
            </a:r>
            <a:endParaRPr lang="en-GB" dirty="0"/>
          </a:p>
          <a:p>
            <a:r>
              <a:rPr lang="en-GB" dirty="0"/>
              <a:t>See Key Inclusion Standards – HIS https://reliefweb.int/sites/reliefweb.int/files/resources/Humanitarian_inclusion_standards_for_older_people_and_people_with_disabi....pdf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38442-F293-4F58-9822-02D5FB9FC0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726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these concerns – how do we start to address some of the challenges to ensure older people are actively participating and included in DRR and humanitarian response ? Some key steps start with data – as shared earlier … and we need to be sure this is standardised across the data collection activities . We also need to use the Washington Group questions in assuring we have sex, age and disability disaggregated data to use and analyse in preparedness, etc – if we know the levels of need and participation in a community then we should know how to be best prepared to protect and save lives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38442-F293-4F58-9822-02D5FB9FC0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180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A9325C-9780-4E51-A8E5-AFCDBE9BCB91}"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A30B2D-AFFF-4CF5-99DA-1C4BE69EBD4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570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A9325C-9780-4E51-A8E5-AFCDBE9BCB91}"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A30B2D-AFFF-4CF5-99DA-1C4BE69EBD45}" type="slidenum">
              <a:rPr lang="en-GB" smtClean="0"/>
              <a:t>‹#›</a:t>
            </a:fld>
            <a:endParaRPr lang="en-GB"/>
          </a:p>
        </p:txBody>
      </p:sp>
    </p:spTree>
    <p:extLst>
      <p:ext uri="{BB962C8B-B14F-4D97-AF65-F5344CB8AC3E}">
        <p14:creationId xmlns:p14="http://schemas.microsoft.com/office/powerpoint/2010/main" val="333358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A9325C-9780-4E51-A8E5-AFCDBE9BCB91}"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A30B2D-AFFF-4CF5-99DA-1C4BE69EBD45}" type="slidenum">
              <a:rPr lang="en-GB" smtClean="0"/>
              <a:t>‹#›</a:t>
            </a:fld>
            <a:endParaRPr lang="en-GB"/>
          </a:p>
        </p:txBody>
      </p:sp>
    </p:spTree>
    <p:extLst>
      <p:ext uri="{BB962C8B-B14F-4D97-AF65-F5344CB8AC3E}">
        <p14:creationId xmlns:p14="http://schemas.microsoft.com/office/powerpoint/2010/main" val="2883163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EEF99-D29D-4CBF-8ACC-8828E11EB6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9C6B00-E2C1-4D7C-951B-2A29CB353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A43233-038B-40BA-AC48-ABB793902769}"/>
              </a:ext>
            </a:extLst>
          </p:cNvPr>
          <p:cNvSpPr>
            <a:spLocks noGrp="1"/>
          </p:cNvSpPr>
          <p:nvPr>
            <p:ph type="dt" sz="half" idx="10"/>
          </p:nvPr>
        </p:nvSpPr>
        <p:spPr/>
        <p:txBody>
          <a:bodyPr/>
          <a:lstStyle/>
          <a:p>
            <a:fld id="{4DDDAD1E-C5D7-4B6F-9BBA-121C908ADCAE}" type="datetimeFigureOut">
              <a:rPr lang="en-GB" smtClean="0"/>
              <a:t>29/09/2022</a:t>
            </a:fld>
            <a:endParaRPr lang="en-GB"/>
          </a:p>
        </p:txBody>
      </p:sp>
      <p:sp>
        <p:nvSpPr>
          <p:cNvPr id="5" name="Footer Placeholder 4">
            <a:extLst>
              <a:ext uri="{FF2B5EF4-FFF2-40B4-BE49-F238E27FC236}">
                <a16:creationId xmlns:a16="http://schemas.microsoft.com/office/drawing/2014/main" id="{EE00E2D1-EDE0-42AC-8EA9-2F06118E54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D97998-21C7-4EBA-9980-33F81531F03B}"/>
              </a:ext>
            </a:extLst>
          </p:cNvPr>
          <p:cNvSpPr>
            <a:spLocks noGrp="1"/>
          </p:cNvSpPr>
          <p:nvPr>
            <p:ph type="sldNum" sz="quarter" idx="12"/>
          </p:nvPr>
        </p:nvSpPr>
        <p:spPr/>
        <p:txBody>
          <a:bodyPr/>
          <a:lstStyle/>
          <a:p>
            <a:fld id="{637A1FCD-B686-42E0-ABAE-C905DCD0129B}" type="slidenum">
              <a:rPr lang="en-GB" smtClean="0"/>
              <a:t>‹#›</a:t>
            </a:fld>
            <a:endParaRPr lang="en-GB"/>
          </a:p>
        </p:txBody>
      </p:sp>
    </p:spTree>
    <p:extLst>
      <p:ext uri="{BB962C8B-B14F-4D97-AF65-F5344CB8AC3E}">
        <p14:creationId xmlns:p14="http://schemas.microsoft.com/office/powerpoint/2010/main" val="1926485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FB06-0138-4D74-BFFE-B5B34BEFBF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E9F5CE-8746-471E-944E-FA4A4B4428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B98CC7-F45F-452B-9BAD-E57A2151CFA7}"/>
              </a:ext>
            </a:extLst>
          </p:cNvPr>
          <p:cNvSpPr>
            <a:spLocks noGrp="1"/>
          </p:cNvSpPr>
          <p:nvPr>
            <p:ph type="dt" sz="half" idx="10"/>
          </p:nvPr>
        </p:nvSpPr>
        <p:spPr/>
        <p:txBody>
          <a:bodyPr/>
          <a:lstStyle/>
          <a:p>
            <a:fld id="{4DDDAD1E-C5D7-4B6F-9BBA-121C908ADCAE}" type="datetimeFigureOut">
              <a:rPr lang="en-GB" smtClean="0"/>
              <a:t>29/09/2022</a:t>
            </a:fld>
            <a:endParaRPr lang="en-GB"/>
          </a:p>
        </p:txBody>
      </p:sp>
      <p:sp>
        <p:nvSpPr>
          <p:cNvPr id="5" name="Footer Placeholder 4">
            <a:extLst>
              <a:ext uri="{FF2B5EF4-FFF2-40B4-BE49-F238E27FC236}">
                <a16:creationId xmlns:a16="http://schemas.microsoft.com/office/drawing/2014/main" id="{B6E3A8B9-0440-4721-AA87-ED48402B77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BEB964-3DEE-4D05-B11A-E8A4A79B5AF2}"/>
              </a:ext>
            </a:extLst>
          </p:cNvPr>
          <p:cNvSpPr>
            <a:spLocks noGrp="1"/>
          </p:cNvSpPr>
          <p:nvPr>
            <p:ph type="sldNum" sz="quarter" idx="12"/>
          </p:nvPr>
        </p:nvSpPr>
        <p:spPr/>
        <p:txBody>
          <a:bodyPr/>
          <a:lstStyle/>
          <a:p>
            <a:fld id="{637A1FCD-B686-42E0-ABAE-C905DCD0129B}" type="slidenum">
              <a:rPr lang="en-GB" smtClean="0"/>
              <a:t>‹#›</a:t>
            </a:fld>
            <a:endParaRPr lang="en-GB"/>
          </a:p>
        </p:txBody>
      </p:sp>
    </p:spTree>
    <p:extLst>
      <p:ext uri="{BB962C8B-B14F-4D97-AF65-F5344CB8AC3E}">
        <p14:creationId xmlns:p14="http://schemas.microsoft.com/office/powerpoint/2010/main" val="1054177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46687-3555-41E8-A246-0C3881FD74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6E62AC-C480-42DA-8952-985937867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97B697-9979-44F0-A3E5-2326DA8B3E84}"/>
              </a:ext>
            </a:extLst>
          </p:cNvPr>
          <p:cNvSpPr>
            <a:spLocks noGrp="1"/>
          </p:cNvSpPr>
          <p:nvPr>
            <p:ph type="dt" sz="half" idx="10"/>
          </p:nvPr>
        </p:nvSpPr>
        <p:spPr/>
        <p:txBody>
          <a:bodyPr/>
          <a:lstStyle/>
          <a:p>
            <a:fld id="{4DDDAD1E-C5D7-4B6F-9BBA-121C908ADCAE}" type="datetimeFigureOut">
              <a:rPr lang="en-GB" smtClean="0"/>
              <a:t>29/09/2022</a:t>
            </a:fld>
            <a:endParaRPr lang="en-GB"/>
          </a:p>
        </p:txBody>
      </p:sp>
      <p:sp>
        <p:nvSpPr>
          <p:cNvPr id="5" name="Footer Placeholder 4">
            <a:extLst>
              <a:ext uri="{FF2B5EF4-FFF2-40B4-BE49-F238E27FC236}">
                <a16:creationId xmlns:a16="http://schemas.microsoft.com/office/drawing/2014/main" id="{F1ADDE7F-CCA8-4D14-9A04-FC79E5FA50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9F837C-029A-49FF-93E8-F780C44DF6D3}"/>
              </a:ext>
            </a:extLst>
          </p:cNvPr>
          <p:cNvSpPr>
            <a:spLocks noGrp="1"/>
          </p:cNvSpPr>
          <p:nvPr>
            <p:ph type="sldNum" sz="quarter" idx="12"/>
          </p:nvPr>
        </p:nvSpPr>
        <p:spPr/>
        <p:txBody>
          <a:bodyPr/>
          <a:lstStyle/>
          <a:p>
            <a:fld id="{637A1FCD-B686-42E0-ABAE-C905DCD0129B}" type="slidenum">
              <a:rPr lang="en-GB" smtClean="0"/>
              <a:t>‹#›</a:t>
            </a:fld>
            <a:endParaRPr lang="en-GB"/>
          </a:p>
        </p:txBody>
      </p:sp>
    </p:spTree>
    <p:extLst>
      <p:ext uri="{BB962C8B-B14F-4D97-AF65-F5344CB8AC3E}">
        <p14:creationId xmlns:p14="http://schemas.microsoft.com/office/powerpoint/2010/main" val="177741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1374-39E2-485C-8EBE-DBD76B6A21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8E0972-61E6-4C82-8FD9-0E23EEB707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9F19C6-B0B7-485E-A304-9D81AF3A08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3A362A-A803-4AC3-81E9-B55CA7C439A0}"/>
              </a:ext>
            </a:extLst>
          </p:cNvPr>
          <p:cNvSpPr>
            <a:spLocks noGrp="1"/>
          </p:cNvSpPr>
          <p:nvPr>
            <p:ph type="dt" sz="half" idx="10"/>
          </p:nvPr>
        </p:nvSpPr>
        <p:spPr/>
        <p:txBody>
          <a:bodyPr/>
          <a:lstStyle/>
          <a:p>
            <a:fld id="{4DDDAD1E-C5D7-4B6F-9BBA-121C908ADCAE}" type="datetimeFigureOut">
              <a:rPr lang="en-GB" smtClean="0"/>
              <a:t>29/09/2022</a:t>
            </a:fld>
            <a:endParaRPr lang="en-GB"/>
          </a:p>
        </p:txBody>
      </p:sp>
      <p:sp>
        <p:nvSpPr>
          <p:cNvPr id="6" name="Footer Placeholder 5">
            <a:extLst>
              <a:ext uri="{FF2B5EF4-FFF2-40B4-BE49-F238E27FC236}">
                <a16:creationId xmlns:a16="http://schemas.microsoft.com/office/drawing/2014/main" id="{FCDC50F5-C7E4-4C0D-982E-6624B4198E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D2A18A-95B4-4601-97F7-A8EB8FFE3E82}"/>
              </a:ext>
            </a:extLst>
          </p:cNvPr>
          <p:cNvSpPr>
            <a:spLocks noGrp="1"/>
          </p:cNvSpPr>
          <p:nvPr>
            <p:ph type="sldNum" sz="quarter" idx="12"/>
          </p:nvPr>
        </p:nvSpPr>
        <p:spPr/>
        <p:txBody>
          <a:bodyPr/>
          <a:lstStyle/>
          <a:p>
            <a:fld id="{637A1FCD-B686-42E0-ABAE-C905DCD0129B}" type="slidenum">
              <a:rPr lang="en-GB" smtClean="0"/>
              <a:t>‹#›</a:t>
            </a:fld>
            <a:endParaRPr lang="en-GB"/>
          </a:p>
        </p:txBody>
      </p:sp>
    </p:spTree>
    <p:extLst>
      <p:ext uri="{BB962C8B-B14F-4D97-AF65-F5344CB8AC3E}">
        <p14:creationId xmlns:p14="http://schemas.microsoft.com/office/powerpoint/2010/main" val="1871090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DE98F-A1D9-4377-AB16-46F3C3104D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9BD033-D872-49BB-9F2F-A07BD65289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FB8CFA-0125-4D72-9F1F-70600061D6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90751B-3AAC-447F-84A3-2D50BB5451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E9657F-C3EA-4A02-9CB3-4693F3838C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A1C328-E139-445D-B4ED-EEDB3DFE72A2}"/>
              </a:ext>
            </a:extLst>
          </p:cNvPr>
          <p:cNvSpPr>
            <a:spLocks noGrp="1"/>
          </p:cNvSpPr>
          <p:nvPr>
            <p:ph type="dt" sz="half" idx="10"/>
          </p:nvPr>
        </p:nvSpPr>
        <p:spPr/>
        <p:txBody>
          <a:bodyPr/>
          <a:lstStyle/>
          <a:p>
            <a:fld id="{4DDDAD1E-C5D7-4B6F-9BBA-121C908ADCAE}" type="datetimeFigureOut">
              <a:rPr lang="en-GB" smtClean="0"/>
              <a:t>29/09/2022</a:t>
            </a:fld>
            <a:endParaRPr lang="en-GB"/>
          </a:p>
        </p:txBody>
      </p:sp>
      <p:sp>
        <p:nvSpPr>
          <p:cNvPr id="8" name="Footer Placeholder 7">
            <a:extLst>
              <a:ext uri="{FF2B5EF4-FFF2-40B4-BE49-F238E27FC236}">
                <a16:creationId xmlns:a16="http://schemas.microsoft.com/office/drawing/2014/main" id="{D203317C-83CF-4B14-80EC-8FD3761A75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1237E0-0663-42D8-AD22-AA7BE7D04D85}"/>
              </a:ext>
            </a:extLst>
          </p:cNvPr>
          <p:cNvSpPr>
            <a:spLocks noGrp="1"/>
          </p:cNvSpPr>
          <p:nvPr>
            <p:ph type="sldNum" sz="quarter" idx="12"/>
          </p:nvPr>
        </p:nvSpPr>
        <p:spPr/>
        <p:txBody>
          <a:bodyPr/>
          <a:lstStyle/>
          <a:p>
            <a:fld id="{637A1FCD-B686-42E0-ABAE-C905DCD0129B}" type="slidenum">
              <a:rPr lang="en-GB" smtClean="0"/>
              <a:t>‹#›</a:t>
            </a:fld>
            <a:endParaRPr lang="en-GB"/>
          </a:p>
        </p:txBody>
      </p:sp>
    </p:spTree>
    <p:extLst>
      <p:ext uri="{BB962C8B-B14F-4D97-AF65-F5344CB8AC3E}">
        <p14:creationId xmlns:p14="http://schemas.microsoft.com/office/powerpoint/2010/main" val="895282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E7F1-551F-4916-852C-7A38B33334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777A9C-1981-42E9-95A1-12A7CD38833D}"/>
              </a:ext>
            </a:extLst>
          </p:cNvPr>
          <p:cNvSpPr>
            <a:spLocks noGrp="1"/>
          </p:cNvSpPr>
          <p:nvPr>
            <p:ph type="dt" sz="half" idx="10"/>
          </p:nvPr>
        </p:nvSpPr>
        <p:spPr/>
        <p:txBody>
          <a:bodyPr/>
          <a:lstStyle/>
          <a:p>
            <a:fld id="{4DDDAD1E-C5D7-4B6F-9BBA-121C908ADCAE}" type="datetimeFigureOut">
              <a:rPr lang="en-GB" smtClean="0"/>
              <a:t>29/09/2022</a:t>
            </a:fld>
            <a:endParaRPr lang="en-GB"/>
          </a:p>
        </p:txBody>
      </p:sp>
      <p:sp>
        <p:nvSpPr>
          <p:cNvPr id="4" name="Footer Placeholder 3">
            <a:extLst>
              <a:ext uri="{FF2B5EF4-FFF2-40B4-BE49-F238E27FC236}">
                <a16:creationId xmlns:a16="http://schemas.microsoft.com/office/drawing/2014/main" id="{87C6C63E-CDF4-4626-8AB8-E96C7940F4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020E41-D498-4C3F-B2B5-D747E5362656}"/>
              </a:ext>
            </a:extLst>
          </p:cNvPr>
          <p:cNvSpPr>
            <a:spLocks noGrp="1"/>
          </p:cNvSpPr>
          <p:nvPr>
            <p:ph type="sldNum" sz="quarter" idx="12"/>
          </p:nvPr>
        </p:nvSpPr>
        <p:spPr/>
        <p:txBody>
          <a:bodyPr/>
          <a:lstStyle/>
          <a:p>
            <a:fld id="{637A1FCD-B686-42E0-ABAE-C905DCD0129B}" type="slidenum">
              <a:rPr lang="en-GB" smtClean="0"/>
              <a:t>‹#›</a:t>
            </a:fld>
            <a:endParaRPr lang="en-GB"/>
          </a:p>
        </p:txBody>
      </p:sp>
    </p:spTree>
    <p:extLst>
      <p:ext uri="{BB962C8B-B14F-4D97-AF65-F5344CB8AC3E}">
        <p14:creationId xmlns:p14="http://schemas.microsoft.com/office/powerpoint/2010/main" val="3473299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53A12C-9691-4E08-B687-95DB13707991}"/>
              </a:ext>
            </a:extLst>
          </p:cNvPr>
          <p:cNvSpPr>
            <a:spLocks noGrp="1"/>
          </p:cNvSpPr>
          <p:nvPr>
            <p:ph type="dt" sz="half" idx="10"/>
          </p:nvPr>
        </p:nvSpPr>
        <p:spPr/>
        <p:txBody>
          <a:bodyPr/>
          <a:lstStyle/>
          <a:p>
            <a:fld id="{4DDDAD1E-C5D7-4B6F-9BBA-121C908ADCAE}" type="datetimeFigureOut">
              <a:rPr lang="en-GB" smtClean="0"/>
              <a:t>29/09/2022</a:t>
            </a:fld>
            <a:endParaRPr lang="en-GB"/>
          </a:p>
        </p:txBody>
      </p:sp>
      <p:sp>
        <p:nvSpPr>
          <p:cNvPr id="3" name="Footer Placeholder 2">
            <a:extLst>
              <a:ext uri="{FF2B5EF4-FFF2-40B4-BE49-F238E27FC236}">
                <a16:creationId xmlns:a16="http://schemas.microsoft.com/office/drawing/2014/main" id="{E1C3E617-4704-4A97-B6E0-CEA00A8944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BE8FCB7-6EB8-4597-93C2-C00836089D5D}"/>
              </a:ext>
            </a:extLst>
          </p:cNvPr>
          <p:cNvSpPr>
            <a:spLocks noGrp="1"/>
          </p:cNvSpPr>
          <p:nvPr>
            <p:ph type="sldNum" sz="quarter" idx="12"/>
          </p:nvPr>
        </p:nvSpPr>
        <p:spPr/>
        <p:txBody>
          <a:bodyPr/>
          <a:lstStyle/>
          <a:p>
            <a:fld id="{637A1FCD-B686-42E0-ABAE-C905DCD0129B}" type="slidenum">
              <a:rPr lang="en-GB" smtClean="0"/>
              <a:t>‹#›</a:t>
            </a:fld>
            <a:endParaRPr lang="en-GB"/>
          </a:p>
        </p:txBody>
      </p:sp>
    </p:spTree>
    <p:extLst>
      <p:ext uri="{BB962C8B-B14F-4D97-AF65-F5344CB8AC3E}">
        <p14:creationId xmlns:p14="http://schemas.microsoft.com/office/powerpoint/2010/main" val="2388586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CA52A-48AA-479E-8088-5CC032DC7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47FA8B-A5E7-4B0D-9FED-66DEDEF227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2093BF-4A11-4BDE-AD8B-D651DA05A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BED41-786A-4C17-9E09-920B4251C5A2}"/>
              </a:ext>
            </a:extLst>
          </p:cNvPr>
          <p:cNvSpPr>
            <a:spLocks noGrp="1"/>
          </p:cNvSpPr>
          <p:nvPr>
            <p:ph type="dt" sz="half" idx="10"/>
          </p:nvPr>
        </p:nvSpPr>
        <p:spPr/>
        <p:txBody>
          <a:bodyPr/>
          <a:lstStyle/>
          <a:p>
            <a:fld id="{4DDDAD1E-C5D7-4B6F-9BBA-121C908ADCAE}" type="datetimeFigureOut">
              <a:rPr lang="en-GB" smtClean="0"/>
              <a:t>29/09/2022</a:t>
            </a:fld>
            <a:endParaRPr lang="en-GB"/>
          </a:p>
        </p:txBody>
      </p:sp>
      <p:sp>
        <p:nvSpPr>
          <p:cNvPr id="6" name="Footer Placeholder 5">
            <a:extLst>
              <a:ext uri="{FF2B5EF4-FFF2-40B4-BE49-F238E27FC236}">
                <a16:creationId xmlns:a16="http://schemas.microsoft.com/office/drawing/2014/main" id="{D29B37DE-DDD0-443C-B58B-D0FEE18B3B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A3CBE9-6A2E-4F0F-8680-120B75A7F46D}"/>
              </a:ext>
            </a:extLst>
          </p:cNvPr>
          <p:cNvSpPr>
            <a:spLocks noGrp="1"/>
          </p:cNvSpPr>
          <p:nvPr>
            <p:ph type="sldNum" sz="quarter" idx="12"/>
          </p:nvPr>
        </p:nvSpPr>
        <p:spPr/>
        <p:txBody>
          <a:bodyPr/>
          <a:lstStyle/>
          <a:p>
            <a:fld id="{637A1FCD-B686-42E0-ABAE-C905DCD0129B}" type="slidenum">
              <a:rPr lang="en-GB" smtClean="0"/>
              <a:t>‹#›</a:t>
            </a:fld>
            <a:endParaRPr lang="en-GB"/>
          </a:p>
        </p:txBody>
      </p:sp>
    </p:spTree>
    <p:extLst>
      <p:ext uri="{BB962C8B-B14F-4D97-AF65-F5344CB8AC3E}">
        <p14:creationId xmlns:p14="http://schemas.microsoft.com/office/powerpoint/2010/main" val="269997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A9325C-9780-4E51-A8E5-AFCDBE9BCB91}"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A30B2D-AFFF-4CF5-99DA-1C4BE69EBD45}" type="slidenum">
              <a:rPr lang="en-GB" smtClean="0"/>
              <a:t>‹#›</a:t>
            </a:fld>
            <a:endParaRPr lang="en-GB"/>
          </a:p>
        </p:txBody>
      </p:sp>
    </p:spTree>
    <p:extLst>
      <p:ext uri="{BB962C8B-B14F-4D97-AF65-F5344CB8AC3E}">
        <p14:creationId xmlns:p14="http://schemas.microsoft.com/office/powerpoint/2010/main" val="2849843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32B6-55FF-43AA-A95F-02F5DCFDB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C55C4C1-714D-4218-9DCC-77FDD1DC60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8A704FD-2BFB-49AE-A950-99E4848C4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D756E-25C4-4E4F-B961-83D924259314}"/>
              </a:ext>
            </a:extLst>
          </p:cNvPr>
          <p:cNvSpPr>
            <a:spLocks noGrp="1"/>
          </p:cNvSpPr>
          <p:nvPr>
            <p:ph type="dt" sz="half" idx="10"/>
          </p:nvPr>
        </p:nvSpPr>
        <p:spPr/>
        <p:txBody>
          <a:bodyPr/>
          <a:lstStyle/>
          <a:p>
            <a:fld id="{4DDDAD1E-C5D7-4B6F-9BBA-121C908ADCAE}" type="datetimeFigureOut">
              <a:rPr lang="en-GB" smtClean="0"/>
              <a:t>29/09/2022</a:t>
            </a:fld>
            <a:endParaRPr lang="en-GB"/>
          </a:p>
        </p:txBody>
      </p:sp>
      <p:sp>
        <p:nvSpPr>
          <p:cNvPr id="6" name="Footer Placeholder 5">
            <a:extLst>
              <a:ext uri="{FF2B5EF4-FFF2-40B4-BE49-F238E27FC236}">
                <a16:creationId xmlns:a16="http://schemas.microsoft.com/office/drawing/2014/main" id="{ECC8145F-E0BD-4C22-878A-DDD3EE7707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0D91F0-2EAC-43DC-8C2F-B9DB27DACE74}"/>
              </a:ext>
            </a:extLst>
          </p:cNvPr>
          <p:cNvSpPr>
            <a:spLocks noGrp="1"/>
          </p:cNvSpPr>
          <p:nvPr>
            <p:ph type="sldNum" sz="quarter" idx="12"/>
          </p:nvPr>
        </p:nvSpPr>
        <p:spPr/>
        <p:txBody>
          <a:bodyPr/>
          <a:lstStyle/>
          <a:p>
            <a:fld id="{637A1FCD-B686-42E0-ABAE-C905DCD0129B}" type="slidenum">
              <a:rPr lang="en-GB" smtClean="0"/>
              <a:t>‹#›</a:t>
            </a:fld>
            <a:endParaRPr lang="en-GB"/>
          </a:p>
        </p:txBody>
      </p:sp>
    </p:spTree>
    <p:extLst>
      <p:ext uri="{BB962C8B-B14F-4D97-AF65-F5344CB8AC3E}">
        <p14:creationId xmlns:p14="http://schemas.microsoft.com/office/powerpoint/2010/main" val="2572840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F694-11F6-4F56-BE98-F87F1238B2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21A26C-5D26-4EDE-A60A-C8B4825A47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F85A3C-071D-4AE4-832A-306F7E205F65}"/>
              </a:ext>
            </a:extLst>
          </p:cNvPr>
          <p:cNvSpPr>
            <a:spLocks noGrp="1"/>
          </p:cNvSpPr>
          <p:nvPr>
            <p:ph type="dt" sz="half" idx="10"/>
          </p:nvPr>
        </p:nvSpPr>
        <p:spPr/>
        <p:txBody>
          <a:bodyPr/>
          <a:lstStyle/>
          <a:p>
            <a:fld id="{4DDDAD1E-C5D7-4B6F-9BBA-121C908ADCAE}" type="datetimeFigureOut">
              <a:rPr lang="en-GB" smtClean="0"/>
              <a:t>29/09/2022</a:t>
            </a:fld>
            <a:endParaRPr lang="en-GB"/>
          </a:p>
        </p:txBody>
      </p:sp>
      <p:sp>
        <p:nvSpPr>
          <p:cNvPr id="5" name="Footer Placeholder 4">
            <a:extLst>
              <a:ext uri="{FF2B5EF4-FFF2-40B4-BE49-F238E27FC236}">
                <a16:creationId xmlns:a16="http://schemas.microsoft.com/office/drawing/2014/main" id="{35C7F5BE-ACDE-4D9A-8AC5-505CB6B770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A09E8C-E84B-404C-9AED-204BBA070598}"/>
              </a:ext>
            </a:extLst>
          </p:cNvPr>
          <p:cNvSpPr>
            <a:spLocks noGrp="1"/>
          </p:cNvSpPr>
          <p:nvPr>
            <p:ph type="sldNum" sz="quarter" idx="12"/>
          </p:nvPr>
        </p:nvSpPr>
        <p:spPr/>
        <p:txBody>
          <a:bodyPr/>
          <a:lstStyle/>
          <a:p>
            <a:fld id="{637A1FCD-B686-42E0-ABAE-C905DCD0129B}" type="slidenum">
              <a:rPr lang="en-GB" smtClean="0"/>
              <a:t>‹#›</a:t>
            </a:fld>
            <a:endParaRPr lang="en-GB"/>
          </a:p>
        </p:txBody>
      </p:sp>
    </p:spTree>
    <p:extLst>
      <p:ext uri="{BB962C8B-B14F-4D97-AF65-F5344CB8AC3E}">
        <p14:creationId xmlns:p14="http://schemas.microsoft.com/office/powerpoint/2010/main" val="2735652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D09049-E40A-49A0-9220-08BCE7BD32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68A7F0-CAC4-4184-8E9A-A81064E04D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872773-3DDE-4CC9-AC19-1401EFAEC62F}"/>
              </a:ext>
            </a:extLst>
          </p:cNvPr>
          <p:cNvSpPr>
            <a:spLocks noGrp="1"/>
          </p:cNvSpPr>
          <p:nvPr>
            <p:ph type="dt" sz="half" idx="10"/>
          </p:nvPr>
        </p:nvSpPr>
        <p:spPr/>
        <p:txBody>
          <a:bodyPr/>
          <a:lstStyle/>
          <a:p>
            <a:fld id="{4DDDAD1E-C5D7-4B6F-9BBA-121C908ADCAE}" type="datetimeFigureOut">
              <a:rPr lang="en-GB" smtClean="0"/>
              <a:t>29/09/2022</a:t>
            </a:fld>
            <a:endParaRPr lang="en-GB"/>
          </a:p>
        </p:txBody>
      </p:sp>
      <p:sp>
        <p:nvSpPr>
          <p:cNvPr id="5" name="Footer Placeholder 4">
            <a:extLst>
              <a:ext uri="{FF2B5EF4-FFF2-40B4-BE49-F238E27FC236}">
                <a16:creationId xmlns:a16="http://schemas.microsoft.com/office/drawing/2014/main" id="{E314B6F3-C570-4BE5-8DAA-C28C01054A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72A093-98D8-42D5-9D55-72965637AE48}"/>
              </a:ext>
            </a:extLst>
          </p:cNvPr>
          <p:cNvSpPr>
            <a:spLocks noGrp="1"/>
          </p:cNvSpPr>
          <p:nvPr>
            <p:ph type="sldNum" sz="quarter" idx="12"/>
          </p:nvPr>
        </p:nvSpPr>
        <p:spPr/>
        <p:txBody>
          <a:bodyPr/>
          <a:lstStyle/>
          <a:p>
            <a:fld id="{637A1FCD-B686-42E0-ABAE-C905DCD0129B}" type="slidenum">
              <a:rPr lang="en-GB" smtClean="0"/>
              <a:t>‹#›</a:t>
            </a:fld>
            <a:endParaRPr lang="en-GB"/>
          </a:p>
        </p:txBody>
      </p:sp>
    </p:spTree>
    <p:extLst>
      <p:ext uri="{BB962C8B-B14F-4D97-AF65-F5344CB8AC3E}">
        <p14:creationId xmlns:p14="http://schemas.microsoft.com/office/powerpoint/2010/main" val="2526656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20ED-2BAD-4368-879B-A9BDF6CEEB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0696CA-BF12-4A89-A0C1-64A8C1AB4D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21FAEC-980F-4FD0-8BDB-28DA494CE2A6}"/>
              </a:ext>
            </a:extLst>
          </p:cNvPr>
          <p:cNvSpPr>
            <a:spLocks noGrp="1"/>
          </p:cNvSpPr>
          <p:nvPr>
            <p:ph type="dt" sz="half" idx="10"/>
          </p:nvPr>
        </p:nvSpPr>
        <p:spPr/>
        <p:txBody>
          <a:bodyPr/>
          <a:lstStyle/>
          <a:p>
            <a:fld id="{19107E31-9081-4759-931F-8FC9D96E97A8}" type="datetimeFigureOut">
              <a:rPr lang="en-US" smtClean="0"/>
              <a:t>9/29/2022</a:t>
            </a:fld>
            <a:endParaRPr lang="en-US"/>
          </a:p>
        </p:txBody>
      </p:sp>
      <p:sp>
        <p:nvSpPr>
          <p:cNvPr id="5" name="Footer Placeholder 4">
            <a:extLst>
              <a:ext uri="{FF2B5EF4-FFF2-40B4-BE49-F238E27FC236}">
                <a16:creationId xmlns:a16="http://schemas.microsoft.com/office/drawing/2014/main" id="{69CC9AF2-D00E-46A0-B6D0-9228BA91D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AAACA-F2C4-43BF-AE0B-AB6880733786}"/>
              </a:ext>
            </a:extLst>
          </p:cNvPr>
          <p:cNvSpPr>
            <a:spLocks noGrp="1"/>
          </p:cNvSpPr>
          <p:nvPr>
            <p:ph type="sldNum" sz="quarter" idx="12"/>
          </p:nvPr>
        </p:nvSpPr>
        <p:spPr/>
        <p:txBody>
          <a:bodyPr/>
          <a:lstStyle/>
          <a:p>
            <a:fld id="{2C28BBA2-D1E8-40A3-B7F7-110234BE6288}" type="slidenum">
              <a:rPr lang="en-US" smtClean="0"/>
              <a:t>‹#›</a:t>
            </a:fld>
            <a:endParaRPr lang="en-US"/>
          </a:p>
        </p:txBody>
      </p:sp>
    </p:spTree>
    <p:extLst>
      <p:ext uri="{BB962C8B-B14F-4D97-AF65-F5344CB8AC3E}">
        <p14:creationId xmlns:p14="http://schemas.microsoft.com/office/powerpoint/2010/main" val="850307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8665-D90B-4979-8347-68643D273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BCD540-CCF5-4C16-BDCE-9400B4C612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43A1F-18E4-4DF5-8A90-AC8C4122950C}"/>
              </a:ext>
            </a:extLst>
          </p:cNvPr>
          <p:cNvSpPr>
            <a:spLocks noGrp="1"/>
          </p:cNvSpPr>
          <p:nvPr>
            <p:ph type="dt" sz="half" idx="10"/>
          </p:nvPr>
        </p:nvSpPr>
        <p:spPr/>
        <p:txBody>
          <a:bodyPr/>
          <a:lstStyle/>
          <a:p>
            <a:fld id="{19107E31-9081-4759-931F-8FC9D96E97A8}" type="datetimeFigureOut">
              <a:rPr lang="en-US" smtClean="0"/>
              <a:t>9/29/2022</a:t>
            </a:fld>
            <a:endParaRPr lang="en-US"/>
          </a:p>
        </p:txBody>
      </p:sp>
      <p:sp>
        <p:nvSpPr>
          <p:cNvPr id="5" name="Footer Placeholder 4">
            <a:extLst>
              <a:ext uri="{FF2B5EF4-FFF2-40B4-BE49-F238E27FC236}">
                <a16:creationId xmlns:a16="http://schemas.microsoft.com/office/drawing/2014/main" id="{3C3993D9-BD67-48B9-88B1-3D2DD8137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6E4AC-6FD7-40BF-94C9-A202814D9367}"/>
              </a:ext>
            </a:extLst>
          </p:cNvPr>
          <p:cNvSpPr>
            <a:spLocks noGrp="1"/>
          </p:cNvSpPr>
          <p:nvPr>
            <p:ph type="sldNum" sz="quarter" idx="12"/>
          </p:nvPr>
        </p:nvSpPr>
        <p:spPr/>
        <p:txBody>
          <a:bodyPr/>
          <a:lstStyle/>
          <a:p>
            <a:fld id="{2C28BBA2-D1E8-40A3-B7F7-110234BE6288}" type="slidenum">
              <a:rPr lang="en-US" smtClean="0"/>
              <a:t>‹#›</a:t>
            </a:fld>
            <a:endParaRPr lang="en-US"/>
          </a:p>
        </p:txBody>
      </p:sp>
    </p:spTree>
    <p:extLst>
      <p:ext uri="{BB962C8B-B14F-4D97-AF65-F5344CB8AC3E}">
        <p14:creationId xmlns:p14="http://schemas.microsoft.com/office/powerpoint/2010/main" val="1898018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BDEB-E3B0-49C8-8E53-A7BB0AC110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080BC7-05E0-4954-84E2-424610BEA6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80D839-B220-497D-ABEC-B3BE2B59DEC2}"/>
              </a:ext>
            </a:extLst>
          </p:cNvPr>
          <p:cNvSpPr>
            <a:spLocks noGrp="1"/>
          </p:cNvSpPr>
          <p:nvPr>
            <p:ph type="dt" sz="half" idx="10"/>
          </p:nvPr>
        </p:nvSpPr>
        <p:spPr/>
        <p:txBody>
          <a:bodyPr/>
          <a:lstStyle/>
          <a:p>
            <a:fld id="{19107E31-9081-4759-931F-8FC9D96E97A8}" type="datetimeFigureOut">
              <a:rPr lang="en-US" smtClean="0"/>
              <a:t>9/29/2022</a:t>
            </a:fld>
            <a:endParaRPr lang="en-US"/>
          </a:p>
        </p:txBody>
      </p:sp>
      <p:sp>
        <p:nvSpPr>
          <p:cNvPr id="5" name="Footer Placeholder 4">
            <a:extLst>
              <a:ext uri="{FF2B5EF4-FFF2-40B4-BE49-F238E27FC236}">
                <a16:creationId xmlns:a16="http://schemas.microsoft.com/office/drawing/2014/main" id="{BF0CAD46-C0AE-4A7C-B45B-C2A5376FA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9ADD1-6F77-48DF-8206-CC4665FE8AC8}"/>
              </a:ext>
            </a:extLst>
          </p:cNvPr>
          <p:cNvSpPr>
            <a:spLocks noGrp="1"/>
          </p:cNvSpPr>
          <p:nvPr>
            <p:ph type="sldNum" sz="quarter" idx="12"/>
          </p:nvPr>
        </p:nvSpPr>
        <p:spPr/>
        <p:txBody>
          <a:bodyPr/>
          <a:lstStyle/>
          <a:p>
            <a:fld id="{2C28BBA2-D1E8-40A3-B7F7-110234BE6288}" type="slidenum">
              <a:rPr lang="en-US" smtClean="0"/>
              <a:t>‹#›</a:t>
            </a:fld>
            <a:endParaRPr lang="en-US"/>
          </a:p>
        </p:txBody>
      </p:sp>
    </p:spTree>
    <p:extLst>
      <p:ext uri="{BB962C8B-B14F-4D97-AF65-F5344CB8AC3E}">
        <p14:creationId xmlns:p14="http://schemas.microsoft.com/office/powerpoint/2010/main" val="2188101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4026-1246-4A8C-89E0-6FE892AE1B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935253-F2C0-4F16-8475-ED3FED6221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445BB2-466E-4D4E-B67E-7A24535CB4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350224-8C62-4329-950E-CC09FA41A6D6}"/>
              </a:ext>
            </a:extLst>
          </p:cNvPr>
          <p:cNvSpPr>
            <a:spLocks noGrp="1"/>
          </p:cNvSpPr>
          <p:nvPr>
            <p:ph type="dt" sz="half" idx="10"/>
          </p:nvPr>
        </p:nvSpPr>
        <p:spPr/>
        <p:txBody>
          <a:bodyPr/>
          <a:lstStyle/>
          <a:p>
            <a:fld id="{19107E31-9081-4759-931F-8FC9D96E97A8}" type="datetimeFigureOut">
              <a:rPr lang="en-US" smtClean="0"/>
              <a:t>9/29/2022</a:t>
            </a:fld>
            <a:endParaRPr lang="en-US"/>
          </a:p>
        </p:txBody>
      </p:sp>
      <p:sp>
        <p:nvSpPr>
          <p:cNvPr id="6" name="Footer Placeholder 5">
            <a:extLst>
              <a:ext uri="{FF2B5EF4-FFF2-40B4-BE49-F238E27FC236}">
                <a16:creationId xmlns:a16="http://schemas.microsoft.com/office/drawing/2014/main" id="{65AE8412-F0AB-47F9-B047-A35624F60E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F02AB-3613-47B9-A32F-ECD02539094F}"/>
              </a:ext>
            </a:extLst>
          </p:cNvPr>
          <p:cNvSpPr>
            <a:spLocks noGrp="1"/>
          </p:cNvSpPr>
          <p:nvPr>
            <p:ph type="sldNum" sz="quarter" idx="12"/>
          </p:nvPr>
        </p:nvSpPr>
        <p:spPr/>
        <p:txBody>
          <a:bodyPr/>
          <a:lstStyle/>
          <a:p>
            <a:fld id="{2C28BBA2-D1E8-40A3-B7F7-110234BE6288}" type="slidenum">
              <a:rPr lang="en-US" smtClean="0"/>
              <a:t>‹#›</a:t>
            </a:fld>
            <a:endParaRPr lang="en-US"/>
          </a:p>
        </p:txBody>
      </p:sp>
    </p:spTree>
    <p:extLst>
      <p:ext uri="{BB962C8B-B14F-4D97-AF65-F5344CB8AC3E}">
        <p14:creationId xmlns:p14="http://schemas.microsoft.com/office/powerpoint/2010/main" val="223365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BFA41-1912-4C38-8D9D-85AEAD1E2F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67DBC8-97D1-4F24-9A55-5EC134E24F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7232C9-6A49-450B-ACF4-7F595E786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495EE2-E840-480F-85C0-6A8C6E7B55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45E0AD-768C-460E-A2E6-E78D324FD1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B71011-FA33-42FD-8822-751A510B8B71}"/>
              </a:ext>
            </a:extLst>
          </p:cNvPr>
          <p:cNvSpPr>
            <a:spLocks noGrp="1"/>
          </p:cNvSpPr>
          <p:nvPr>
            <p:ph type="dt" sz="half" idx="10"/>
          </p:nvPr>
        </p:nvSpPr>
        <p:spPr/>
        <p:txBody>
          <a:bodyPr/>
          <a:lstStyle/>
          <a:p>
            <a:fld id="{19107E31-9081-4759-931F-8FC9D96E97A8}" type="datetimeFigureOut">
              <a:rPr lang="en-US" smtClean="0"/>
              <a:t>9/29/2022</a:t>
            </a:fld>
            <a:endParaRPr lang="en-US"/>
          </a:p>
        </p:txBody>
      </p:sp>
      <p:sp>
        <p:nvSpPr>
          <p:cNvPr id="8" name="Footer Placeholder 7">
            <a:extLst>
              <a:ext uri="{FF2B5EF4-FFF2-40B4-BE49-F238E27FC236}">
                <a16:creationId xmlns:a16="http://schemas.microsoft.com/office/drawing/2014/main" id="{4C345A9C-1BFA-473B-B57C-CFC72FA3D1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99F21A-B3AA-4AB8-AE0F-4F7DFBA189F4}"/>
              </a:ext>
            </a:extLst>
          </p:cNvPr>
          <p:cNvSpPr>
            <a:spLocks noGrp="1"/>
          </p:cNvSpPr>
          <p:nvPr>
            <p:ph type="sldNum" sz="quarter" idx="12"/>
          </p:nvPr>
        </p:nvSpPr>
        <p:spPr/>
        <p:txBody>
          <a:bodyPr/>
          <a:lstStyle/>
          <a:p>
            <a:fld id="{2C28BBA2-D1E8-40A3-B7F7-110234BE6288}" type="slidenum">
              <a:rPr lang="en-US" smtClean="0"/>
              <a:t>‹#›</a:t>
            </a:fld>
            <a:endParaRPr lang="en-US"/>
          </a:p>
        </p:txBody>
      </p:sp>
    </p:spTree>
    <p:extLst>
      <p:ext uri="{BB962C8B-B14F-4D97-AF65-F5344CB8AC3E}">
        <p14:creationId xmlns:p14="http://schemas.microsoft.com/office/powerpoint/2010/main" val="3540228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88B7-413E-4995-8322-3B4B24A755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03DFF6-FE68-4051-9AEB-D7D18453A425}"/>
              </a:ext>
            </a:extLst>
          </p:cNvPr>
          <p:cNvSpPr>
            <a:spLocks noGrp="1"/>
          </p:cNvSpPr>
          <p:nvPr>
            <p:ph type="dt" sz="half" idx="10"/>
          </p:nvPr>
        </p:nvSpPr>
        <p:spPr/>
        <p:txBody>
          <a:bodyPr/>
          <a:lstStyle/>
          <a:p>
            <a:fld id="{19107E31-9081-4759-931F-8FC9D96E97A8}" type="datetimeFigureOut">
              <a:rPr lang="en-US" smtClean="0"/>
              <a:t>9/29/2022</a:t>
            </a:fld>
            <a:endParaRPr lang="en-US"/>
          </a:p>
        </p:txBody>
      </p:sp>
      <p:sp>
        <p:nvSpPr>
          <p:cNvPr id="4" name="Footer Placeholder 3">
            <a:extLst>
              <a:ext uri="{FF2B5EF4-FFF2-40B4-BE49-F238E27FC236}">
                <a16:creationId xmlns:a16="http://schemas.microsoft.com/office/drawing/2014/main" id="{A9E745CB-84A0-4564-AF0A-EAF2866D6A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A58199-4C4A-4806-A8DA-5A5BEDD0AA4F}"/>
              </a:ext>
            </a:extLst>
          </p:cNvPr>
          <p:cNvSpPr>
            <a:spLocks noGrp="1"/>
          </p:cNvSpPr>
          <p:nvPr>
            <p:ph type="sldNum" sz="quarter" idx="12"/>
          </p:nvPr>
        </p:nvSpPr>
        <p:spPr/>
        <p:txBody>
          <a:bodyPr/>
          <a:lstStyle/>
          <a:p>
            <a:fld id="{2C28BBA2-D1E8-40A3-B7F7-110234BE6288}" type="slidenum">
              <a:rPr lang="en-US" smtClean="0"/>
              <a:t>‹#›</a:t>
            </a:fld>
            <a:endParaRPr lang="en-US"/>
          </a:p>
        </p:txBody>
      </p:sp>
    </p:spTree>
    <p:extLst>
      <p:ext uri="{BB962C8B-B14F-4D97-AF65-F5344CB8AC3E}">
        <p14:creationId xmlns:p14="http://schemas.microsoft.com/office/powerpoint/2010/main" val="2355804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895B0-9C03-4922-A7A4-1CDA8F7B9D09}"/>
              </a:ext>
            </a:extLst>
          </p:cNvPr>
          <p:cNvSpPr>
            <a:spLocks noGrp="1"/>
          </p:cNvSpPr>
          <p:nvPr>
            <p:ph type="dt" sz="half" idx="10"/>
          </p:nvPr>
        </p:nvSpPr>
        <p:spPr/>
        <p:txBody>
          <a:bodyPr/>
          <a:lstStyle/>
          <a:p>
            <a:fld id="{19107E31-9081-4759-931F-8FC9D96E97A8}" type="datetimeFigureOut">
              <a:rPr lang="en-US" smtClean="0"/>
              <a:t>9/29/2022</a:t>
            </a:fld>
            <a:endParaRPr lang="en-US"/>
          </a:p>
        </p:txBody>
      </p:sp>
      <p:sp>
        <p:nvSpPr>
          <p:cNvPr id="3" name="Footer Placeholder 2">
            <a:extLst>
              <a:ext uri="{FF2B5EF4-FFF2-40B4-BE49-F238E27FC236}">
                <a16:creationId xmlns:a16="http://schemas.microsoft.com/office/drawing/2014/main" id="{85160B21-A114-4E9B-A027-EB42C1E2E8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558448-F473-43F4-B7D1-8DB68D2D05FC}"/>
              </a:ext>
            </a:extLst>
          </p:cNvPr>
          <p:cNvSpPr>
            <a:spLocks noGrp="1"/>
          </p:cNvSpPr>
          <p:nvPr>
            <p:ph type="sldNum" sz="quarter" idx="12"/>
          </p:nvPr>
        </p:nvSpPr>
        <p:spPr/>
        <p:txBody>
          <a:bodyPr/>
          <a:lstStyle/>
          <a:p>
            <a:fld id="{2C28BBA2-D1E8-40A3-B7F7-110234BE6288}" type="slidenum">
              <a:rPr lang="en-US" smtClean="0"/>
              <a:t>‹#›</a:t>
            </a:fld>
            <a:endParaRPr lang="en-US"/>
          </a:p>
        </p:txBody>
      </p:sp>
    </p:spTree>
    <p:extLst>
      <p:ext uri="{BB962C8B-B14F-4D97-AF65-F5344CB8AC3E}">
        <p14:creationId xmlns:p14="http://schemas.microsoft.com/office/powerpoint/2010/main" val="67612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A9325C-9780-4E51-A8E5-AFCDBE9BCB91}"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A30B2D-AFFF-4CF5-99DA-1C4BE69EBD4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254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28EB-9D0F-4758-8364-D83F6F18B3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E147D9-F8CE-4177-9A31-4697C1A9FE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68CC07-FB5E-41DD-AE0B-7ED4907E8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65586-0E11-4A6B-A1EA-145A77AED7CA}"/>
              </a:ext>
            </a:extLst>
          </p:cNvPr>
          <p:cNvSpPr>
            <a:spLocks noGrp="1"/>
          </p:cNvSpPr>
          <p:nvPr>
            <p:ph type="dt" sz="half" idx="10"/>
          </p:nvPr>
        </p:nvSpPr>
        <p:spPr/>
        <p:txBody>
          <a:bodyPr/>
          <a:lstStyle/>
          <a:p>
            <a:fld id="{19107E31-9081-4759-931F-8FC9D96E97A8}" type="datetimeFigureOut">
              <a:rPr lang="en-US" smtClean="0"/>
              <a:t>9/29/2022</a:t>
            </a:fld>
            <a:endParaRPr lang="en-US"/>
          </a:p>
        </p:txBody>
      </p:sp>
      <p:sp>
        <p:nvSpPr>
          <p:cNvPr id="6" name="Footer Placeholder 5">
            <a:extLst>
              <a:ext uri="{FF2B5EF4-FFF2-40B4-BE49-F238E27FC236}">
                <a16:creationId xmlns:a16="http://schemas.microsoft.com/office/drawing/2014/main" id="{2976E533-9AB6-4799-91A3-90D43EE684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78A2CA-A0A6-4E9F-81DD-6DD65EC4BB66}"/>
              </a:ext>
            </a:extLst>
          </p:cNvPr>
          <p:cNvSpPr>
            <a:spLocks noGrp="1"/>
          </p:cNvSpPr>
          <p:nvPr>
            <p:ph type="sldNum" sz="quarter" idx="12"/>
          </p:nvPr>
        </p:nvSpPr>
        <p:spPr/>
        <p:txBody>
          <a:bodyPr/>
          <a:lstStyle/>
          <a:p>
            <a:fld id="{2C28BBA2-D1E8-40A3-B7F7-110234BE6288}" type="slidenum">
              <a:rPr lang="en-US" smtClean="0"/>
              <a:t>‹#›</a:t>
            </a:fld>
            <a:endParaRPr lang="en-US"/>
          </a:p>
        </p:txBody>
      </p:sp>
    </p:spTree>
    <p:extLst>
      <p:ext uri="{BB962C8B-B14F-4D97-AF65-F5344CB8AC3E}">
        <p14:creationId xmlns:p14="http://schemas.microsoft.com/office/powerpoint/2010/main" val="2389386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3429B-BF31-4CBD-A997-59272EEDB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1D68DA-CB14-4102-8DFA-C7583361C9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F95664-98CD-4725-AAAE-C7EA57A9D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1ED50-DE62-45E5-B661-B697F3CAAAA6}"/>
              </a:ext>
            </a:extLst>
          </p:cNvPr>
          <p:cNvSpPr>
            <a:spLocks noGrp="1"/>
          </p:cNvSpPr>
          <p:nvPr>
            <p:ph type="dt" sz="half" idx="10"/>
          </p:nvPr>
        </p:nvSpPr>
        <p:spPr/>
        <p:txBody>
          <a:bodyPr/>
          <a:lstStyle/>
          <a:p>
            <a:fld id="{19107E31-9081-4759-931F-8FC9D96E97A8}" type="datetimeFigureOut">
              <a:rPr lang="en-US" smtClean="0"/>
              <a:t>9/29/2022</a:t>
            </a:fld>
            <a:endParaRPr lang="en-US"/>
          </a:p>
        </p:txBody>
      </p:sp>
      <p:sp>
        <p:nvSpPr>
          <p:cNvPr id="6" name="Footer Placeholder 5">
            <a:extLst>
              <a:ext uri="{FF2B5EF4-FFF2-40B4-BE49-F238E27FC236}">
                <a16:creationId xmlns:a16="http://schemas.microsoft.com/office/drawing/2014/main" id="{E755F3D4-6191-4ECB-9D1E-3082D360D5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B18798-0159-49B6-B5E1-F4FD9DDB2D40}"/>
              </a:ext>
            </a:extLst>
          </p:cNvPr>
          <p:cNvSpPr>
            <a:spLocks noGrp="1"/>
          </p:cNvSpPr>
          <p:nvPr>
            <p:ph type="sldNum" sz="quarter" idx="12"/>
          </p:nvPr>
        </p:nvSpPr>
        <p:spPr/>
        <p:txBody>
          <a:bodyPr/>
          <a:lstStyle/>
          <a:p>
            <a:fld id="{2C28BBA2-D1E8-40A3-B7F7-110234BE6288}" type="slidenum">
              <a:rPr lang="en-US" smtClean="0"/>
              <a:t>‹#›</a:t>
            </a:fld>
            <a:endParaRPr lang="en-US"/>
          </a:p>
        </p:txBody>
      </p:sp>
    </p:spTree>
    <p:extLst>
      <p:ext uri="{BB962C8B-B14F-4D97-AF65-F5344CB8AC3E}">
        <p14:creationId xmlns:p14="http://schemas.microsoft.com/office/powerpoint/2010/main" val="2082301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4500-163C-403A-8338-D76302C206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8CE2FA-4ACF-4BAA-A198-680969B410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DA0DB-E196-4CF9-9F66-B4E1BE08ABE0}"/>
              </a:ext>
            </a:extLst>
          </p:cNvPr>
          <p:cNvSpPr>
            <a:spLocks noGrp="1"/>
          </p:cNvSpPr>
          <p:nvPr>
            <p:ph type="dt" sz="half" idx="10"/>
          </p:nvPr>
        </p:nvSpPr>
        <p:spPr/>
        <p:txBody>
          <a:bodyPr/>
          <a:lstStyle/>
          <a:p>
            <a:fld id="{19107E31-9081-4759-931F-8FC9D96E97A8}" type="datetimeFigureOut">
              <a:rPr lang="en-US" smtClean="0"/>
              <a:t>9/29/2022</a:t>
            </a:fld>
            <a:endParaRPr lang="en-US"/>
          </a:p>
        </p:txBody>
      </p:sp>
      <p:sp>
        <p:nvSpPr>
          <p:cNvPr id="5" name="Footer Placeholder 4">
            <a:extLst>
              <a:ext uri="{FF2B5EF4-FFF2-40B4-BE49-F238E27FC236}">
                <a16:creationId xmlns:a16="http://schemas.microsoft.com/office/drawing/2014/main" id="{814413D0-0E71-4936-BF2D-9BA75A0AF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1862E-A341-40BD-9BBE-804E367E22CF}"/>
              </a:ext>
            </a:extLst>
          </p:cNvPr>
          <p:cNvSpPr>
            <a:spLocks noGrp="1"/>
          </p:cNvSpPr>
          <p:nvPr>
            <p:ph type="sldNum" sz="quarter" idx="12"/>
          </p:nvPr>
        </p:nvSpPr>
        <p:spPr/>
        <p:txBody>
          <a:bodyPr/>
          <a:lstStyle/>
          <a:p>
            <a:fld id="{2C28BBA2-D1E8-40A3-B7F7-110234BE6288}" type="slidenum">
              <a:rPr lang="en-US" smtClean="0"/>
              <a:t>‹#›</a:t>
            </a:fld>
            <a:endParaRPr lang="en-US"/>
          </a:p>
        </p:txBody>
      </p:sp>
    </p:spTree>
    <p:extLst>
      <p:ext uri="{BB962C8B-B14F-4D97-AF65-F5344CB8AC3E}">
        <p14:creationId xmlns:p14="http://schemas.microsoft.com/office/powerpoint/2010/main" val="1576394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5DA301-D51E-4819-A58E-4AF7BFA241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8F39EC-1D17-4520-B399-AC7C7495D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1A387-2F0D-41D0-A1DC-FA7F1E3A2CF0}"/>
              </a:ext>
            </a:extLst>
          </p:cNvPr>
          <p:cNvSpPr>
            <a:spLocks noGrp="1"/>
          </p:cNvSpPr>
          <p:nvPr>
            <p:ph type="dt" sz="half" idx="10"/>
          </p:nvPr>
        </p:nvSpPr>
        <p:spPr/>
        <p:txBody>
          <a:bodyPr/>
          <a:lstStyle/>
          <a:p>
            <a:fld id="{19107E31-9081-4759-931F-8FC9D96E97A8}" type="datetimeFigureOut">
              <a:rPr lang="en-US" smtClean="0"/>
              <a:t>9/29/2022</a:t>
            </a:fld>
            <a:endParaRPr lang="en-US"/>
          </a:p>
        </p:txBody>
      </p:sp>
      <p:sp>
        <p:nvSpPr>
          <p:cNvPr id="5" name="Footer Placeholder 4">
            <a:extLst>
              <a:ext uri="{FF2B5EF4-FFF2-40B4-BE49-F238E27FC236}">
                <a16:creationId xmlns:a16="http://schemas.microsoft.com/office/drawing/2014/main" id="{7883C79D-5E61-438A-BDD2-38C458245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A5889-4E61-4F31-BD36-9B9978EF0A13}"/>
              </a:ext>
            </a:extLst>
          </p:cNvPr>
          <p:cNvSpPr>
            <a:spLocks noGrp="1"/>
          </p:cNvSpPr>
          <p:nvPr>
            <p:ph type="sldNum" sz="quarter" idx="12"/>
          </p:nvPr>
        </p:nvSpPr>
        <p:spPr/>
        <p:txBody>
          <a:bodyPr/>
          <a:lstStyle/>
          <a:p>
            <a:fld id="{2C28BBA2-D1E8-40A3-B7F7-110234BE6288}" type="slidenum">
              <a:rPr lang="en-US" smtClean="0"/>
              <a:t>‹#›</a:t>
            </a:fld>
            <a:endParaRPr lang="en-US"/>
          </a:p>
        </p:txBody>
      </p:sp>
    </p:spTree>
    <p:extLst>
      <p:ext uri="{BB962C8B-B14F-4D97-AF65-F5344CB8AC3E}">
        <p14:creationId xmlns:p14="http://schemas.microsoft.com/office/powerpoint/2010/main" val="50962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A9325C-9780-4E51-A8E5-AFCDBE9BCB91}" type="datetimeFigureOut">
              <a:rPr lang="en-GB" smtClean="0"/>
              <a:t>29/09/2022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A30B2D-AFFF-4CF5-99DA-1C4BE69EBD45}" type="slidenum">
              <a:rPr lang="en-GB" smtClean="0"/>
              <a:t>‹#›</a:t>
            </a:fld>
            <a:endParaRPr lang="en-GB"/>
          </a:p>
        </p:txBody>
      </p:sp>
    </p:spTree>
    <p:extLst>
      <p:ext uri="{BB962C8B-B14F-4D97-AF65-F5344CB8AC3E}">
        <p14:creationId xmlns:p14="http://schemas.microsoft.com/office/powerpoint/2010/main" val="190009267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A9325C-9780-4E51-A8E5-AFCDBE9BCB91}" type="datetimeFigureOut">
              <a:rPr lang="en-GB" smtClean="0"/>
              <a:t>29/09/2022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A30B2D-AFFF-4CF5-99DA-1C4BE69EBD45}" type="slidenum">
              <a:rPr lang="en-GB" smtClean="0"/>
              <a:t>‹#›</a:t>
            </a:fld>
            <a:endParaRPr lang="en-GB"/>
          </a:p>
        </p:txBody>
      </p:sp>
    </p:spTree>
    <p:extLst>
      <p:ext uri="{BB962C8B-B14F-4D97-AF65-F5344CB8AC3E}">
        <p14:creationId xmlns:p14="http://schemas.microsoft.com/office/powerpoint/2010/main" val="37276754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A9325C-9780-4E51-A8E5-AFCDBE9BCB91}" type="datetimeFigureOut">
              <a:rPr lang="en-GB" smtClean="0"/>
              <a:t>29/09/2022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A30B2D-AFFF-4CF5-99DA-1C4BE69EBD45}" type="slidenum">
              <a:rPr lang="en-GB" smtClean="0"/>
              <a:t>‹#›</a:t>
            </a:fld>
            <a:endParaRPr lang="en-GB"/>
          </a:p>
        </p:txBody>
      </p:sp>
    </p:spTree>
    <p:extLst>
      <p:ext uri="{BB962C8B-B14F-4D97-AF65-F5344CB8AC3E}">
        <p14:creationId xmlns:p14="http://schemas.microsoft.com/office/powerpoint/2010/main" val="101468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A9325C-9780-4E51-A8E5-AFCDBE9BCB91}" type="datetimeFigureOut">
              <a:rPr lang="en-GB" smtClean="0"/>
              <a:t>29/09/2022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3A30B2D-AFFF-4CF5-99DA-1C4BE69EBD45}" type="slidenum">
              <a:rPr lang="en-GB" smtClean="0"/>
              <a:t>‹#›</a:t>
            </a:fld>
            <a:endParaRPr lang="en-GB"/>
          </a:p>
        </p:txBody>
      </p:sp>
    </p:spTree>
    <p:extLst>
      <p:ext uri="{BB962C8B-B14F-4D97-AF65-F5344CB8AC3E}">
        <p14:creationId xmlns:p14="http://schemas.microsoft.com/office/powerpoint/2010/main" val="106130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A9325C-9780-4E51-A8E5-AFCDBE9BCB91}" type="datetimeFigureOut">
              <a:rPr lang="en-GB" smtClean="0"/>
              <a:t>29/09/2022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A30B2D-AFFF-4CF5-99DA-1C4BE69EBD45}" type="slidenum">
              <a:rPr lang="en-GB" smtClean="0"/>
              <a:t>‹#›</a:t>
            </a:fld>
            <a:endParaRPr lang="en-GB"/>
          </a:p>
        </p:txBody>
      </p:sp>
    </p:spTree>
    <p:extLst>
      <p:ext uri="{BB962C8B-B14F-4D97-AF65-F5344CB8AC3E}">
        <p14:creationId xmlns:p14="http://schemas.microsoft.com/office/powerpoint/2010/main" val="13122786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A9325C-9780-4E51-A8E5-AFCDBE9BCB91}" type="datetimeFigureOut">
              <a:rPr lang="en-GB" smtClean="0"/>
              <a:t>29/09/2022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A30B2D-AFFF-4CF5-99DA-1C4BE69EBD45}" type="slidenum">
              <a:rPr lang="en-GB" smtClean="0"/>
              <a:t>‹#›</a:t>
            </a:fld>
            <a:endParaRPr lang="en-GB"/>
          </a:p>
        </p:txBody>
      </p:sp>
    </p:spTree>
    <p:extLst>
      <p:ext uri="{BB962C8B-B14F-4D97-AF65-F5344CB8AC3E}">
        <p14:creationId xmlns:p14="http://schemas.microsoft.com/office/powerpoint/2010/main" val="279077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A9325C-9780-4E51-A8E5-AFCDBE9BCB91}" type="datetimeFigureOut">
              <a:rPr lang="en-GB" smtClean="0"/>
              <a:t>29/09/2022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A30B2D-AFFF-4CF5-99DA-1C4BE69EBD4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82157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EDFC4F-D0EF-4A46-9C42-1A7A784349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1BC42A-E663-43B6-A3D1-AD2811B9C1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205031-8D42-43C6-825E-34CC6ECA5C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DAD1E-C5D7-4B6F-9BBA-121C908ADCAE}" type="datetimeFigureOut">
              <a:rPr lang="en-GB" smtClean="0"/>
              <a:t>29/09/2022</a:t>
            </a:fld>
            <a:endParaRPr lang="en-GB"/>
          </a:p>
        </p:txBody>
      </p:sp>
      <p:sp>
        <p:nvSpPr>
          <p:cNvPr id="5" name="Footer Placeholder 4">
            <a:extLst>
              <a:ext uri="{FF2B5EF4-FFF2-40B4-BE49-F238E27FC236}">
                <a16:creationId xmlns:a16="http://schemas.microsoft.com/office/drawing/2014/main" id="{E10D3832-D96B-4358-B765-FD893F09C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4A194F-76CA-43CB-9B5E-555A9D3F7F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A1FCD-B686-42E0-ABAE-C905DCD0129B}" type="slidenum">
              <a:rPr lang="en-GB" smtClean="0"/>
              <a:t>‹#›</a:t>
            </a:fld>
            <a:endParaRPr lang="en-GB"/>
          </a:p>
        </p:txBody>
      </p:sp>
    </p:spTree>
    <p:extLst>
      <p:ext uri="{BB962C8B-B14F-4D97-AF65-F5344CB8AC3E}">
        <p14:creationId xmlns:p14="http://schemas.microsoft.com/office/powerpoint/2010/main" val="305385634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BB17BC-810D-4665-85BB-51A75DE98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8DD7F-E786-4247-9684-2499720972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A59E3-3B0D-416C-9670-093FBE60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07E31-9081-4759-931F-8FC9D96E97A8}" type="datetimeFigureOut">
              <a:rPr lang="en-US" smtClean="0"/>
              <a:t>9/29/2022</a:t>
            </a:fld>
            <a:endParaRPr lang="en-US"/>
          </a:p>
        </p:txBody>
      </p:sp>
      <p:sp>
        <p:nvSpPr>
          <p:cNvPr id="5" name="Footer Placeholder 4">
            <a:extLst>
              <a:ext uri="{FF2B5EF4-FFF2-40B4-BE49-F238E27FC236}">
                <a16:creationId xmlns:a16="http://schemas.microsoft.com/office/drawing/2014/main" id="{9FE723EA-9879-43F5-80D4-12FDFAABF1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C597F5-ACE8-4C39-8F1E-40000BA47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8BBA2-D1E8-40A3-B7F7-110234BE6288}" type="slidenum">
              <a:rPr lang="en-US" smtClean="0"/>
              <a:t>‹#›</a:t>
            </a:fld>
            <a:endParaRPr lang="en-US"/>
          </a:p>
        </p:txBody>
      </p:sp>
    </p:spTree>
    <p:extLst>
      <p:ext uri="{BB962C8B-B14F-4D97-AF65-F5344CB8AC3E}">
        <p14:creationId xmlns:p14="http://schemas.microsoft.com/office/powerpoint/2010/main" val="33767984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B3gsp5rbg7k"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9.wmf"/><Relationship Id="rId4" Type="http://schemas.openxmlformats.org/officeDocument/2006/relationships/package" Target="../embeddings/Microsoft_Excel_Worksheet.xlsx"/></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hhot.cbm.org/en/"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ADTF_Where%20we%20are/Position%20in%20cluster%20system"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hyperlink" Target="https://www.helpage.org/silo/files/sex-age-and-disability-disaggregated-data.pdf" TargetMode="External"/><Relationship Id="rId2" Type="http://schemas.openxmlformats.org/officeDocument/2006/relationships/hyperlink" Target="https://training.helpagejordan.org/course/inclusion-of-older-people-in-emergency-needs-assessments-saddd" TargetMode="Externa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eliefweb.int/sites/reliefweb.int/files/resources/Humanitarian_inclusion_standards_for_older_people_and_people_with_disabi....pdf"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ocs.google.com/forms/d/1Zf72TJEe9eTl-g9C8w0YRf3Zu3hvn1461TgzehaSNxU/edi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hyperlink" Target="https://emergency.unhcr.org/entry/43935/older-persons#:~:text=An%20older%20person%20is%20defined,or%20age%2Drelated%20health%20conditions" TargetMode="Externa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en.wikipedia.org/wiki/Social_class" TargetMode="External"/><Relationship Id="rId7" Type="http://schemas.openxmlformats.org/officeDocument/2006/relationships/hyperlink" Target="https://en.wikipedia.org/wiki/Gender" TargetMode="External"/><Relationship Id="rId2" Type="http://schemas.openxmlformats.org/officeDocument/2006/relationships/hyperlink" Target="https://en.wikipedia.org/wiki/Social_stratification" TargetMode="External"/><Relationship Id="rId1" Type="http://schemas.openxmlformats.org/officeDocument/2006/relationships/slideLayout" Target="../slideLayouts/slideLayout24.xml"/><Relationship Id="rId6" Type="http://schemas.openxmlformats.org/officeDocument/2006/relationships/hyperlink" Target="https://en.wikipedia.org/wiki/Disability" TargetMode="External"/><Relationship Id="rId5" Type="http://schemas.openxmlformats.org/officeDocument/2006/relationships/hyperlink" Target="https://en.wikipedia.org/wiki/Sexual_orientation" TargetMode="External"/><Relationship Id="rId4" Type="http://schemas.openxmlformats.org/officeDocument/2006/relationships/hyperlink" Target="https://en.wikipedia.org/wiki/Race_(human_categoriz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7FBFF947-0568-41C8-9D1F-B98750138E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3B146F29-E510-4DB4-B56B-1A8766645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3">
            <a:extLst>
              <a:ext uri="{FF2B5EF4-FFF2-40B4-BE49-F238E27FC236}">
                <a16:creationId xmlns:a16="http://schemas.microsoft.com/office/drawing/2014/main" id="{43FDA1FA-3541-46E6-83FF-BDDA692BBA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961344" y="758952"/>
            <a:ext cx="5542398" cy="3566160"/>
          </a:xfrm>
        </p:spPr>
        <p:txBody>
          <a:bodyPr>
            <a:normAutofit/>
          </a:bodyPr>
          <a:lstStyle/>
          <a:p>
            <a:r>
              <a:rPr lang="en-GB" sz="6200">
                <a:solidFill>
                  <a:srgbClr val="FFFFFF"/>
                </a:solidFill>
              </a:rPr>
              <a:t>Making inclusion a reality in humanitarian response </a:t>
            </a:r>
          </a:p>
        </p:txBody>
      </p:sp>
      <p:sp>
        <p:nvSpPr>
          <p:cNvPr id="3" name="Subtitle 2"/>
          <p:cNvSpPr>
            <a:spLocks noGrp="1"/>
          </p:cNvSpPr>
          <p:nvPr>
            <p:ph type="subTitle" idx="1"/>
          </p:nvPr>
        </p:nvSpPr>
        <p:spPr>
          <a:xfrm>
            <a:off x="5961343" y="4455620"/>
            <a:ext cx="5542399" cy="1143000"/>
          </a:xfrm>
        </p:spPr>
        <p:txBody>
          <a:bodyPr>
            <a:normAutofit/>
          </a:bodyPr>
          <a:lstStyle/>
          <a:p>
            <a:r>
              <a:rPr lang="en-GB" b="1">
                <a:solidFill>
                  <a:schemeClr val="bg2"/>
                </a:solidFill>
              </a:rPr>
              <a:t>Age and disability task force-pakistan</a:t>
            </a:r>
          </a:p>
        </p:txBody>
      </p:sp>
      <p:pic>
        <p:nvPicPr>
          <p:cNvPr id="5" name="Picture 4">
            <a:extLst>
              <a:ext uri="{FF2B5EF4-FFF2-40B4-BE49-F238E27FC236}">
                <a16:creationId xmlns:a16="http://schemas.microsoft.com/office/drawing/2014/main" id="{E8F05028-FE7E-003B-4921-54DC9948E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82022" y="209242"/>
            <a:ext cx="2247041" cy="1564694"/>
          </a:xfrm>
          <a:prstGeom prst="rect">
            <a:avLst/>
          </a:prstGeom>
          <a:noFill/>
        </p:spPr>
      </p:pic>
      <p:pic>
        <p:nvPicPr>
          <p:cNvPr id="4" name="Picture 3">
            <a:extLst>
              <a:ext uri="{FF2B5EF4-FFF2-40B4-BE49-F238E27FC236}">
                <a16:creationId xmlns:a16="http://schemas.microsoft.com/office/drawing/2014/main" id="{7A2D30A1-2B45-CB3E-C62E-EB7803433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27779" y="3509435"/>
            <a:ext cx="4020297" cy="1447306"/>
          </a:xfrm>
          <a:prstGeom prst="rect">
            <a:avLst/>
          </a:prstGeom>
        </p:spPr>
      </p:pic>
      <p:cxnSp>
        <p:nvCxnSpPr>
          <p:cNvPr id="23" name="Straight Connector 15">
            <a:extLst>
              <a:ext uri="{FF2B5EF4-FFF2-40B4-BE49-F238E27FC236}">
                <a16:creationId xmlns:a16="http://schemas.microsoft.com/office/drawing/2014/main" id="{1E6A7830-4B1A-416E-8782-4D0DC1F292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779" y="399801"/>
            <a:ext cx="1186634" cy="1183575"/>
          </a:xfrm>
          <a:prstGeom prst="rect">
            <a:avLst/>
          </a:prstGeom>
        </p:spPr>
      </p:pic>
    </p:spTree>
    <p:extLst>
      <p:ext uri="{BB962C8B-B14F-4D97-AF65-F5344CB8AC3E}">
        <p14:creationId xmlns:p14="http://schemas.microsoft.com/office/powerpoint/2010/main" val="27435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4DA15A7-C187-4844-376F-BAA3A51D30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5425" b="9066"/>
          <a:stretch/>
        </p:blipFill>
        <p:spPr bwMode="auto">
          <a:xfrm>
            <a:off x="1975087" y="1913734"/>
            <a:ext cx="2692220" cy="396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7F4E9FDB-C843-5C74-6B38-6605919FD0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99" r="33250"/>
          <a:stretch/>
        </p:blipFill>
        <p:spPr bwMode="auto">
          <a:xfrm>
            <a:off x="5306306" y="1931679"/>
            <a:ext cx="2343677" cy="394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6B31B229-B946-E8F8-39CC-77B65461F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963" r="497"/>
          <a:stretch/>
        </p:blipFill>
        <p:spPr bwMode="auto">
          <a:xfrm>
            <a:off x="8288983" y="1958147"/>
            <a:ext cx="2348453" cy="39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EEC24840-B6CE-6702-7EC6-15FCCDAE42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46042" y="0"/>
            <a:ext cx="1819275" cy="1266825"/>
          </a:xfrm>
          <a:prstGeom prst="rect">
            <a:avLst/>
          </a:prstGeom>
          <a:noFill/>
          <a:ln>
            <a:noFill/>
          </a:ln>
        </p:spPr>
      </p:pic>
      <p:pic>
        <p:nvPicPr>
          <p:cNvPr id="9" name="Content Placeholder 3">
            <a:extLst>
              <a:ext uri="{FF2B5EF4-FFF2-40B4-BE49-F238E27FC236}">
                <a16:creationId xmlns:a16="http://schemas.microsoft.com/office/drawing/2014/main" id="{E2B72364-CC47-32EB-C572-17E4B88F9FB3}"/>
              </a:ext>
            </a:extLst>
          </p:cNvPr>
          <p:cNvPicPr>
            <a:picLocks/>
          </p:cNvPicPr>
          <p:nvPr/>
        </p:nvPicPr>
        <p:blipFill rotWithShape="1">
          <a:blip r:embed="rId4">
            <a:extLst>
              <a:ext uri="{28A0092B-C50C-407E-A947-70E740481C1C}">
                <a14:useLocalDpi xmlns:a14="http://schemas.microsoft.com/office/drawing/2010/main" val="0"/>
              </a:ext>
            </a:extLst>
          </a:blip>
          <a:srcRect r="64599"/>
          <a:stretch/>
        </p:blipFill>
        <p:spPr bwMode="auto">
          <a:xfrm>
            <a:off x="1976278" y="205579"/>
            <a:ext cx="1466273" cy="1424778"/>
          </a:xfrm>
          <a:prstGeom prst="rect">
            <a:avLst/>
          </a:prstGeom>
          <a:noFill/>
          <a:ln>
            <a:solidFill>
              <a:schemeClr val="bg1"/>
            </a:solidFill>
          </a:ln>
        </p:spPr>
      </p:pic>
      <p:pic>
        <p:nvPicPr>
          <p:cNvPr id="10" name="Content Placeholder 3">
            <a:extLst>
              <a:ext uri="{FF2B5EF4-FFF2-40B4-BE49-F238E27FC236}">
                <a16:creationId xmlns:a16="http://schemas.microsoft.com/office/drawing/2014/main" id="{6E50F586-B69E-4C8F-D84B-9CCF99AC5634}"/>
              </a:ext>
            </a:extLst>
          </p:cNvPr>
          <p:cNvPicPr>
            <a:picLocks/>
          </p:cNvPicPr>
          <p:nvPr/>
        </p:nvPicPr>
        <p:blipFill rotWithShape="1">
          <a:blip r:embed="rId4">
            <a:extLst>
              <a:ext uri="{28A0092B-C50C-407E-A947-70E740481C1C}">
                <a14:useLocalDpi xmlns:a14="http://schemas.microsoft.com/office/drawing/2010/main" val="0"/>
              </a:ext>
            </a:extLst>
          </a:blip>
          <a:srcRect l="34711" r="32644"/>
          <a:stretch/>
        </p:blipFill>
        <p:spPr bwMode="auto">
          <a:xfrm>
            <a:off x="5710381" y="283950"/>
            <a:ext cx="1466274" cy="1424778"/>
          </a:xfrm>
          <a:prstGeom prst="rect">
            <a:avLst/>
          </a:prstGeom>
          <a:noFill/>
          <a:ln>
            <a:solidFill>
              <a:schemeClr val="bg1"/>
            </a:solidFill>
          </a:ln>
        </p:spPr>
      </p:pic>
      <p:pic>
        <p:nvPicPr>
          <p:cNvPr id="11" name="Content Placeholder 3">
            <a:extLst>
              <a:ext uri="{FF2B5EF4-FFF2-40B4-BE49-F238E27FC236}">
                <a16:creationId xmlns:a16="http://schemas.microsoft.com/office/drawing/2014/main" id="{4B225D40-DC5C-C453-E702-88FC1D9E6970}"/>
              </a:ext>
            </a:extLst>
          </p:cNvPr>
          <p:cNvPicPr>
            <a:picLocks/>
          </p:cNvPicPr>
          <p:nvPr/>
        </p:nvPicPr>
        <p:blipFill rotWithShape="1">
          <a:blip r:embed="rId4">
            <a:extLst>
              <a:ext uri="{28A0092B-C50C-407E-A947-70E740481C1C}">
                <a14:useLocalDpi xmlns:a14="http://schemas.microsoft.com/office/drawing/2010/main" val="0"/>
              </a:ext>
            </a:extLst>
          </a:blip>
          <a:srcRect l="72306" t="9536"/>
          <a:stretch/>
        </p:blipFill>
        <p:spPr bwMode="auto">
          <a:xfrm>
            <a:off x="8878127" y="485048"/>
            <a:ext cx="1170163" cy="1145309"/>
          </a:xfrm>
          <a:prstGeom prst="rect">
            <a:avLst/>
          </a:prstGeom>
          <a:noFill/>
          <a:ln>
            <a:solidFill>
              <a:schemeClr val="bg1"/>
            </a:solidFill>
          </a:ln>
        </p:spPr>
      </p:pic>
    </p:spTree>
    <p:extLst>
      <p:ext uri="{BB962C8B-B14F-4D97-AF65-F5344CB8AC3E}">
        <p14:creationId xmlns:p14="http://schemas.microsoft.com/office/powerpoint/2010/main" val="371775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a:t>What is inclusion about? </a:t>
            </a:r>
            <a:endParaRPr lang="en-GB" sz="3600" b="1" dirty="0"/>
          </a:p>
        </p:txBody>
      </p:sp>
      <p:graphicFrame>
        <p:nvGraphicFramePr>
          <p:cNvPr id="8" name="Content Placeholder 2">
            <a:extLst>
              <a:ext uri="{FF2B5EF4-FFF2-40B4-BE49-F238E27FC236}">
                <a16:creationId xmlns:a16="http://schemas.microsoft.com/office/drawing/2014/main" id="{56EA195A-6D8F-A9C6-0144-0A8C565F1287}"/>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7D3F0DBA-AC51-28EB-E17C-AE4AC30A4BA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1786" y="243561"/>
            <a:ext cx="1819275" cy="1266825"/>
          </a:xfrm>
          <a:prstGeom prst="rect">
            <a:avLst/>
          </a:prstGeom>
          <a:noFill/>
          <a:ln>
            <a:noFill/>
          </a:ln>
        </p:spPr>
      </p:pic>
    </p:spTree>
    <p:extLst>
      <p:ext uri="{BB962C8B-B14F-4D97-AF65-F5344CB8AC3E}">
        <p14:creationId xmlns:p14="http://schemas.microsoft.com/office/powerpoint/2010/main" val="4240315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t>Inclusion Principles </a:t>
            </a:r>
          </a:p>
        </p:txBody>
      </p:sp>
      <p:graphicFrame>
        <p:nvGraphicFramePr>
          <p:cNvPr id="8" name="Content Placeholder 2">
            <a:extLst>
              <a:ext uri="{FF2B5EF4-FFF2-40B4-BE49-F238E27FC236}">
                <a16:creationId xmlns:a16="http://schemas.microsoft.com/office/drawing/2014/main" id="{7E6E7D08-0F0D-684A-D7D7-369D781A3105}"/>
              </a:ext>
            </a:extLst>
          </p:cNvPr>
          <p:cNvGraphicFramePr>
            <a:graphicFrameLocks noGrp="1"/>
          </p:cNvGraphicFramePr>
          <p:nvPr>
            <p:ph idx="1"/>
            <p:extLst>
              <p:ext uri="{D42A27DB-BD31-4B8C-83A1-F6EECF244321}">
                <p14:modId xmlns:p14="http://schemas.microsoft.com/office/powerpoint/2010/main" val="3012825712"/>
              </p:ext>
            </p:extLst>
          </p:nvPr>
        </p:nvGraphicFramePr>
        <p:xfrm>
          <a:off x="512064" y="1845734"/>
          <a:ext cx="10643616" cy="4408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5D729652-8011-9DC1-15BE-632ECE3E656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1786" y="243561"/>
            <a:ext cx="1819275" cy="1266825"/>
          </a:xfrm>
          <a:prstGeom prst="rect">
            <a:avLst/>
          </a:prstGeom>
          <a:noFill/>
          <a:ln>
            <a:noFill/>
          </a:ln>
        </p:spPr>
      </p:pic>
    </p:spTree>
    <p:extLst>
      <p:ext uri="{BB962C8B-B14F-4D97-AF65-F5344CB8AC3E}">
        <p14:creationId xmlns:p14="http://schemas.microsoft.com/office/powerpoint/2010/main" val="325307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Inclusion principles to practice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3179942"/>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6061DE3-C99E-0D72-9B4F-6F9C9A990C8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721786" y="243561"/>
            <a:ext cx="1819275" cy="1266825"/>
          </a:xfrm>
          <a:prstGeom prst="rect">
            <a:avLst/>
          </a:prstGeom>
          <a:noFill/>
          <a:ln>
            <a:noFill/>
          </a:ln>
        </p:spPr>
      </p:pic>
    </p:spTree>
    <p:extLst>
      <p:ext uri="{BB962C8B-B14F-4D97-AF65-F5344CB8AC3E}">
        <p14:creationId xmlns:p14="http://schemas.microsoft.com/office/powerpoint/2010/main" val="935459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308592" cy="1450757"/>
          </a:xfrm>
        </p:spPr>
        <p:txBody>
          <a:bodyPr>
            <a:normAutofit/>
          </a:bodyPr>
          <a:lstStyle/>
          <a:p>
            <a:pPr algn="ctr"/>
            <a:r>
              <a:rPr lang="en-GB" sz="3600" dirty="0"/>
              <a:t>The Humanitarian Inclusion Standards – where do they fit with other Humanitarian guidance? </a:t>
            </a:r>
          </a:p>
        </p:txBody>
      </p:sp>
      <p:sp>
        <p:nvSpPr>
          <p:cNvPr id="3" name="Content Placeholder 2"/>
          <p:cNvSpPr>
            <a:spLocks noGrp="1"/>
          </p:cNvSpPr>
          <p:nvPr>
            <p:ph idx="1"/>
          </p:nvPr>
        </p:nvSpPr>
        <p:spPr>
          <a:xfrm>
            <a:off x="-348144" y="153184"/>
            <a:ext cx="10515600" cy="4351338"/>
          </a:xfrm>
        </p:spPr>
        <p:txBody>
          <a:bodyPr>
            <a:normAutofit/>
          </a:bodyPr>
          <a:lstStyle/>
          <a:p>
            <a:pPr marL="0" indent="0">
              <a:buNone/>
            </a:pPr>
            <a:r>
              <a:rPr lang="en-GB" dirty="0"/>
              <a:t>.</a:t>
            </a:r>
          </a:p>
          <a:p>
            <a:endParaRPr lang="en-GB" dirty="0"/>
          </a:p>
          <a:p>
            <a:endParaRPr lang="en-GB" dirty="0"/>
          </a:p>
        </p:txBody>
      </p:sp>
      <p:sp>
        <p:nvSpPr>
          <p:cNvPr id="4" name="Rectangle 3"/>
          <p:cNvSpPr/>
          <p:nvPr/>
        </p:nvSpPr>
        <p:spPr>
          <a:xfrm>
            <a:off x="665019" y="1737360"/>
            <a:ext cx="10141528" cy="4436086"/>
          </a:xfrm>
          <a:prstGeom prst="rect">
            <a:avLst/>
          </a:prstGeom>
        </p:spPr>
        <p:txBody>
          <a:bodyPr wrap="square">
            <a:spAutoFit/>
          </a:bodyPr>
          <a:lstStyle/>
          <a:p>
            <a:endParaRPr lang="en-GB" sz="2400" dirty="0"/>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GB" sz="2400" dirty="0"/>
              <a:t>T</a:t>
            </a:r>
            <a:r>
              <a:rPr lang="en-GB" sz="2000" b="1" dirty="0">
                <a:solidFill>
                  <a:schemeClr val="tx1">
                    <a:lumMod val="75000"/>
                    <a:lumOff val="25000"/>
                  </a:schemeClr>
                </a:solidFill>
              </a:rPr>
              <a:t>he </a:t>
            </a:r>
            <a:r>
              <a:rPr lang="en-GB" sz="2000" b="1" dirty="0">
                <a:solidFill>
                  <a:schemeClr val="accent1"/>
                </a:solidFill>
              </a:rPr>
              <a:t>Humanitarian inclusion standards for older people and people with disabilities </a:t>
            </a:r>
            <a:r>
              <a:rPr lang="en-GB" sz="2000" b="1" dirty="0">
                <a:solidFill>
                  <a:schemeClr val="tx1">
                    <a:lumMod val="75000"/>
                    <a:lumOff val="25000"/>
                  </a:schemeClr>
                </a:solidFill>
              </a:rPr>
              <a:t>are part of the </a:t>
            </a:r>
            <a:r>
              <a:rPr lang="en-GB" sz="2000" b="1" dirty="0">
                <a:solidFill>
                  <a:srgbClr val="FF0000"/>
                </a:solidFill>
              </a:rPr>
              <a:t>Humanitarian Standards Partnership (HSP)</a:t>
            </a:r>
            <a:r>
              <a:rPr lang="en-GB" sz="2000" b="1" dirty="0">
                <a:solidFill>
                  <a:schemeClr val="tx1">
                    <a:lumMod val="75000"/>
                    <a:lumOff val="25000"/>
                  </a:schemeClr>
                </a:solidFill>
              </a:rPr>
              <a:t>, which includes Sphere and its companion standards. </a:t>
            </a: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endParaRPr lang="en-GB" sz="2000" b="1" dirty="0">
              <a:solidFill>
                <a:schemeClr val="tx1">
                  <a:lumMod val="75000"/>
                  <a:lumOff val="25000"/>
                </a:schemeClr>
              </a:solidFill>
            </a:endParaRP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GB" sz="2000" b="1" dirty="0">
                <a:solidFill>
                  <a:schemeClr val="tx1">
                    <a:lumMod val="75000"/>
                    <a:lumOff val="25000"/>
                  </a:schemeClr>
                </a:solidFill>
              </a:rPr>
              <a:t>All HSP standards are based on the </a:t>
            </a:r>
            <a:r>
              <a:rPr lang="en-GB" sz="2000" b="1" dirty="0">
                <a:solidFill>
                  <a:schemeClr val="bg2">
                    <a:lumMod val="75000"/>
                  </a:schemeClr>
                </a:solidFill>
              </a:rPr>
              <a:t>Humanitarian Charter and the Core Humanitarian Standard on Quality and Accountability (CHS), </a:t>
            </a:r>
            <a:r>
              <a:rPr lang="en-GB" sz="2000" b="1" dirty="0">
                <a:solidFill>
                  <a:schemeClr val="tx1">
                    <a:lumMod val="75000"/>
                    <a:lumOff val="25000"/>
                  </a:schemeClr>
                </a:solidFill>
              </a:rPr>
              <a:t>and are designed to be used in conjunction with each other. </a:t>
            </a: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endParaRPr lang="en-GB" sz="2000" b="1" dirty="0">
              <a:solidFill>
                <a:schemeClr val="tx1">
                  <a:lumMod val="75000"/>
                  <a:lumOff val="25000"/>
                </a:schemeClr>
              </a:solidFill>
            </a:endParaRP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GB" sz="2000" b="1" dirty="0">
                <a:solidFill>
                  <a:schemeClr val="tx1">
                    <a:lumMod val="75000"/>
                    <a:lumOff val="25000"/>
                  </a:schemeClr>
                </a:solidFill>
              </a:rPr>
              <a:t>Complement </a:t>
            </a:r>
            <a:r>
              <a:rPr lang="en-GB" sz="2000" b="1" dirty="0">
                <a:solidFill>
                  <a:srgbClr val="FF0000"/>
                </a:solidFill>
              </a:rPr>
              <a:t>Protection Mainstreaming</a:t>
            </a:r>
            <a:r>
              <a:rPr lang="en-GB" sz="2000" b="1" dirty="0">
                <a:solidFill>
                  <a:schemeClr val="tx1">
                    <a:lumMod val="75000"/>
                    <a:lumOff val="25000"/>
                  </a:schemeClr>
                </a:solidFill>
              </a:rPr>
              <a:t>, defined by the Global Protection Cluster as the process of incorporating protection principles and promoting meaningful access, safety, and dignity in humanitarian aid</a:t>
            </a:r>
          </a:p>
        </p:txBody>
      </p:sp>
      <p:pic>
        <p:nvPicPr>
          <p:cNvPr id="7" name="Picture 6">
            <a:extLst>
              <a:ext uri="{FF2B5EF4-FFF2-40B4-BE49-F238E27FC236}">
                <a16:creationId xmlns:a16="http://schemas.microsoft.com/office/drawing/2014/main" id="{37E0AAB2-7362-9B76-9DB9-34DF4764E5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21786" y="243561"/>
            <a:ext cx="1819275" cy="1266825"/>
          </a:xfrm>
          <a:prstGeom prst="rect">
            <a:avLst/>
          </a:prstGeom>
          <a:noFill/>
          <a:ln>
            <a:noFill/>
          </a:ln>
        </p:spPr>
      </p:pic>
    </p:spTree>
    <p:extLst>
      <p:ext uri="{BB962C8B-B14F-4D97-AF65-F5344CB8AC3E}">
        <p14:creationId xmlns:p14="http://schemas.microsoft.com/office/powerpoint/2010/main" val="1684153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8549640" cy="1450757"/>
          </a:xfrm>
        </p:spPr>
        <p:txBody>
          <a:bodyPr>
            <a:normAutofit/>
          </a:bodyPr>
          <a:lstStyle/>
          <a:p>
            <a:pPr algn="ctr"/>
            <a:r>
              <a:rPr lang="en-GB" sz="3600" dirty="0"/>
              <a:t>The Humanitarian Inclusion Standards – where do they fit with other Humanitarian guidance?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984465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p:nvPr/>
        </p:nvCxnSpPr>
        <p:spPr>
          <a:xfrm flipH="1" flipV="1">
            <a:off x="2826327" y="3338945"/>
            <a:ext cx="1537855" cy="1953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860473" y="4694021"/>
            <a:ext cx="13855" cy="429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232073" y="3477491"/>
            <a:ext cx="1482436" cy="1814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860473" y="2632364"/>
            <a:ext cx="1" cy="845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107382" y="3338945"/>
            <a:ext cx="124691" cy="235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860473" y="4001294"/>
            <a:ext cx="0" cy="168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211782" y="3338945"/>
            <a:ext cx="152400" cy="235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0CB8214-8060-CE15-F788-1CD26D60D0C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721786" y="243561"/>
            <a:ext cx="1819275" cy="1266825"/>
          </a:xfrm>
          <a:prstGeom prst="rect">
            <a:avLst/>
          </a:prstGeom>
          <a:noFill/>
          <a:ln>
            <a:noFill/>
          </a:ln>
        </p:spPr>
      </p:pic>
    </p:spTree>
    <p:extLst>
      <p:ext uri="{BB962C8B-B14F-4D97-AF65-F5344CB8AC3E}">
        <p14:creationId xmlns:p14="http://schemas.microsoft.com/office/powerpoint/2010/main" val="360749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33BF9DD-8A45-4EEE-B231-0A14D322E5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A3A885-4EB0-47E1-B4DE-68CE451C01D2}"/>
              </a:ext>
            </a:extLst>
          </p:cNvPr>
          <p:cNvSpPr>
            <a:spLocks noGrp="1"/>
          </p:cNvSpPr>
          <p:nvPr>
            <p:ph type="title"/>
          </p:nvPr>
        </p:nvSpPr>
        <p:spPr>
          <a:xfrm>
            <a:off x="4974770" y="1556622"/>
            <a:ext cx="6574972" cy="819363"/>
          </a:xfrm>
        </p:spPr>
        <p:txBody>
          <a:bodyPr>
            <a:normAutofit fontScale="90000"/>
          </a:bodyPr>
          <a:lstStyle/>
          <a:p>
            <a:r>
              <a:rPr lang="en-US" sz="4400" dirty="0"/>
              <a:t>Purpose of the Humanitarian Inclusion  Standards</a:t>
            </a:r>
            <a:endParaRPr lang="en-GB" sz="4400" dirty="0"/>
          </a:p>
        </p:txBody>
      </p:sp>
      <p:pic>
        <p:nvPicPr>
          <p:cNvPr id="4" name="Picture 3" descr="A screenshot of a cell phone&#10;&#10;Description generated with very high confidence">
            <a:extLst>
              <a:ext uri="{FF2B5EF4-FFF2-40B4-BE49-F238E27FC236}">
                <a16:creationId xmlns:a16="http://schemas.microsoft.com/office/drawing/2014/main" id="{957F51C5-3F9D-4392-9F84-2E22E8E0EB50}"/>
              </a:ext>
            </a:extLst>
          </p:cNvPr>
          <p:cNvPicPr/>
          <p:nvPr/>
        </p:nvPicPr>
        <p:blipFill rotWithShape="1">
          <a:blip r:embed="rId2"/>
          <a:srcRect l="16884" t="12526" r="35999" b="4207"/>
          <a:stretch/>
        </p:blipFill>
        <p:spPr bwMode="auto">
          <a:xfrm>
            <a:off x="755169" y="640081"/>
            <a:ext cx="3758975" cy="5314406"/>
          </a:xfrm>
          <a:prstGeom prst="rect">
            <a:avLst/>
          </a:prstGeom>
          <a:extLst>
            <a:ext uri="{53640926-AAD7-44D8-BBD7-CCE9431645EC}">
              <a14:shadowObscured xmlns:a14="http://schemas.microsoft.com/office/drawing/2010/main"/>
            </a:ext>
          </a:extLst>
        </p:spPr>
      </p:pic>
      <p:cxnSp>
        <p:nvCxnSpPr>
          <p:cNvPr id="22" name="Straight Connector 21">
            <a:extLst>
              <a:ext uri="{FF2B5EF4-FFF2-40B4-BE49-F238E27FC236}">
                <a16:creationId xmlns:a16="http://schemas.microsoft.com/office/drawing/2014/main" id="{9020DCC9-F851-4562-BB20-1AB3C51BFD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F98F50-5071-49C1-86D4-0E500526330D}"/>
              </a:ext>
            </a:extLst>
          </p:cNvPr>
          <p:cNvSpPr>
            <a:spLocks noGrp="1"/>
          </p:cNvSpPr>
          <p:nvPr>
            <p:ph idx="1"/>
          </p:nvPr>
        </p:nvSpPr>
        <p:spPr>
          <a:xfrm>
            <a:off x="4974769" y="2198914"/>
            <a:ext cx="6574973" cy="3670180"/>
          </a:xfrm>
        </p:spPr>
        <p:txBody>
          <a:bodyPr>
            <a:normAutofit/>
          </a:bodyPr>
          <a:lstStyle/>
          <a:p>
            <a:endParaRPr lang="en-GB" dirty="0"/>
          </a:p>
          <a:p>
            <a:r>
              <a:rPr lang="en-GB" dirty="0"/>
              <a:t>To support the inclusion of older people and people with disabilities in the programmes of all humanitarian organizations. </a:t>
            </a:r>
          </a:p>
          <a:p>
            <a:endParaRPr lang="en-GB" dirty="0"/>
          </a:p>
          <a:p>
            <a:r>
              <a:rPr lang="en-GB" dirty="0">
                <a:hlinkClick r:id="rId3"/>
              </a:rPr>
              <a:t>https://www.youtube.com/watch?v=B3gsp5rbg7k</a:t>
            </a:r>
            <a:r>
              <a:rPr lang="en-GB" dirty="0"/>
              <a:t> </a:t>
            </a:r>
          </a:p>
          <a:p>
            <a:endParaRPr lang="en-GB" dirty="0"/>
          </a:p>
        </p:txBody>
      </p:sp>
      <p:sp>
        <p:nvSpPr>
          <p:cNvPr id="24" name="Rectangle 23">
            <a:extLst>
              <a:ext uri="{FF2B5EF4-FFF2-40B4-BE49-F238E27FC236}">
                <a16:creationId xmlns:a16="http://schemas.microsoft.com/office/drawing/2014/main" id="{D5FBCAC9-BD8B-4F3B-AD74-EF37D421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9556C5A8-AD7E-4CE7-87BE-9EA3B5E17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914BEE9A-695E-538E-F2B5-8986F0B2B4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56472" y="-485"/>
            <a:ext cx="1819275" cy="1266825"/>
          </a:xfrm>
          <a:prstGeom prst="rect">
            <a:avLst/>
          </a:prstGeom>
          <a:noFill/>
          <a:ln>
            <a:noFill/>
          </a:ln>
        </p:spPr>
      </p:pic>
    </p:spTree>
    <p:extLst>
      <p:ext uri="{BB962C8B-B14F-4D97-AF65-F5344CB8AC3E}">
        <p14:creationId xmlns:p14="http://schemas.microsoft.com/office/powerpoint/2010/main" val="1219136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F752-F6C8-5528-B188-D1ACFA30A1EF}"/>
              </a:ext>
            </a:extLst>
          </p:cNvPr>
          <p:cNvSpPr>
            <a:spLocks noGrp="1"/>
          </p:cNvSpPr>
          <p:nvPr>
            <p:ph type="title"/>
          </p:nvPr>
        </p:nvSpPr>
        <p:spPr/>
        <p:txBody>
          <a:bodyPr>
            <a:normAutofit/>
          </a:bodyPr>
          <a:lstStyle/>
          <a:p>
            <a:r>
              <a:rPr lang="en-GB" sz="4000" dirty="0"/>
              <a:t>Humanitarian inclusion standards for older people and people with disabilities</a:t>
            </a:r>
            <a:endParaRPr lang="en-US" sz="4000" dirty="0"/>
          </a:p>
        </p:txBody>
      </p:sp>
      <p:sp>
        <p:nvSpPr>
          <p:cNvPr id="3" name="Content Placeholder 2">
            <a:extLst>
              <a:ext uri="{FF2B5EF4-FFF2-40B4-BE49-F238E27FC236}">
                <a16:creationId xmlns:a16="http://schemas.microsoft.com/office/drawing/2014/main" id="{D5C2D708-D0A6-2518-7222-E219C4C0C660}"/>
              </a:ext>
            </a:extLst>
          </p:cNvPr>
          <p:cNvSpPr>
            <a:spLocks noGrp="1"/>
          </p:cNvSpPr>
          <p:nvPr>
            <p:ph idx="1"/>
          </p:nvPr>
        </p:nvSpPr>
        <p:spPr>
          <a:xfrm>
            <a:off x="3794760" y="1845734"/>
            <a:ext cx="7360920" cy="4472770"/>
          </a:xfrm>
        </p:spPr>
        <p:txBody>
          <a:bodyPr>
            <a:normAutofit/>
          </a:bodyPr>
          <a:lstStyle/>
          <a:p>
            <a:pPr marL="342900" indent="-342900">
              <a:spcBef>
                <a:spcPts val="0"/>
              </a:spcBef>
              <a:spcAft>
                <a:spcPts val="800"/>
              </a:spcAft>
              <a:buFont typeface="Arial" panose="020B0604020202020204" pitchFamily="34" charset="0"/>
              <a:buChar char="•"/>
            </a:pPr>
            <a:r>
              <a:rPr lang="en-GB" b="0" dirty="0">
                <a:solidFill>
                  <a:schemeClr val="tx1"/>
                </a:solidFill>
              </a:rPr>
              <a:t>Globally, around 15% of the population live with some kind of disability.</a:t>
            </a:r>
          </a:p>
          <a:p>
            <a:pPr marL="342900" indent="-342900">
              <a:spcBef>
                <a:spcPts val="0"/>
              </a:spcBef>
              <a:spcAft>
                <a:spcPts val="800"/>
              </a:spcAft>
              <a:buFont typeface="Arial" panose="020B0604020202020204" pitchFamily="34" charset="0"/>
              <a:buChar char="•"/>
            </a:pPr>
            <a:r>
              <a:rPr lang="en-GB" b="0" dirty="0">
                <a:solidFill>
                  <a:schemeClr val="tx1"/>
                </a:solidFill>
              </a:rPr>
              <a:t>An estimated 13% of people worldwide are over 60 - more than 46% of those have a disability.</a:t>
            </a:r>
          </a:p>
          <a:p>
            <a:pPr marL="342900" indent="-342900">
              <a:spcBef>
                <a:spcPts val="0"/>
              </a:spcBef>
              <a:spcAft>
                <a:spcPts val="800"/>
              </a:spcAft>
              <a:buFont typeface="Arial" panose="020B0604020202020204" pitchFamily="34" charset="0"/>
              <a:buChar char="•"/>
            </a:pPr>
            <a:r>
              <a:rPr lang="en-GB" b="0" dirty="0">
                <a:solidFill>
                  <a:schemeClr val="tx1"/>
                </a:solidFill>
              </a:rPr>
              <a:t>Humanitarian principles require that humanitarian assistance and protection are provided based on need, without discrimination. </a:t>
            </a:r>
          </a:p>
          <a:p>
            <a:pPr marL="342900" indent="-342900">
              <a:spcBef>
                <a:spcPts val="0"/>
              </a:spcBef>
              <a:spcAft>
                <a:spcPts val="800"/>
              </a:spcAft>
              <a:buFont typeface="Arial" panose="020B0604020202020204" pitchFamily="34" charset="0"/>
              <a:buChar char="•"/>
            </a:pPr>
            <a:r>
              <a:rPr lang="en-GB" b="0" dirty="0">
                <a:solidFill>
                  <a:schemeClr val="tx1"/>
                </a:solidFill>
              </a:rPr>
              <a:t>There is still limited capacity among humanitarian actors to </a:t>
            </a:r>
            <a:r>
              <a:rPr lang="en-GB" b="0" dirty="0" err="1">
                <a:solidFill>
                  <a:schemeClr val="tx1"/>
                </a:solidFill>
              </a:rPr>
              <a:t>fulfill</a:t>
            </a:r>
            <a:r>
              <a:rPr lang="en-GB" b="0" dirty="0">
                <a:solidFill>
                  <a:schemeClr val="tx1"/>
                </a:solidFill>
              </a:rPr>
              <a:t> this commitment and systematically include older people and people with disabilities in humanitarian action.</a:t>
            </a:r>
          </a:p>
          <a:p>
            <a:pPr marL="342900" indent="-342900">
              <a:spcBef>
                <a:spcPts val="0"/>
              </a:spcBef>
              <a:buFont typeface="Arial" panose="020B0604020202020204" pitchFamily="34" charset="0"/>
              <a:buChar char="•"/>
            </a:pPr>
            <a:r>
              <a:rPr lang="en-GB" b="0" dirty="0">
                <a:solidFill>
                  <a:schemeClr val="tx1"/>
                </a:solidFill>
              </a:rPr>
              <a:t>The </a:t>
            </a:r>
            <a:r>
              <a:rPr lang="en-GB" b="0" i="1" dirty="0">
                <a:solidFill>
                  <a:schemeClr val="tx1"/>
                </a:solidFill>
              </a:rPr>
              <a:t>Humanitarian inclusion standards for older people and people with disabilities </a:t>
            </a:r>
            <a:r>
              <a:rPr lang="en-GB" b="0" dirty="0">
                <a:solidFill>
                  <a:schemeClr val="tx1"/>
                </a:solidFill>
              </a:rPr>
              <a:t>are designed to help address the gap in understanding the needs, capacities, and rights of older people and people with disabilities and promote their inclusion in humanitarian action.</a:t>
            </a:r>
          </a:p>
          <a:p>
            <a:endParaRPr lang="en-US" dirty="0"/>
          </a:p>
        </p:txBody>
      </p:sp>
      <p:pic>
        <p:nvPicPr>
          <p:cNvPr id="4" name="Picture 3">
            <a:extLst>
              <a:ext uri="{FF2B5EF4-FFF2-40B4-BE49-F238E27FC236}">
                <a16:creationId xmlns:a16="http://schemas.microsoft.com/office/drawing/2014/main" id="{19FBE388-2876-2C22-964A-2684E745B0EA}"/>
              </a:ext>
            </a:extLst>
          </p:cNvPr>
          <p:cNvPicPr/>
          <p:nvPr/>
        </p:nvPicPr>
        <p:blipFill rotWithShape="1">
          <a:blip r:embed="rId2"/>
          <a:srcRect l="16884" t="12526" r="35999" b="4207"/>
          <a:stretch/>
        </p:blipFill>
        <p:spPr bwMode="auto">
          <a:xfrm rot="20652306">
            <a:off x="558356" y="2141052"/>
            <a:ext cx="2699385" cy="3816985"/>
          </a:xfrm>
          <a:prstGeom prst="rect">
            <a:avLst/>
          </a:prstGeom>
          <a:ln w="12700">
            <a:solidFill>
              <a:schemeClr val="tx2">
                <a:lumMod val="40000"/>
                <a:lumOff val="60000"/>
              </a:schemeClr>
            </a:solid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1C6E7AC3-6929-D63B-65EA-1D00FD1F58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21786" y="243561"/>
            <a:ext cx="1819275" cy="1266825"/>
          </a:xfrm>
          <a:prstGeom prst="rect">
            <a:avLst/>
          </a:prstGeom>
          <a:noFill/>
          <a:ln>
            <a:noFill/>
          </a:ln>
        </p:spPr>
      </p:pic>
    </p:spTree>
    <p:extLst>
      <p:ext uri="{BB962C8B-B14F-4D97-AF65-F5344CB8AC3E}">
        <p14:creationId xmlns:p14="http://schemas.microsoft.com/office/powerpoint/2010/main" val="1866856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5615-5C29-B38C-1B30-0A5846DDE27F}"/>
              </a:ext>
            </a:extLst>
          </p:cNvPr>
          <p:cNvSpPr>
            <a:spLocks noGrp="1"/>
          </p:cNvSpPr>
          <p:nvPr>
            <p:ph type="title"/>
          </p:nvPr>
        </p:nvSpPr>
        <p:spPr/>
        <p:txBody>
          <a:bodyPr/>
          <a:lstStyle/>
          <a:p>
            <a:r>
              <a:rPr lang="en-GB" dirty="0"/>
              <a:t>Structure</a:t>
            </a:r>
            <a:endParaRPr lang="en-US" dirty="0"/>
          </a:p>
        </p:txBody>
      </p:sp>
      <p:sp>
        <p:nvSpPr>
          <p:cNvPr id="3" name="Content Placeholder 2">
            <a:extLst>
              <a:ext uri="{FF2B5EF4-FFF2-40B4-BE49-F238E27FC236}">
                <a16:creationId xmlns:a16="http://schemas.microsoft.com/office/drawing/2014/main" id="{4E367D2D-1B1F-D28C-E5DA-14802CFF6519}"/>
              </a:ext>
            </a:extLst>
          </p:cNvPr>
          <p:cNvSpPr>
            <a:spLocks noGrp="1"/>
          </p:cNvSpPr>
          <p:nvPr>
            <p:ph idx="1"/>
          </p:nvPr>
        </p:nvSpPr>
        <p:spPr>
          <a:xfrm>
            <a:off x="4343400" y="1845734"/>
            <a:ext cx="6812280" cy="4427050"/>
          </a:xfrm>
        </p:spPr>
        <p:txBody>
          <a:bodyPr/>
          <a:lstStyle/>
          <a:p>
            <a:pPr marL="342900" indent="-342900">
              <a:spcBef>
                <a:spcPts val="0"/>
              </a:spcBef>
              <a:spcAft>
                <a:spcPts val="800"/>
              </a:spcAft>
              <a:buFont typeface="Arial" panose="020B0604020202020204" pitchFamily="34" charset="0"/>
              <a:buChar char="•"/>
            </a:pPr>
            <a:r>
              <a:rPr lang="en-GB" b="0" dirty="0">
                <a:solidFill>
                  <a:schemeClr val="tx1"/>
                </a:solidFill>
              </a:rPr>
              <a:t>9 Key inclusion standards, derived from the 9 Commitments of the Core Humanitarian Standard on Quality and Accountability (CHS)</a:t>
            </a:r>
          </a:p>
          <a:p>
            <a:pPr marL="342900" indent="-342900">
              <a:spcBef>
                <a:spcPts val="0"/>
              </a:spcBef>
              <a:spcAft>
                <a:spcPts val="800"/>
              </a:spcAft>
              <a:buFont typeface="Arial" panose="020B0604020202020204" pitchFamily="34" charset="0"/>
              <a:buChar char="•"/>
            </a:pPr>
            <a:r>
              <a:rPr lang="en-GB" b="0" dirty="0">
                <a:solidFill>
                  <a:schemeClr val="tx1"/>
                </a:solidFill>
              </a:rPr>
              <a:t>7 sets of sector-specific inclusion standards: protection; water, sanitation, and hygiene; food security and livelihoods; nutrition; shelter, settlement, household items, health, and education.</a:t>
            </a:r>
          </a:p>
          <a:p>
            <a:pPr marL="342900" indent="-342900">
              <a:spcBef>
                <a:spcPts val="0"/>
              </a:spcBef>
              <a:spcAft>
                <a:spcPts val="800"/>
              </a:spcAft>
              <a:buFont typeface="Arial" panose="020B0604020202020204" pitchFamily="34" charset="0"/>
              <a:buChar char="•"/>
            </a:pPr>
            <a:r>
              <a:rPr lang="en-GB" b="0" dirty="0">
                <a:solidFill>
                  <a:schemeClr val="tx1"/>
                </a:solidFill>
              </a:rPr>
              <a:t>Chapters contain standards, key actions; guidance notes; tools and resources; case studies.</a:t>
            </a:r>
          </a:p>
          <a:p>
            <a:pPr marL="342900" indent="-342900">
              <a:spcBef>
                <a:spcPts val="0"/>
              </a:spcBef>
              <a:spcAft>
                <a:spcPts val="400"/>
              </a:spcAft>
              <a:buFont typeface="Arial" panose="020B0604020202020204" pitchFamily="34" charset="0"/>
              <a:buChar char="•"/>
            </a:pPr>
            <a:r>
              <a:rPr lang="en-GB" b="0" dirty="0">
                <a:solidFill>
                  <a:schemeClr val="tx1"/>
                </a:solidFill>
              </a:rPr>
              <a:t>Sector inclusion standards are structured around three key areas of inclusion:</a:t>
            </a:r>
          </a:p>
          <a:p>
            <a:pPr marL="1225" lvl="3" indent="0" defTabSz="355600">
              <a:spcAft>
                <a:spcPts val="400"/>
              </a:spcAft>
              <a:buNone/>
            </a:pPr>
            <a:r>
              <a:rPr lang="en-GB" b="0" dirty="0">
                <a:solidFill>
                  <a:schemeClr val="tx1"/>
                </a:solidFill>
              </a:rPr>
              <a:t>	1. Data and information management</a:t>
            </a:r>
          </a:p>
          <a:p>
            <a:pPr marL="1225" lvl="3" indent="0" defTabSz="355600">
              <a:spcAft>
                <a:spcPts val="400"/>
              </a:spcAft>
              <a:buNone/>
            </a:pPr>
            <a:r>
              <a:rPr lang="en-GB" b="0" dirty="0">
                <a:solidFill>
                  <a:schemeClr val="tx1"/>
                </a:solidFill>
              </a:rPr>
              <a:t>	2. Addressing barriers</a:t>
            </a:r>
          </a:p>
          <a:p>
            <a:pPr marL="1225" lvl="3" indent="0" defTabSz="355600">
              <a:spcAft>
                <a:spcPts val="400"/>
              </a:spcAft>
              <a:buNone/>
            </a:pPr>
            <a:r>
              <a:rPr lang="en-GB" b="0" dirty="0">
                <a:solidFill>
                  <a:schemeClr val="tx1"/>
                </a:solidFill>
              </a:rPr>
              <a:t>	3. Participation</a:t>
            </a:r>
          </a:p>
          <a:p>
            <a:endParaRPr lang="en-US" dirty="0"/>
          </a:p>
        </p:txBody>
      </p:sp>
      <p:pic>
        <p:nvPicPr>
          <p:cNvPr id="5" name="Picture 4">
            <a:extLst>
              <a:ext uri="{FF2B5EF4-FFF2-40B4-BE49-F238E27FC236}">
                <a16:creationId xmlns:a16="http://schemas.microsoft.com/office/drawing/2014/main" id="{40F95F3E-B65E-B916-1CCF-DA13FD81DA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21786" y="243561"/>
            <a:ext cx="1819275" cy="1266825"/>
          </a:xfrm>
          <a:prstGeom prst="rect">
            <a:avLst/>
          </a:prstGeom>
          <a:noFill/>
          <a:ln>
            <a:noFill/>
          </a:ln>
        </p:spPr>
      </p:pic>
      <p:pic>
        <p:nvPicPr>
          <p:cNvPr id="7" name="Picture 6">
            <a:extLst>
              <a:ext uri="{FF2B5EF4-FFF2-40B4-BE49-F238E27FC236}">
                <a16:creationId xmlns:a16="http://schemas.microsoft.com/office/drawing/2014/main" id="{1D027D02-B304-1D8F-EBF8-453B85C5447A}"/>
              </a:ext>
            </a:extLst>
          </p:cNvPr>
          <p:cNvPicPr>
            <a:picLocks noChangeAspect="1"/>
          </p:cNvPicPr>
          <p:nvPr/>
        </p:nvPicPr>
        <p:blipFill>
          <a:blip r:embed="rId3"/>
          <a:stretch>
            <a:fillRect/>
          </a:stretch>
        </p:blipFill>
        <p:spPr>
          <a:xfrm rot="21130678">
            <a:off x="655761" y="2029753"/>
            <a:ext cx="3273202" cy="2074244"/>
          </a:xfrm>
          <a:prstGeom prst="rect">
            <a:avLst/>
          </a:prstGeom>
        </p:spPr>
      </p:pic>
      <p:pic>
        <p:nvPicPr>
          <p:cNvPr id="9" name="Picture 8">
            <a:extLst>
              <a:ext uri="{FF2B5EF4-FFF2-40B4-BE49-F238E27FC236}">
                <a16:creationId xmlns:a16="http://schemas.microsoft.com/office/drawing/2014/main" id="{189CDB10-6DD4-40BF-F2EF-6014233026D9}"/>
              </a:ext>
            </a:extLst>
          </p:cNvPr>
          <p:cNvPicPr>
            <a:picLocks noChangeAspect="1"/>
          </p:cNvPicPr>
          <p:nvPr/>
        </p:nvPicPr>
        <p:blipFill>
          <a:blip r:embed="rId4"/>
          <a:stretch>
            <a:fillRect/>
          </a:stretch>
        </p:blipFill>
        <p:spPr>
          <a:xfrm rot="21130678">
            <a:off x="936177" y="4024000"/>
            <a:ext cx="3273202" cy="2193280"/>
          </a:xfrm>
          <a:prstGeom prst="rect">
            <a:avLst/>
          </a:prstGeom>
          <a:ln w="3175">
            <a:solidFill>
              <a:schemeClr val="tx1"/>
            </a:solidFill>
          </a:ln>
        </p:spPr>
      </p:pic>
    </p:spTree>
    <p:extLst>
      <p:ext uri="{BB962C8B-B14F-4D97-AF65-F5344CB8AC3E}">
        <p14:creationId xmlns:p14="http://schemas.microsoft.com/office/powerpoint/2010/main" val="1863301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6E8E8-0523-4A6A-93D8-9FAE96882663}"/>
              </a:ext>
            </a:extLst>
          </p:cNvPr>
          <p:cNvSpPr>
            <a:spLocks noGrp="1"/>
          </p:cNvSpPr>
          <p:nvPr>
            <p:ph type="title"/>
          </p:nvPr>
        </p:nvSpPr>
        <p:spPr/>
        <p:txBody>
          <a:bodyPr/>
          <a:lstStyle/>
          <a:p>
            <a:r>
              <a:rPr lang="en-GB" dirty="0"/>
              <a:t>Principles and complimentary</a:t>
            </a:r>
            <a:endParaRPr lang="en-US" dirty="0"/>
          </a:p>
        </p:txBody>
      </p:sp>
      <p:sp>
        <p:nvSpPr>
          <p:cNvPr id="3" name="Content Placeholder 2">
            <a:extLst>
              <a:ext uri="{FF2B5EF4-FFF2-40B4-BE49-F238E27FC236}">
                <a16:creationId xmlns:a16="http://schemas.microsoft.com/office/drawing/2014/main" id="{3CB4FA00-2D7B-3D8D-A128-D329E5E3F2F6}"/>
              </a:ext>
            </a:extLst>
          </p:cNvPr>
          <p:cNvSpPr>
            <a:spLocks noGrp="1"/>
          </p:cNvSpPr>
          <p:nvPr>
            <p:ph idx="1"/>
          </p:nvPr>
        </p:nvSpPr>
        <p:spPr/>
        <p:txBody>
          <a:bodyPr/>
          <a:lstStyle/>
          <a:p>
            <a:pPr>
              <a:spcBef>
                <a:spcPts val="0"/>
              </a:spcBef>
              <a:spcAft>
                <a:spcPts val="400"/>
              </a:spcAft>
            </a:pPr>
            <a:r>
              <a:rPr lang="en-GB" b="0" dirty="0">
                <a:solidFill>
                  <a:schemeClr val="tx1"/>
                </a:solidFill>
              </a:rPr>
              <a:t>Standards are underpinned by basic principles:</a:t>
            </a:r>
          </a:p>
          <a:p>
            <a:pPr marL="342900" indent="-342900">
              <a:spcBef>
                <a:spcPts val="0"/>
              </a:spcBef>
              <a:spcAft>
                <a:spcPts val="400"/>
              </a:spcAft>
              <a:buFont typeface="Arial" panose="020B0604020202020204" pitchFamily="34" charset="0"/>
              <a:buChar char="•"/>
            </a:pPr>
            <a:r>
              <a:rPr lang="en-GB" b="0" dirty="0">
                <a:solidFill>
                  <a:schemeClr val="tx1"/>
                </a:solidFill>
              </a:rPr>
              <a:t>Humanitarian principles of humanity, impartiality, neutrality, and independence</a:t>
            </a:r>
          </a:p>
          <a:p>
            <a:pPr marL="342900" indent="-342900">
              <a:spcBef>
                <a:spcPts val="0"/>
              </a:spcBef>
              <a:spcAft>
                <a:spcPts val="400"/>
              </a:spcAft>
              <a:buFont typeface="Arial" panose="020B0604020202020204" pitchFamily="34" charset="0"/>
              <a:buChar char="•"/>
            </a:pPr>
            <a:r>
              <a:rPr lang="en-GB" b="0" dirty="0">
                <a:solidFill>
                  <a:schemeClr val="tx1"/>
                </a:solidFill>
              </a:rPr>
              <a:t>Non-discrimination</a:t>
            </a:r>
          </a:p>
          <a:p>
            <a:pPr marL="342900" indent="-342900">
              <a:spcBef>
                <a:spcPts val="0"/>
              </a:spcBef>
              <a:spcAft>
                <a:spcPts val="400"/>
              </a:spcAft>
              <a:buFont typeface="Arial" panose="020B0604020202020204" pitchFamily="34" charset="0"/>
              <a:buChar char="•"/>
            </a:pPr>
            <a:r>
              <a:rPr lang="en-GB" b="0" dirty="0">
                <a:solidFill>
                  <a:schemeClr val="tx1"/>
                </a:solidFill>
              </a:rPr>
              <a:t>Accessibility</a:t>
            </a:r>
          </a:p>
          <a:p>
            <a:pPr marL="342900" indent="-342900">
              <a:spcBef>
                <a:spcPts val="0"/>
              </a:spcBef>
              <a:spcAft>
                <a:spcPts val="400"/>
              </a:spcAft>
              <a:buFont typeface="Arial" panose="020B0604020202020204" pitchFamily="34" charset="0"/>
              <a:buChar char="•"/>
            </a:pPr>
            <a:r>
              <a:rPr lang="en-GB" b="0" dirty="0">
                <a:solidFill>
                  <a:schemeClr val="tx1"/>
                </a:solidFill>
              </a:rPr>
              <a:t>Respect for the inherent dignity of older people and people with disabilities</a:t>
            </a:r>
          </a:p>
          <a:p>
            <a:pPr marL="342900" indent="-342900">
              <a:spcBef>
                <a:spcPts val="0"/>
              </a:spcBef>
              <a:spcAft>
                <a:spcPts val="400"/>
              </a:spcAft>
              <a:buFont typeface="Arial" panose="020B0604020202020204" pitchFamily="34" charset="0"/>
              <a:buChar char="•"/>
            </a:pPr>
            <a:r>
              <a:rPr lang="en-GB" b="0" dirty="0">
                <a:solidFill>
                  <a:schemeClr val="tx1"/>
                </a:solidFill>
              </a:rPr>
              <a:t>Active and effective participation and equality of opportunities</a:t>
            </a:r>
          </a:p>
          <a:p>
            <a:pPr marL="342900" indent="-342900">
              <a:spcBef>
                <a:spcPts val="0"/>
              </a:spcBef>
              <a:spcAft>
                <a:spcPts val="400"/>
              </a:spcAft>
              <a:buFont typeface="Arial" panose="020B0604020202020204" pitchFamily="34" charset="0"/>
              <a:buChar char="•"/>
            </a:pPr>
            <a:r>
              <a:rPr lang="en-GB" b="0" dirty="0">
                <a:solidFill>
                  <a:schemeClr val="tx1"/>
                </a:solidFill>
              </a:rPr>
              <a:t>Respect for diversity and acceptance of older people and people with disabilities</a:t>
            </a:r>
          </a:p>
          <a:p>
            <a:pPr marL="342900" indent="-342900">
              <a:spcBef>
                <a:spcPts val="0"/>
              </a:spcBef>
              <a:spcAft>
                <a:spcPts val="400"/>
              </a:spcAft>
              <a:buFont typeface="Arial" panose="020B0604020202020204" pitchFamily="34" charset="0"/>
              <a:buChar char="•"/>
            </a:pPr>
            <a:r>
              <a:rPr lang="en-GB" b="0" dirty="0">
                <a:solidFill>
                  <a:schemeClr val="tx1"/>
                </a:solidFill>
              </a:rPr>
              <a:t>Equality between people of different genders and age groups.</a:t>
            </a:r>
          </a:p>
          <a:p>
            <a:endParaRPr lang="en-US" dirty="0"/>
          </a:p>
        </p:txBody>
      </p:sp>
      <p:pic>
        <p:nvPicPr>
          <p:cNvPr id="5" name="Picture 4">
            <a:extLst>
              <a:ext uri="{FF2B5EF4-FFF2-40B4-BE49-F238E27FC236}">
                <a16:creationId xmlns:a16="http://schemas.microsoft.com/office/drawing/2014/main" id="{3F955DC1-6E31-9A9B-221C-A1F3F46055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21786" y="243561"/>
            <a:ext cx="1819275" cy="1266825"/>
          </a:xfrm>
          <a:prstGeom prst="rect">
            <a:avLst/>
          </a:prstGeom>
          <a:noFill/>
          <a:ln>
            <a:noFill/>
          </a:ln>
        </p:spPr>
      </p:pic>
    </p:spTree>
    <p:extLst>
      <p:ext uri="{BB962C8B-B14F-4D97-AF65-F5344CB8AC3E}">
        <p14:creationId xmlns:p14="http://schemas.microsoft.com/office/powerpoint/2010/main" val="32441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C0B2E1-0268-42EC-ABD3-94F81A05BC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D2256B4-48EA-40FC-BBC0-AA1EE6E008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3D44BCCA-102D-4A9D-B1E4-2450CAF0B0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8C6E698C-8155-4B8B-BDC9-B7299772B5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893DFF-FBB6-F0FD-A637-FAA3E0259CCB}"/>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8000" dirty="0">
                <a:solidFill>
                  <a:schemeClr val="tx1">
                    <a:lumMod val="85000"/>
                    <a:lumOff val="15000"/>
                  </a:schemeClr>
                </a:solidFill>
              </a:rPr>
              <a:t>The objective of the session</a:t>
            </a:r>
          </a:p>
        </p:txBody>
      </p:sp>
      <p:sp>
        <p:nvSpPr>
          <p:cNvPr id="3" name="Content Placeholder 2">
            <a:extLst>
              <a:ext uri="{FF2B5EF4-FFF2-40B4-BE49-F238E27FC236}">
                <a16:creationId xmlns:a16="http://schemas.microsoft.com/office/drawing/2014/main" id="{C2BD26E3-6A54-1E18-84FC-A82FC3DBFD58}"/>
              </a:ext>
            </a:extLst>
          </p:cNvPr>
          <p:cNvSpPr>
            <a:spLocks noGrp="1"/>
          </p:cNvSpPr>
          <p:nvPr>
            <p:ph idx="1"/>
          </p:nvPr>
        </p:nvSpPr>
        <p:spPr>
          <a:xfrm>
            <a:off x="7870995" y="643467"/>
            <a:ext cx="3341488" cy="5054008"/>
          </a:xfrm>
        </p:spPr>
        <p:txBody>
          <a:bodyPr vert="horz" lIns="91440" tIns="45720" rIns="91440" bIns="45720" rtlCol="0" anchor="ctr">
            <a:normAutofit/>
          </a:bodyPr>
          <a:lstStyle/>
          <a:p>
            <a:pPr marL="0" indent="0">
              <a:buNone/>
            </a:pPr>
            <a:r>
              <a:rPr lang="en-US" sz="2400" cap="all" spc="200" dirty="0">
                <a:solidFill>
                  <a:schemeClr val="tx2"/>
                </a:solidFill>
                <a:latin typeface="+mj-lt"/>
              </a:rPr>
              <a:t>To provide an introduction to humanitarian inclusion standards for older people and people with disabilities</a:t>
            </a:r>
          </a:p>
        </p:txBody>
      </p:sp>
      <p:cxnSp>
        <p:nvCxnSpPr>
          <p:cNvPr id="16" name="Straight Connector 15">
            <a:extLst>
              <a:ext uri="{FF2B5EF4-FFF2-40B4-BE49-F238E27FC236}">
                <a16:creationId xmlns:a16="http://schemas.microsoft.com/office/drawing/2014/main" id="{09525C9A-1972-4836-BA7A-706C946EF4D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A549DE7-671D-4575-AF43-858FD99981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C22D9B36-9BE7-472B-8808-7E0D681073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23FE21FD-D723-AAE1-78E1-89691DF819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92708" y="243562"/>
            <a:ext cx="1648353" cy="1147806"/>
          </a:xfrm>
          <a:prstGeom prst="rect">
            <a:avLst/>
          </a:prstGeom>
          <a:noFill/>
          <a:ln>
            <a:noFill/>
          </a:ln>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779" y="399802"/>
            <a:ext cx="994129" cy="991566"/>
          </a:xfrm>
          <a:prstGeom prst="rect">
            <a:avLst/>
          </a:prstGeom>
        </p:spPr>
      </p:pic>
    </p:spTree>
    <p:extLst>
      <p:ext uri="{BB962C8B-B14F-4D97-AF65-F5344CB8AC3E}">
        <p14:creationId xmlns:p14="http://schemas.microsoft.com/office/powerpoint/2010/main" val="119575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9">
            <a:extLst>
              <a:ext uri="{FF2B5EF4-FFF2-40B4-BE49-F238E27FC236}">
                <a16:creationId xmlns:a16="http://schemas.microsoft.com/office/drawing/2014/main" id="{BC68A55F-7B32-44D8-AEE5-1AF4053265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EE1510-877A-7D4B-B4D9-4F6D7F880875}"/>
              </a:ext>
            </a:extLst>
          </p:cNvPr>
          <p:cNvSpPr>
            <a:spLocks noGrp="1"/>
          </p:cNvSpPr>
          <p:nvPr>
            <p:ph type="title"/>
          </p:nvPr>
        </p:nvSpPr>
        <p:spPr>
          <a:xfrm>
            <a:off x="655320" y="429030"/>
            <a:ext cx="2834640" cy="5457589"/>
          </a:xfrm>
        </p:spPr>
        <p:txBody>
          <a:bodyPr anchor="ctr">
            <a:normAutofit/>
          </a:bodyPr>
          <a:lstStyle/>
          <a:p>
            <a:r>
              <a:rPr lang="en-US" sz="4000"/>
              <a:t>9 Key inclusion standards</a:t>
            </a:r>
          </a:p>
        </p:txBody>
      </p:sp>
      <p:sp>
        <p:nvSpPr>
          <p:cNvPr id="39" name="Rectangle 11">
            <a:extLst>
              <a:ext uri="{FF2B5EF4-FFF2-40B4-BE49-F238E27FC236}">
                <a16:creationId xmlns:a16="http://schemas.microsoft.com/office/drawing/2014/main" id="{CD1AAA2C-FBBE-42AA-B869-31D524B765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13">
            <a:extLst>
              <a:ext uri="{FF2B5EF4-FFF2-40B4-BE49-F238E27FC236}">
                <a16:creationId xmlns:a16="http://schemas.microsoft.com/office/drawing/2014/main" id="{5F937BBF-9326-4230-AB1B-F1795E3505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7DC31F0-3ED4-4050-8F11-73E11E8FE470}"/>
              </a:ext>
            </a:extLst>
          </p:cNvPr>
          <p:cNvGraphicFramePr>
            <a:graphicFrameLocks noGrp="1"/>
          </p:cNvGraphicFramePr>
          <p:nvPr>
            <p:ph idx="1"/>
            <p:extLst>
              <p:ext uri="{D42A27DB-BD31-4B8C-83A1-F6EECF244321}">
                <p14:modId xmlns:p14="http://schemas.microsoft.com/office/powerpoint/2010/main" val="3420518250"/>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1E039B7-29B4-5EA6-2C51-4A56501FAC6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1549" y="239677"/>
            <a:ext cx="1819275" cy="1266825"/>
          </a:xfrm>
          <a:prstGeom prst="rect">
            <a:avLst/>
          </a:prstGeom>
          <a:noFill/>
          <a:ln>
            <a:noFill/>
          </a:ln>
        </p:spPr>
      </p:pic>
    </p:spTree>
    <p:extLst>
      <p:ext uri="{BB962C8B-B14F-4D97-AF65-F5344CB8AC3E}">
        <p14:creationId xmlns:p14="http://schemas.microsoft.com/office/powerpoint/2010/main" val="1186789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2F2C0A0-F685-464B-A228-66205B55FE62}"/>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0" i="0" u="none" strike="noStrike" kern="1200" cap="none" spc="0" normalizeH="0" baseline="0" noProof="0" dirty="0">
                <a:ln>
                  <a:noFill/>
                </a:ln>
                <a:solidFill>
                  <a:srgbClr val="FFFFFF"/>
                </a:solidFill>
                <a:effectLst/>
                <a:uLnTx/>
                <a:uFillTx/>
                <a:latin typeface="Calibri Light" panose="020F0302020204030204"/>
                <a:ea typeface="+mn-ea"/>
                <a:cs typeface="+mn-cs"/>
              </a:rPr>
              <a:t>Each key inclusion standard include key actions and guidance notes</a:t>
            </a:r>
          </a:p>
        </p:txBody>
      </p:sp>
      <p:pic>
        <p:nvPicPr>
          <p:cNvPr id="5" name="Content Placeholder 4">
            <a:extLst>
              <a:ext uri="{FF2B5EF4-FFF2-40B4-BE49-F238E27FC236}">
                <a16:creationId xmlns:a16="http://schemas.microsoft.com/office/drawing/2014/main" id="{C93D3373-9705-4A91-A7E2-AC4E10B60F79}"/>
              </a:ext>
            </a:extLst>
          </p:cNvPr>
          <p:cNvPicPr>
            <a:picLocks noGrp="1" noChangeAspect="1"/>
          </p:cNvPicPr>
          <p:nvPr>
            <p:ph idx="1"/>
          </p:nvPr>
        </p:nvPicPr>
        <p:blipFill>
          <a:blip r:embed="rId3"/>
          <a:stretch>
            <a:fillRect/>
          </a:stretch>
        </p:blipFill>
        <p:spPr>
          <a:xfrm>
            <a:off x="4565547" y="966738"/>
            <a:ext cx="5156239" cy="5568739"/>
          </a:xfrm>
          <a:prstGeom prst="rect">
            <a:avLst/>
          </a:prstGeom>
        </p:spPr>
      </p:pic>
      <p:pic>
        <p:nvPicPr>
          <p:cNvPr id="3" name="Picture 2">
            <a:extLst>
              <a:ext uri="{FF2B5EF4-FFF2-40B4-BE49-F238E27FC236}">
                <a16:creationId xmlns:a16="http://schemas.microsoft.com/office/drawing/2014/main" id="{51EE1291-7D4A-3392-453C-E2C112069F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21786" y="243561"/>
            <a:ext cx="1819275" cy="1266825"/>
          </a:xfrm>
          <a:prstGeom prst="rect">
            <a:avLst/>
          </a:prstGeom>
          <a:noFill/>
          <a:ln>
            <a:noFill/>
          </a:ln>
        </p:spPr>
      </p:pic>
    </p:spTree>
    <p:extLst>
      <p:ext uri="{BB962C8B-B14F-4D97-AF65-F5344CB8AC3E}">
        <p14:creationId xmlns:p14="http://schemas.microsoft.com/office/powerpoint/2010/main" val="514860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8048-42EE-2253-C637-5CB4D10D0A97}"/>
              </a:ext>
            </a:extLst>
          </p:cNvPr>
          <p:cNvSpPr>
            <a:spLocks noGrp="1"/>
          </p:cNvSpPr>
          <p:nvPr>
            <p:ph type="title"/>
          </p:nvPr>
        </p:nvSpPr>
        <p:spPr>
          <a:xfrm>
            <a:off x="838200" y="365125"/>
            <a:ext cx="9430512" cy="1325563"/>
          </a:xfrm>
        </p:spPr>
        <p:txBody>
          <a:bodyPr/>
          <a:lstStyle/>
          <a:p>
            <a:r>
              <a:rPr lang="en-US" dirty="0"/>
              <a:t>Why Inclusion is important in Humanitarian Action?</a:t>
            </a:r>
          </a:p>
        </p:txBody>
      </p:sp>
      <p:pic>
        <p:nvPicPr>
          <p:cNvPr id="4" name="Picture 3">
            <a:extLst>
              <a:ext uri="{FF2B5EF4-FFF2-40B4-BE49-F238E27FC236}">
                <a16:creationId xmlns:a16="http://schemas.microsoft.com/office/drawing/2014/main" id="{95E23512-90A7-63E1-6D36-CFD2D30AD3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14106" y="179399"/>
            <a:ext cx="1819275" cy="1266825"/>
          </a:xfrm>
          <a:prstGeom prst="rect">
            <a:avLst/>
          </a:prstGeom>
          <a:noFill/>
          <a:ln>
            <a:noFill/>
          </a:ln>
        </p:spPr>
      </p:pic>
      <p:sp>
        <p:nvSpPr>
          <p:cNvPr id="5" name="Content Placeholder 2">
            <a:extLst>
              <a:ext uri="{FF2B5EF4-FFF2-40B4-BE49-F238E27FC236}">
                <a16:creationId xmlns:a16="http://schemas.microsoft.com/office/drawing/2014/main" id="{BFE2A357-9BE9-AEA9-94C4-06C66D44B84E}"/>
              </a:ext>
            </a:extLst>
          </p:cNvPr>
          <p:cNvSpPr>
            <a:spLocks noGrp="1"/>
          </p:cNvSpPr>
          <p:nvPr>
            <p:ph idx="1"/>
          </p:nvPr>
        </p:nvSpPr>
        <p:spPr>
          <a:xfrm>
            <a:off x="547230" y="1593188"/>
            <a:ext cx="8371040" cy="427676"/>
          </a:xfrm>
        </p:spPr>
        <p:txBody>
          <a:bodyPr>
            <a:normAutofit fontScale="92500" lnSpcReduction="20000"/>
          </a:bodyPr>
          <a:lstStyle/>
          <a:p>
            <a:pPr marL="0" indent="0" algn="ctr">
              <a:buNone/>
            </a:pPr>
            <a:r>
              <a:rPr lang="en-US" sz="3200" b="1" dirty="0">
                <a:latin typeface="Nunito (Headings)"/>
              </a:rPr>
              <a:t>Activity 02: Food distribution </a:t>
            </a:r>
          </a:p>
        </p:txBody>
      </p:sp>
      <p:sp>
        <p:nvSpPr>
          <p:cNvPr id="6" name="Text Placeholder 3">
            <a:extLst>
              <a:ext uri="{FF2B5EF4-FFF2-40B4-BE49-F238E27FC236}">
                <a16:creationId xmlns:a16="http://schemas.microsoft.com/office/drawing/2014/main" id="{1F60B496-A41E-E5B5-259A-99AF3A5346A2}"/>
              </a:ext>
            </a:extLst>
          </p:cNvPr>
          <p:cNvSpPr txBox="1">
            <a:spLocks/>
          </p:cNvSpPr>
          <p:nvPr/>
        </p:nvSpPr>
        <p:spPr>
          <a:xfrm>
            <a:off x="2427063" y="2020864"/>
            <a:ext cx="4236887" cy="513528"/>
          </a:xfrm>
          <a:prstGeom prst="rect">
            <a:avLst/>
          </a:prstGeom>
        </p:spPr>
        <p:txBody>
          <a:bodyPr vert="horz" lIns="80133" tIns="40067" rIns="80133" bIns="40067" rtlCol="0">
            <a:noAutofit/>
          </a:bodyPr>
          <a:lstStyle>
            <a:lvl1pPr marL="0" indent="0" algn="l" defTabSz="801330" rtl="0" eaLnBrk="1" latinLnBrk="0" hangingPunct="1">
              <a:spcBef>
                <a:spcPct val="20000"/>
              </a:spcBef>
              <a:spcAft>
                <a:spcPts val="526"/>
              </a:spcAft>
              <a:buFont typeface="Arial" panose="020B0604020202020204" pitchFamily="34" charset="0"/>
              <a:buNone/>
              <a:defRPr sz="2100" kern="1200">
                <a:solidFill>
                  <a:srgbClr val="0077C8"/>
                </a:solidFill>
                <a:latin typeface="+mn-lt"/>
                <a:ea typeface="+mn-ea"/>
                <a:cs typeface="+mn-cs"/>
              </a:defRPr>
            </a:lvl1pPr>
            <a:lvl2pPr marL="651081" indent="-250416" algn="l" defTabSz="801330" rtl="0" eaLnBrk="1" latinLnBrk="0" hangingPunct="1">
              <a:spcBef>
                <a:spcPct val="20000"/>
              </a:spcBef>
              <a:spcAft>
                <a:spcPts val="526"/>
              </a:spcAft>
              <a:buFont typeface="Arial" panose="020B0604020202020204" pitchFamily="34" charset="0"/>
              <a:buChar char="»"/>
              <a:defRPr sz="1800" kern="1200">
                <a:solidFill>
                  <a:srgbClr val="0077C8"/>
                </a:solidFill>
                <a:latin typeface="+mn-lt"/>
                <a:ea typeface="+mn-ea"/>
                <a:cs typeface="+mn-cs"/>
              </a:defRPr>
            </a:lvl2pPr>
            <a:lvl3pPr marL="548229" indent="-217065" algn="l" defTabSz="801330" rtl="0" eaLnBrk="1" latinLnBrk="0" hangingPunct="1">
              <a:spcBef>
                <a:spcPct val="20000"/>
              </a:spcBef>
              <a:spcAft>
                <a:spcPts val="526"/>
              </a:spcAft>
              <a:buFont typeface="Arial" panose="020B0604020202020204" pitchFamily="34" charset="0"/>
              <a:buChar char="•"/>
              <a:defRPr sz="1800" kern="1200">
                <a:solidFill>
                  <a:srgbClr val="0077C8"/>
                </a:solidFill>
                <a:latin typeface="+mn-lt"/>
                <a:ea typeface="+mn-ea"/>
                <a:cs typeface="+mn-cs"/>
              </a:defRPr>
            </a:lvl3pPr>
            <a:lvl4pPr marL="780600" indent="-217065" algn="l" defTabSz="801330" rtl="0" eaLnBrk="1" latinLnBrk="0" hangingPunct="1">
              <a:spcBef>
                <a:spcPct val="20000"/>
              </a:spcBef>
              <a:spcAft>
                <a:spcPts val="526"/>
              </a:spcAft>
              <a:buFont typeface="Arial" panose="020B0604020202020204" pitchFamily="34" charset="0"/>
              <a:buChar char="–"/>
              <a:defRPr sz="1800" kern="1200">
                <a:solidFill>
                  <a:srgbClr val="0077C8"/>
                </a:solidFill>
                <a:latin typeface="+mn-lt"/>
                <a:ea typeface="+mn-ea"/>
                <a:cs typeface="+mn-cs"/>
              </a:defRPr>
            </a:lvl4pPr>
            <a:lvl5pPr marL="1029668" indent="-217065" algn="l" defTabSz="801330" rtl="0" eaLnBrk="1" latinLnBrk="0" hangingPunct="1">
              <a:spcBef>
                <a:spcPct val="20000"/>
              </a:spcBef>
              <a:spcAft>
                <a:spcPts val="526"/>
              </a:spcAft>
              <a:buFont typeface="Arial" panose="020B0604020202020204" pitchFamily="34" charset="0"/>
              <a:buChar char="»"/>
              <a:defRPr sz="1800" kern="1200">
                <a:solidFill>
                  <a:srgbClr val="0077C8"/>
                </a:solidFill>
                <a:latin typeface="+mn-lt"/>
                <a:ea typeface="+mn-ea"/>
                <a:cs typeface="+mn-cs"/>
              </a:defRPr>
            </a:lvl5pPr>
            <a:lvl6pPr marL="2203658"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4323"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4989"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5653"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801330" rtl="0" eaLnBrk="1" fontAlgn="auto" latinLnBrk="0" hangingPunct="1">
              <a:lnSpc>
                <a:spcPct val="100000"/>
              </a:lnSpc>
              <a:spcBef>
                <a:spcPct val="20000"/>
              </a:spcBef>
              <a:spcAft>
                <a:spcPts val="526"/>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77C8"/>
                </a:solidFill>
                <a:effectLst/>
                <a:uLnTx/>
                <a:uFillTx/>
                <a:latin typeface="Nunito (Headings)"/>
                <a:ea typeface="+mn-ea"/>
                <a:cs typeface="+mn-cs"/>
              </a:rPr>
              <a:t>Scenario 1</a:t>
            </a:r>
          </a:p>
        </p:txBody>
      </p:sp>
      <p:pic>
        <p:nvPicPr>
          <p:cNvPr id="7" name="Content Placeholder 6">
            <a:extLst>
              <a:ext uri="{FF2B5EF4-FFF2-40B4-BE49-F238E27FC236}">
                <a16:creationId xmlns:a16="http://schemas.microsoft.com/office/drawing/2014/main" id="{9458259C-19CD-6232-7572-36C183FDE707}"/>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105014" y="2651842"/>
            <a:ext cx="8509000" cy="3841033"/>
          </a:xfrm>
          <a:prstGeom prst="rect">
            <a:avLst/>
          </a:prstGeom>
          <a:noFill/>
          <a:ln>
            <a:noFill/>
          </a:ln>
        </p:spPr>
      </p:pic>
    </p:spTree>
    <p:extLst>
      <p:ext uri="{BB962C8B-B14F-4D97-AF65-F5344CB8AC3E}">
        <p14:creationId xmlns:p14="http://schemas.microsoft.com/office/powerpoint/2010/main" val="306066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7FCC-45F2-6198-0F22-D90DE292B5BA}"/>
              </a:ext>
            </a:extLst>
          </p:cNvPr>
          <p:cNvSpPr>
            <a:spLocks noGrp="1"/>
          </p:cNvSpPr>
          <p:nvPr>
            <p:ph type="title"/>
          </p:nvPr>
        </p:nvSpPr>
        <p:spPr>
          <a:xfrm>
            <a:off x="2441448" y="365125"/>
            <a:ext cx="7672658" cy="1325563"/>
          </a:xfrm>
        </p:spPr>
        <p:txBody>
          <a:bodyPr/>
          <a:lstStyle/>
          <a:p>
            <a:r>
              <a:rPr lang="en-US" dirty="0"/>
              <a:t>Why is Inclusion important in Humanitarian Action?</a:t>
            </a:r>
          </a:p>
        </p:txBody>
      </p:sp>
      <p:pic>
        <p:nvPicPr>
          <p:cNvPr id="4" name="Picture 3">
            <a:extLst>
              <a:ext uri="{FF2B5EF4-FFF2-40B4-BE49-F238E27FC236}">
                <a16:creationId xmlns:a16="http://schemas.microsoft.com/office/drawing/2014/main" id="{125DDD07-B560-FAEB-3881-1B26CA017B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14106" y="179399"/>
            <a:ext cx="1819275" cy="1266825"/>
          </a:xfrm>
          <a:prstGeom prst="rect">
            <a:avLst/>
          </a:prstGeom>
          <a:noFill/>
          <a:ln>
            <a:noFill/>
          </a:ln>
        </p:spPr>
      </p:pic>
      <p:sp>
        <p:nvSpPr>
          <p:cNvPr id="5" name="Content Placeholder 2">
            <a:extLst>
              <a:ext uri="{FF2B5EF4-FFF2-40B4-BE49-F238E27FC236}">
                <a16:creationId xmlns:a16="http://schemas.microsoft.com/office/drawing/2014/main" id="{2CEE1EBE-6E89-1A15-AC41-C5BBF537418A}"/>
              </a:ext>
            </a:extLst>
          </p:cNvPr>
          <p:cNvSpPr>
            <a:spLocks noGrp="1"/>
          </p:cNvSpPr>
          <p:nvPr>
            <p:ph idx="1"/>
          </p:nvPr>
        </p:nvSpPr>
        <p:spPr>
          <a:xfrm>
            <a:off x="867905" y="1835083"/>
            <a:ext cx="8626098" cy="490428"/>
          </a:xfrm>
        </p:spPr>
        <p:txBody>
          <a:bodyPr>
            <a:normAutofit/>
          </a:bodyPr>
          <a:lstStyle/>
          <a:p>
            <a:pPr marL="0" indent="0" algn="ctr">
              <a:buNone/>
            </a:pPr>
            <a:r>
              <a:rPr lang="en-US" sz="2800" b="1" dirty="0">
                <a:latin typeface="Nunito (Headings)"/>
              </a:rPr>
              <a:t>Activity 02: Food distribution </a:t>
            </a:r>
          </a:p>
        </p:txBody>
      </p:sp>
      <p:sp>
        <p:nvSpPr>
          <p:cNvPr id="6" name="Text Placeholder 3">
            <a:extLst>
              <a:ext uri="{FF2B5EF4-FFF2-40B4-BE49-F238E27FC236}">
                <a16:creationId xmlns:a16="http://schemas.microsoft.com/office/drawing/2014/main" id="{52230BCF-A72B-94CB-AABA-6D345E78AE85}"/>
              </a:ext>
            </a:extLst>
          </p:cNvPr>
          <p:cNvSpPr txBox="1">
            <a:spLocks/>
          </p:cNvSpPr>
          <p:nvPr/>
        </p:nvSpPr>
        <p:spPr>
          <a:xfrm>
            <a:off x="2590800" y="2343083"/>
            <a:ext cx="4236887" cy="513528"/>
          </a:xfrm>
          <a:prstGeom prst="rect">
            <a:avLst/>
          </a:prstGeom>
        </p:spPr>
        <p:txBody>
          <a:bodyPr vert="horz" lIns="80133" tIns="40067" rIns="80133" bIns="40067" rtlCol="0">
            <a:noAutofit/>
          </a:bodyPr>
          <a:lstStyle>
            <a:lvl1pPr marL="0" indent="0" algn="l" defTabSz="801330" rtl="0" eaLnBrk="1" latinLnBrk="0" hangingPunct="1">
              <a:spcBef>
                <a:spcPct val="20000"/>
              </a:spcBef>
              <a:spcAft>
                <a:spcPts val="526"/>
              </a:spcAft>
              <a:buFont typeface="Arial" panose="020B0604020202020204" pitchFamily="34" charset="0"/>
              <a:buNone/>
              <a:defRPr sz="2100" kern="1200">
                <a:solidFill>
                  <a:srgbClr val="0077C8"/>
                </a:solidFill>
                <a:latin typeface="+mn-lt"/>
                <a:ea typeface="+mn-ea"/>
                <a:cs typeface="+mn-cs"/>
              </a:defRPr>
            </a:lvl1pPr>
            <a:lvl2pPr marL="651081" indent="-250416" algn="l" defTabSz="801330" rtl="0" eaLnBrk="1" latinLnBrk="0" hangingPunct="1">
              <a:spcBef>
                <a:spcPct val="20000"/>
              </a:spcBef>
              <a:spcAft>
                <a:spcPts val="526"/>
              </a:spcAft>
              <a:buFont typeface="Arial" panose="020B0604020202020204" pitchFamily="34" charset="0"/>
              <a:buChar char="»"/>
              <a:defRPr sz="1800" kern="1200">
                <a:solidFill>
                  <a:srgbClr val="0077C8"/>
                </a:solidFill>
                <a:latin typeface="+mn-lt"/>
                <a:ea typeface="+mn-ea"/>
                <a:cs typeface="+mn-cs"/>
              </a:defRPr>
            </a:lvl2pPr>
            <a:lvl3pPr marL="548229" indent="-217065" algn="l" defTabSz="801330" rtl="0" eaLnBrk="1" latinLnBrk="0" hangingPunct="1">
              <a:spcBef>
                <a:spcPct val="20000"/>
              </a:spcBef>
              <a:spcAft>
                <a:spcPts val="526"/>
              </a:spcAft>
              <a:buFont typeface="Arial" panose="020B0604020202020204" pitchFamily="34" charset="0"/>
              <a:buChar char="•"/>
              <a:defRPr sz="1800" kern="1200">
                <a:solidFill>
                  <a:srgbClr val="0077C8"/>
                </a:solidFill>
                <a:latin typeface="+mn-lt"/>
                <a:ea typeface="+mn-ea"/>
                <a:cs typeface="+mn-cs"/>
              </a:defRPr>
            </a:lvl3pPr>
            <a:lvl4pPr marL="780600" indent="-217065" algn="l" defTabSz="801330" rtl="0" eaLnBrk="1" latinLnBrk="0" hangingPunct="1">
              <a:spcBef>
                <a:spcPct val="20000"/>
              </a:spcBef>
              <a:spcAft>
                <a:spcPts val="526"/>
              </a:spcAft>
              <a:buFont typeface="Arial" panose="020B0604020202020204" pitchFamily="34" charset="0"/>
              <a:buChar char="–"/>
              <a:defRPr sz="1800" kern="1200">
                <a:solidFill>
                  <a:srgbClr val="0077C8"/>
                </a:solidFill>
                <a:latin typeface="+mn-lt"/>
                <a:ea typeface="+mn-ea"/>
                <a:cs typeface="+mn-cs"/>
              </a:defRPr>
            </a:lvl4pPr>
            <a:lvl5pPr marL="1029668" indent="-217065" algn="l" defTabSz="801330" rtl="0" eaLnBrk="1" latinLnBrk="0" hangingPunct="1">
              <a:spcBef>
                <a:spcPct val="20000"/>
              </a:spcBef>
              <a:spcAft>
                <a:spcPts val="526"/>
              </a:spcAft>
              <a:buFont typeface="Arial" panose="020B0604020202020204" pitchFamily="34" charset="0"/>
              <a:buChar char="»"/>
              <a:defRPr sz="1800" kern="1200">
                <a:solidFill>
                  <a:srgbClr val="0077C8"/>
                </a:solidFill>
                <a:latin typeface="+mn-lt"/>
                <a:ea typeface="+mn-ea"/>
                <a:cs typeface="+mn-cs"/>
              </a:defRPr>
            </a:lvl5pPr>
            <a:lvl6pPr marL="2203658"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4323"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4989"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5653" indent="-200333" algn="l" defTabSz="8013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801330" rtl="0" eaLnBrk="1" fontAlgn="auto" latinLnBrk="0" hangingPunct="1">
              <a:lnSpc>
                <a:spcPct val="100000"/>
              </a:lnSpc>
              <a:spcBef>
                <a:spcPct val="20000"/>
              </a:spcBef>
              <a:spcAft>
                <a:spcPts val="526"/>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77C8"/>
                </a:solidFill>
                <a:effectLst/>
                <a:uLnTx/>
                <a:uFillTx/>
                <a:latin typeface="Nunito (Headings)"/>
                <a:ea typeface="+mn-ea"/>
                <a:cs typeface="+mn-cs"/>
              </a:rPr>
              <a:t>Scenario 2</a:t>
            </a:r>
          </a:p>
        </p:txBody>
      </p:sp>
      <p:pic>
        <p:nvPicPr>
          <p:cNvPr id="7" name="Content Placeholder 5">
            <a:extLst>
              <a:ext uri="{FF2B5EF4-FFF2-40B4-BE49-F238E27FC236}">
                <a16:creationId xmlns:a16="http://schemas.microsoft.com/office/drawing/2014/main" id="{611C8A77-1756-ECFF-D2C1-FCBF000A5F80}"/>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83159" y="2734056"/>
            <a:ext cx="8410843" cy="375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92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3">
            <a:extLst>
              <a:ext uri="{FF2B5EF4-FFF2-40B4-BE49-F238E27FC236}">
                <a16:creationId xmlns:a16="http://schemas.microsoft.com/office/drawing/2014/main" id="{33CD251C-A887-4D2F-925B-FC0971985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5">
            <a:extLst>
              <a:ext uri="{FF2B5EF4-FFF2-40B4-BE49-F238E27FC236}">
                <a16:creationId xmlns:a16="http://schemas.microsoft.com/office/drawing/2014/main" id="{B19D093C-27FB-4032-B282-42C4563F2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9C1A23-59AA-4802-89CC-4E957DEDE312}"/>
              </a:ext>
            </a:extLst>
          </p:cNvPr>
          <p:cNvSpPr>
            <a:spLocks noGrp="1"/>
          </p:cNvSpPr>
          <p:nvPr>
            <p:ph type="title"/>
          </p:nvPr>
        </p:nvSpPr>
        <p:spPr>
          <a:xfrm>
            <a:off x="767290" y="1780661"/>
            <a:ext cx="3582073" cy="1463472"/>
          </a:xfrm>
        </p:spPr>
        <p:txBody>
          <a:bodyPr anchor="t">
            <a:normAutofit/>
          </a:bodyPr>
          <a:lstStyle/>
          <a:p>
            <a:r>
              <a:rPr lang="en-US" sz="3000">
                <a:solidFill>
                  <a:schemeClr val="bg1"/>
                </a:solidFill>
              </a:rPr>
              <a:t>Application of inclusion standards in projects</a:t>
            </a:r>
          </a:p>
        </p:txBody>
      </p:sp>
      <p:grpSp>
        <p:nvGrpSpPr>
          <p:cNvPr id="26" name="Group 17">
            <a:extLst>
              <a:ext uri="{FF2B5EF4-FFF2-40B4-BE49-F238E27FC236}">
                <a16:creationId xmlns:a16="http://schemas.microsoft.com/office/drawing/2014/main" id="{35EE815E-1BD3-4777-B652-6D98825BF6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9"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AE4ABB94-728B-4FB6-9566-D689DFC9CB37}"/>
              </a:ext>
            </a:extLst>
          </p:cNvPr>
          <p:cNvSpPr>
            <a:spLocks noGrp="1"/>
          </p:cNvSpPr>
          <p:nvPr>
            <p:ph idx="1"/>
          </p:nvPr>
        </p:nvSpPr>
        <p:spPr>
          <a:xfrm>
            <a:off x="767290" y="3383121"/>
            <a:ext cx="3582072" cy="2793251"/>
          </a:xfrm>
        </p:spPr>
        <p:txBody>
          <a:bodyPr anchor="t">
            <a:normAutofit/>
          </a:bodyPr>
          <a:lstStyle/>
          <a:p>
            <a:pPr marL="0" indent="0">
              <a:buNone/>
            </a:pPr>
            <a:r>
              <a:rPr lang="en-US" sz="2000">
                <a:solidFill>
                  <a:schemeClr val="bg1"/>
                </a:solidFill>
              </a:rPr>
              <a:t>Collecting Sex, Age and Disability Disaggregated Data-SADDD</a:t>
            </a:r>
          </a:p>
          <a:p>
            <a:pPr marL="0" indent="0">
              <a:buNone/>
            </a:pPr>
            <a:endParaRPr lang="en-US" sz="2000">
              <a:solidFill>
                <a:schemeClr val="bg1"/>
              </a:solidFill>
            </a:endParaRPr>
          </a:p>
        </p:txBody>
      </p:sp>
      <p:pic>
        <p:nvPicPr>
          <p:cNvPr id="4" name="Picture 2">
            <a:extLst>
              <a:ext uri="{FF2B5EF4-FFF2-40B4-BE49-F238E27FC236}">
                <a16:creationId xmlns:a16="http://schemas.microsoft.com/office/drawing/2014/main" id="{99FDB671-D2F0-49DC-B986-32EEB9569E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1466" y="1048131"/>
            <a:ext cx="7118801" cy="3203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4">
            <a:extLst>
              <a:ext uri="{FF2B5EF4-FFF2-40B4-BE49-F238E27FC236}">
                <a16:creationId xmlns:a16="http://schemas.microsoft.com/office/drawing/2014/main" id="{886B61D9-D50C-49BF-9A65-B3E68BC05F16}"/>
              </a:ext>
            </a:extLst>
          </p:cNvPr>
          <p:cNvSpPr txBox="1">
            <a:spLocks noChangeArrowheads="1"/>
          </p:cNvSpPr>
          <p:nvPr/>
        </p:nvSpPr>
        <p:spPr bwMode="auto">
          <a:xfrm>
            <a:off x="5116652" y="4256573"/>
            <a:ext cx="68782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Gill Sans MT" pitchFamily="34" charset="0"/>
                <a:ea typeface="MS PGothic" pitchFamily="34" charset="-128"/>
              </a:defRPr>
            </a:lvl1pPr>
            <a:lvl2pPr marL="742950" indent="-285750">
              <a:spcBef>
                <a:spcPct val="20000"/>
              </a:spcBef>
              <a:buFont typeface="Arial" charset="0"/>
              <a:buChar char="–"/>
              <a:defRPr sz="2800">
                <a:solidFill>
                  <a:schemeClr val="tx1"/>
                </a:solidFill>
                <a:latin typeface="Gill Sans MT" pitchFamily="34" charset="0"/>
                <a:ea typeface="MS PGothic" pitchFamily="34" charset="-128"/>
              </a:defRPr>
            </a:lvl2pPr>
            <a:lvl3pPr marL="1143000" indent="-228600">
              <a:spcBef>
                <a:spcPct val="20000"/>
              </a:spcBef>
              <a:buFont typeface="Arial" charset="0"/>
              <a:buChar char="•"/>
              <a:defRPr sz="2400">
                <a:solidFill>
                  <a:schemeClr val="tx1"/>
                </a:solidFill>
                <a:latin typeface="Gill Sans MT" pitchFamily="34" charset="0"/>
                <a:ea typeface="MS PGothic" pitchFamily="34" charset="-128"/>
              </a:defRPr>
            </a:lvl3pPr>
            <a:lvl4pPr marL="1600200" indent="-228600">
              <a:spcBef>
                <a:spcPct val="20000"/>
              </a:spcBef>
              <a:buFont typeface="Arial" charset="0"/>
              <a:buChar char="–"/>
              <a:defRPr sz="2000">
                <a:solidFill>
                  <a:schemeClr val="tx1"/>
                </a:solidFill>
                <a:latin typeface="Gill Sans MT" pitchFamily="34" charset="0"/>
                <a:ea typeface="MS PGothic" pitchFamily="34" charset="-128"/>
              </a:defRPr>
            </a:lvl4pPr>
            <a:lvl5pPr marL="2057400" indent="-228600">
              <a:spcBef>
                <a:spcPct val="20000"/>
              </a:spcBef>
              <a:buFont typeface="Arial" charset="0"/>
              <a:buChar char="»"/>
              <a:defRPr sz="2000">
                <a:solidFill>
                  <a:schemeClr val="tx1"/>
                </a:solidFill>
                <a:latin typeface="Gill Sans MT"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1" i="0" u="sng" strike="noStrike" kern="1200" cap="none" spc="0" normalizeH="0" baseline="0" noProof="0" dirty="0">
                <a:ln>
                  <a:noFill/>
                </a:ln>
                <a:solidFill>
                  <a:prstClr val="black"/>
                </a:solidFill>
                <a:effectLst/>
                <a:uLnTx/>
                <a:uFillTx/>
                <a:latin typeface="Gill Sans MT" pitchFamily="34" charset="0"/>
                <a:ea typeface="MS PGothic" pitchFamily="34" charset="-128"/>
                <a:cs typeface="+mn-cs"/>
              </a:rPr>
              <a:t>4 answer categories for each question: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800" b="1" i="0" u="sng" strike="noStrike" kern="1200" cap="none" spc="0" normalizeH="0" baseline="0" noProof="0" dirty="0">
              <a:ln>
                <a:noFill/>
              </a:ln>
              <a:solidFill>
                <a:prstClr val="black"/>
              </a:solidFill>
              <a:effectLst/>
              <a:uLnTx/>
              <a:uFillTx/>
              <a:latin typeface="Gill Sans MT" pitchFamily="34" charset="0"/>
              <a:ea typeface="MS PGothic"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Gill Sans MT" pitchFamily="34" charset="0"/>
                <a:ea typeface="MS PGothic" pitchFamily="34" charset="-128"/>
                <a:cs typeface="+mn-cs"/>
              </a:rPr>
              <a:t>(1) No difficulties (2)Yes some difficulties (3) Yes a lot of difficulties (4) Cannot do it at all</a:t>
            </a:r>
          </a:p>
        </p:txBody>
      </p:sp>
      <p:sp>
        <p:nvSpPr>
          <p:cNvPr id="5" name="TextBox 4">
            <a:extLst>
              <a:ext uri="{FF2B5EF4-FFF2-40B4-BE49-F238E27FC236}">
                <a16:creationId xmlns:a16="http://schemas.microsoft.com/office/drawing/2014/main" id="{B033C56F-03CB-4AA0-88A8-1229AC9752C5}"/>
              </a:ext>
            </a:extLst>
          </p:cNvPr>
          <p:cNvSpPr txBox="1"/>
          <p:nvPr/>
        </p:nvSpPr>
        <p:spPr>
          <a:xfrm>
            <a:off x="5291000" y="5929687"/>
            <a:ext cx="630454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Age Cohorts: </a:t>
            </a:r>
            <a:r>
              <a:rPr kumimoji="0" lang="en-US" sz="1800" b="1" i="0" u="none" strike="noStrike" kern="1200" cap="none" spc="0" normalizeH="0" baseline="0" noProof="0" dirty="0">
                <a:ln>
                  <a:noFill/>
                </a:ln>
                <a:solidFill>
                  <a:srgbClr val="1D1D1B"/>
                </a:solidFill>
                <a:effectLst/>
                <a:uLnTx/>
                <a:uFillTx/>
                <a:latin typeface="Calibri Light" panose="020F0302020204030204" pitchFamily="34" charset="0"/>
                <a:ea typeface="+mn-ea"/>
                <a:cs typeface="Calibri Light" panose="020F0302020204030204" pitchFamily="34" charset="0"/>
              </a:rPr>
              <a:t>0-5, 6-12, 13-17, 18-29, 30-39, 40-49, 50-59, 60-69, 70-79, and 80+.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C51DDCE-E8AC-2F2C-3DF3-40F04451A5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4346" y="40098"/>
            <a:ext cx="1819275" cy="1266825"/>
          </a:xfrm>
          <a:prstGeom prst="rect">
            <a:avLst/>
          </a:prstGeom>
          <a:noFill/>
          <a:ln>
            <a:noFill/>
          </a:ln>
        </p:spPr>
      </p:pic>
    </p:spTree>
    <p:extLst>
      <p:ext uri="{BB962C8B-B14F-4D97-AF65-F5344CB8AC3E}">
        <p14:creationId xmlns:p14="http://schemas.microsoft.com/office/powerpoint/2010/main" val="4068044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232B152-3720-4D3B-97ED-45CE5483F1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1BAB570-FF10-4E96-8A3F-FA9804702B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4B9FAFB2-BEB5-4848-8018-BCAD99E2E1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FCF965-CDA1-43D5-A50F-51A7A42C92C2}"/>
              </a:ext>
            </a:extLst>
          </p:cNvPr>
          <p:cNvSpPr>
            <a:spLocks noGrp="1"/>
          </p:cNvSpPr>
          <p:nvPr>
            <p:ph type="title"/>
          </p:nvPr>
        </p:nvSpPr>
        <p:spPr>
          <a:xfrm>
            <a:off x="765051" y="662400"/>
            <a:ext cx="3384000" cy="1492132"/>
          </a:xfrm>
        </p:spPr>
        <p:txBody>
          <a:bodyPr anchor="t">
            <a:normAutofit/>
          </a:bodyPr>
          <a:lstStyle/>
          <a:p>
            <a:r>
              <a:rPr lang="en-US" sz="3400">
                <a:solidFill>
                  <a:schemeClr val="bg1"/>
                </a:solidFill>
              </a:rPr>
              <a:t>Putting in a format for basic information</a:t>
            </a:r>
          </a:p>
        </p:txBody>
      </p:sp>
      <p:pic>
        <p:nvPicPr>
          <p:cNvPr id="4" name="Content Placeholder 4">
            <a:extLst>
              <a:ext uri="{FF2B5EF4-FFF2-40B4-BE49-F238E27FC236}">
                <a16:creationId xmlns:a16="http://schemas.microsoft.com/office/drawing/2014/main" id="{3BD03EA8-702F-4038-93A3-F60613CB01E1}"/>
              </a:ext>
            </a:extLst>
          </p:cNvPr>
          <p:cNvPicPr>
            <a:picLocks noChangeAspect="1"/>
          </p:cNvPicPr>
          <p:nvPr/>
        </p:nvPicPr>
        <p:blipFill>
          <a:blip r:embed="rId3"/>
          <a:stretch>
            <a:fillRect/>
          </a:stretch>
        </p:blipFill>
        <p:spPr>
          <a:xfrm>
            <a:off x="4914102" y="902368"/>
            <a:ext cx="7177077" cy="4597151"/>
          </a:xfrm>
          <a:prstGeom prst="rect">
            <a:avLst/>
          </a:prstGeom>
          <a:noFill/>
        </p:spPr>
      </p:pic>
      <p:graphicFrame>
        <p:nvGraphicFramePr>
          <p:cNvPr id="3" name="Content Placeholder 2">
            <a:extLst>
              <a:ext uri="{FF2B5EF4-FFF2-40B4-BE49-F238E27FC236}">
                <a16:creationId xmlns:a16="http://schemas.microsoft.com/office/drawing/2014/main" id="{B06CA054-F981-4265-98CE-4626777FE8EE}"/>
              </a:ext>
            </a:extLst>
          </p:cNvPr>
          <p:cNvGraphicFramePr>
            <a:graphicFrameLocks noGrp="1" noChangeAspect="1"/>
          </p:cNvGraphicFramePr>
          <p:nvPr>
            <p:ph idx="1"/>
          </p:nvPr>
        </p:nvGraphicFramePr>
        <p:xfrm>
          <a:off x="2000250" y="3822700"/>
          <a:ext cx="914400" cy="771525"/>
        </p:xfrm>
        <a:graphic>
          <a:graphicData uri="http://schemas.openxmlformats.org/presentationml/2006/ole">
            <mc:AlternateContent xmlns:mc="http://schemas.openxmlformats.org/markup-compatibility/2006">
              <mc:Choice xmlns:v="urn:schemas-microsoft-com:vml" Requires="v">
                <p:oleObj spid="_x0000_s1027" name="Worksheet" showAsIcon="1" r:id="rId4" imgW="914400" imgH="771480" progId="Excel.Sheet.12">
                  <p:embed/>
                </p:oleObj>
              </mc:Choice>
              <mc:Fallback>
                <p:oleObj name="Worksheet" showAsIcon="1" r:id="rId4" imgW="914400" imgH="771480" progId="Excel.Sheet.12">
                  <p:embed/>
                  <p:pic>
                    <p:nvPicPr>
                      <p:cNvPr id="3" name="Content Placeholder 2">
                        <a:extLst>
                          <a:ext uri="{FF2B5EF4-FFF2-40B4-BE49-F238E27FC236}">
                            <a16:creationId xmlns:a16="http://schemas.microsoft.com/office/drawing/2014/main" id="{B06CA054-F981-4265-98CE-4626777FE8EE}"/>
                          </a:ext>
                        </a:extLst>
                      </p:cNvPr>
                      <p:cNvPicPr/>
                      <p:nvPr/>
                    </p:nvPicPr>
                    <p:blipFill>
                      <a:blip r:embed="rId5"/>
                      <a:stretch>
                        <a:fillRect/>
                      </a:stretch>
                    </p:blipFill>
                    <p:spPr>
                      <a:xfrm>
                        <a:off x="2000250" y="3822700"/>
                        <a:ext cx="914400" cy="77152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9C1C7DA1-4068-4027-BE98-73D017298B94}"/>
              </a:ext>
            </a:extLst>
          </p:cNvPr>
          <p:cNvSpPr txBox="1"/>
          <p:nvPr/>
        </p:nvSpPr>
        <p:spPr>
          <a:xfrm>
            <a:off x="765051" y="5048250"/>
            <a:ext cx="27496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Example of a database</a:t>
            </a:r>
          </a:p>
        </p:txBody>
      </p:sp>
      <p:pic>
        <p:nvPicPr>
          <p:cNvPr id="7" name="Picture 6">
            <a:extLst>
              <a:ext uri="{FF2B5EF4-FFF2-40B4-BE49-F238E27FC236}">
                <a16:creationId xmlns:a16="http://schemas.microsoft.com/office/drawing/2014/main" id="{A9A1F772-CCB5-6A25-E5D1-A5C9323F11C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37422" y="28987"/>
            <a:ext cx="1819275" cy="1266825"/>
          </a:xfrm>
          <a:prstGeom prst="rect">
            <a:avLst/>
          </a:prstGeom>
          <a:noFill/>
          <a:ln>
            <a:noFill/>
          </a:ln>
        </p:spPr>
      </p:pic>
    </p:spTree>
    <p:extLst>
      <p:ext uri="{BB962C8B-B14F-4D97-AF65-F5344CB8AC3E}">
        <p14:creationId xmlns:p14="http://schemas.microsoft.com/office/powerpoint/2010/main" val="3495386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918796-2918-40D6-BE3A-4600C47FCD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3A91E00-0BE9-429B-AC9D-8AB79652908A}"/>
              </a:ext>
            </a:extLst>
          </p:cNvPr>
          <p:cNvPicPr>
            <a:picLocks noChangeAspect="1"/>
          </p:cNvPicPr>
          <p:nvPr/>
        </p:nvPicPr>
        <p:blipFill>
          <a:blip r:embed="rId3"/>
          <a:stretch>
            <a:fillRect/>
          </a:stretch>
        </p:blipFill>
        <p:spPr>
          <a:xfrm>
            <a:off x="1000125" y="2166938"/>
            <a:ext cx="2646363" cy="3457575"/>
          </a:xfrm>
          <a:prstGeom prst="rect">
            <a:avLst/>
          </a:prstGeom>
        </p:spPr>
      </p:pic>
      <p:pic>
        <p:nvPicPr>
          <p:cNvPr id="5" name="Content Placeholder 4">
            <a:extLst>
              <a:ext uri="{FF2B5EF4-FFF2-40B4-BE49-F238E27FC236}">
                <a16:creationId xmlns:a16="http://schemas.microsoft.com/office/drawing/2014/main" id="{FF1231AD-6D84-47A5-8127-0C5E0105C5AD}"/>
              </a:ext>
            </a:extLst>
          </p:cNvPr>
          <p:cNvPicPr>
            <a:picLocks noGrp="1" noChangeAspect="1"/>
          </p:cNvPicPr>
          <p:nvPr>
            <p:ph idx="1"/>
          </p:nvPr>
        </p:nvPicPr>
        <p:blipFill>
          <a:blip r:embed="rId4"/>
          <a:stretch>
            <a:fillRect/>
          </a:stretch>
        </p:blipFill>
        <p:spPr>
          <a:xfrm>
            <a:off x="3716338" y="2166938"/>
            <a:ext cx="7475538" cy="1382713"/>
          </a:xfrm>
          <a:prstGeom prst="rect">
            <a:avLst/>
          </a:prstGeom>
        </p:spPr>
      </p:pic>
      <p:pic>
        <p:nvPicPr>
          <p:cNvPr id="7" name="Picture 6">
            <a:extLst>
              <a:ext uri="{FF2B5EF4-FFF2-40B4-BE49-F238E27FC236}">
                <a16:creationId xmlns:a16="http://schemas.microsoft.com/office/drawing/2014/main" id="{D7975B0F-2FD4-40D0-8999-D011CBA73A42}"/>
              </a:ext>
            </a:extLst>
          </p:cNvPr>
          <p:cNvPicPr>
            <a:picLocks noChangeAspect="1"/>
          </p:cNvPicPr>
          <p:nvPr/>
        </p:nvPicPr>
        <p:blipFill>
          <a:blip r:embed="rId5"/>
          <a:stretch>
            <a:fillRect/>
          </a:stretch>
        </p:blipFill>
        <p:spPr>
          <a:xfrm>
            <a:off x="3716338" y="3619500"/>
            <a:ext cx="7475538" cy="2005013"/>
          </a:xfrm>
          <a:prstGeom prst="rect">
            <a:avLst/>
          </a:prstGeom>
        </p:spPr>
      </p:pic>
      <p:sp>
        <p:nvSpPr>
          <p:cNvPr id="2" name="Title 1">
            <a:extLst>
              <a:ext uri="{FF2B5EF4-FFF2-40B4-BE49-F238E27FC236}">
                <a16:creationId xmlns:a16="http://schemas.microsoft.com/office/drawing/2014/main" id="{CEB15D1D-3C1C-43C4-A3EB-7A28E276FBD2}"/>
              </a:ext>
            </a:extLst>
          </p:cNvPr>
          <p:cNvSpPr>
            <a:spLocks noGrp="1"/>
          </p:cNvSpPr>
          <p:nvPr>
            <p:ph type="title"/>
          </p:nvPr>
        </p:nvSpPr>
        <p:spPr>
          <a:xfrm>
            <a:off x="838200" y="672747"/>
            <a:ext cx="8823036" cy="715556"/>
          </a:xfrm>
        </p:spPr>
        <p:txBody>
          <a:bodyPr vert="horz" lIns="91440" tIns="45720" rIns="91440" bIns="45720" rtlCol="0">
            <a:normAutofit/>
          </a:bodyPr>
          <a:lstStyle/>
          <a:p>
            <a:pPr algn="ctr"/>
            <a:r>
              <a:rPr lang="en-US" sz="3200" dirty="0">
                <a:solidFill>
                  <a:schemeClr val="bg1"/>
                </a:solidFill>
              </a:rPr>
              <a:t>Make the data sex, age and disability disaggregated !</a:t>
            </a:r>
          </a:p>
        </p:txBody>
      </p:sp>
      <p:pic>
        <p:nvPicPr>
          <p:cNvPr id="4" name="Picture 3">
            <a:extLst>
              <a:ext uri="{FF2B5EF4-FFF2-40B4-BE49-F238E27FC236}">
                <a16:creationId xmlns:a16="http://schemas.microsoft.com/office/drawing/2014/main" id="{399F7A4A-D058-B9A4-2E30-34BA15DAB3C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72725" y="-51510"/>
            <a:ext cx="1819275" cy="1266825"/>
          </a:xfrm>
          <a:prstGeom prst="rect">
            <a:avLst/>
          </a:prstGeom>
          <a:noFill/>
          <a:ln>
            <a:noFill/>
          </a:ln>
        </p:spPr>
      </p:pic>
    </p:spTree>
    <p:extLst>
      <p:ext uri="{BB962C8B-B14F-4D97-AF65-F5344CB8AC3E}">
        <p14:creationId xmlns:p14="http://schemas.microsoft.com/office/powerpoint/2010/main" val="2200627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A3099E-A7F4-4CFB-9F83-EBB9C99CAF9C}"/>
              </a:ext>
            </a:extLst>
          </p:cNvPr>
          <p:cNvSpPr>
            <a:spLocks noGrp="1"/>
          </p:cNvSpPr>
          <p:nvPr>
            <p:ph type="title"/>
          </p:nvPr>
        </p:nvSpPr>
        <p:spPr>
          <a:xfrm>
            <a:off x="838200" y="365125"/>
            <a:ext cx="10515600" cy="1325563"/>
          </a:xfrm>
        </p:spPr>
        <p:txBody>
          <a:bodyPr>
            <a:normAutofit/>
          </a:bodyPr>
          <a:lstStyle/>
          <a:p>
            <a:r>
              <a:rPr lang="en-US" sz="5400"/>
              <a:t>Meaningful participation</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BA6CA9-3D42-4689-AAA7-C0432B2E76C5}"/>
              </a:ext>
            </a:extLst>
          </p:cNvPr>
          <p:cNvSpPr>
            <a:spLocks noGrp="1"/>
          </p:cNvSpPr>
          <p:nvPr>
            <p:ph idx="1"/>
          </p:nvPr>
        </p:nvSpPr>
        <p:spPr>
          <a:xfrm>
            <a:off x="838200" y="1929384"/>
            <a:ext cx="10515600" cy="4251960"/>
          </a:xfrm>
        </p:spPr>
        <p:txBody>
          <a:bodyPr>
            <a:normAutofit/>
          </a:bodyPr>
          <a:lstStyle/>
          <a:p>
            <a:r>
              <a:rPr lang="en-US" sz="2200" dirty="0"/>
              <a:t>Engaging Older People Associations-OPAs and organizations of Persons with Disabilities-OPDs in needs assessment, planning, implementation and monitoring, and evaluation.</a:t>
            </a:r>
          </a:p>
          <a:p>
            <a:r>
              <a:rPr lang="en-US" sz="2200" dirty="0"/>
              <a:t>Reduce prejudice and stigma related to older people at the local level (Committee members aged up to 40 only) to address barriers to participation.</a:t>
            </a:r>
          </a:p>
          <a:p>
            <a:r>
              <a:rPr lang="en-US" sz="2200" dirty="0"/>
              <a:t>Empower OPAs and OPDs at the local level through establishing their networks and supporting legislation. Example senior citizen act in Pakistan</a:t>
            </a:r>
          </a:p>
        </p:txBody>
      </p:sp>
      <p:pic>
        <p:nvPicPr>
          <p:cNvPr id="7" name="Picture 6">
            <a:extLst>
              <a:ext uri="{FF2B5EF4-FFF2-40B4-BE49-F238E27FC236}">
                <a16:creationId xmlns:a16="http://schemas.microsoft.com/office/drawing/2014/main" id="{7DB5DB36-E2DA-2F68-FE61-CD50E6B800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95634" y="293686"/>
            <a:ext cx="1819275" cy="1266825"/>
          </a:xfrm>
          <a:prstGeom prst="rect">
            <a:avLst/>
          </a:prstGeom>
          <a:noFill/>
          <a:ln>
            <a:noFill/>
          </a:ln>
        </p:spPr>
      </p:pic>
    </p:spTree>
    <p:extLst>
      <p:ext uri="{BB962C8B-B14F-4D97-AF65-F5344CB8AC3E}">
        <p14:creationId xmlns:p14="http://schemas.microsoft.com/office/powerpoint/2010/main" val="1894577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C905CE-B1F4-4253-9990-E334FF090B5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Removing barriers</a:t>
            </a:r>
          </a:p>
        </p:txBody>
      </p:sp>
      <p:sp>
        <p:nvSpPr>
          <p:cNvPr id="30" name="Content Placeholder 2">
            <a:extLst>
              <a:ext uri="{FF2B5EF4-FFF2-40B4-BE49-F238E27FC236}">
                <a16:creationId xmlns:a16="http://schemas.microsoft.com/office/drawing/2014/main" id="{24D4443F-8494-457D-8760-6805E387675A}"/>
              </a:ext>
            </a:extLst>
          </p:cNvPr>
          <p:cNvSpPr>
            <a:spLocks noGrp="1"/>
          </p:cNvSpPr>
          <p:nvPr>
            <p:ph idx="1"/>
          </p:nvPr>
        </p:nvSpPr>
        <p:spPr>
          <a:xfrm>
            <a:off x="4810259" y="649480"/>
            <a:ext cx="6555347" cy="5546047"/>
          </a:xfrm>
        </p:spPr>
        <p:txBody>
          <a:bodyPr anchor="ctr">
            <a:normAutofit/>
          </a:bodyPr>
          <a:lstStyle/>
          <a:p>
            <a:r>
              <a:rPr lang="en-US" sz="2000"/>
              <a:t>Ensure that the services are accessible for older persons and older persons with disabilities</a:t>
            </a:r>
          </a:p>
          <a:p>
            <a:r>
              <a:rPr lang="en-US" sz="2000"/>
              <a:t>Ensure access to your office and service through adopting RECU principles</a:t>
            </a:r>
          </a:p>
          <a:p>
            <a:r>
              <a:rPr lang="en-US" sz="2000"/>
              <a:t>Ensure access evaluation is conducted for the service points</a:t>
            </a:r>
          </a:p>
          <a:p>
            <a:r>
              <a:rPr lang="en-US" sz="2000"/>
              <a:t>Follow guidelines </a:t>
            </a:r>
            <a:r>
              <a:rPr lang="en-US" sz="2000">
                <a:hlinkClick r:id="rId2"/>
              </a:rPr>
              <a:t>https://hhot.cbm.org/en/</a:t>
            </a:r>
            <a:r>
              <a:rPr lang="en-US" sz="2000"/>
              <a:t> </a:t>
            </a:r>
          </a:p>
        </p:txBody>
      </p:sp>
      <p:pic>
        <p:nvPicPr>
          <p:cNvPr id="4" name="Picture 3">
            <a:extLst>
              <a:ext uri="{FF2B5EF4-FFF2-40B4-BE49-F238E27FC236}">
                <a16:creationId xmlns:a16="http://schemas.microsoft.com/office/drawing/2014/main" id="{7AE42B26-EB2D-2115-36B4-545485B746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14106" y="179399"/>
            <a:ext cx="1819275" cy="1266825"/>
          </a:xfrm>
          <a:prstGeom prst="rect">
            <a:avLst/>
          </a:prstGeom>
          <a:noFill/>
          <a:ln>
            <a:noFill/>
          </a:ln>
        </p:spPr>
      </p:pic>
    </p:spTree>
    <p:extLst>
      <p:ext uri="{BB962C8B-B14F-4D97-AF65-F5344CB8AC3E}">
        <p14:creationId xmlns:p14="http://schemas.microsoft.com/office/powerpoint/2010/main" val="821084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B783EE-0239-4717-BBEA-8C9EAC61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D162BF-34F5-15DF-4BCA-5CC9DE4C4D1D}"/>
              </a:ext>
            </a:extLst>
          </p:cNvPr>
          <p:cNvSpPr>
            <a:spLocks noGrp="1"/>
          </p:cNvSpPr>
          <p:nvPr>
            <p:ph type="title"/>
          </p:nvPr>
        </p:nvSpPr>
        <p:spPr>
          <a:xfrm>
            <a:off x="838201" y="345810"/>
            <a:ext cx="7927108" cy="1325563"/>
          </a:xfrm>
        </p:spPr>
        <p:txBody>
          <a:bodyPr>
            <a:normAutofit/>
          </a:bodyPr>
          <a:lstStyle/>
          <a:p>
            <a:r>
              <a:rPr lang="en-US" dirty="0"/>
              <a:t>Challenges in flood response</a:t>
            </a:r>
          </a:p>
        </p:txBody>
      </p:sp>
      <p:sp>
        <p:nvSpPr>
          <p:cNvPr id="3" name="Content Placeholder 2">
            <a:extLst>
              <a:ext uri="{FF2B5EF4-FFF2-40B4-BE49-F238E27FC236}">
                <a16:creationId xmlns:a16="http://schemas.microsoft.com/office/drawing/2014/main" id="{5D19ACF2-CFEA-3584-AEF8-B3182AC1D4A0}"/>
              </a:ext>
            </a:extLst>
          </p:cNvPr>
          <p:cNvSpPr>
            <a:spLocks noGrp="1"/>
          </p:cNvSpPr>
          <p:nvPr>
            <p:ph idx="1"/>
          </p:nvPr>
        </p:nvSpPr>
        <p:spPr>
          <a:xfrm>
            <a:off x="838201" y="1825625"/>
            <a:ext cx="5092194" cy="4351338"/>
          </a:xfrm>
        </p:spPr>
        <p:txBody>
          <a:bodyPr>
            <a:normAutofit/>
          </a:bodyPr>
          <a:lstStyle/>
          <a:p>
            <a:r>
              <a:rPr lang="en-US" sz="2400"/>
              <a:t>Data is not disaggregated with Age and disability by using internationally recognized standards</a:t>
            </a:r>
          </a:p>
          <a:p>
            <a:r>
              <a:rPr lang="en-US" sz="2400"/>
              <a:t>Older person and persons with disabilities of all ages have lost their mobility products</a:t>
            </a:r>
          </a:p>
          <a:p>
            <a:r>
              <a:rPr lang="en-US" sz="2400"/>
              <a:t>Accessibility to humanitarian services</a:t>
            </a:r>
          </a:p>
          <a:p>
            <a:r>
              <a:rPr lang="en-US" sz="2400"/>
              <a:t>Meaningful participation in the project cycle </a:t>
            </a:r>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A picture containing outdoor, seat&#10;&#10;Description automatically generated">
            <a:extLst>
              <a:ext uri="{FF2B5EF4-FFF2-40B4-BE49-F238E27FC236}">
                <a16:creationId xmlns:a16="http://schemas.microsoft.com/office/drawing/2014/main" id="{4AEC317E-9F20-AFAA-5D3F-240D58B457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845" r="17721"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5" name="Arc 14">
            <a:extLst>
              <a:ext uri="{FF2B5EF4-FFF2-40B4-BE49-F238E27FC236}">
                <a16:creationId xmlns:a16="http://schemas.microsoft.com/office/drawing/2014/main"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A83971-1163-4643-56DB-B3035501E923}"/>
              </a:ext>
            </a:extLst>
          </p:cNvPr>
          <p:cNvPicPr>
            <a:picLocks noChangeAspect="1"/>
          </p:cNvPicPr>
          <p:nvPr/>
        </p:nvPicPr>
        <p:blipFill rotWithShape="1">
          <a:blip r:embed="rId3">
            <a:extLst>
              <a:ext uri="{28A0092B-C50C-407E-A947-70E740481C1C}">
                <a14:useLocalDpi xmlns:a14="http://schemas.microsoft.com/office/drawing/2010/main" val="0"/>
              </a:ext>
            </a:extLst>
          </a:blip>
          <a:srcRect r="18528" b="1"/>
          <a:stretch/>
        </p:blipFill>
        <p:spPr bwMode="auto">
          <a:xfrm>
            <a:off x="10118845" y="39169"/>
            <a:ext cx="1550935" cy="1325563"/>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p:spPr>
      </p:pic>
    </p:spTree>
    <p:extLst>
      <p:ext uri="{BB962C8B-B14F-4D97-AF65-F5344CB8AC3E}">
        <p14:creationId xmlns:p14="http://schemas.microsoft.com/office/powerpoint/2010/main" val="152960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0354-9FFF-1579-93B4-E48F29EA01ED}"/>
              </a:ext>
            </a:extLst>
          </p:cNvPr>
          <p:cNvSpPr>
            <a:spLocks noGrp="1"/>
          </p:cNvSpPr>
          <p:nvPr>
            <p:ph type="title"/>
          </p:nvPr>
        </p:nvSpPr>
        <p:spPr/>
        <p:txBody>
          <a:bodyPr/>
          <a:lstStyle/>
          <a:p>
            <a:r>
              <a:rPr lang="en-US" dirty="0"/>
              <a:t>About ADTF</a:t>
            </a:r>
          </a:p>
        </p:txBody>
      </p:sp>
      <p:sp>
        <p:nvSpPr>
          <p:cNvPr id="3" name="Content Placeholder 2">
            <a:extLst>
              <a:ext uri="{FF2B5EF4-FFF2-40B4-BE49-F238E27FC236}">
                <a16:creationId xmlns:a16="http://schemas.microsoft.com/office/drawing/2014/main" id="{A97B998E-927A-4927-22DC-A0B7A1C19EA7}"/>
              </a:ext>
            </a:extLst>
          </p:cNvPr>
          <p:cNvSpPr>
            <a:spLocks noGrp="1"/>
          </p:cNvSpPr>
          <p:nvPr>
            <p:ph idx="1"/>
          </p:nvPr>
        </p:nvSpPr>
        <p:spPr/>
        <p:txBody>
          <a:bodyPr/>
          <a:lstStyle/>
          <a:p>
            <a:pPr marL="0" indent="0">
              <a:buNone/>
            </a:pPr>
            <a:r>
              <a:rPr lang="en-US" dirty="0"/>
              <a:t>Established in 2010 under the protection cluster</a:t>
            </a:r>
          </a:p>
          <a:p>
            <a:pPr marL="0" indent="0">
              <a:buNone/>
            </a:pPr>
            <a:r>
              <a:rPr lang="en-US" dirty="0" err="1">
                <a:hlinkClick r:id="rId2" action="ppaction://hlinkfile"/>
              </a:rPr>
              <a:t>ADTF_Where</a:t>
            </a:r>
            <a:r>
              <a:rPr lang="en-US" dirty="0">
                <a:hlinkClick r:id="rId2" action="ppaction://hlinkfile"/>
              </a:rPr>
              <a:t> we are\Position in cluster system</a:t>
            </a: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54BDF5E6-BF1C-57A5-795A-34F339B2F5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21786" y="243561"/>
            <a:ext cx="1819275" cy="1266825"/>
          </a:xfrm>
          <a:prstGeom prst="rect">
            <a:avLst/>
          </a:prstGeom>
          <a:noFill/>
          <a:ln>
            <a:noFill/>
          </a:ln>
        </p:spPr>
      </p:pic>
      <p:pic>
        <p:nvPicPr>
          <p:cNvPr id="7" name="Picture 6" descr="Picture credit: HelpAge International">
            <a:extLst>
              <a:ext uri="{FF2B5EF4-FFF2-40B4-BE49-F238E27FC236}">
                <a16:creationId xmlns:a16="http://schemas.microsoft.com/office/drawing/2014/main" id="{8648F68D-2C7D-1526-836A-D1AD25FA3D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9528" y="1845734"/>
            <a:ext cx="5266944" cy="3950208"/>
          </a:xfrm>
          <a:prstGeom prst="rect">
            <a:avLst/>
          </a:prstGeom>
        </p:spPr>
      </p:pic>
    </p:spTree>
    <p:extLst>
      <p:ext uri="{BB962C8B-B14F-4D97-AF65-F5344CB8AC3E}">
        <p14:creationId xmlns:p14="http://schemas.microsoft.com/office/powerpoint/2010/main" val="1364732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F7EBAE4-9945-4473-9E34-B2C66EA0F0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D162BF-34F5-15DF-4BCA-5CC9DE4C4D1D}"/>
              </a:ext>
            </a:extLst>
          </p:cNvPr>
          <p:cNvSpPr>
            <a:spLocks noGrp="1"/>
          </p:cNvSpPr>
          <p:nvPr>
            <p:ph type="title"/>
          </p:nvPr>
        </p:nvSpPr>
        <p:spPr>
          <a:xfrm>
            <a:off x="838200" y="365125"/>
            <a:ext cx="5393361" cy="1325563"/>
          </a:xfrm>
        </p:spPr>
        <p:txBody>
          <a:bodyPr>
            <a:normAutofit/>
          </a:bodyPr>
          <a:lstStyle/>
          <a:p>
            <a:r>
              <a:rPr lang="en-US" sz="4100" dirty="0"/>
              <a:t>Recommendations/ADTF plan</a:t>
            </a:r>
          </a:p>
        </p:txBody>
      </p:sp>
      <p:sp>
        <p:nvSpPr>
          <p:cNvPr id="3" name="Content Placeholder 2">
            <a:extLst>
              <a:ext uri="{FF2B5EF4-FFF2-40B4-BE49-F238E27FC236}">
                <a16:creationId xmlns:a16="http://schemas.microsoft.com/office/drawing/2014/main" id="{5D19ACF2-CFEA-3584-AEF8-B3182AC1D4A0}"/>
              </a:ext>
            </a:extLst>
          </p:cNvPr>
          <p:cNvSpPr>
            <a:spLocks noGrp="1"/>
          </p:cNvSpPr>
          <p:nvPr>
            <p:ph idx="1"/>
          </p:nvPr>
        </p:nvSpPr>
        <p:spPr>
          <a:xfrm>
            <a:off x="838200" y="1825625"/>
            <a:ext cx="5393361" cy="4351338"/>
          </a:xfrm>
        </p:spPr>
        <p:txBody>
          <a:bodyPr>
            <a:normAutofit/>
          </a:bodyPr>
          <a:lstStyle/>
          <a:p>
            <a:pPr marL="514350" indent="-514350">
              <a:buFont typeface="+mj-lt"/>
              <a:buAutoNum type="arabicPeriod"/>
            </a:pPr>
            <a:r>
              <a:rPr lang="en-US" sz="2200"/>
              <a:t>Include specific questions and consult older men and women during your needs assessment. </a:t>
            </a:r>
            <a:r>
              <a:rPr lang="en-US" sz="2200">
                <a:hlinkClick r:id="rId2"/>
              </a:rPr>
              <a:t>Inclusion of older people in Emergency Needs Assessment-Short Course</a:t>
            </a:r>
            <a:r>
              <a:rPr lang="en-US" sz="2200"/>
              <a:t>, </a:t>
            </a:r>
            <a:r>
              <a:rPr lang="en-US" sz="2200">
                <a:hlinkClick r:id="rId3"/>
              </a:rPr>
              <a:t>SADDD-Minimum Standards and Guidance</a:t>
            </a:r>
            <a:endParaRPr lang="en-US" sz="2200"/>
          </a:p>
          <a:p>
            <a:pPr marL="514350" indent="-514350">
              <a:buFont typeface="+mj-lt"/>
              <a:buAutoNum type="arabicPeriod"/>
            </a:pPr>
            <a:r>
              <a:rPr lang="en-US" sz="2200"/>
              <a:t>Age and disability-sensitive sample size</a:t>
            </a:r>
          </a:p>
          <a:p>
            <a:pPr marL="514350" indent="-514350">
              <a:buFont typeface="+mj-lt"/>
              <a:buAutoNum type="arabicPeriod"/>
            </a:pPr>
            <a:r>
              <a:rPr lang="en-US" sz="2200"/>
              <a:t>Separate FGDs</a:t>
            </a:r>
          </a:p>
          <a:p>
            <a:pPr marL="514350" indent="-514350">
              <a:buFont typeface="+mj-lt"/>
              <a:buAutoNum type="arabicPeriod"/>
            </a:pPr>
            <a:r>
              <a:rPr lang="en-US" sz="2200"/>
              <a:t>Collecting Sex, Age, and Disability Disaggregated data (use age cohorts according to the HIS)</a:t>
            </a:r>
          </a:p>
        </p:txBody>
      </p:sp>
      <p:pic>
        <p:nvPicPr>
          <p:cNvPr id="5" name="Picture 2">
            <a:extLst>
              <a:ext uri="{FF2B5EF4-FFF2-40B4-BE49-F238E27FC236}">
                <a16:creationId xmlns:a16="http://schemas.microsoft.com/office/drawing/2014/main" id="{17F0B9F6-CC9C-86E3-90CD-415363A78A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00" r="-1" b="20499"/>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A83971-1163-4643-56DB-B3035501E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0523974" y="133087"/>
            <a:ext cx="1675392" cy="1166634"/>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p:spPr>
      </p:pic>
    </p:spTree>
    <p:extLst>
      <p:ext uri="{BB962C8B-B14F-4D97-AF65-F5344CB8AC3E}">
        <p14:creationId xmlns:p14="http://schemas.microsoft.com/office/powerpoint/2010/main" val="39055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162BF-34F5-15DF-4BCA-5CC9DE4C4D1D}"/>
              </a:ext>
            </a:extLst>
          </p:cNvPr>
          <p:cNvSpPr>
            <a:spLocks noGrp="1"/>
          </p:cNvSpPr>
          <p:nvPr>
            <p:ph type="title"/>
          </p:nvPr>
        </p:nvSpPr>
        <p:spPr/>
        <p:txBody>
          <a:bodyPr/>
          <a:lstStyle/>
          <a:p>
            <a:r>
              <a:rPr lang="en-US" dirty="0"/>
              <a:t>Recommendations/ADTF plan</a:t>
            </a:r>
          </a:p>
        </p:txBody>
      </p:sp>
      <p:sp>
        <p:nvSpPr>
          <p:cNvPr id="3" name="Content Placeholder 2">
            <a:extLst>
              <a:ext uri="{FF2B5EF4-FFF2-40B4-BE49-F238E27FC236}">
                <a16:creationId xmlns:a16="http://schemas.microsoft.com/office/drawing/2014/main" id="{5D19ACF2-CFEA-3584-AEF8-B3182AC1D4A0}"/>
              </a:ext>
            </a:extLst>
          </p:cNvPr>
          <p:cNvSpPr>
            <a:spLocks noGrp="1"/>
          </p:cNvSpPr>
          <p:nvPr>
            <p:ph idx="1"/>
          </p:nvPr>
        </p:nvSpPr>
        <p:spPr>
          <a:xfrm>
            <a:off x="452582" y="1876414"/>
            <a:ext cx="10818091" cy="4351338"/>
          </a:xfrm>
        </p:spPr>
        <p:txBody>
          <a:bodyPr>
            <a:normAutofit/>
          </a:bodyPr>
          <a:lstStyle/>
          <a:p>
            <a:r>
              <a:rPr lang="en-US" sz="2800" dirty="0"/>
              <a:t>Training of humanitarian actors on </a:t>
            </a:r>
            <a:r>
              <a:rPr lang="en-US" sz="2800" dirty="0">
                <a:hlinkClick r:id="rId2"/>
              </a:rPr>
              <a:t>Humanitarian Inclusion Standards for older people and persons with disabilities</a:t>
            </a:r>
            <a:endParaRPr lang="en-US" sz="2800" dirty="0"/>
          </a:p>
          <a:p>
            <a:r>
              <a:rPr lang="en-US" sz="2800" dirty="0"/>
              <a:t>All humanitarian actors understand and should identify the specific risks and needs of older people in humanitarian response</a:t>
            </a:r>
          </a:p>
          <a:p>
            <a:r>
              <a:rPr lang="en-US" dirty="0"/>
              <a:t>ADTF will continue collaboration with NHN, PHF, GCC, OPDs, OPAs, and PWG</a:t>
            </a:r>
          </a:p>
          <a:p>
            <a:r>
              <a:rPr lang="en-US" sz="2800" dirty="0"/>
              <a:t>ADTF is developing a package on identifying</a:t>
            </a:r>
            <a:r>
              <a:rPr lang="en-US" dirty="0"/>
              <a:t> and reducing risks related to older persons and persons with disabilities in all different sectors and will plan capacity building and on-the-job coaching</a:t>
            </a:r>
            <a:endParaRPr lang="en-US" sz="2800" dirty="0"/>
          </a:p>
        </p:txBody>
      </p:sp>
      <p:pic>
        <p:nvPicPr>
          <p:cNvPr id="4" name="Picture 3">
            <a:extLst>
              <a:ext uri="{FF2B5EF4-FFF2-40B4-BE49-F238E27FC236}">
                <a16:creationId xmlns:a16="http://schemas.microsoft.com/office/drawing/2014/main" id="{FBA83971-1163-4643-56DB-B3035501E9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14106" y="179399"/>
            <a:ext cx="1819275" cy="1266825"/>
          </a:xfrm>
          <a:prstGeom prst="rect">
            <a:avLst/>
          </a:prstGeom>
          <a:noFill/>
          <a:ln>
            <a:noFill/>
          </a:ln>
        </p:spPr>
      </p:pic>
    </p:spTree>
    <p:extLst>
      <p:ext uri="{BB962C8B-B14F-4D97-AF65-F5344CB8AC3E}">
        <p14:creationId xmlns:p14="http://schemas.microsoft.com/office/powerpoint/2010/main" val="3008692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72D05657-94EE-4B2D-BC1B-A1D0650636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2">
            <a:extLst>
              <a:ext uri="{FF2B5EF4-FFF2-40B4-BE49-F238E27FC236}">
                <a16:creationId xmlns:a16="http://schemas.microsoft.com/office/drawing/2014/main" id="{7586665A-47B3-4AEE-BC94-15D89FF706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D162BF-34F5-15DF-4BCA-5CC9DE4C4D1D}"/>
              </a:ext>
            </a:extLst>
          </p:cNvPr>
          <p:cNvSpPr>
            <a:spLocks noGrp="1"/>
          </p:cNvSpPr>
          <p:nvPr>
            <p:ph type="title"/>
          </p:nvPr>
        </p:nvSpPr>
        <p:spPr>
          <a:xfrm>
            <a:off x="4184542" y="486184"/>
            <a:ext cx="7363990" cy="1325563"/>
          </a:xfrm>
        </p:spPr>
        <p:txBody>
          <a:bodyPr>
            <a:normAutofit/>
          </a:bodyPr>
          <a:lstStyle/>
          <a:p>
            <a:r>
              <a:rPr lang="en-US"/>
              <a:t>Recommendations/ADTF plan</a:t>
            </a:r>
            <a:endParaRPr lang="en-US" dirty="0"/>
          </a:p>
        </p:txBody>
      </p:sp>
      <p:pic>
        <p:nvPicPr>
          <p:cNvPr id="4" name="Picture 3">
            <a:extLst>
              <a:ext uri="{FF2B5EF4-FFF2-40B4-BE49-F238E27FC236}">
                <a16:creationId xmlns:a16="http://schemas.microsoft.com/office/drawing/2014/main" id="{FBA83971-1163-4643-56DB-B3035501E923}"/>
              </a:ext>
            </a:extLst>
          </p:cNvPr>
          <p:cNvPicPr>
            <a:picLocks noChangeAspect="1"/>
          </p:cNvPicPr>
          <p:nvPr/>
        </p:nvPicPr>
        <p:blipFill rotWithShape="1">
          <a:blip r:embed="rId2">
            <a:extLst>
              <a:ext uri="{28A0092B-C50C-407E-A947-70E740481C1C}">
                <a14:useLocalDpi xmlns:a14="http://schemas.microsoft.com/office/drawing/2010/main" val="0"/>
              </a:ext>
            </a:extLst>
          </a:blip>
          <a:srcRect l="5400" r="24967"/>
          <a:stretch/>
        </p:blipFill>
        <p:spPr bwMode="auto">
          <a:xfrm>
            <a:off x="10628969" y="0"/>
            <a:ext cx="1256510" cy="1256510"/>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p:spPr>
      </p:pic>
      <p:pic>
        <p:nvPicPr>
          <p:cNvPr id="6" name="Picture 5" descr="A group of people sitting on the ground&#10;&#10;Description automatically generated with low confidence">
            <a:extLst>
              <a:ext uri="{FF2B5EF4-FFF2-40B4-BE49-F238E27FC236}">
                <a16:creationId xmlns:a16="http://schemas.microsoft.com/office/drawing/2014/main" id="{00772425-E154-BA44-25F0-6ACA334A93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56" r="31995"/>
          <a:stretch/>
        </p:blipFill>
        <p:spPr>
          <a:xfrm>
            <a:off x="304932" y="1433362"/>
            <a:ext cx="3991276" cy="3991276"/>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Content Placeholder 2">
            <a:extLst>
              <a:ext uri="{FF2B5EF4-FFF2-40B4-BE49-F238E27FC236}">
                <a16:creationId xmlns:a16="http://schemas.microsoft.com/office/drawing/2014/main" id="{5D19ACF2-CFEA-3584-AEF8-B3182AC1D4A0}"/>
              </a:ext>
            </a:extLst>
          </p:cNvPr>
          <p:cNvSpPr>
            <a:spLocks noGrp="1"/>
          </p:cNvSpPr>
          <p:nvPr>
            <p:ph idx="1"/>
          </p:nvPr>
        </p:nvSpPr>
        <p:spPr>
          <a:xfrm>
            <a:off x="4184542" y="1946684"/>
            <a:ext cx="7363990" cy="4351338"/>
          </a:xfrm>
        </p:spPr>
        <p:txBody>
          <a:bodyPr>
            <a:normAutofit/>
          </a:bodyPr>
          <a:lstStyle/>
          <a:p>
            <a:r>
              <a:rPr lang="en-US"/>
              <a:t>Capacity sharing with OPAs and OPDs</a:t>
            </a:r>
          </a:p>
          <a:p>
            <a:r>
              <a:rPr lang="en-US"/>
              <a:t>Online and in-person sessions at the provincial and district level through ADTF member organizations</a:t>
            </a:r>
          </a:p>
        </p:txBody>
      </p:sp>
    </p:spTree>
    <p:extLst>
      <p:ext uri="{BB962C8B-B14F-4D97-AF65-F5344CB8AC3E}">
        <p14:creationId xmlns:p14="http://schemas.microsoft.com/office/powerpoint/2010/main" val="910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9742-F25E-F981-ADE4-DF57B7470EA0}"/>
              </a:ext>
            </a:extLst>
          </p:cNvPr>
          <p:cNvSpPr>
            <a:spLocks noGrp="1"/>
          </p:cNvSpPr>
          <p:nvPr>
            <p:ph type="title"/>
          </p:nvPr>
        </p:nvSpPr>
        <p:spPr>
          <a:xfrm>
            <a:off x="921789" y="2503330"/>
            <a:ext cx="10058400" cy="2521252"/>
          </a:xfrm>
        </p:spPr>
        <p:txBody>
          <a:bodyPr>
            <a:normAutofit fontScale="90000"/>
          </a:bodyPr>
          <a:lstStyle/>
          <a:p>
            <a:r>
              <a:rPr lang="en-US" dirty="0"/>
              <a:t>Please help us in improving inclusion of older people and people with disabilities in flood response in Pakistan by filling the </a:t>
            </a:r>
            <a:r>
              <a:rPr lang="en-US" dirty="0">
                <a:hlinkClick r:id="rId2"/>
              </a:rPr>
              <a:t>Survey on inclusion of older people and persons with disabilities</a:t>
            </a:r>
            <a:endParaRPr lang="en-US" dirty="0"/>
          </a:p>
        </p:txBody>
      </p:sp>
      <p:pic>
        <p:nvPicPr>
          <p:cNvPr id="5" name="Picture 4">
            <a:extLst>
              <a:ext uri="{FF2B5EF4-FFF2-40B4-BE49-F238E27FC236}">
                <a16:creationId xmlns:a16="http://schemas.microsoft.com/office/drawing/2014/main" id="{CE126584-F489-9BF4-4E15-C4B1F1C1F8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05834" y="286603"/>
            <a:ext cx="1819275" cy="1266825"/>
          </a:xfrm>
          <a:prstGeom prst="rect">
            <a:avLst/>
          </a:prstGeom>
          <a:noFill/>
          <a:ln>
            <a:noFill/>
          </a:ln>
        </p:spPr>
      </p:pic>
    </p:spTree>
    <p:extLst>
      <p:ext uri="{BB962C8B-B14F-4D97-AF65-F5344CB8AC3E}">
        <p14:creationId xmlns:p14="http://schemas.microsoft.com/office/powerpoint/2010/main" val="32208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182E-9F7C-D893-41C9-803C068F6F31}"/>
              </a:ext>
            </a:extLst>
          </p:cNvPr>
          <p:cNvSpPr>
            <a:spLocks noGrp="1"/>
          </p:cNvSpPr>
          <p:nvPr>
            <p:ph type="title"/>
          </p:nvPr>
        </p:nvSpPr>
        <p:spPr>
          <a:xfrm>
            <a:off x="1066800" y="2217003"/>
            <a:ext cx="10058400" cy="1450757"/>
          </a:xfrm>
        </p:spPr>
        <p:txBody>
          <a:bodyPr/>
          <a:lstStyle/>
          <a:p>
            <a:r>
              <a:rPr lang="en-US" dirty="0"/>
              <a:t>Thank you!</a:t>
            </a:r>
          </a:p>
        </p:txBody>
      </p:sp>
      <p:pic>
        <p:nvPicPr>
          <p:cNvPr id="5" name="Picture 4">
            <a:extLst>
              <a:ext uri="{FF2B5EF4-FFF2-40B4-BE49-F238E27FC236}">
                <a16:creationId xmlns:a16="http://schemas.microsoft.com/office/drawing/2014/main" id="{423B4D9B-7699-5002-994C-6F983E559F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5834" y="286603"/>
            <a:ext cx="1819275" cy="1266825"/>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779" y="399801"/>
            <a:ext cx="1186634" cy="1183575"/>
          </a:xfrm>
          <a:prstGeom prst="rect">
            <a:avLst/>
          </a:prstGeom>
        </p:spPr>
      </p:pic>
    </p:spTree>
    <p:extLst>
      <p:ext uri="{BB962C8B-B14F-4D97-AF65-F5344CB8AC3E}">
        <p14:creationId xmlns:p14="http://schemas.microsoft.com/office/powerpoint/2010/main" val="107132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11620D-14A8-4B25-8CDC-77AC55CFAD15}"/>
              </a:ext>
            </a:extLst>
          </p:cNvPr>
          <p:cNvSpPr>
            <a:spLocks noGrp="1"/>
          </p:cNvSpPr>
          <p:nvPr>
            <p:ph type="title"/>
          </p:nvPr>
        </p:nvSpPr>
        <p:spPr>
          <a:xfrm>
            <a:off x="524741" y="620392"/>
            <a:ext cx="3808268" cy="5504688"/>
          </a:xfrm>
        </p:spPr>
        <p:txBody>
          <a:bodyPr>
            <a:normAutofit/>
          </a:bodyPr>
          <a:lstStyle/>
          <a:p>
            <a:r>
              <a:rPr lang="en-US" sz="6000" b="1" dirty="0">
                <a:solidFill>
                  <a:schemeClr val="bg1"/>
                </a:solidFill>
              </a:rPr>
              <a:t>Who is an older person?</a:t>
            </a:r>
          </a:p>
        </p:txBody>
      </p:sp>
      <p:graphicFrame>
        <p:nvGraphicFramePr>
          <p:cNvPr id="35" name="Content Placeholder 2">
            <a:extLst>
              <a:ext uri="{FF2B5EF4-FFF2-40B4-BE49-F238E27FC236}">
                <a16:creationId xmlns:a16="http://schemas.microsoft.com/office/drawing/2014/main" id="{2E7AD9E9-6AEB-8C6C-98FE-9056E83FFA17}"/>
              </a:ext>
            </a:extLst>
          </p:cNvPr>
          <p:cNvGraphicFramePr>
            <a:graphicFrameLocks noGrp="1"/>
          </p:cNvGraphicFramePr>
          <p:nvPr>
            <p:ph idx="1"/>
            <p:extLst>
              <p:ext uri="{D42A27DB-BD31-4B8C-83A1-F6EECF244321}">
                <p14:modId xmlns:p14="http://schemas.microsoft.com/office/powerpoint/2010/main" val="136826180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38EE5CC-7D93-4CFE-9C7D-FACC4C950B8D}"/>
              </a:ext>
            </a:extLst>
          </p:cNvPr>
          <p:cNvSpPr txBox="1"/>
          <p:nvPr/>
        </p:nvSpPr>
        <p:spPr>
          <a:xfrm>
            <a:off x="5617950" y="6125080"/>
            <a:ext cx="62636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mn-cs"/>
                <a:hlinkClick r:id="rId7"/>
              </a:rPr>
              <a:t>https://emergency.unhcr.org/entry/43935/older-persons#:~:text=An%20older%20person%20is%20defined,or%20age%2Drelated%20health%20conditions</a:t>
            </a:r>
            <a:r>
              <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5A4EACA-E254-C993-4881-1EAD0A6FC3E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372725" y="12606"/>
            <a:ext cx="1819275" cy="1266825"/>
          </a:xfrm>
          <a:prstGeom prst="rect">
            <a:avLst/>
          </a:prstGeom>
          <a:noFill/>
          <a:ln>
            <a:noFill/>
          </a:ln>
        </p:spPr>
      </p:pic>
    </p:spTree>
    <p:extLst>
      <p:ext uri="{BB962C8B-B14F-4D97-AF65-F5344CB8AC3E}">
        <p14:creationId xmlns:p14="http://schemas.microsoft.com/office/powerpoint/2010/main" val="490874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outdoor, sky, ground, farm machine&#10;&#10;Description automatically generated">
            <a:extLst>
              <a:ext uri="{FF2B5EF4-FFF2-40B4-BE49-F238E27FC236}">
                <a16:creationId xmlns:a16="http://schemas.microsoft.com/office/drawing/2014/main" id="{6EE8610A-064C-FF23-441B-495B915192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091" r="9091"/>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2B1D4F77-A17C-43D7-B7FA-545148E4E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1A2147-0AC3-EC42-09B6-8C45AFE83A1E}"/>
              </a:ext>
            </a:extLst>
          </p:cNvPr>
          <p:cNvSpPr>
            <a:spLocks noGrp="1"/>
          </p:cNvSpPr>
          <p:nvPr>
            <p:ph type="title"/>
          </p:nvPr>
        </p:nvSpPr>
        <p:spPr>
          <a:xfrm>
            <a:off x="594805" y="640263"/>
            <a:ext cx="3759240" cy="1344975"/>
          </a:xfrm>
        </p:spPr>
        <p:txBody>
          <a:bodyPr>
            <a:normAutofit/>
          </a:bodyPr>
          <a:lstStyle/>
          <a:p>
            <a:r>
              <a:rPr lang="en-US" sz="4000"/>
              <a:t>Disability</a:t>
            </a:r>
          </a:p>
        </p:txBody>
      </p:sp>
      <p:sp>
        <p:nvSpPr>
          <p:cNvPr id="3" name="Content Placeholder 2">
            <a:extLst>
              <a:ext uri="{FF2B5EF4-FFF2-40B4-BE49-F238E27FC236}">
                <a16:creationId xmlns:a16="http://schemas.microsoft.com/office/drawing/2014/main" id="{E56E8707-EA15-D694-D97A-165C40AF3726}"/>
              </a:ext>
            </a:extLst>
          </p:cNvPr>
          <p:cNvSpPr>
            <a:spLocks noGrp="1"/>
          </p:cNvSpPr>
          <p:nvPr>
            <p:ph idx="1"/>
          </p:nvPr>
        </p:nvSpPr>
        <p:spPr>
          <a:xfrm>
            <a:off x="594110" y="2121763"/>
            <a:ext cx="3764826" cy="3773010"/>
          </a:xfrm>
        </p:spPr>
        <p:txBody>
          <a:bodyPr>
            <a:normAutofit/>
          </a:bodyPr>
          <a:lstStyle/>
          <a:p>
            <a:pPr marL="0" indent="0">
              <a:buNone/>
              <a:defRPr/>
            </a:pPr>
            <a:r>
              <a:rPr lang="en-US" altLang="en-US" sz="1800">
                <a:latin typeface="Nunito (Body)"/>
              </a:rPr>
              <a:t>People with disabilities include women, men, girls and boys with </a:t>
            </a:r>
            <a:r>
              <a:rPr lang="en-US" altLang="en-US" sz="1800" b="1">
                <a:latin typeface="Nunito (Body)"/>
              </a:rPr>
              <a:t>long-term</a:t>
            </a:r>
            <a:r>
              <a:rPr lang="en-US" altLang="en-US" sz="1800">
                <a:latin typeface="Nunito (Body)"/>
              </a:rPr>
              <a:t> physical, mental, intellectual or sensory </a:t>
            </a:r>
            <a:r>
              <a:rPr lang="en-US" altLang="en-US" sz="1800" b="1">
                <a:latin typeface="Nunito (Body)"/>
              </a:rPr>
              <a:t>impairments</a:t>
            </a:r>
            <a:r>
              <a:rPr lang="en-US" altLang="en-US" sz="1800">
                <a:latin typeface="Nunito (Body)"/>
              </a:rPr>
              <a:t> which, in interaction with various </a:t>
            </a:r>
            <a:r>
              <a:rPr lang="en-US" altLang="en-US" sz="1800" b="1">
                <a:latin typeface="Nunito (Body)"/>
              </a:rPr>
              <a:t>barriers,</a:t>
            </a:r>
            <a:r>
              <a:rPr lang="en-US" altLang="en-US" sz="1800">
                <a:latin typeface="Nunito (Body)"/>
              </a:rPr>
              <a:t> may hinder their full and effective </a:t>
            </a:r>
            <a:r>
              <a:rPr lang="en-US" altLang="en-US" sz="1800" b="1">
                <a:latin typeface="Nunito (Body)"/>
              </a:rPr>
              <a:t>participation</a:t>
            </a:r>
            <a:r>
              <a:rPr lang="en-US" altLang="en-US" sz="1800">
                <a:latin typeface="Nunito (Body)"/>
              </a:rPr>
              <a:t> in society on an equal basis with others </a:t>
            </a:r>
          </a:p>
          <a:p>
            <a:pPr marL="0" indent="0">
              <a:buNone/>
              <a:defRPr/>
            </a:pPr>
            <a:r>
              <a:rPr lang="en-US" altLang="en-US" sz="1800">
                <a:latin typeface="Nunito (Body)"/>
              </a:rPr>
              <a:t>(</a:t>
            </a:r>
            <a:r>
              <a:rPr lang="en-US" sz="1800">
                <a:latin typeface="Nunito (Body)"/>
              </a:rPr>
              <a:t>Article 1 of the UNCRPD)</a:t>
            </a:r>
            <a:r>
              <a:rPr lang="en-US" altLang="en-US" sz="1800">
                <a:latin typeface="Nunito (Body)"/>
              </a:rPr>
              <a:t>.</a:t>
            </a:r>
          </a:p>
          <a:p>
            <a:pPr marL="0" indent="0">
              <a:buNone/>
            </a:pPr>
            <a:endParaRPr lang="en-US" sz="1800"/>
          </a:p>
        </p:txBody>
      </p:sp>
      <p:pic>
        <p:nvPicPr>
          <p:cNvPr id="4" name="Picture 3">
            <a:extLst>
              <a:ext uri="{FF2B5EF4-FFF2-40B4-BE49-F238E27FC236}">
                <a16:creationId xmlns:a16="http://schemas.microsoft.com/office/drawing/2014/main" id="{A10F5CD4-579A-6F25-3E7B-6CE420B77C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2725" y="12606"/>
            <a:ext cx="1819275" cy="1266825"/>
          </a:xfrm>
          <a:prstGeom prst="rect">
            <a:avLst/>
          </a:prstGeom>
          <a:noFill/>
          <a:ln>
            <a:noFill/>
          </a:ln>
        </p:spPr>
      </p:pic>
    </p:spTree>
    <p:extLst>
      <p:ext uri="{BB962C8B-B14F-4D97-AF65-F5344CB8AC3E}">
        <p14:creationId xmlns:p14="http://schemas.microsoft.com/office/powerpoint/2010/main" val="121669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7142-69A9-3CE2-E13D-BBBDBA044B0E}"/>
              </a:ext>
            </a:extLst>
          </p:cNvPr>
          <p:cNvSpPr>
            <a:spLocks noGrp="1"/>
          </p:cNvSpPr>
          <p:nvPr>
            <p:ph type="title"/>
          </p:nvPr>
        </p:nvSpPr>
        <p:spPr/>
        <p:txBody>
          <a:bodyPr/>
          <a:lstStyle/>
          <a:p>
            <a:r>
              <a:rPr lang="en-US" dirty="0"/>
              <a:t>Intersectionality</a:t>
            </a:r>
          </a:p>
        </p:txBody>
      </p:sp>
      <p:sp>
        <p:nvSpPr>
          <p:cNvPr id="3" name="Content Placeholder 2">
            <a:extLst>
              <a:ext uri="{FF2B5EF4-FFF2-40B4-BE49-F238E27FC236}">
                <a16:creationId xmlns:a16="http://schemas.microsoft.com/office/drawing/2014/main" id="{FC7D18E2-1791-2D36-0904-E9F23ABA3FC1}"/>
              </a:ext>
            </a:extLst>
          </p:cNvPr>
          <p:cNvSpPr>
            <a:spLocks noGrp="1"/>
          </p:cNvSpPr>
          <p:nvPr>
            <p:ph idx="1"/>
          </p:nvPr>
        </p:nvSpPr>
        <p:spPr>
          <a:xfrm>
            <a:off x="838200" y="1825625"/>
            <a:ext cx="9704832" cy="4351338"/>
          </a:xfrm>
        </p:spPr>
        <p:txBody>
          <a:bodyPr/>
          <a:lstStyle/>
          <a:p>
            <a:pPr marL="0" indent="0">
              <a:buNone/>
            </a:pPr>
            <a:r>
              <a:rPr lang="en-US" sz="2800" dirty="0"/>
              <a:t>Intersectionality is an analytic framework that attempts to identify how interlocking systems of power impact those who are most marginalized in society. Intersectionality considers that the various forms of what it sees as </a:t>
            </a:r>
            <a:r>
              <a:rPr lang="en-US" sz="2800" u="sng" dirty="0">
                <a:hlinkClick r:id="rId2" tooltip="Social stratification"/>
              </a:rPr>
              <a:t>social stratification</a:t>
            </a:r>
            <a:r>
              <a:rPr lang="en-US" sz="2800" dirty="0"/>
              <a:t>, such as </a:t>
            </a:r>
            <a:r>
              <a:rPr lang="en-US" sz="2800" u="sng" dirty="0">
                <a:hlinkClick r:id="rId3" tooltip="Social class"/>
              </a:rPr>
              <a:t>class</a:t>
            </a:r>
            <a:r>
              <a:rPr lang="en-US" sz="2800" dirty="0"/>
              <a:t>, </a:t>
            </a:r>
            <a:r>
              <a:rPr lang="en-US" sz="2800" u="sng" dirty="0">
                <a:hlinkClick r:id="rId4" tooltip="Race (human categorization)"/>
              </a:rPr>
              <a:t>race</a:t>
            </a:r>
            <a:r>
              <a:rPr lang="en-US" sz="2800" dirty="0"/>
              <a:t>, </a:t>
            </a:r>
            <a:r>
              <a:rPr lang="en-US" sz="2800" u="sng" dirty="0">
                <a:hlinkClick r:id="rId5" tooltip="Sexual orientation"/>
              </a:rPr>
              <a:t>sexual orientation</a:t>
            </a:r>
            <a:r>
              <a:rPr lang="en-US" sz="2800" dirty="0"/>
              <a:t>, age, </a:t>
            </a:r>
            <a:r>
              <a:rPr lang="en-US" sz="2800" u="sng" dirty="0">
                <a:hlinkClick r:id="rId6" tooltip="Disability"/>
              </a:rPr>
              <a:t>disability</a:t>
            </a:r>
            <a:r>
              <a:rPr lang="en-US" sz="2800" u="sng" dirty="0"/>
              <a:t>,</a:t>
            </a:r>
            <a:r>
              <a:rPr lang="en-US" sz="2800" dirty="0"/>
              <a:t> and </a:t>
            </a:r>
            <a:r>
              <a:rPr lang="en-US" sz="2800" u="sng" dirty="0">
                <a:hlinkClick r:id="rId7" tooltip="Gender"/>
              </a:rPr>
              <a:t>gender</a:t>
            </a:r>
            <a:r>
              <a:rPr lang="en-US" sz="2800" dirty="0"/>
              <a:t>, do not exist separately from each other but are complexly interwoven.</a:t>
            </a:r>
            <a:endParaRPr lang="en-US" dirty="0"/>
          </a:p>
        </p:txBody>
      </p:sp>
      <p:pic>
        <p:nvPicPr>
          <p:cNvPr id="4" name="Picture 3">
            <a:extLst>
              <a:ext uri="{FF2B5EF4-FFF2-40B4-BE49-F238E27FC236}">
                <a16:creationId xmlns:a16="http://schemas.microsoft.com/office/drawing/2014/main" id="{91E1BAF1-E04C-8EF1-10C6-6EE4BA486FB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372725" y="12606"/>
            <a:ext cx="1819275" cy="1266825"/>
          </a:xfrm>
          <a:prstGeom prst="rect">
            <a:avLst/>
          </a:prstGeom>
          <a:noFill/>
          <a:ln>
            <a:noFill/>
          </a:ln>
        </p:spPr>
      </p:pic>
    </p:spTree>
    <p:extLst>
      <p:ext uri="{BB962C8B-B14F-4D97-AF65-F5344CB8AC3E}">
        <p14:creationId xmlns:p14="http://schemas.microsoft.com/office/powerpoint/2010/main" val="116415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7142-69A9-3CE2-E13D-BBBDBA044B0E}"/>
              </a:ext>
            </a:extLst>
          </p:cNvPr>
          <p:cNvSpPr>
            <a:spLocks noGrp="1"/>
          </p:cNvSpPr>
          <p:nvPr>
            <p:ph type="title"/>
          </p:nvPr>
        </p:nvSpPr>
        <p:spPr/>
        <p:txBody>
          <a:bodyPr/>
          <a:lstStyle/>
          <a:p>
            <a:r>
              <a:rPr lang="en-US" b="1" dirty="0"/>
              <a:t>Intersectionality</a:t>
            </a:r>
          </a:p>
        </p:txBody>
      </p:sp>
      <p:pic>
        <p:nvPicPr>
          <p:cNvPr id="7" name="Picture 6">
            <a:extLst>
              <a:ext uri="{FF2B5EF4-FFF2-40B4-BE49-F238E27FC236}">
                <a16:creationId xmlns:a16="http://schemas.microsoft.com/office/drawing/2014/main" id="{7AE738B9-5D2F-B473-DC82-D39FFB225B3F}"/>
              </a:ext>
            </a:extLst>
          </p:cNvPr>
          <p:cNvPicPr>
            <a:picLocks noChangeAspect="1"/>
          </p:cNvPicPr>
          <p:nvPr/>
        </p:nvPicPr>
        <p:blipFill>
          <a:blip r:embed="rId2"/>
          <a:stretch>
            <a:fillRect/>
          </a:stretch>
        </p:blipFill>
        <p:spPr>
          <a:xfrm>
            <a:off x="2183337" y="1795535"/>
            <a:ext cx="7474344" cy="4578493"/>
          </a:xfrm>
          <a:prstGeom prst="rect">
            <a:avLst/>
          </a:prstGeom>
        </p:spPr>
      </p:pic>
      <p:pic>
        <p:nvPicPr>
          <p:cNvPr id="8" name="Picture 7">
            <a:extLst>
              <a:ext uri="{FF2B5EF4-FFF2-40B4-BE49-F238E27FC236}">
                <a16:creationId xmlns:a16="http://schemas.microsoft.com/office/drawing/2014/main" id="{ACFBF3A2-B6E1-F0A2-64D1-E5D57E7E9E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2725" y="12606"/>
            <a:ext cx="1819275" cy="1266825"/>
          </a:xfrm>
          <a:prstGeom prst="rect">
            <a:avLst/>
          </a:prstGeom>
          <a:noFill/>
          <a:ln>
            <a:noFill/>
          </a:ln>
        </p:spPr>
      </p:pic>
    </p:spTree>
    <p:extLst>
      <p:ext uri="{BB962C8B-B14F-4D97-AF65-F5344CB8AC3E}">
        <p14:creationId xmlns:p14="http://schemas.microsoft.com/office/powerpoint/2010/main" val="2687559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2B8762-61F0-4F1B-9364-D633EE9D6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97675C8-1328-460C-9EBF-6B446B67EA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514EE78B-AF71-4195-A01B-F1165D9233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C6417104-D4C1-4710-9982-2154A7F484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6F1402-2DEC-4071-84AF-350C7BF00D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A7AE171-46F5-1B1B-66E6-8A385C86A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646201" y="154594"/>
            <a:ext cx="2103509" cy="1464747"/>
          </a:xfrm>
          <a:prstGeom prst="rect">
            <a:avLst/>
          </a:prstGeom>
          <a:noFill/>
        </p:spPr>
      </p:pic>
      <p:cxnSp>
        <p:nvCxnSpPr>
          <p:cNvPr id="22" name="Straight Connector 21">
            <a:extLst>
              <a:ext uri="{FF2B5EF4-FFF2-40B4-BE49-F238E27FC236}">
                <a16:creationId xmlns:a16="http://schemas.microsoft.com/office/drawing/2014/main" id="{04733B62-1719-4677-A612-CA0AC0AD748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A52A394-10F4-4AA5-90E4-634D1E919D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7BDDC51-8BB2-42BE-8EA8-39B3E9AC1E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descr="Chart&#10;&#10;Description automatically generated">
            <a:extLst>
              <a:ext uri="{FF2B5EF4-FFF2-40B4-BE49-F238E27FC236}">
                <a16:creationId xmlns:a16="http://schemas.microsoft.com/office/drawing/2014/main" id="{37BFA58B-F2CD-3227-6D35-ED0EF112C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976" y="359516"/>
            <a:ext cx="7168474" cy="4543709"/>
          </a:xfrm>
          <a:prstGeom prst="rect">
            <a:avLst/>
          </a:prstGeom>
        </p:spPr>
      </p:pic>
    </p:spTree>
    <p:extLst>
      <p:ext uri="{BB962C8B-B14F-4D97-AF65-F5344CB8AC3E}">
        <p14:creationId xmlns:p14="http://schemas.microsoft.com/office/powerpoint/2010/main" val="184552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1E28A-0D5D-B672-6BEA-42F037311CB7}"/>
              </a:ext>
            </a:extLst>
          </p:cNvPr>
          <p:cNvSpPr>
            <a:spLocks noGrp="1"/>
          </p:cNvSpPr>
          <p:nvPr>
            <p:ph type="title"/>
          </p:nvPr>
        </p:nvSpPr>
        <p:spPr>
          <a:xfrm>
            <a:off x="1097280" y="785091"/>
            <a:ext cx="10058400" cy="952269"/>
          </a:xfrm>
        </p:spPr>
        <p:txBody>
          <a:bodyPr/>
          <a:lstStyle/>
          <a:p>
            <a:r>
              <a:rPr lang="en-GB" dirty="0"/>
              <a:t>What is Inclusion? </a:t>
            </a:r>
            <a:endParaRPr lang="en-US" dirty="0"/>
          </a:p>
        </p:txBody>
      </p:sp>
      <p:pic>
        <p:nvPicPr>
          <p:cNvPr id="4" name="Content Placeholder 3">
            <a:extLst>
              <a:ext uri="{FF2B5EF4-FFF2-40B4-BE49-F238E27FC236}">
                <a16:creationId xmlns:a16="http://schemas.microsoft.com/office/drawing/2014/main" id="{58D63445-4AAC-09F5-8E33-1177BCC9F9EA}"/>
              </a:ext>
            </a:extLst>
          </p:cNvPr>
          <p:cNvPicPr>
            <a:picLocks/>
          </p:cNvPicPr>
          <p:nvPr/>
        </p:nvPicPr>
        <p:blipFill rotWithShape="1">
          <a:blip r:embed="rId2">
            <a:extLst>
              <a:ext uri="{28A0092B-C50C-407E-A947-70E740481C1C}">
                <a14:useLocalDpi xmlns:a14="http://schemas.microsoft.com/office/drawing/2010/main" val="0"/>
              </a:ext>
            </a:extLst>
          </a:blip>
          <a:srcRect r="64599"/>
          <a:stretch/>
        </p:blipFill>
        <p:spPr bwMode="auto">
          <a:xfrm>
            <a:off x="842818" y="2004222"/>
            <a:ext cx="2377685" cy="2334061"/>
          </a:xfrm>
          <a:prstGeom prst="rect">
            <a:avLst/>
          </a:prstGeom>
          <a:noFill/>
          <a:ln>
            <a:solidFill>
              <a:schemeClr val="bg1"/>
            </a:solidFill>
          </a:ln>
        </p:spPr>
      </p:pic>
      <p:pic>
        <p:nvPicPr>
          <p:cNvPr id="5" name="Content Placeholder 3">
            <a:extLst>
              <a:ext uri="{FF2B5EF4-FFF2-40B4-BE49-F238E27FC236}">
                <a16:creationId xmlns:a16="http://schemas.microsoft.com/office/drawing/2014/main" id="{35D28156-680D-DCD9-6F91-95A7612BB536}"/>
              </a:ext>
            </a:extLst>
          </p:cNvPr>
          <p:cNvPicPr>
            <a:picLocks/>
          </p:cNvPicPr>
          <p:nvPr/>
        </p:nvPicPr>
        <p:blipFill rotWithShape="1">
          <a:blip r:embed="rId2">
            <a:extLst>
              <a:ext uri="{28A0092B-C50C-407E-A947-70E740481C1C}">
                <a14:useLocalDpi xmlns:a14="http://schemas.microsoft.com/office/drawing/2010/main" val="0"/>
              </a:ext>
            </a:extLst>
          </a:blip>
          <a:srcRect l="34711" r="32644"/>
          <a:stretch/>
        </p:blipFill>
        <p:spPr bwMode="auto">
          <a:xfrm>
            <a:off x="4944257" y="1930264"/>
            <a:ext cx="2303486" cy="2334061"/>
          </a:xfrm>
          <a:prstGeom prst="rect">
            <a:avLst/>
          </a:prstGeom>
          <a:noFill/>
          <a:ln>
            <a:solidFill>
              <a:schemeClr val="bg1"/>
            </a:solidFill>
          </a:ln>
        </p:spPr>
      </p:pic>
      <p:pic>
        <p:nvPicPr>
          <p:cNvPr id="6" name="Content Placeholder 3">
            <a:extLst>
              <a:ext uri="{FF2B5EF4-FFF2-40B4-BE49-F238E27FC236}">
                <a16:creationId xmlns:a16="http://schemas.microsoft.com/office/drawing/2014/main" id="{FC426BF0-D8FE-42F5-C3EF-43AE95D0515C}"/>
              </a:ext>
            </a:extLst>
          </p:cNvPr>
          <p:cNvPicPr>
            <a:picLocks/>
          </p:cNvPicPr>
          <p:nvPr/>
        </p:nvPicPr>
        <p:blipFill rotWithShape="1">
          <a:blip r:embed="rId2">
            <a:extLst>
              <a:ext uri="{28A0092B-C50C-407E-A947-70E740481C1C}">
                <a14:useLocalDpi xmlns:a14="http://schemas.microsoft.com/office/drawing/2010/main" val="0"/>
              </a:ext>
            </a:extLst>
          </a:blip>
          <a:srcRect l="72306" t="9536"/>
          <a:stretch/>
        </p:blipFill>
        <p:spPr bwMode="auto">
          <a:xfrm>
            <a:off x="9467273" y="2078182"/>
            <a:ext cx="2073638" cy="2186143"/>
          </a:xfrm>
          <a:prstGeom prst="rect">
            <a:avLst/>
          </a:prstGeom>
          <a:noFill/>
          <a:ln>
            <a:solidFill>
              <a:schemeClr val="bg1"/>
            </a:solidFill>
          </a:ln>
        </p:spPr>
      </p:pic>
      <p:pic>
        <p:nvPicPr>
          <p:cNvPr id="8" name="Picture 7">
            <a:extLst>
              <a:ext uri="{FF2B5EF4-FFF2-40B4-BE49-F238E27FC236}">
                <a16:creationId xmlns:a16="http://schemas.microsoft.com/office/drawing/2014/main" id="{4B2946F2-94BA-B4EE-2576-6059F8FC10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21786" y="243561"/>
            <a:ext cx="1819275" cy="1266825"/>
          </a:xfrm>
          <a:prstGeom prst="rect">
            <a:avLst/>
          </a:prstGeom>
          <a:noFill/>
          <a:ln>
            <a:noFill/>
          </a:ln>
        </p:spPr>
      </p:pic>
    </p:spTree>
    <p:extLst>
      <p:ext uri="{BB962C8B-B14F-4D97-AF65-F5344CB8AC3E}">
        <p14:creationId xmlns:p14="http://schemas.microsoft.com/office/powerpoint/2010/main" val="423634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1450</TotalTime>
  <Words>1821</Words>
  <Application>Microsoft Office PowerPoint</Application>
  <PresentationFormat>Widescreen</PresentationFormat>
  <Paragraphs>152</Paragraphs>
  <Slides>34</Slides>
  <Notes>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6" baseType="lpstr">
      <vt:lpstr>MS PGothic</vt:lpstr>
      <vt:lpstr>Arial</vt:lpstr>
      <vt:lpstr>Calibri</vt:lpstr>
      <vt:lpstr>Calibri Light</vt:lpstr>
      <vt:lpstr>Gill Sans MT</vt:lpstr>
      <vt:lpstr>Nunito (Body)</vt:lpstr>
      <vt:lpstr>Nunito (Headings)</vt:lpstr>
      <vt:lpstr>Roboto</vt:lpstr>
      <vt:lpstr>Retrospect</vt:lpstr>
      <vt:lpstr>Office Theme</vt:lpstr>
      <vt:lpstr>1_Office Theme</vt:lpstr>
      <vt:lpstr>Worksheet</vt:lpstr>
      <vt:lpstr>Making inclusion a reality in humanitarian response </vt:lpstr>
      <vt:lpstr>The objective of the session</vt:lpstr>
      <vt:lpstr>About ADTF</vt:lpstr>
      <vt:lpstr>Who is an older person?</vt:lpstr>
      <vt:lpstr>Disability</vt:lpstr>
      <vt:lpstr>Intersectionality</vt:lpstr>
      <vt:lpstr>Intersectionality</vt:lpstr>
      <vt:lpstr>PowerPoint Presentation</vt:lpstr>
      <vt:lpstr>What is Inclusion? </vt:lpstr>
      <vt:lpstr>PowerPoint Presentation</vt:lpstr>
      <vt:lpstr>What is inclusion about? </vt:lpstr>
      <vt:lpstr>Inclusion Principles </vt:lpstr>
      <vt:lpstr>Inclusion principles to practice </vt:lpstr>
      <vt:lpstr>The Humanitarian Inclusion Standards – where do they fit with other Humanitarian guidance? </vt:lpstr>
      <vt:lpstr>The Humanitarian Inclusion Standards – where do they fit with other Humanitarian guidance? </vt:lpstr>
      <vt:lpstr>Purpose of the Humanitarian Inclusion  Standards</vt:lpstr>
      <vt:lpstr>Humanitarian inclusion standards for older people and people with disabilities</vt:lpstr>
      <vt:lpstr>Structure</vt:lpstr>
      <vt:lpstr>Principles and complimentary</vt:lpstr>
      <vt:lpstr>9 Key inclusion standards</vt:lpstr>
      <vt:lpstr>PowerPoint Presentation</vt:lpstr>
      <vt:lpstr>Why Inclusion is important in Humanitarian Action?</vt:lpstr>
      <vt:lpstr>Why is Inclusion important in Humanitarian Action?</vt:lpstr>
      <vt:lpstr>Application of inclusion standards in projects</vt:lpstr>
      <vt:lpstr>Putting in a format for basic information</vt:lpstr>
      <vt:lpstr>Make the data sex, age and disability disaggregated !</vt:lpstr>
      <vt:lpstr>Meaningful participation</vt:lpstr>
      <vt:lpstr>Removing barriers</vt:lpstr>
      <vt:lpstr>Challenges in flood response</vt:lpstr>
      <vt:lpstr>Recommendations/ADTF plan</vt:lpstr>
      <vt:lpstr>Recommendations/ADTF plan</vt:lpstr>
      <vt:lpstr>Recommendations/ADTF plan</vt:lpstr>
      <vt:lpstr>Please help us in improving inclusion of older people and people with disabilities in flood response in Pakistan by filling the Survey on inclusion of older people and persons with disabilities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Hiscock</dc:creator>
  <cp:lastModifiedBy>SPO1</cp:lastModifiedBy>
  <cp:revision>58</cp:revision>
  <cp:lastPrinted>2018-10-31T18:38:36Z</cp:lastPrinted>
  <dcterms:created xsi:type="dcterms:W3CDTF">2018-06-06T12:37:13Z</dcterms:created>
  <dcterms:modified xsi:type="dcterms:W3CDTF">2022-09-29T05:30:46Z</dcterms:modified>
</cp:coreProperties>
</file>