
<file path=[Content_Types].xml><?xml version="1.0" encoding="utf-8"?>
<Types xmlns="http://schemas.openxmlformats.org/package/2006/content-types">
  <Default Extension="bin" ContentType="application/vnd.openxmlformats-officedocument.oleObject"/>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3" r:id="rId2"/>
  </p:sldMasterIdLst>
  <p:notesMasterIdLst>
    <p:notesMasterId r:id="rId33"/>
  </p:notesMasterIdLst>
  <p:handoutMasterIdLst>
    <p:handoutMasterId r:id="rId34"/>
  </p:handoutMasterIdLst>
  <p:sldIdLst>
    <p:sldId id="2145706923" r:id="rId3"/>
    <p:sldId id="2145706956" r:id="rId4"/>
    <p:sldId id="2145706967" r:id="rId5"/>
    <p:sldId id="2145706949" r:id="rId6"/>
    <p:sldId id="2145706941" r:id="rId7"/>
    <p:sldId id="2145706942" r:id="rId8"/>
    <p:sldId id="2145706943" r:id="rId9"/>
    <p:sldId id="2145706916" r:id="rId10"/>
    <p:sldId id="2145706934" r:id="rId11"/>
    <p:sldId id="2145706902" r:id="rId12"/>
    <p:sldId id="2145706909" r:id="rId13"/>
    <p:sldId id="2145706957" r:id="rId14"/>
    <p:sldId id="2145706958" r:id="rId15"/>
    <p:sldId id="2145706955" r:id="rId16"/>
    <p:sldId id="2145706966" r:id="rId17"/>
    <p:sldId id="2145706961" r:id="rId18"/>
    <p:sldId id="2145706959" r:id="rId19"/>
    <p:sldId id="2145706960" r:id="rId20"/>
    <p:sldId id="2145706963" r:id="rId21"/>
    <p:sldId id="2145706962" r:id="rId22"/>
    <p:sldId id="2145706933" r:id="rId23"/>
    <p:sldId id="2145706939" r:id="rId24"/>
    <p:sldId id="2145706964" r:id="rId25"/>
    <p:sldId id="2145706965" r:id="rId26"/>
    <p:sldId id="2145706968" r:id="rId27"/>
    <p:sldId id="2145706944" r:id="rId28"/>
    <p:sldId id="2145706945" r:id="rId29"/>
    <p:sldId id="2145706948" r:id="rId30"/>
    <p:sldId id="2145706947" r:id="rId31"/>
    <p:sldId id="2145706940"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 clrIdx="0"/>
  <p:cmAuthor id="1" name="Karen" initials="K" lastIdx="2" clrIdx="1"/>
  <p:cmAuthor id="2" name="Stetler, Katie (DPH)" initials="SK(" lastIdx="4" clrIdx="2"/>
  <p:cmAuthor id="3" name="Wood, Ben (DPH)" initials="WB(" lastIdx="6" clrIdx="3"/>
  <p:cmAuthor id="4" name="Tamar Kaim Doniger" initials="TKD" lastIdx="2" clrIdx="4">
    <p:extLst>
      <p:ext uri="{19B8F6BF-5375-455C-9EA6-DF929625EA0E}">
        <p15:presenceInfo xmlns:p15="http://schemas.microsoft.com/office/powerpoint/2012/main" userId="S-1-5-21-2112347821-1497617604-1846162354-269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55" autoAdjust="0"/>
    <p:restoredTop sz="73298" autoAdjust="0"/>
  </p:normalViewPr>
  <p:slideViewPr>
    <p:cSldViewPr snapToGrid="0" snapToObjects="1">
      <p:cViewPr varScale="1">
        <p:scale>
          <a:sx n="50" d="100"/>
          <a:sy n="50" d="100"/>
        </p:scale>
        <p:origin x="828"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1452"/>
    </p:cViewPr>
  </p:sorterViewPr>
  <p:notesViewPr>
    <p:cSldViewPr snapToGrid="0" snapToObjects="1">
      <p:cViewPr varScale="1">
        <p:scale>
          <a:sx n="68" d="100"/>
          <a:sy n="68" d="100"/>
        </p:scale>
        <p:origin x="-3306"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33EE6C5-4F47-4445-8BCE-B8BE9FB65DED}" type="datetimeFigureOut">
              <a:rPr lang="en-US" smtClean="0"/>
              <a:t>11/7/2021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C4BF5-E566-BD4E-BF84-8EF979555B2D}" type="datetimeFigureOut">
              <a:rPr lang="en-US" smtClean="0"/>
              <a:t>11/7/2021</a:t>
            </a:fld>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vaers.hhs.gov/reportevent.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cdc.gov/coronavirus/2019-ncov/vaccines/safety/vsafe.html"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vaers.hhs.gov/reportevent.html"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cdc.gov/coronavirus/2019-ncov/vaccines/safety/vsafe.html"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vaers.hhs.gov/reportevent.html"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cdc.gov/coronavirus/2019-ncov/vaccines/safety/vsafe.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284945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22</a:t>
            </a:fld>
            <a:endParaRPr lang="en-US"/>
          </a:p>
        </p:txBody>
      </p:sp>
    </p:spTree>
    <p:extLst>
      <p:ext uri="{BB962C8B-B14F-4D97-AF65-F5344CB8AC3E}">
        <p14:creationId xmlns:p14="http://schemas.microsoft.com/office/powerpoint/2010/main" val="35062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COVID-19 vaccination will be an important tool to help stop the pandemic, but it continues to be one tool in the toolbox. While COVID-19 mRNA vaccines appear to be highly effective, additional preventive tools remain important to limit the spread of COVID-19. The combination of getting vaccinated and following CDC’s recommendations to protect yourself and others will offer the best protection from COVID-19. Wash your hands. Avoid close contact. Cover your nose and mouth with a mask. Clean and disinfect frequently touched surfaces. Stopping a pandemic requires using all the tools we have available. </a:t>
            </a:r>
          </a:p>
          <a:p>
            <a:endParaRPr lang="en-US" dirty="0"/>
          </a:p>
          <a:p>
            <a:r>
              <a:rPr lang="en-US" dirty="0"/>
              <a:t>It will take time to vaccinate all people living in the United States. While the vaccines are being delivered, it's important that everyone continue to take all steps (wear a mask, avoid close contact with others, and wash your hands) to prevent spread of COVID-19.</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433010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r>
              <a:rPr lang="en-US" dirty="0"/>
              <a:t>If you experience a fever after vaccination, you should stay home from work if you can. Most side effects after vaccination do not last very long. The vaccine does not give you COVID-19. However, you could have been exposed to the virus before you were vaccinated, so if you continue to feel sick, you should consider getting a COVID-19 test. CDC and FDA encourage the public to report possible side effects to the </a:t>
            </a:r>
            <a:r>
              <a:rPr lang="en-US" u="sng" dirty="0">
                <a:hlinkClick r:id="rId3"/>
              </a:rPr>
              <a:t>Vaccine Adverse Event Reporting System (VAERS)</a:t>
            </a:r>
            <a:r>
              <a:rPr lang="en-US" dirty="0"/>
              <a:t>. CDC is also implementing a new smartphone-based tool called v-safe to check in on people’s health after they receive a COVID-19 vaccine. If you </a:t>
            </a:r>
            <a:r>
              <a:rPr lang="en-US" u="sng" dirty="0">
                <a:hlinkClick r:id="rId4"/>
              </a:rPr>
              <a:t>enroll in v-safe</a:t>
            </a:r>
            <a:r>
              <a:rPr lang="en-US" dirty="0"/>
              <a:t>, you can tell CDC if you have any side effects after getting a COVID-19 vaccine. If you report serious side effects, someone from CDC will call to follow up.</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21228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r>
              <a:rPr lang="en-US" dirty="0"/>
              <a:t>If you experience a fever after vaccination, you should stay home from work if you can. Most side effects after vaccination do not last very long. The vaccine does not give you COVID-19. However, you could have been exposed to the virus before you were vaccinated, so if you continue to feel sick, you should consider getting a COVID-19 test. CDC and FDA encourage the public to report possible side effects to the </a:t>
            </a:r>
            <a:r>
              <a:rPr lang="en-US" u="sng" dirty="0">
                <a:hlinkClick r:id="rId3"/>
              </a:rPr>
              <a:t>Vaccine Adverse Event Reporting System (VAERS)</a:t>
            </a:r>
            <a:r>
              <a:rPr lang="en-US" dirty="0"/>
              <a:t>. CDC is also implementing a new smartphone-based tool called v-safe to check in on people’s health after they receive a COVID-19 vaccine. If you </a:t>
            </a:r>
            <a:r>
              <a:rPr lang="en-US" u="sng" dirty="0">
                <a:hlinkClick r:id="rId4"/>
              </a:rPr>
              <a:t>enroll in v-safe</a:t>
            </a:r>
            <a:r>
              <a:rPr lang="en-US" dirty="0"/>
              <a:t>, you can tell CDC if you have any side effects after getting a COVID-19 vaccine. If you report serious side effects, someone from CDC will call to follow up.</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1056074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r>
              <a:rPr lang="en-US" dirty="0"/>
              <a:t>If you experience a fever after vaccination, you should stay home from work if you can. Most side effects after vaccination do not last very long. The vaccine does not give you COVID-19. However, you could have been exposed to the virus before you were vaccinated, so if you continue to feel sick, you should consider getting a COVID-19 test. CDC and FDA encourage the public to report possible side effects to the </a:t>
            </a:r>
            <a:r>
              <a:rPr lang="en-US" u="sng" dirty="0">
                <a:hlinkClick r:id="rId3"/>
              </a:rPr>
              <a:t>Vaccine Adverse Event Reporting System (VAERS)</a:t>
            </a:r>
            <a:r>
              <a:rPr lang="en-US" dirty="0"/>
              <a:t>. CDC is also implementing a new smartphone-based tool called v-safe to check in on people’s health after they receive a COVID-19 vaccine. If you </a:t>
            </a:r>
            <a:r>
              <a:rPr lang="en-US" u="sng" dirty="0">
                <a:hlinkClick r:id="rId4"/>
              </a:rPr>
              <a:t>enroll in v-safe</a:t>
            </a:r>
            <a:r>
              <a:rPr lang="en-US" dirty="0"/>
              <a:t>, you can tell CDC if you have any side effects after getting a COVID-19 vaccine. If you report serious side effects, someone from CDC will call to follow up.</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29</a:t>
            </a:fld>
            <a:endParaRPr lang="en-US"/>
          </a:p>
        </p:txBody>
      </p:sp>
    </p:spTree>
    <p:extLst>
      <p:ext uri="{BB962C8B-B14F-4D97-AF65-F5344CB8AC3E}">
        <p14:creationId xmlns:p14="http://schemas.microsoft.com/office/powerpoint/2010/main" val="833731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30</a:t>
            </a:fld>
            <a:endParaRPr lang="en-US"/>
          </a:p>
        </p:txBody>
      </p:sp>
    </p:spTree>
    <p:extLst>
      <p:ext uri="{BB962C8B-B14F-4D97-AF65-F5344CB8AC3E}">
        <p14:creationId xmlns:p14="http://schemas.microsoft.com/office/powerpoint/2010/main" val="3083515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r>
              <a:rPr lang="en-US" dirty="0"/>
              <a:t>COVID-19 vaccination is a safer way to help build protection. Getting </a:t>
            </a:r>
            <a:r>
              <a:rPr lang="en-US" u="none" dirty="0"/>
              <a:t>the virus that causes </a:t>
            </a:r>
            <a:r>
              <a:rPr lang="en-US" dirty="0"/>
              <a:t>COVID-19 may offer some natural protection, known as immunity. But experts don’t know how long this protection lasts, and the risk of severe illness and death from COVID-19 far outweighs any benefits of natural immunity. COVID-19 vaccination will help protect you.</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4132927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easy to be confused by all the information that is circulating, some of which may be conflicting. CDC has facts to counteract common myths on this page, such as:</a:t>
            </a:r>
          </a:p>
          <a:p>
            <a:endParaRPr lang="en-US" dirty="0">
              <a:cs typeface="Calibri"/>
            </a:endParaRPr>
          </a:p>
          <a:p>
            <a:pPr marL="174708" indent="-174708">
              <a:buFont typeface="Arial"/>
              <a:buChar char="•"/>
            </a:pPr>
            <a:r>
              <a:rPr lang="en-US" dirty="0"/>
              <a:t>COVID-19 vaccines will not give you COVID-19</a:t>
            </a:r>
            <a:endParaRPr lang="en-US" dirty="0">
              <a:cs typeface="Calibri"/>
            </a:endParaRPr>
          </a:p>
          <a:p>
            <a:pPr marL="174708" indent="-174708">
              <a:buFont typeface="Arial"/>
              <a:buChar char="•"/>
            </a:pPr>
            <a:r>
              <a:rPr lang="en-US" dirty="0"/>
              <a:t>People who have gotten sick with COVID-19 may still benefit from getting vaccinated</a:t>
            </a:r>
            <a:endParaRPr lang="en-US" dirty="0">
              <a:cs typeface="Calibri"/>
            </a:endParaRPr>
          </a:p>
          <a:p>
            <a:pPr marL="174708" indent="-174708">
              <a:buFont typeface="Arial"/>
              <a:buChar char="•"/>
            </a:pPr>
            <a:r>
              <a:rPr lang="en-US" dirty="0"/>
              <a:t>Getting vaccinated can help prevent getting sick with COVID-19</a:t>
            </a:r>
            <a:endParaRPr lang="en-US" dirty="0">
              <a:cs typeface="Calibri"/>
            </a:endParaRPr>
          </a:p>
          <a:p>
            <a:pPr marL="174708" indent="-174708">
              <a:buFont typeface="Arial"/>
              <a:buChar char="•"/>
            </a:pPr>
            <a:r>
              <a:rPr lang="en-US" dirty="0"/>
              <a:t>COVID-19 vaccines will not cause you to test positive on COVID-19 </a:t>
            </a:r>
            <a:r>
              <a:rPr lang="en-US" b="1" dirty="0"/>
              <a:t>viral </a:t>
            </a:r>
            <a:r>
              <a:rPr lang="en-US" dirty="0"/>
              <a:t>tests*</a:t>
            </a:r>
            <a:endParaRPr lang="en-US" dirty="0">
              <a:cs typeface="Calibri"/>
            </a:endParaRPr>
          </a:p>
          <a:p>
            <a:endParaRPr lang="en-US" dirty="0">
              <a:cs typeface="Calibri"/>
            </a:endParaRPr>
          </a:p>
          <a:p>
            <a:r>
              <a:rPr lang="en-US" dirty="0"/>
              <a:t>Please visit: https://www.cdc.gov/coronavirus/2019-ncov/vaccines/about-vaccines/vaccine-myths.html to read more about these vaccine myths and the facts about COVID-19 vaccine from CDC. </a:t>
            </a:r>
            <a:endParaRPr lang="en-US" b="1" dirty="0"/>
          </a:p>
          <a:p>
            <a:endParaRPr lang="en-US" dirty="0">
              <a:cs typeface="Calibri" panose="020F0502020204030204"/>
            </a:endParaRPr>
          </a:p>
          <a:p>
            <a:r>
              <a:rPr lang="en-US" dirty="0"/>
              <a:t>NOTE:  While COVID-19 vaccination will not cause a positive result on </a:t>
            </a:r>
            <a:r>
              <a:rPr lang="en-US" u="sng" dirty="0"/>
              <a:t>viral</a:t>
            </a:r>
            <a:r>
              <a:rPr lang="en-US" dirty="0"/>
              <a:t> tests, there is a possibility that it could cause a positive result on a </a:t>
            </a:r>
            <a:r>
              <a:rPr lang="en-US" u="sng" dirty="0"/>
              <a:t>serologic</a:t>
            </a:r>
            <a:r>
              <a:rPr lang="en-US" u="none" dirty="0"/>
              <a:t> (antibody)</a:t>
            </a:r>
            <a:r>
              <a:rPr lang="en-US" dirty="0"/>
              <a:t> test.</a:t>
            </a:r>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3385419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r>
              <a:rPr lang="en-US" dirty="0"/>
              <a:t>COVID-19 vaccination will help keep you from getting COVID-19. Getting a COVID-19 vaccine will help create an immune response in your body against the virus without your having to experience illness. Based on what is known about vaccines for other diseases, experts believe that getting a COVID-19 vaccine may help keep you from getting seriously ill even if you do get COVID-19.</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2758862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a:rPr>
              <a:t>Sources: </a:t>
            </a:r>
          </a:p>
          <a:p>
            <a:endParaRPr lang="en-US" b="0" i="0" dirty="0">
              <a:solidFill>
                <a:srgbClr val="000000"/>
              </a:solidFill>
              <a:effectLst/>
              <a:latin typeface="Open Sans"/>
            </a:endParaRPr>
          </a:p>
          <a:p>
            <a:r>
              <a:rPr lang="en-US" dirty="0"/>
              <a:t>https://www.cdc.gov/vaccines/hcp/conversations/understanding-vacc-work.html </a:t>
            </a:r>
          </a:p>
          <a:p>
            <a:endParaRPr lang="en-US" dirty="0"/>
          </a:p>
          <a:p>
            <a:r>
              <a:rPr lang="en-US" dirty="0"/>
              <a:t>https://www.cdc.gov/vaccines/vpd/vpd-vac-basics.html</a:t>
            </a:r>
          </a:p>
        </p:txBody>
      </p:sp>
      <p:sp>
        <p:nvSpPr>
          <p:cNvPr id="4" name="Slide Number Placeholder 3"/>
          <p:cNvSpPr>
            <a:spLocks noGrp="1"/>
          </p:cNvSpPr>
          <p:nvPr>
            <p:ph type="sldNum" sz="quarter" idx="5"/>
          </p:nvPr>
        </p:nvSpPr>
        <p:spPr/>
        <p:txBody>
          <a:bodyPr/>
          <a:lstStyle/>
          <a:p>
            <a:fld id="{D34CBBDB-52D0-FE4C-8729-D7393D454E10}" type="slidenum">
              <a:rPr lang="en-US" smtClean="0"/>
              <a:t>8</a:t>
            </a:fld>
            <a:endParaRPr lang="en-US"/>
          </a:p>
        </p:txBody>
      </p:sp>
    </p:spTree>
    <p:extLst>
      <p:ext uri="{BB962C8B-B14F-4D97-AF65-F5344CB8AC3E}">
        <p14:creationId xmlns:p14="http://schemas.microsoft.com/office/powerpoint/2010/main" val="3452434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a:rPr>
              <a:t>Sources: </a:t>
            </a:r>
          </a:p>
          <a:p>
            <a:endParaRPr lang="en-US" b="0" i="0" dirty="0">
              <a:solidFill>
                <a:srgbClr val="000000"/>
              </a:solidFill>
              <a:effectLst/>
              <a:latin typeface="Open Sans"/>
            </a:endParaRPr>
          </a:p>
          <a:p>
            <a:r>
              <a:rPr lang="en-US" dirty="0"/>
              <a:t>https://www.cdc.gov/vaccines/hcp/conversations/understanding-vacc-work.html </a:t>
            </a:r>
          </a:p>
          <a:p>
            <a:endParaRPr lang="en-US" dirty="0"/>
          </a:p>
          <a:p>
            <a:r>
              <a:rPr lang="en-US" dirty="0"/>
              <a:t>https://www.cdc.gov/vaccines/vpd/vpd-vac-basics.html</a:t>
            </a:r>
          </a:p>
        </p:txBody>
      </p:sp>
      <p:sp>
        <p:nvSpPr>
          <p:cNvPr id="4" name="Slide Number Placeholder 3"/>
          <p:cNvSpPr>
            <a:spLocks noGrp="1"/>
          </p:cNvSpPr>
          <p:nvPr>
            <p:ph type="sldNum" sz="quarter" idx="5"/>
          </p:nvPr>
        </p:nvSpPr>
        <p:spPr/>
        <p:txBody>
          <a:bodyPr/>
          <a:lstStyle/>
          <a:p>
            <a:fld id="{D34CBBDB-52D0-FE4C-8729-D7393D454E10}" type="slidenum">
              <a:rPr lang="en-US" smtClean="0"/>
              <a:t>9</a:t>
            </a:fld>
            <a:endParaRPr lang="en-US"/>
          </a:p>
        </p:txBody>
      </p:sp>
    </p:spTree>
    <p:extLst>
      <p:ext uri="{BB962C8B-B14F-4D97-AF65-F5344CB8AC3E}">
        <p14:creationId xmlns:p14="http://schemas.microsoft.com/office/powerpoint/2010/main" val="1158287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a:rPr>
              <a:t>We understand that some people may be concerned about getting vaccinated.</a:t>
            </a:r>
            <a:r>
              <a:rPr lang="en-US" b="0" i="0" baseline="0" dirty="0">
                <a:solidFill>
                  <a:srgbClr val="000000"/>
                </a:solidFill>
                <a:effectLst/>
                <a:latin typeface="Open Sans"/>
              </a:rPr>
              <a:t> </a:t>
            </a:r>
            <a:r>
              <a:rPr lang="en-US" b="0" i="0" dirty="0">
                <a:solidFill>
                  <a:srgbClr val="000000"/>
                </a:solidFill>
                <a:effectLst/>
                <a:latin typeface="Open Sans"/>
              </a:rPr>
              <a:t>While more COVID-19 vaccines are being developed as quickly as possible, routine processes and procedures remain in place to ensure the safety of any vaccine that is authorized or approved for use. </a:t>
            </a:r>
          </a:p>
          <a:p>
            <a:endParaRPr lang="en-US" b="0" i="0" dirty="0">
              <a:solidFill>
                <a:srgbClr val="000000"/>
              </a:solidFill>
              <a:effectLst/>
              <a:latin typeface="Open Sans"/>
            </a:endParaRPr>
          </a:p>
          <a:p>
            <a:r>
              <a:rPr lang="en-US" b="0" i="0" dirty="0">
                <a:solidFill>
                  <a:srgbClr val="000000"/>
                </a:solidFill>
                <a:effectLst/>
                <a:latin typeface="Open Sans"/>
              </a:rPr>
              <a:t>Safety is a top priority, and there are many reasons to get vaccinated.</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10</a:t>
            </a:fld>
            <a:endParaRPr lang="en-US"/>
          </a:p>
        </p:txBody>
      </p:sp>
    </p:spTree>
    <p:extLst>
      <p:ext uri="{BB962C8B-B14F-4D97-AF65-F5344CB8AC3E}">
        <p14:creationId xmlns:p14="http://schemas.microsoft.com/office/powerpoint/2010/main" val="1363868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11</a:t>
            </a:fld>
            <a:endParaRPr lang="en-US"/>
          </a:p>
        </p:txBody>
      </p:sp>
    </p:spTree>
    <p:extLst>
      <p:ext uri="{BB962C8B-B14F-4D97-AF65-F5344CB8AC3E}">
        <p14:creationId xmlns:p14="http://schemas.microsoft.com/office/powerpoint/2010/main" val="3067660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i="0" dirty="0">
                <a:solidFill>
                  <a:srgbClr val="141414"/>
                </a:solidFill>
                <a:effectLst/>
                <a:latin typeface="Noto Sans VF"/>
              </a:rPr>
              <a:t>The following individuals are now eligible for a booster dose of Pfizer 6 months after their second shot:</a:t>
            </a:r>
          </a:p>
          <a:p>
            <a:pPr marL="628650" lvl="1" indent="-171450" algn="l">
              <a:buFont typeface="Arial" panose="020B0604020202020204" pitchFamily="34" charset="0"/>
              <a:buChar char="•"/>
            </a:pPr>
            <a:r>
              <a:rPr lang="en-US" b="0" i="0" dirty="0">
                <a:solidFill>
                  <a:srgbClr val="141414"/>
                </a:solidFill>
                <a:effectLst/>
                <a:latin typeface="Noto Sans VF"/>
              </a:rPr>
              <a:t>People 65 years and older</a:t>
            </a:r>
          </a:p>
          <a:p>
            <a:pPr marL="628650" lvl="1" indent="-171450" algn="l">
              <a:buFont typeface="Arial" panose="020B0604020202020204" pitchFamily="34" charset="0"/>
              <a:buChar char="•"/>
            </a:pPr>
            <a:r>
              <a:rPr lang="en-US" b="0" i="0" dirty="0">
                <a:solidFill>
                  <a:srgbClr val="141414"/>
                </a:solidFill>
                <a:effectLst/>
                <a:latin typeface="Noto Sans VF"/>
              </a:rPr>
              <a:t>Residents of long term care settings</a:t>
            </a:r>
          </a:p>
          <a:p>
            <a:pPr marL="628650" lvl="1" indent="-171450" algn="l">
              <a:buFont typeface="Arial" panose="020B0604020202020204" pitchFamily="34" charset="0"/>
              <a:buChar char="•"/>
            </a:pPr>
            <a:r>
              <a:rPr lang="en-US" b="0" i="0" dirty="0">
                <a:solidFill>
                  <a:srgbClr val="141414"/>
                </a:solidFill>
                <a:effectLst/>
                <a:latin typeface="Noto Sans VF"/>
              </a:rPr>
              <a:t>People aged 18–64 years with underlying medical conditions as defined by the CDC: https://www.cdc.gov/coronavirus/2019-ncov/need-extra-precautions/people-with-medical-conditions.html </a:t>
            </a:r>
          </a:p>
          <a:p>
            <a:pPr marL="628650" lvl="1" indent="-171450" algn="l">
              <a:buFont typeface="Arial" panose="020B0604020202020204" pitchFamily="34" charset="0"/>
              <a:buChar char="•"/>
            </a:pPr>
            <a:r>
              <a:rPr lang="en-US" b="0" i="0" dirty="0">
                <a:solidFill>
                  <a:srgbClr val="141414"/>
                </a:solidFill>
                <a:effectLst/>
                <a:latin typeface="Noto Sans VF"/>
              </a:rPr>
              <a:t>People aged 18-64 years who are at increased risk for COVID-19 exposure and transmission because of their occupational or institutional setting</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You need to get the same brand of vaccine for the booster.</a:t>
            </a:r>
          </a:p>
          <a:p>
            <a:pPr marL="171450" indent="-171450">
              <a:buFont typeface="Arial" panose="020B0604020202020204" pitchFamily="34" charset="0"/>
              <a:buChar char="•"/>
            </a:pPr>
            <a:r>
              <a:rPr lang="en-US" dirty="0"/>
              <a:t>You are still considered fully vaccinated if you do not receive a booster shot.</a:t>
            </a:r>
          </a:p>
          <a:p>
            <a:pPr marL="171450" indent="-171450">
              <a:buFont typeface="Arial" panose="020B0604020202020204" pitchFamily="34" charset="0"/>
              <a:buChar char="•"/>
            </a:pPr>
            <a:r>
              <a:rPr lang="en-US" b="0" i="0" dirty="0">
                <a:solidFill>
                  <a:srgbClr val="141414"/>
                </a:solidFill>
                <a:effectLst/>
                <a:latin typeface="Noto Sans VF"/>
              </a:rPr>
              <a:t>The side effects following the booster are similar to those after the second dose. </a:t>
            </a:r>
            <a:endParaRPr lang="en-US" dirty="0"/>
          </a:p>
          <a:p>
            <a:pPr marL="171450" indent="-171450">
              <a:buFont typeface="Arial" panose="020B0604020202020204" pitchFamily="34" charset="0"/>
              <a:buChar char="•"/>
            </a:pPr>
            <a:r>
              <a:rPr lang="en-US" b="0" i="0" dirty="0">
                <a:solidFill>
                  <a:srgbClr val="141414"/>
                </a:solidFill>
                <a:effectLst/>
                <a:latin typeface="Noto Sans VF"/>
              </a:rPr>
              <a:t>You can get a COVID-19 vaccine and other vaccinations like a flu or shingles vaccine at the same time or close together.</a:t>
            </a:r>
            <a:endParaRPr lang="en-US" dirty="0"/>
          </a:p>
          <a:p>
            <a:pPr marL="171450" indent="-171450">
              <a:buFont typeface="Arial" panose="020B0604020202020204" pitchFamily="34" charset="0"/>
              <a:buChar char="•"/>
            </a:pPr>
            <a:r>
              <a:rPr lang="en-US" dirty="0"/>
              <a:t>For answers to more commonly asked questions about boosters, visit: </a:t>
            </a:r>
            <a:r>
              <a:rPr lang="en-US" b="1" dirty="0"/>
              <a:t>https://www.mass.gov/info-details/covid-19-booster-frequently-asked-questions </a:t>
            </a:r>
          </a:p>
        </p:txBody>
      </p:sp>
      <p:sp>
        <p:nvSpPr>
          <p:cNvPr id="4" name="Slide Number Placeholder 3"/>
          <p:cNvSpPr>
            <a:spLocks noGrp="1"/>
          </p:cNvSpPr>
          <p:nvPr>
            <p:ph type="sldNum" sz="quarter" idx="5"/>
          </p:nvPr>
        </p:nvSpPr>
        <p:spPr/>
        <p:txBody>
          <a:bodyPr/>
          <a:lstStyle/>
          <a:p>
            <a:fld id="{D34CBBDB-52D0-FE4C-8729-D7393D454E10}" type="slidenum">
              <a:rPr lang="en-US" smtClean="0"/>
              <a:t>21</a:t>
            </a:fld>
            <a:endParaRPr lang="en-US"/>
          </a:p>
        </p:txBody>
      </p:sp>
    </p:spTree>
    <p:extLst>
      <p:ext uri="{BB962C8B-B14F-4D97-AF65-F5344CB8AC3E}">
        <p14:creationId xmlns:p14="http://schemas.microsoft.com/office/powerpoint/2010/main" val="2578948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vmlDrawing" Target="../drawings/vmlDrawing2.vml"/><Relationship Id="rId6" Type="http://schemas.openxmlformats.org/officeDocument/2006/relationships/tags" Target="../tags/tag27.xml"/><Relationship Id="rId11" Type="http://schemas.openxmlformats.org/officeDocument/2006/relationships/image" Target="../media/image2.emf"/><Relationship Id="rId5" Type="http://schemas.openxmlformats.org/officeDocument/2006/relationships/tags" Target="../tags/tag26.xml"/><Relationship Id="rId10" Type="http://schemas.openxmlformats.org/officeDocument/2006/relationships/oleObject" Target="../embeddings/oleObject2.bin"/><Relationship Id="rId4" Type="http://schemas.openxmlformats.org/officeDocument/2006/relationships/tags" Target="../tags/tag25.xml"/><Relationship Id="rId9"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vmlDrawing" Target="../drawings/vmlDrawing3.vml"/><Relationship Id="rId6" Type="http://schemas.openxmlformats.org/officeDocument/2006/relationships/tags" Target="../tags/tag34.xml"/><Relationship Id="rId11" Type="http://schemas.openxmlformats.org/officeDocument/2006/relationships/image" Target="../media/image2.emf"/><Relationship Id="rId5" Type="http://schemas.openxmlformats.org/officeDocument/2006/relationships/tags" Target="../tags/tag33.xml"/><Relationship Id="rId10" Type="http://schemas.openxmlformats.org/officeDocument/2006/relationships/oleObject" Target="../embeddings/oleObject3.bin"/><Relationship Id="rId4" Type="http://schemas.openxmlformats.org/officeDocument/2006/relationships/tags" Target="../tags/tag32.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1.emf"/><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oleObject" Target="../embeddings/oleObject4.bin"/><Relationship Id="rId2" Type="http://schemas.openxmlformats.org/officeDocument/2006/relationships/tags" Target="../tags/tag37.xml"/><Relationship Id="rId1" Type="http://schemas.openxmlformats.org/officeDocument/2006/relationships/vmlDrawing" Target="../drawings/vmlDrawing4.vml"/><Relationship Id="rId6" Type="http://schemas.openxmlformats.org/officeDocument/2006/relationships/tags" Target="../tags/tag41.xml"/><Relationship Id="rId11" Type="http://schemas.openxmlformats.org/officeDocument/2006/relationships/slideMaster" Target="../slideMasters/slideMaster2.xml"/><Relationship Id="rId5" Type="http://schemas.openxmlformats.org/officeDocument/2006/relationships/tags" Target="../tags/tag40.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vmlDrawing" Target="../drawings/vmlDrawing5.vml"/><Relationship Id="rId6" Type="http://schemas.openxmlformats.org/officeDocument/2006/relationships/tags" Target="../tags/tag50.xml"/><Relationship Id="rId11" Type="http://schemas.openxmlformats.org/officeDocument/2006/relationships/image" Target="../media/image2.emf"/><Relationship Id="rId5" Type="http://schemas.openxmlformats.org/officeDocument/2006/relationships/tags" Target="../tags/tag49.xml"/><Relationship Id="rId10" Type="http://schemas.openxmlformats.org/officeDocument/2006/relationships/oleObject" Target="../embeddings/oleObject5.bin"/><Relationship Id="rId4" Type="http://schemas.openxmlformats.org/officeDocument/2006/relationships/tags" Target="../tags/tag48.xml"/><Relationship Id="rId9"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vmlDrawing" Target="../drawings/vmlDrawing6.vml"/><Relationship Id="rId6" Type="http://schemas.openxmlformats.org/officeDocument/2006/relationships/tags" Target="../tags/tag57.xml"/><Relationship Id="rId11" Type="http://schemas.openxmlformats.org/officeDocument/2006/relationships/image" Target="../media/image2.emf"/><Relationship Id="rId5" Type="http://schemas.openxmlformats.org/officeDocument/2006/relationships/tags" Target="../tags/tag56.xml"/><Relationship Id="rId10" Type="http://schemas.openxmlformats.org/officeDocument/2006/relationships/oleObject" Target="../embeddings/oleObject6.bin"/><Relationship Id="rId4" Type="http://schemas.openxmlformats.org/officeDocument/2006/relationships/tags" Target="../tags/tag55.xml"/><Relationship Id="rId9"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vmlDrawing" Target="../drawings/vmlDrawing7.vml"/><Relationship Id="rId6" Type="http://schemas.openxmlformats.org/officeDocument/2006/relationships/tags" Target="../tags/tag64.xml"/><Relationship Id="rId11" Type="http://schemas.openxmlformats.org/officeDocument/2006/relationships/image" Target="../media/image2.emf"/><Relationship Id="rId5" Type="http://schemas.openxmlformats.org/officeDocument/2006/relationships/tags" Target="../tags/tag63.xml"/><Relationship Id="rId10" Type="http://schemas.openxmlformats.org/officeDocument/2006/relationships/oleObject" Target="../embeddings/oleObject7.bin"/><Relationship Id="rId4" Type="http://schemas.openxmlformats.org/officeDocument/2006/relationships/tags" Target="../tags/tag62.xml"/><Relationship Id="rId9"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2.emf"/><Relationship Id="rId2" Type="http://schemas.openxmlformats.org/officeDocument/2006/relationships/tags" Target="../tags/tag67.xml"/><Relationship Id="rId1" Type="http://schemas.openxmlformats.org/officeDocument/2006/relationships/vmlDrawing" Target="../drawings/vmlDrawing8.vml"/><Relationship Id="rId6" Type="http://schemas.openxmlformats.org/officeDocument/2006/relationships/tags" Target="../tags/tag71.xml"/><Relationship Id="rId11" Type="http://schemas.openxmlformats.org/officeDocument/2006/relationships/oleObject" Target="../embeddings/oleObject8.bin"/><Relationship Id="rId5" Type="http://schemas.openxmlformats.org/officeDocument/2006/relationships/tags" Target="../tags/tag70.xml"/><Relationship Id="rId10" Type="http://schemas.openxmlformats.org/officeDocument/2006/relationships/slideMaster" Target="../slideMasters/slideMaster2.xml"/><Relationship Id="rId4" Type="http://schemas.openxmlformats.org/officeDocument/2006/relationships/tags" Target="../tags/tag69.xml"/><Relationship Id="rId9" Type="http://schemas.openxmlformats.org/officeDocument/2006/relationships/tags" Target="../tags/tag74.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image" Target="../media/image3.emf"/><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oleObject" Target="../embeddings/oleObject9.bin"/><Relationship Id="rId2" Type="http://schemas.openxmlformats.org/officeDocument/2006/relationships/tags" Target="../tags/tag75.xml"/><Relationship Id="rId1" Type="http://schemas.openxmlformats.org/officeDocument/2006/relationships/vmlDrawing" Target="../drawings/vmlDrawing9.vml"/><Relationship Id="rId6" Type="http://schemas.openxmlformats.org/officeDocument/2006/relationships/tags" Target="../tags/tag79.xml"/><Relationship Id="rId11" Type="http://schemas.openxmlformats.org/officeDocument/2006/relationships/slideMaster" Target="../slideMasters/slideMaster2.xml"/><Relationship Id="rId5" Type="http://schemas.openxmlformats.org/officeDocument/2006/relationships/tags" Target="../tags/tag78.xml"/><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image" Target="../media/image3.emf"/><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oleObject" Target="../embeddings/oleObject10.bin"/><Relationship Id="rId2" Type="http://schemas.openxmlformats.org/officeDocument/2006/relationships/tags" Target="../tags/tag84.xml"/><Relationship Id="rId1" Type="http://schemas.openxmlformats.org/officeDocument/2006/relationships/vmlDrawing" Target="../drawings/vmlDrawing10.vml"/><Relationship Id="rId6" Type="http://schemas.openxmlformats.org/officeDocument/2006/relationships/tags" Target="../tags/tag88.xml"/><Relationship Id="rId11" Type="http://schemas.openxmlformats.org/officeDocument/2006/relationships/slideMaster" Target="../slideMasters/slideMaster2.xml"/><Relationship Id="rId5" Type="http://schemas.openxmlformats.org/officeDocument/2006/relationships/tags" Target="../tags/tag87.xml"/><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image" Target="../media/image2.emf"/><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oleObject" Target="../embeddings/oleObject11.bin"/><Relationship Id="rId2" Type="http://schemas.openxmlformats.org/officeDocument/2006/relationships/tags" Target="../tags/tag93.xml"/><Relationship Id="rId1" Type="http://schemas.openxmlformats.org/officeDocument/2006/relationships/vmlDrawing" Target="../drawings/vmlDrawing11.vml"/><Relationship Id="rId6" Type="http://schemas.openxmlformats.org/officeDocument/2006/relationships/tags" Target="../tags/tag97.xml"/><Relationship Id="rId11" Type="http://schemas.openxmlformats.org/officeDocument/2006/relationships/slideMaster" Target="../slideMasters/slideMaster2.xml"/><Relationship Id="rId5" Type="http://schemas.openxmlformats.org/officeDocument/2006/relationships/tags" Target="../tags/tag96.xm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image" Target="../media/image2.emf"/><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oleObject" Target="../embeddings/oleObject12.bin"/><Relationship Id="rId2" Type="http://schemas.openxmlformats.org/officeDocument/2006/relationships/tags" Target="../tags/tag102.xml"/><Relationship Id="rId1" Type="http://schemas.openxmlformats.org/officeDocument/2006/relationships/vmlDrawing" Target="../drawings/vmlDrawing12.vml"/><Relationship Id="rId6" Type="http://schemas.openxmlformats.org/officeDocument/2006/relationships/tags" Target="../tags/tag106.xml"/><Relationship Id="rId11" Type="http://schemas.openxmlformats.org/officeDocument/2006/relationships/slideMaster" Target="../slideMasters/slideMaster2.xml"/><Relationship Id="rId5" Type="http://schemas.openxmlformats.org/officeDocument/2006/relationships/tags" Target="../tags/tag105.xml"/><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media/image3.emf"/><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oleObject" Target="../embeddings/oleObject13.bin"/><Relationship Id="rId2" Type="http://schemas.openxmlformats.org/officeDocument/2006/relationships/tags" Target="../tags/tag111.xml"/><Relationship Id="rId1" Type="http://schemas.openxmlformats.org/officeDocument/2006/relationships/vmlDrawing" Target="../drawings/vmlDrawing13.vml"/><Relationship Id="rId6" Type="http://schemas.openxmlformats.org/officeDocument/2006/relationships/tags" Target="../tags/tag115.xml"/><Relationship Id="rId11" Type="http://schemas.openxmlformats.org/officeDocument/2006/relationships/slideMaster" Target="../slideMasters/slideMaster2.xml"/><Relationship Id="rId5" Type="http://schemas.openxmlformats.org/officeDocument/2006/relationships/tags" Target="../tags/tag114.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vmlDrawing" Target="../drawings/vmlDrawing14.vml"/><Relationship Id="rId6" Type="http://schemas.openxmlformats.org/officeDocument/2006/relationships/tags" Target="../tags/tag124.xml"/><Relationship Id="rId11" Type="http://schemas.openxmlformats.org/officeDocument/2006/relationships/image" Target="../media/image1.emf"/><Relationship Id="rId5" Type="http://schemas.openxmlformats.org/officeDocument/2006/relationships/tags" Target="../tags/tag123.xml"/><Relationship Id="rId10" Type="http://schemas.openxmlformats.org/officeDocument/2006/relationships/oleObject" Target="../embeddings/oleObject14.bin"/><Relationship Id="rId4" Type="http://schemas.openxmlformats.org/officeDocument/2006/relationships/tags" Target="../tags/tag122.xml"/><Relationship Id="rId9"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128.xml"/><Relationship Id="rId7" Type="http://schemas.openxmlformats.org/officeDocument/2006/relationships/slideMaster" Target="../slideMasters/slideMaster2.xml"/><Relationship Id="rId2" Type="http://schemas.openxmlformats.org/officeDocument/2006/relationships/tags" Target="../tags/tag127.xml"/><Relationship Id="rId1" Type="http://schemas.openxmlformats.org/officeDocument/2006/relationships/vmlDrawing" Target="../drawings/vmlDrawing15.v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9"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image" Target="../media/image2.emf"/><Relationship Id="rId2" Type="http://schemas.openxmlformats.org/officeDocument/2006/relationships/tags" Target="../tags/tag132.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slideMaster" Target="../slideMasters/slideMaster2.xml"/><Relationship Id="rId4" Type="http://schemas.openxmlformats.org/officeDocument/2006/relationships/tags" Target="../tags/tag13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6A18F-96AB-43CC-8EC0-FED81EB72E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2E8258-D338-4873-A42C-15AE08E7C7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260C7B-999C-4622-B92F-4E6761F40EDC}"/>
              </a:ext>
            </a:extLst>
          </p:cNvPr>
          <p:cNvSpPr>
            <a:spLocks noGrp="1"/>
          </p:cNvSpPr>
          <p:nvPr>
            <p:ph type="dt" sz="half" idx="10"/>
          </p:nvPr>
        </p:nvSpPr>
        <p:spPr/>
        <p:txBody>
          <a:bodyPr/>
          <a:lstStyle/>
          <a:p>
            <a:fld id="{3687C15E-ECE1-4EE5-BF79-E8136BD6249D}" type="datetimeFigureOut">
              <a:rPr lang="en-US" smtClean="0"/>
              <a:t>11/7/2021</a:t>
            </a:fld>
            <a:endParaRPr lang="en-US"/>
          </a:p>
        </p:txBody>
      </p:sp>
      <p:sp>
        <p:nvSpPr>
          <p:cNvPr id="5" name="Footer Placeholder 4">
            <a:extLst>
              <a:ext uri="{FF2B5EF4-FFF2-40B4-BE49-F238E27FC236}">
                <a16:creationId xmlns:a16="http://schemas.microsoft.com/office/drawing/2014/main" id="{E57EC8D5-B73E-41C3-B5E5-0640435DD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1B5B00-D104-4381-A095-47BDC8FEB87D}"/>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795999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21C0-39E0-44C2-9A9F-9437DEB0EC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59E6C2-ABFA-4F8B-8826-13D6CD5BFC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34CD8-47B7-43D7-AA30-992C5358094D}"/>
              </a:ext>
            </a:extLst>
          </p:cNvPr>
          <p:cNvSpPr>
            <a:spLocks noGrp="1"/>
          </p:cNvSpPr>
          <p:nvPr>
            <p:ph type="dt" sz="half" idx="10"/>
          </p:nvPr>
        </p:nvSpPr>
        <p:spPr/>
        <p:txBody>
          <a:bodyPr/>
          <a:lstStyle/>
          <a:p>
            <a:fld id="{3687C15E-ECE1-4EE5-BF79-E8136BD6249D}" type="datetimeFigureOut">
              <a:rPr lang="en-US" smtClean="0"/>
              <a:t>11/7/2021</a:t>
            </a:fld>
            <a:endParaRPr lang="en-US"/>
          </a:p>
        </p:txBody>
      </p:sp>
      <p:sp>
        <p:nvSpPr>
          <p:cNvPr id="5" name="Footer Placeholder 4">
            <a:extLst>
              <a:ext uri="{FF2B5EF4-FFF2-40B4-BE49-F238E27FC236}">
                <a16:creationId xmlns:a16="http://schemas.microsoft.com/office/drawing/2014/main" id="{30369878-CBF5-4254-9CF4-B90DDE31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55C78-9714-478D-A579-3DBA411022F5}"/>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565653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41A757-A595-43FF-B487-0A2487E647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82295D-F814-474C-82A9-7468458674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A2CB6-F237-4D9D-934A-7A86B3A552E3}"/>
              </a:ext>
            </a:extLst>
          </p:cNvPr>
          <p:cNvSpPr>
            <a:spLocks noGrp="1"/>
          </p:cNvSpPr>
          <p:nvPr>
            <p:ph type="dt" sz="half" idx="10"/>
          </p:nvPr>
        </p:nvSpPr>
        <p:spPr/>
        <p:txBody>
          <a:bodyPr/>
          <a:lstStyle/>
          <a:p>
            <a:fld id="{3687C15E-ECE1-4EE5-BF79-E8136BD6249D}" type="datetimeFigureOut">
              <a:rPr lang="en-US" smtClean="0"/>
              <a:t>11/7/2021</a:t>
            </a:fld>
            <a:endParaRPr lang="en-US"/>
          </a:p>
        </p:txBody>
      </p:sp>
      <p:sp>
        <p:nvSpPr>
          <p:cNvPr id="5" name="Footer Placeholder 4">
            <a:extLst>
              <a:ext uri="{FF2B5EF4-FFF2-40B4-BE49-F238E27FC236}">
                <a16:creationId xmlns:a16="http://schemas.microsoft.com/office/drawing/2014/main" id="{48ABAD40-2D77-4D91-ACF1-97A11C17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D05F6-F9C5-43F0-9868-4C6F658784EE}"/>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376281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682035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ngle Column with Image">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E25E0A-AA55-5A4F-9EB9-CC76285139E9}"/>
              </a:ext>
            </a:extLst>
          </p:cNvPr>
          <p:cNvSpPr/>
          <p:nvPr userDrawn="1"/>
        </p:nvSpPr>
        <p:spPr>
          <a:xfrm>
            <a:off x="0" y="-73572"/>
            <a:ext cx="12192000" cy="69315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B2CF4E6-60B4-6A4E-9674-41525EE631DF}"/>
              </a:ext>
            </a:extLst>
          </p:cNvPr>
          <p:cNvSpPr>
            <a:spLocks noGrp="1"/>
          </p:cNvSpPr>
          <p:nvPr>
            <p:ph type="title"/>
          </p:nvPr>
        </p:nvSpPr>
        <p:spPr>
          <a:xfrm>
            <a:off x="609600" y="731520"/>
            <a:ext cx="10972800" cy="1143000"/>
          </a:xfrm>
          <a:prstGeom prst="rect">
            <a:avLst/>
          </a:prstGeom>
        </p:spPr>
        <p:txBody>
          <a:bodyPr anchor="t" anchorCtr="0"/>
          <a:lstStyle>
            <a:lvl1pPr algn="l">
              <a:lnSpc>
                <a:spcPts val="4000"/>
              </a:lnSpc>
              <a:defRPr sz="3467" b="1" i="0" baseline="0">
                <a:solidFill>
                  <a:srgbClr val="1D624D"/>
                </a:solidFill>
                <a:effectLst/>
                <a:latin typeface="Arial Black" panose="020B0604020202020204" pitchFamily="34" charset="0"/>
                <a:cs typeface="Arial Black" panose="020B0604020202020204" pitchFamily="34" charset="0"/>
              </a:defRPr>
            </a:lvl1pPr>
          </a:lstStyle>
          <a:p>
            <a:endParaRPr lang="en-US" dirty="0"/>
          </a:p>
        </p:txBody>
      </p:sp>
      <p:sp>
        <p:nvSpPr>
          <p:cNvPr id="5" name="Subtitle 2">
            <a:extLst>
              <a:ext uri="{FF2B5EF4-FFF2-40B4-BE49-F238E27FC236}">
                <a16:creationId xmlns:a16="http://schemas.microsoft.com/office/drawing/2014/main" id="{EADE02BA-69B0-3244-BDD3-8A69CC21BEED}"/>
              </a:ext>
            </a:extLst>
          </p:cNvPr>
          <p:cNvSpPr>
            <a:spLocks noGrp="1"/>
          </p:cNvSpPr>
          <p:nvPr>
            <p:ph type="subTitle" idx="1"/>
          </p:nvPr>
        </p:nvSpPr>
        <p:spPr>
          <a:xfrm>
            <a:off x="0" y="163"/>
            <a:ext cx="12192000" cy="465745"/>
          </a:xfrm>
          <a:solidFill>
            <a:srgbClr val="3A7AB6"/>
          </a:solidFill>
        </p:spPr>
        <p:txBody>
          <a:bodyPr lIns="365760" rIns="365760" anchor="ctr"/>
          <a:lstStyle>
            <a:lvl1pPr marL="0" indent="0">
              <a:buNone/>
              <a:defRPr b="1">
                <a:solidFill>
                  <a:srgbClr val="FFFFFF"/>
                </a:solidFill>
              </a:defRPr>
            </a:lvl1pPr>
          </a:lstStyle>
          <a:p>
            <a:endParaRPr lang="en-US" dirty="0"/>
          </a:p>
        </p:txBody>
      </p:sp>
      <p:sp>
        <p:nvSpPr>
          <p:cNvPr id="9" name="Text Placeholder 7">
            <a:extLst>
              <a:ext uri="{FF2B5EF4-FFF2-40B4-BE49-F238E27FC236}">
                <a16:creationId xmlns:a16="http://schemas.microsoft.com/office/drawing/2014/main" id="{0FE56291-69FB-0643-9939-1E6D15C2C115}"/>
              </a:ext>
            </a:extLst>
          </p:cNvPr>
          <p:cNvSpPr>
            <a:spLocks noGrp="1"/>
          </p:cNvSpPr>
          <p:nvPr>
            <p:ph type="body" sz="quarter" idx="10"/>
          </p:nvPr>
        </p:nvSpPr>
        <p:spPr>
          <a:xfrm>
            <a:off x="609600" y="1545167"/>
            <a:ext cx="10972800" cy="4455584"/>
          </a:xfrm>
        </p:spPr>
        <p:txBody>
          <a:bodyPr/>
          <a:lstStyle>
            <a:lvl1pPr marL="306903" indent="-306903">
              <a:buClr>
                <a:srgbClr val="F7931F"/>
              </a:buClr>
              <a:buFont typeface="Wingdings" panose="05000000000000000000" pitchFamily="2" charset="2"/>
              <a:buChar char="§"/>
              <a:defRPr sz="2133">
                <a:solidFill>
                  <a:srgbClr val="2D2D2D"/>
                </a:solidFill>
              </a:defRPr>
            </a:lvl1pPr>
            <a:lvl2pPr>
              <a:buClr>
                <a:srgbClr val="1D624D"/>
              </a:buClr>
              <a:defRPr sz="2133">
                <a:solidFill>
                  <a:srgbClr val="2D2D2D"/>
                </a:solidFill>
              </a:defRPr>
            </a:lvl2pPr>
            <a:lvl3pPr>
              <a:buClr>
                <a:srgbClr val="4EA346"/>
              </a:buClr>
              <a:defRPr sz="2133">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6" name="Picture Placeholder 3">
            <a:extLst>
              <a:ext uri="{FF2B5EF4-FFF2-40B4-BE49-F238E27FC236}">
                <a16:creationId xmlns:a16="http://schemas.microsoft.com/office/drawing/2014/main" id="{81A7AEE3-3E73-CF45-9600-EB62115419C2}"/>
              </a:ext>
            </a:extLst>
          </p:cNvPr>
          <p:cNvSpPr>
            <a:spLocks noGrp="1"/>
          </p:cNvSpPr>
          <p:nvPr>
            <p:ph type="pic" sz="quarter" idx="11"/>
          </p:nvPr>
        </p:nvSpPr>
        <p:spPr>
          <a:xfrm>
            <a:off x="6942667" y="465667"/>
            <a:ext cx="5249333" cy="6392333"/>
          </a:xfrm>
        </p:spPr>
        <p:txBody>
          <a:bodyPr/>
          <a:lstStyle/>
          <a:p>
            <a:endParaRPr lang="en-US" dirty="0"/>
          </a:p>
        </p:txBody>
      </p:sp>
    </p:spTree>
    <p:extLst>
      <p:ext uri="{BB962C8B-B14F-4D97-AF65-F5344CB8AC3E}">
        <p14:creationId xmlns:p14="http://schemas.microsoft.com/office/powerpoint/2010/main" val="364217866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ingle Column">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D815CC-E1A5-8E41-B149-06A02FCBF5EC}"/>
              </a:ext>
            </a:extLst>
          </p:cNvPr>
          <p:cNvSpPr/>
          <p:nvPr userDrawn="1"/>
        </p:nvSpPr>
        <p:spPr>
          <a:xfrm>
            <a:off x="0" y="-73572"/>
            <a:ext cx="12192000" cy="69314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a:extLst>
              <a:ext uri="{FF2B5EF4-FFF2-40B4-BE49-F238E27FC236}">
                <a16:creationId xmlns:a16="http://schemas.microsoft.com/office/drawing/2014/main" id="{8B2CF4E6-60B4-6A4E-9674-41525EE631DF}"/>
              </a:ext>
            </a:extLst>
          </p:cNvPr>
          <p:cNvSpPr>
            <a:spLocks noGrp="1"/>
          </p:cNvSpPr>
          <p:nvPr>
            <p:ph type="title"/>
          </p:nvPr>
        </p:nvSpPr>
        <p:spPr>
          <a:xfrm>
            <a:off x="609600" y="731520"/>
            <a:ext cx="10972800" cy="1143000"/>
          </a:xfrm>
          <a:prstGeom prst="rect">
            <a:avLst/>
          </a:prstGeom>
        </p:spPr>
        <p:txBody>
          <a:bodyPr anchor="t" anchorCtr="0"/>
          <a:lstStyle>
            <a:lvl1pPr algn="l">
              <a:lnSpc>
                <a:spcPts val="4000"/>
              </a:lnSpc>
              <a:defRPr sz="3467" b="1" i="0" baseline="0">
                <a:solidFill>
                  <a:srgbClr val="1D624D"/>
                </a:solidFill>
                <a:effectLst/>
                <a:latin typeface="Arial Black" panose="020B0604020202020204" pitchFamily="34" charset="0"/>
                <a:cs typeface="Arial Black" panose="020B0604020202020204" pitchFamily="34" charset="0"/>
              </a:defRPr>
            </a:lvl1pPr>
          </a:lstStyle>
          <a:p>
            <a:endParaRPr lang="en-US" dirty="0"/>
          </a:p>
        </p:txBody>
      </p:sp>
      <p:sp>
        <p:nvSpPr>
          <p:cNvPr id="5" name="Subtitle">
            <a:extLst>
              <a:ext uri="{FF2B5EF4-FFF2-40B4-BE49-F238E27FC236}">
                <a16:creationId xmlns:a16="http://schemas.microsoft.com/office/drawing/2014/main" id="{EADE02BA-69B0-3244-BDD3-8A69CC21BEED}"/>
              </a:ext>
            </a:extLst>
          </p:cNvPr>
          <p:cNvSpPr>
            <a:spLocks noGrp="1"/>
          </p:cNvSpPr>
          <p:nvPr>
            <p:ph type="subTitle" idx="1"/>
          </p:nvPr>
        </p:nvSpPr>
        <p:spPr>
          <a:xfrm>
            <a:off x="0" y="163"/>
            <a:ext cx="12192000" cy="465745"/>
          </a:xfrm>
          <a:solidFill>
            <a:srgbClr val="3A7AB6"/>
          </a:solidFill>
        </p:spPr>
        <p:txBody>
          <a:bodyPr lIns="365760" rIns="365760" anchor="ctr"/>
          <a:lstStyle>
            <a:lvl1pPr marL="0" indent="0">
              <a:buNone/>
              <a:defRPr b="1">
                <a:solidFill>
                  <a:srgbClr val="FFFFFF"/>
                </a:solidFill>
              </a:defRPr>
            </a:lvl1pPr>
          </a:lstStyle>
          <a:p>
            <a:endParaRPr lang="en-US" dirty="0"/>
          </a:p>
        </p:txBody>
      </p:sp>
      <p:sp>
        <p:nvSpPr>
          <p:cNvPr id="9" name="Text Placeholder">
            <a:extLst>
              <a:ext uri="{FF2B5EF4-FFF2-40B4-BE49-F238E27FC236}">
                <a16:creationId xmlns:a16="http://schemas.microsoft.com/office/drawing/2014/main" id="{0FE56291-69FB-0643-9939-1E6D15C2C115}"/>
              </a:ext>
            </a:extLst>
          </p:cNvPr>
          <p:cNvSpPr>
            <a:spLocks noGrp="1"/>
          </p:cNvSpPr>
          <p:nvPr>
            <p:ph type="body" sz="quarter" idx="10"/>
          </p:nvPr>
        </p:nvSpPr>
        <p:spPr>
          <a:xfrm>
            <a:off x="609600" y="1545167"/>
            <a:ext cx="10972800" cy="4455584"/>
          </a:xfrm>
        </p:spPr>
        <p:txBody>
          <a:bodyPr/>
          <a:lstStyle>
            <a:lvl1pPr marL="306903" indent="-306903">
              <a:buClr>
                <a:srgbClr val="F7931F"/>
              </a:buClr>
              <a:buFont typeface="Wingdings" panose="05000000000000000000" pitchFamily="2" charset="2"/>
              <a:buChar char="§"/>
              <a:defRPr sz="2133">
                <a:solidFill>
                  <a:srgbClr val="2D2D2D"/>
                </a:solidFill>
              </a:defRPr>
            </a:lvl1pPr>
            <a:lvl2pPr>
              <a:buClr>
                <a:srgbClr val="1D624D"/>
              </a:buClr>
              <a:defRPr sz="2133">
                <a:solidFill>
                  <a:srgbClr val="2D2D2D"/>
                </a:solidFill>
              </a:defRPr>
            </a:lvl2pPr>
            <a:lvl3pPr>
              <a:buClr>
                <a:srgbClr val="4EA346"/>
              </a:buClr>
              <a:defRPr sz="2133">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8272767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2070"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4"/>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5"/>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6"/>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Tree>
    <p:extLst>
      <p:ext uri="{BB962C8B-B14F-4D97-AF65-F5344CB8AC3E}">
        <p14:creationId xmlns:p14="http://schemas.microsoft.com/office/powerpoint/2010/main" val="362896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3094"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4"/>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5"/>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6"/>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
        <p:nvSpPr>
          <p:cNvPr id="2" name="TextBox 1">
            <a:extLst>
              <a:ext uri="{FF2B5EF4-FFF2-40B4-BE49-F238E27FC236}">
                <a16:creationId xmlns:a16="http://schemas.microsoft.com/office/drawing/2014/main" id="{E3E43528-CD26-468A-9D6D-59D3816B67D2}"/>
              </a:ext>
            </a:extLst>
          </p:cNvPr>
          <p:cNvSpPr txBox="1"/>
          <p:nvPr userDrawn="1"/>
        </p:nvSpPr>
        <p:spPr>
          <a:xfrm>
            <a:off x="11394019" y="6435725"/>
            <a:ext cx="278341"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3811798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975D1B44-661B-4F7B-B8A0-9C458417D607}"/>
              </a:ext>
            </a:extLst>
          </p:cNvPr>
          <p:cNvSpPr/>
          <p:nvPr userDrawn="1">
            <p:custDataLst>
              <p:tags r:id="rId2"/>
            </p:custDataLst>
          </p:nvPr>
        </p:nvSpPr>
        <p:spPr>
          <a:xfrm>
            <a:off x="0" y="0"/>
            <a:ext cx="16933"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3"/>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4118" name="think-cell Slide" r:id="rId12" imgW="572" imgH="588" progId="TCLayout.ActiveDocument.1">
                  <p:embed/>
                </p:oleObj>
              </mc:Choice>
              <mc:Fallback>
                <p:oleObj name="think-cell Slide" r:id="rId12"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4"/>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5"/>
            </p:custDataLst>
          </p:nvPr>
        </p:nvSpPr>
        <p:spPr>
          <a:xfrm>
            <a:off x="554736" y="525929"/>
            <a:ext cx="11082528"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6"/>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7"/>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8"/>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9"/>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Documenttype">
            <a:extLst>
              <a:ext uri="{FF2B5EF4-FFF2-40B4-BE49-F238E27FC236}">
                <a16:creationId xmlns:a16="http://schemas.microsoft.com/office/drawing/2014/main" id="{335AEFB6-D0FB-42BD-A7D9-B038003F9038}"/>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273267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5142" name="think-cell Slide" r:id="rId10" imgW="592" imgH="591" progId="TCLayout.ActiveDocument.1">
                  <p:embed/>
                </p:oleObj>
              </mc:Choice>
              <mc:Fallback>
                <p:oleObj name="think-cell Slide" r:id="rId10" imgW="592" imgH="591" progId="TCLayout.ActiveDocument.1">
                  <p:embed/>
                  <p:pic>
                    <p:nvPicPr>
                      <p:cNvPr id="5" name="Object 2" hidden="1">
                        <a:extLst>
                          <a:ext uri="{FF2B5EF4-FFF2-40B4-BE49-F238E27FC236}">
                            <a16:creationId xmlns:a16="http://schemas.microsoft.com/office/drawing/2014/main" id="{B2D7514F-25FA-4E78-87EA-9310B631553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7"/>
            </p:custDataLst>
          </p:nvPr>
        </p:nvSpPr>
        <p:spPr>
          <a:xfrm>
            <a:off x="554736" y="1706565"/>
            <a:ext cx="3813048"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a16="http://schemas.microsoft.com/office/drawing/2014/main" id="{0ABC9AF6-5160-4451-8ECE-0567926D2BD3}"/>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033275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6166" name="think-cell Slide" r:id="rId10" imgW="592" imgH="591" progId="TCLayout.ActiveDocument.1">
                  <p:embed/>
                </p:oleObj>
              </mc:Choice>
              <mc:Fallback>
                <p:oleObj name="think-cell Slide" r:id="rId10" imgW="592" imgH="591" progId="TCLayout.ActiveDocument.1">
                  <p:embed/>
                  <p:pic>
                    <p:nvPicPr>
                      <p:cNvPr id="4" name="Object 2" hidden="1">
                        <a:extLst>
                          <a:ext uri="{FF2B5EF4-FFF2-40B4-BE49-F238E27FC236}">
                            <a16:creationId xmlns:a16="http://schemas.microsoft.com/office/drawing/2014/main" id="{F2127110-9E20-4E63-ACC1-B73E30E4EFC4}"/>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7"/>
            </p:custDataLst>
          </p:nvPr>
        </p:nvSpPr>
        <p:spPr>
          <a:xfrm>
            <a:off x="554736" y="3090450"/>
            <a:ext cx="5065776"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Documenttype">
            <a:extLst>
              <a:ext uri="{FF2B5EF4-FFF2-40B4-BE49-F238E27FC236}">
                <a16:creationId xmlns:a16="http://schemas.microsoft.com/office/drawing/2014/main" id="{D5D9F919-7521-44EA-9A91-4EC8F5D22109}"/>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49426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F011-CC1A-495D-BBFA-DC383FD31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02108E-88F9-4C72-91F5-B708F8FCE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06C42-6380-48CE-A80C-D03697C50A9C}"/>
              </a:ext>
            </a:extLst>
          </p:cNvPr>
          <p:cNvSpPr>
            <a:spLocks noGrp="1"/>
          </p:cNvSpPr>
          <p:nvPr>
            <p:ph type="dt" sz="half" idx="10"/>
          </p:nvPr>
        </p:nvSpPr>
        <p:spPr/>
        <p:txBody>
          <a:bodyPr/>
          <a:lstStyle/>
          <a:p>
            <a:fld id="{3687C15E-ECE1-4EE5-BF79-E8136BD6249D}" type="datetimeFigureOut">
              <a:rPr lang="en-US" smtClean="0"/>
              <a:t>11/7/2021</a:t>
            </a:fld>
            <a:endParaRPr lang="en-US"/>
          </a:p>
        </p:txBody>
      </p:sp>
      <p:sp>
        <p:nvSpPr>
          <p:cNvPr id="5" name="Footer Placeholder 4">
            <a:extLst>
              <a:ext uri="{FF2B5EF4-FFF2-40B4-BE49-F238E27FC236}">
                <a16:creationId xmlns:a16="http://schemas.microsoft.com/office/drawing/2014/main" id="{E02BB2EB-0E36-4911-89F5-D612CC70D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848B3-D757-40D1-953B-2E0B988EF49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672448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7190"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F6E78EB6-BD2E-4D6E-862A-ED6E403B39AB}"/>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a16="http://schemas.microsoft.com/office/drawing/2014/main" id="{6FE1FF87-A5BB-4972-8F6E-73AA93FD3E6D}"/>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7"/>
            </p:custDataLst>
          </p:nvPr>
        </p:nvSpPr>
        <p:spPr>
          <a:xfrm>
            <a:off x="554736" y="4919246"/>
            <a:ext cx="11082528" cy="338554"/>
          </a:xfrm>
        </p:spPr>
        <p:txBody>
          <a:bodyPr anchor="b"/>
          <a:lstStyle>
            <a:lvl1pPr>
              <a:defRPr sz="2200"/>
            </a:lvl1pPr>
          </a:lstStyle>
          <a:p>
            <a:r>
              <a:rPr lang="en-US"/>
              <a:t>Click to edit Master title style</a:t>
            </a:r>
            <a:endParaRPr lang="en-US" dirty="0"/>
          </a:p>
        </p:txBody>
      </p:sp>
      <p:sp>
        <p:nvSpPr>
          <p:cNvPr id="8" name="Documenttype">
            <a:extLst>
              <a:ext uri="{FF2B5EF4-FFF2-40B4-BE49-F238E27FC236}">
                <a16:creationId xmlns:a16="http://schemas.microsoft.com/office/drawing/2014/main" id="{4F0D16F9-FC38-440D-888F-B825EE88DEBB}"/>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115716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8214"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522EA9AE-E627-47C3-91DC-8CA9CDA2B2CB}"/>
                          </a:ext>
                        </a:extLst>
                      </p:cNvPr>
                      <p:cNvPicPr/>
                      <p:nvPr/>
                    </p:nvPicPr>
                    <p:blipFill>
                      <a:blip r:embed="rId12"/>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a:extLst>
              <a:ext uri="{FF2B5EF4-FFF2-40B4-BE49-F238E27FC236}">
                <a16:creationId xmlns:a16="http://schemas.microsoft.com/office/drawing/2014/main" id="{66AA477A-2870-4EE9-86E9-448D3B9BAF8A}"/>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7"/>
            </p:custDataLst>
          </p:nvPr>
        </p:nvSpPr>
        <p:spPr>
          <a:xfrm>
            <a:off x="1505712" y="3841050"/>
            <a:ext cx="9180576"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8"/>
            </p:custDataLst>
          </p:nvPr>
        </p:nvSpPr>
        <p:spPr>
          <a:xfrm>
            <a:off x="1505712" y="4284631"/>
            <a:ext cx="9180576"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Documenttype">
            <a:extLst>
              <a:ext uri="{FF2B5EF4-FFF2-40B4-BE49-F238E27FC236}">
                <a16:creationId xmlns:a16="http://schemas.microsoft.com/office/drawing/2014/main" id="{5D34B3BD-8BCA-4033-B144-D029D5A61619}"/>
              </a:ext>
            </a:extLst>
          </p:cNvPr>
          <p:cNvSpPr txBox="1">
            <a:spLocks/>
          </p:cNvSpPr>
          <p:nvPr userDrawn="1">
            <p:custDataLst>
              <p:tags r:id="rId9"/>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222230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9238" name="think-cell Slide" r:id="rId12" imgW="413" imgH="416" progId="TCLayout.ActiveDocument.1">
                  <p:embed/>
                </p:oleObj>
              </mc:Choice>
              <mc:Fallback>
                <p:oleObj name="think-cell Slide" r:id="rId12" imgW="413" imgH="416" progId="TCLayout.ActiveDocument.1">
                  <p:embed/>
                  <p:pic>
                    <p:nvPicPr>
                      <p:cNvPr id="5" name="Object 2" hidden="1">
                        <a:extLst>
                          <a:ext uri="{FF2B5EF4-FFF2-40B4-BE49-F238E27FC236}">
                            <a16:creationId xmlns:a16="http://schemas.microsoft.com/office/drawing/2014/main" id="{F17934EB-F2F5-451C-8BFA-F1B57B7FE8F2}"/>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blackGray">
          <a:xfrm>
            <a:off x="3413760" y="0"/>
            <a:ext cx="877824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31" name="Slide Number">
            <a:extLst>
              <a:ext uri="{FF2B5EF4-FFF2-40B4-BE49-F238E27FC236}">
                <a16:creationId xmlns:a16="http://schemas.microsoft.com/office/drawing/2014/main" id="{BE2CCBC0-C6F2-40FC-91A9-0C10FE38C173}"/>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a:spLocks/>
          </p:cNvSpPr>
          <p:nvPr userDrawn="1">
            <p:custDataLst>
              <p:tags r:id="rId6"/>
            </p:custDataLst>
          </p:nvPr>
        </p:nvSpPr>
        <p:spPr>
          <a:xfrm>
            <a:off x="554737" y="6501670"/>
            <a:ext cx="252111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7"/>
            </p:custDataLst>
          </p:nvPr>
        </p:nvSpPr>
        <p:spPr>
          <a:xfrm>
            <a:off x="554738" y="41598"/>
            <a:ext cx="252111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8"/>
            </p:custDataLst>
          </p:nvPr>
        </p:nvSpPr>
        <p:spPr>
          <a:xfrm>
            <a:off x="548218" y="3636553"/>
            <a:ext cx="252111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9"/>
            </p:custDataLst>
          </p:nvPr>
        </p:nvSpPr>
        <p:spPr>
          <a:xfrm>
            <a:off x="548218" y="2502262"/>
            <a:ext cx="252111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Documenttype">
            <a:extLst>
              <a:ext uri="{FF2B5EF4-FFF2-40B4-BE49-F238E27FC236}">
                <a16:creationId xmlns:a16="http://schemas.microsoft.com/office/drawing/2014/main" id="{44C1EF3F-8633-48A1-9E13-6964B8387937}"/>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699707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262" name="think-cell Slide" r:id="rId12" imgW="413" imgH="416" progId="TCLayout.ActiveDocument.1">
                  <p:embed/>
                </p:oleObj>
              </mc:Choice>
              <mc:Fallback>
                <p:oleObj name="think-cell Slide" r:id="rId12" imgW="413" imgH="416" progId="TCLayout.ActiveDocument.1">
                  <p:embed/>
                  <p:pic>
                    <p:nvPicPr>
                      <p:cNvPr id="4" name="Object 2" hidden="1">
                        <a:extLst>
                          <a:ext uri="{FF2B5EF4-FFF2-40B4-BE49-F238E27FC236}">
                            <a16:creationId xmlns:a16="http://schemas.microsoft.com/office/drawing/2014/main" id="{E317DDE9-4510-4ADA-BC78-E96D24597826}"/>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blackGray">
          <a:xfrm>
            <a:off x="4364736" y="0"/>
            <a:ext cx="782726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id="{FD54F44A-AA88-4B28-88CB-9DD6BDA16D62}"/>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a:spLocks/>
          </p:cNvSpPr>
          <p:nvPr userDrawn="1">
            <p:custDataLst>
              <p:tags r:id="rId6"/>
            </p:custDataLst>
          </p:nvPr>
        </p:nvSpPr>
        <p:spPr>
          <a:xfrm>
            <a:off x="554737" y="6501670"/>
            <a:ext cx="347600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8"/>
            </p:custDataLst>
          </p:nvPr>
        </p:nvSpPr>
        <p:spPr>
          <a:xfrm>
            <a:off x="548218" y="2840816"/>
            <a:ext cx="3476007"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9"/>
            </p:custDataLst>
          </p:nvPr>
        </p:nvSpPr>
        <p:spPr>
          <a:xfrm>
            <a:off x="548217" y="3636553"/>
            <a:ext cx="3462528"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6F7C55D-688F-462A-99C0-63216457577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478885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1286" name="think-cell Slide" r:id="rId12" imgW="592" imgH="591" progId="TCLayout.ActiveDocument.1">
                  <p:embed/>
                </p:oleObj>
              </mc:Choice>
              <mc:Fallback>
                <p:oleObj name="think-cell Slide" r:id="rId12" imgW="592" imgH="591" progId="TCLayout.ActiveDocument.1">
                  <p:embed/>
                  <p:pic>
                    <p:nvPicPr>
                      <p:cNvPr id="3" name="Object 2" hidden="1">
                        <a:extLst>
                          <a:ext uri="{FF2B5EF4-FFF2-40B4-BE49-F238E27FC236}">
                            <a16:creationId xmlns:a16="http://schemas.microsoft.com/office/drawing/2014/main" id="{AE8063F9-BD79-4AC7-AE37-FA41373B03AA}"/>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189FC83F-F940-442F-8A4B-3FFD875A4CE1}"/>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a:spLocks/>
          </p:cNvSpPr>
          <p:nvPr userDrawn="1">
            <p:custDataLst>
              <p:tags r:id="rId6"/>
            </p:custDataLst>
          </p:nvPr>
        </p:nvSpPr>
        <p:spPr>
          <a:xfrm>
            <a:off x="554737" y="6501670"/>
            <a:ext cx="515918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8"/>
            </p:custDataLst>
          </p:nvPr>
        </p:nvSpPr>
        <p:spPr>
          <a:xfrm>
            <a:off x="554737" y="173736"/>
            <a:ext cx="5159180"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9"/>
            </p:custDataLst>
          </p:nvPr>
        </p:nvSpPr>
        <p:spPr>
          <a:xfrm>
            <a:off x="554737" y="525929"/>
            <a:ext cx="5159180"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F6423CDC-10C6-4893-AAB3-4DC3BAB587D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139227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2310" name="think-cell Slide" r:id="rId12" imgW="592" imgH="591" progId="TCLayout.ActiveDocument.1">
                  <p:embed/>
                </p:oleObj>
              </mc:Choice>
              <mc:Fallback>
                <p:oleObj name="think-cell Slide" r:id="rId12" imgW="592" imgH="591" progId="TCLayout.ActiveDocument.1">
                  <p:embed/>
                  <p:pic>
                    <p:nvPicPr>
                      <p:cNvPr id="3" name="Object 2" hidden="1">
                        <a:extLst>
                          <a:ext uri="{FF2B5EF4-FFF2-40B4-BE49-F238E27FC236}">
                            <a16:creationId xmlns:a16="http://schemas.microsoft.com/office/drawing/2014/main" id="{3C874AD5-EF74-4210-B94F-F40285F6D1E0}"/>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0151F0BA-80A8-4F21-BC61-52898A9C097C}"/>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a:spLocks/>
          </p:cNvSpPr>
          <p:nvPr userDrawn="1">
            <p:custDataLst>
              <p:tags r:id="rId6"/>
            </p:custDataLst>
          </p:nvPr>
        </p:nvSpPr>
        <p:spPr>
          <a:xfrm>
            <a:off x="554737" y="6501670"/>
            <a:ext cx="6967303"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8"/>
            </p:custDataLst>
          </p:nvPr>
        </p:nvSpPr>
        <p:spPr>
          <a:xfrm>
            <a:off x="554737" y="173736"/>
            <a:ext cx="6967303"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9"/>
            </p:custDataLst>
          </p:nvPr>
        </p:nvSpPr>
        <p:spPr>
          <a:xfrm>
            <a:off x="554737" y="525929"/>
            <a:ext cx="6967303"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494F823-6042-40C6-94CD-0F980C6F2DF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022442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3334" name="think-cell Slide" r:id="rId12" imgW="413" imgH="416" progId="TCLayout.ActiveDocument.1">
                  <p:embed/>
                </p:oleObj>
              </mc:Choice>
              <mc:Fallback>
                <p:oleObj name="think-cell Slide" r:id="rId12"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3"/>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6" name="Slide Number">
            <a:extLst>
              <a:ext uri="{FF2B5EF4-FFF2-40B4-BE49-F238E27FC236}">
                <a16:creationId xmlns:a16="http://schemas.microsoft.com/office/drawing/2014/main" id="{C0F3E7B1-38C8-4558-A8C6-99F73B7D4385}"/>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E3119B5-3D7F-4B88-8761-E5447BB52B0A}"/>
              </a:ext>
            </a:extLst>
          </p:cNvPr>
          <p:cNvSpPr txBox="1">
            <a:spLocks/>
          </p:cNvSpPr>
          <p:nvPr userDrawn="1">
            <p:custDataLst>
              <p:tags r:id="rId6"/>
            </p:custDataLst>
          </p:nvPr>
        </p:nvSpPr>
        <p:spPr>
          <a:xfrm>
            <a:off x="554735" y="6501670"/>
            <a:ext cx="79248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noProof="0" dirty="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8"/>
            </p:custDataLst>
          </p:nvPr>
        </p:nvSpPr>
        <p:spPr>
          <a:xfrm>
            <a:off x="554736" y="173736"/>
            <a:ext cx="79248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9"/>
            </p:custDataLst>
          </p:nvPr>
        </p:nvSpPr>
        <p:spPr>
          <a:xfrm>
            <a:off x="554736" y="525929"/>
            <a:ext cx="79248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Documenttype">
            <a:extLst>
              <a:ext uri="{FF2B5EF4-FFF2-40B4-BE49-F238E27FC236}">
                <a16:creationId xmlns:a16="http://schemas.microsoft.com/office/drawing/2014/main" id="{4BA71C2D-8769-4A52-BEB4-7C780187BFA1}"/>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11282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4358"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3AB36C25-3154-4643-A5D1-40C663C7617E}"/>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20" name="Slide Number">
            <a:extLst>
              <a:ext uri="{FF2B5EF4-FFF2-40B4-BE49-F238E27FC236}">
                <a16:creationId xmlns:a16="http://schemas.microsoft.com/office/drawing/2014/main" id="{F5AB69F0-0252-4F2C-9F5C-D4F8BF35BCBE}"/>
              </a:ext>
            </a:extLst>
          </p:cNvPr>
          <p:cNvSpPr>
            <a:spLocks noChangeArrowheads="1"/>
          </p:cNvSpPr>
          <p:nvPr userDrawn="1">
            <p:custDataLst>
              <p:tags r:id="rId5"/>
            </p:custDataLst>
          </p:nvPr>
        </p:nvSpPr>
        <p:spPr bwMode="black">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marL="0" algn="r" defTabSz="458047"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a:t>
            </a:fld>
            <a:endParaRPr lang="en-US" sz="80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6"/>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8" name="Documenttype">
            <a:extLst>
              <a:ext uri="{FF2B5EF4-FFF2-40B4-BE49-F238E27FC236}">
                <a16:creationId xmlns:a16="http://schemas.microsoft.com/office/drawing/2014/main" id="{5B035A1A-50B6-45E3-9869-D14473D397AB}"/>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228067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5382" name="think-cell Slide" r:id="rId8" imgW="592" imgH="591" progId="TCLayout.ActiveDocument.1">
                  <p:embed/>
                </p:oleObj>
              </mc:Choice>
              <mc:Fallback>
                <p:oleObj name="think-cell Slide" r:id="rId8" imgW="592" imgH="591" progId="TCLayout.ActiveDocument.1">
                  <p:embed/>
                  <p:pic>
                    <p:nvPicPr>
                      <p:cNvPr id="2" name="Object 1" hidden="1">
                        <a:extLst>
                          <a:ext uri="{FF2B5EF4-FFF2-40B4-BE49-F238E27FC236}">
                            <a16:creationId xmlns:a16="http://schemas.microsoft.com/office/drawing/2014/main" id="{B45F7C92-D5CD-4EDC-B5FB-B32BFADF4AE5}"/>
                          </a:ext>
                        </a:extLst>
                      </p:cNvPr>
                      <p:cNvPicPr/>
                      <p:nvPr/>
                    </p:nvPicPr>
                    <p:blipFill>
                      <a:blip r:embed="rId9"/>
                      <a:stretch>
                        <a:fillRect/>
                      </a:stretch>
                    </p:blipFill>
                    <p:spPr>
                      <a:xfrm>
                        <a:off x="2118" y="1588"/>
                        <a:ext cx="2117" cy="1588"/>
                      </a:xfrm>
                      <a:prstGeom prst="rect">
                        <a:avLst/>
                      </a:prstGeom>
                    </p:spPr>
                  </p:pic>
                </p:oleObj>
              </mc:Fallback>
            </mc:AlternateContent>
          </a:graphicData>
        </a:graphic>
      </p:graphicFrame>
      <p:sp>
        <p:nvSpPr>
          <p:cNvPr id="13" name="Slide Number">
            <a:extLst>
              <a:ext uri="{FF2B5EF4-FFF2-40B4-BE49-F238E27FC236}">
                <a16:creationId xmlns:a16="http://schemas.microsoft.com/office/drawing/2014/main" id="{E008B892-7EEF-40A7-8714-CA703035E127}"/>
              </a:ext>
            </a:extLst>
          </p:cNvPr>
          <p:cNvSpPr>
            <a:spLocks noChangeArrowheads="1"/>
          </p:cNvSpPr>
          <p:nvPr userDrawn="1">
            <p:custDataLst>
              <p:tags r:id="rId3"/>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047C437-9378-4088-A289-F201ABA447D1}"/>
              </a:ext>
            </a:extLst>
          </p:cNvPr>
          <p:cNvSpPr txBox="1"/>
          <p:nvPr userDrawn="1">
            <p:custDataLst>
              <p:tags r:id="rId4"/>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5"/>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6" name="Documenttype">
            <a:extLst>
              <a:ext uri="{FF2B5EF4-FFF2-40B4-BE49-F238E27FC236}">
                <a16:creationId xmlns:a16="http://schemas.microsoft.com/office/drawing/2014/main" id="{49991C03-7F48-47F1-B3A9-19D7D1A4653F}"/>
              </a:ext>
            </a:extLst>
          </p:cNvPr>
          <p:cNvSpPr txBox="1">
            <a:spLocks/>
          </p:cNvSpPr>
          <p:nvPr userDrawn="1">
            <p:custDataLst>
              <p:tags r:id="rId6"/>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305392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6406" name="think-cell Slide" r:id="rId6" imgW="592" imgH="591" progId="TCLayout.ActiveDocument.1">
                  <p:embed/>
                </p:oleObj>
              </mc:Choice>
              <mc:Fallback>
                <p:oleObj name="think-cell Slide" r:id="rId6" imgW="592" imgH="591" progId="TCLayout.ActiveDocument.1">
                  <p:embed/>
                  <p:pic>
                    <p:nvPicPr>
                      <p:cNvPr id="2" name="Object 2" hidden="1">
                        <a:extLst>
                          <a:ext uri="{FF2B5EF4-FFF2-40B4-BE49-F238E27FC236}">
                            <a16:creationId xmlns:a16="http://schemas.microsoft.com/office/drawing/2014/main" id="{1C6EC4AA-6C84-4EF6-AF4D-BE24FEED672F}"/>
                          </a:ext>
                        </a:extLst>
                      </p:cNvPr>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3"/>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4" name="Documenttype">
            <a:extLst>
              <a:ext uri="{FF2B5EF4-FFF2-40B4-BE49-F238E27FC236}">
                <a16:creationId xmlns:a16="http://schemas.microsoft.com/office/drawing/2014/main" id="{3925F7DB-235B-4011-96E3-49D4B5E6FEEF}"/>
              </a:ext>
            </a:extLst>
          </p:cNvPr>
          <p:cNvSpPr txBox="1">
            <a:spLocks/>
          </p:cNvSpPr>
          <p:nvPr userDrawn="1">
            <p:custDataLst>
              <p:tags r:id="rId4"/>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179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8B53-90FF-4B4A-8E39-998C0E1563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98DCD7-FE2E-4ED5-91E3-FCACD0BA2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7FDC17-09CF-4151-9D91-24370668154E}"/>
              </a:ext>
            </a:extLst>
          </p:cNvPr>
          <p:cNvSpPr>
            <a:spLocks noGrp="1"/>
          </p:cNvSpPr>
          <p:nvPr>
            <p:ph type="dt" sz="half" idx="10"/>
          </p:nvPr>
        </p:nvSpPr>
        <p:spPr/>
        <p:txBody>
          <a:bodyPr/>
          <a:lstStyle/>
          <a:p>
            <a:fld id="{3687C15E-ECE1-4EE5-BF79-E8136BD6249D}" type="datetimeFigureOut">
              <a:rPr lang="en-US" smtClean="0"/>
              <a:t>11/7/2021</a:t>
            </a:fld>
            <a:endParaRPr lang="en-US"/>
          </a:p>
        </p:txBody>
      </p:sp>
      <p:sp>
        <p:nvSpPr>
          <p:cNvPr id="5" name="Footer Placeholder 4">
            <a:extLst>
              <a:ext uri="{FF2B5EF4-FFF2-40B4-BE49-F238E27FC236}">
                <a16:creationId xmlns:a16="http://schemas.microsoft.com/office/drawing/2014/main" id="{81E33274-C746-4730-B550-5ABDCA932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B407E-36DF-4E17-9DE8-1A9557FAD9FC}"/>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560976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83F29-890E-466D-B3C1-AB5022B71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3D292-91ED-4336-8E66-F27B2FF9A8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05850-3431-42F9-B04B-4E21EEDCD95E}"/>
              </a:ext>
            </a:extLst>
          </p:cNvPr>
          <p:cNvSpPr>
            <a:spLocks noGrp="1"/>
          </p:cNvSpPr>
          <p:nvPr>
            <p:ph type="dt" sz="half" idx="10"/>
          </p:nvPr>
        </p:nvSpPr>
        <p:spPr/>
        <p:txBody>
          <a:bodyPr/>
          <a:lstStyle/>
          <a:p>
            <a:fld id="{EA7519A7-4256-4AB7-A86A-4534FE174684}" type="datetimeFigureOut">
              <a:rPr lang="en-US" smtClean="0"/>
              <a:t>11/7/2021</a:t>
            </a:fld>
            <a:endParaRPr lang="en-US"/>
          </a:p>
        </p:txBody>
      </p:sp>
      <p:sp>
        <p:nvSpPr>
          <p:cNvPr id="5" name="Footer Placeholder 4">
            <a:extLst>
              <a:ext uri="{FF2B5EF4-FFF2-40B4-BE49-F238E27FC236}">
                <a16:creationId xmlns:a16="http://schemas.microsoft.com/office/drawing/2014/main" id="{D500AFB6-042F-4F07-8DD2-7FF1DFA84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761DE-742E-4BB8-921A-D922359656E7}"/>
              </a:ext>
            </a:extLst>
          </p:cNvPr>
          <p:cNvSpPr>
            <a:spLocks noGrp="1"/>
          </p:cNvSpPr>
          <p:nvPr>
            <p:ph type="sldNum" sz="quarter" idx="12"/>
          </p:nvPr>
        </p:nvSpPr>
        <p:spPr/>
        <p:txBody>
          <a:bodyPr/>
          <a:lstStyle/>
          <a:p>
            <a:fld id="{094FC1DB-3780-4B41-B9AB-3ECF7C4ABCE4}" type="slidenum">
              <a:rPr lang="en-US" smtClean="0"/>
              <a:t>‹#›</a:t>
            </a:fld>
            <a:endParaRPr lang="en-US"/>
          </a:p>
        </p:txBody>
      </p:sp>
    </p:spTree>
    <p:extLst>
      <p:ext uri="{BB962C8B-B14F-4D97-AF65-F5344CB8AC3E}">
        <p14:creationId xmlns:p14="http://schemas.microsoft.com/office/powerpoint/2010/main" val="11942733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6"/>
            <a:ext cx="12192000" cy="1144121"/>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5" y="283853"/>
            <a:ext cx="10423375" cy="507831"/>
          </a:xfrm>
          <a:prstGeom prst="rect">
            <a:avLst/>
          </a:prstGeom>
          <a:noFill/>
          <a:ln>
            <a:no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3" name="Picture 2" descr="Logo&#10;&#10;Description automatically generated">
            <a:extLst>
              <a:ext uri="{FF2B5EF4-FFF2-40B4-BE49-F238E27FC236}">
                <a16:creationId xmlns:a16="http://schemas.microsoft.com/office/drawing/2014/main" id="{6612BE03-D243-41B4-AFEA-AC1446BA134D}"/>
              </a:ext>
            </a:extLst>
          </p:cNvPr>
          <p:cNvPicPr>
            <a:picLocks noChangeAspect="1"/>
          </p:cNvPicPr>
          <p:nvPr userDrawn="1"/>
        </p:nvPicPr>
        <p:blipFill>
          <a:blip r:embed="rId2"/>
          <a:stretch>
            <a:fillRect/>
          </a:stretch>
        </p:blipFill>
        <p:spPr>
          <a:xfrm>
            <a:off x="339801" y="36383"/>
            <a:ext cx="1343467" cy="1007600"/>
          </a:xfrm>
          <a:prstGeom prst="rect">
            <a:avLst/>
          </a:prstGeom>
        </p:spPr>
      </p:pic>
    </p:spTree>
    <p:extLst>
      <p:ext uri="{BB962C8B-B14F-4D97-AF65-F5344CB8AC3E}">
        <p14:creationId xmlns:p14="http://schemas.microsoft.com/office/powerpoint/2010/main" val="3314401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402914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ingle Column with Image">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E25E0A-AA55-5A4F-9EB9-CC76285139E9}"/>
              </a:ext>
            </a:extLst>
          </p:cNvPr>
          <p:cNvSpPr/>
          <p:nvPr userDrawn="1"/>
        </p:nvSpPr>
        <p:spPr>
          <a:xfrm>
            <a:off x="0" y="-73572"/>
            <a:ext cx="12192000" cy="69315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B2CF4E6-60B4-6A4E-9674-41525EE631DF}"/>
              </a:ext>
            </a:extLst>
          </p:cNvPr>
          <p:cNvSpPr>
            <a:spLocks noGrp="1"/>
          </p:cNvSpPr>
          <p:nvPr>
            <p:ph type="title"/>
          </p:nvPr>
        </p:nvSpPr>
        <p:spPr>
          <a:xfrm>
            <a:off x="609600" y="731520"/>
            <a:ext cx="10972800" cy="1143000"/>
          </a:xfrm>
          <a:prstGeom prst="rect">
            <a:avLst/>
          </a:prstGeom>
        </p:spPr>
        <p:txBody>
          <a:bodyPr anchor="t" anchorCtr="0"/>
          <a:lstStyle>
            <a:lvl1pPr algn="l">
              <a:lnSpc>
                <a:spcPts val="4000"/>
              </a:lnSpc>
              <a:defRPr sz="3467" b="1" i="0" baseline="0">
                <a:solidFill>
                  <a:srgbClr val="1D624D"/>
                </a:solidFill>
                <a:effectLst/>
                <a:latin typeface="Arial Black" panose="020B0604020202020204" pitchFamily="34" charset="0"/>
                <a:cs typeface="Arial Black" panose="020B0604020202020204" pitchFamily="34" charset="0"/>
              </a:defRPr>
            </a:lvl1pPr>
          </a:lstStyle>
          <a:p>
            <a:endParaRPr lang="en-US" dirty="0"/>
          </a:p>
        </p:txBody>
      </p:sp>
      <p:sp>
        <p:nvSpPr>
          <p:cNvPr id="5" name="Subtitle 2">
            <a:extLst>
              <a:ext uri="{FF2B5EF4-FFF2-40B4-BE49-F238E27FC236}">
                <a16:creationId xmlns:a16="http://schemas.microsoft.com/office/drawing/2014/main" id="{EADE02BA-69B0-3244-BDD3-8A69CC21BEED}"/>
              </a:ext>
            </a:extLst>
          </p:cNvPr>
          <p:cNvSpPr>
            <a:spLocks noGrp="1"/>
          </p:cNvSpPr>
          <p:nvPr>
            <p:ph type="subTitle" idx="1"/>
          </p:nvPr>
        </p:nvSpPr>
        <p:spPr>
          <a:xfrm>
            <a:off x="0" y="163"/>
            <a:ext cx="12192000" cy="465745"/>
          </a:xfrm>
          <a:solidFill>
            <a:srgbClr val="3A7AB6"/>
          </a:solidFill>
        </p:spPr>
        <p:txBody>
          <a:bodyPr lIns="365760" rIns="365760" anchor="ctr"/>
          <a:lstStyle>
            <a:lvl1pPr marL="0" indent="0">
              <a:buNone/>
              <a:defRPr b="1">
                <a:solidFill>
                  <a:srgbClr val="FFFFFF"/>
                </a:solidFill>
              </a:defRPr>
            </a:lvl1pPr>
          </a:lstStyle>
          <a:p>
            <a:endParaRPr lang="en-US" dirty="0"/>
          </a:p>
        </p:txBody>
      </p:sp>
      <p:sp>
        <p:nvSpPr>
          <p:cNvPr id="9" name="Text Placeholder 7">
            <a:extLst>
              <a:ext uri="{FF2B5EF4-FFF2-40B4-BE49-F238E27FC236}">
                <a16:creationId xmlns:a16="http://schemas.microsoft.com/office/drawing/2014/main" id="{0FE56291-69FB-0643-9939-1E6D15C2C115}"/>
              </a:ext>
            </a:extLst>
          </p:cNvPr>
          <p:cNvSpPr>
            <a:spLocks noGrp="1"/>
          </p:cNvSpPr>
          <p:nvPr>
            <p:ph type="body" sz="quarter" idx="10"/>
          </p:nvPr>
        </p:nvSpPr>
        <p:spPr>
          <a:xfrm>
            <a:off x="609600" y="1545167"/>
            <a:ext cx="10972800" cy="4455584"/>
          </a:xfrm>
        </p:spPr>
        <p:txBody>
          <a:bodyPr/>
          <a:lstStyle>
            <a:lvl1pPr marL="306903" indent="-306903">
              <a:buClr>
                <a:srgbClr val="F7931F"/>
              </a:buClr>
              <a:buFont typeface="Wingdings" panose="05000000000000000000" pitchFamily="2" charset="2"/>
              <a:buChar char="§"/>
              <a:defRPr sz="2133">
                <a:solidFill>
                  <a:srgbClr val="2D2D2D"/>
                </a:solidFill>
              </a:defRPr>
            </a:lvl1pPr>
            <a:lvl2pPr>
              <a:buClr>
                <a:srgbClr val="1D624D"/>
              </a:buClr>
              <a:defRPr sz="2133">
                <a:solidFill>
                  <a:srgbClr val="2D2D2D"/>
                </a:solidFill>
              </a:defRPr>
            </a:lvl2pPr>
            <a:lvl3pPr>
              <a:buClr>
                <a:srgbClr val="4EA346"/>
              </a:buClr>
              <a:defRPr sz="2133">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6" name="Picture Placeholder 3">
            <a:extLst>
              <a:ext uri="{FF2B5EF4-FFF2-40B4-BE49-F238E27FC236}">
                <a16:creationId xmlns:a16="http://schemas.microsoft.com/office/drawing/2014/main" id="{81A7AEE3-3E73-CF45-9600-EB62115419C2}"/>
              </a:ext>
            </a:extLst>
          </p:cNvPr>
          <p:cNvSpPr>
            <a:spLocks noGrp="1"/>
          </p:cNvSpPr>
          <p:nvPr>
            <p:ph type="pic" sz="quarter" idx="11"/>
          </p:nvPr>
        </p:nvSpPr>
        <p:spPr>
          <a:xfrm>
            <a:off x="6942667" y="465667"/>
            <a:ext cx="5249333" cy="6392333"/>
          </a:xfrm>
        </p:spPr>
        <p:txBody>
          <a:bodyPr/>
          <a:lstStyle/>
          <a:p>
            <a:endParaRPr lang="en-US" dirty="0"/>
          </a:p>
        </p:txBody>
      </p:sp>
    </p:spTree>
    <p:extLst>
      <p:ext uri="{BB962C8B-B14F-4D97-AF65-F5344CB8AC3E}">
        <p14:creationId xmlns:p14="http://schemas.microsoft.com/office/powerpoint/2010/main" val="274875242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ingle Column - Two Rows">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CB2036-5197-0343-9A0B-46D697EC887D}"/>
              </a:ext>
            </a:extLst>
          </p:cNvPr>
          <p:cNvSpPr/>
          <p:nvPr userDrawn="1"/>
        </p:nvSpPr>
        <p:spPr>
          <a:xfrm>
            <a:off x="0" y="-95692"/>
            <a:ext cx="12192000" cy="69535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a:extLst>
              <a:ext uri="{FF2B5EF4-FFF2-40B4-BE49-F238E27FC236}">
                <a16:creationId xmlns:a16="http://schemas.microsoft.com/office/drawing/2014/main" id="{8B2CF4E6-60B4-6A4E-9674-41525EE631DF}"/>
              </a:ext>
            </a:extLst>
          </p:cNvPr>
          <p:cNvSpPr>
            <a:spLocks noGrp="1"/>
          </p:cNvSpPr>
          <p:nvPr>
            <p:ph type="title"/>
          </p:nvPr>
        </p:nvSpPr>
        <p:spPr>
          <a:xfrm>
            <a:off x="609600" y="731520"/>
            <a:ext cx="10972800" cy="1143000"/>
          </a:xfrm>
          <a:prstGeom prst="rect">
            <a:avLst/>
          </a:prstGeom>
        </p:spPr>
        <p:txBody>
          <a:bodyPr anchor="t" anchorCtr="0"/>
          <a:lstStyle>
            <a:lvl1pPr algn="l">
              <a:lnSpc>
                <a:spcPts val="4000"/>
              </a:lnSpc>
              <a:defRPr sz="3467" b="1" i="0" baseline="0">
                <a:solidFill>
                  <a:srgbClr val="1D624D"/>
                </a:solidFill>
                <a:effectLst/>
                <a:latin typeface="Arial Black" panose="020B0604020202020204" pitchFamily="34" charset="0"/>
                <a:cs typeface="Arial Black" panose="020B0604020202020204" pitchFamily="34" charset="0"/>
              </a:defRPr>
            </a:lvl1pPr>
          </a:lstStyle>
          <a:p>
            <a:endParaRPr lang="en-US" dirty="0"/>
          </a:p>
        </p:txBody>
      </p:sp>
      <p:sp>
        <p:nvSpPr>
          <p:cNvPr id="5" name="Subtitle">
            <a:extLst>
              <a:ext uri="{FF2B5EF4-FFF2-40B4-BE49-F238E27FC236}">
                <a16:creationId xmlns:a16="http://schemas.microsoft.com/office/drawing/2014/main" id="{EADE02BA-69B0-3244-BDD3-8A69CC21BEED}"/>
              </a:ext>
            </a:extLst>
          </p:cNvPr>
          <p:cNvSpPr>
            <a:spLocks noGrp="1"/>
          </p:cNvSpPr>
          <p:nvPr>
            <p:ph type="subTitle" idx="1"/>
          </p:nvPr>
        </p:nvSpPr>
        <p:spPr>
          <a:xfrm>
            <a:off x="0" y="163"/>
            <a:ext cx="12192000" cy="465745"/>
          </a:xfrm>
          <a:solidFill>
            <a:srgbClr val="3A7AB6"/>
          </a:solidFill>
        </p:spPr>
        <p:txBody>
          <a:bodyPr lIns="365760" rIns="365760" anchor="ctr"/>
          <a:lstStyle>
            <a:lvl1pPr marL="0" indent="0">
              <a:buNone/>
              <a:defRPr b="1">
                <a:solidFill>
                  <a:srgbClr val="FFFFFF"/>
                </a:solidFill>
              </a:defRPr>
            </a:lvl1pPr>
          </a:lstStyle>
          <a:p>
            <a:endParaRPr lang="en-US" dirty="0"/>
          </a:p>
        </p:txBody>
      </p:sp>
      <p:sp>
        <p:nvSpPr>
          <p:cNvPr id="9" name="Text Placeholder">
            <a:extLst>
              <a:ext uri="{FF2B5EF4-FFF2-40B4-BE49-F238E27FC236}">
                <a16:creationId xmlns:a16="http://schemas.microsoft.com/office/drawing/2014/main" id="{0FE56291-69FB-0643-9939-1E6D15C2C115}"/>
              </a:ext>
            </a:extLst>
          </p:cNvPr>
          <p:cNvSpPr>
            <a:spLocks noGrp="1"/>
          </p:cNvSpPr>
          <p:nvPr>
            <p:ph type="body" sz="quarter" idx="10"/>
          </p:nvPr>
        </p:nvSpPr>
        <p:spPr>
          <a:xfrm>
            <a:off x="609600" y="1545167"/>
            <a:ext cx="10972800" cy="2202269"/>
          </a:xfrm>
        </p:spPr>
        <p:txBody>
          <a:bodyPr/>
          <a:lstStyle>
            <a:lvl1pPr marL="306903" indent="-306903">
              <a:buClr>
                <a:srgbClr val="F7931F"/>
              </a:buClr>
              <a:buFont typeface="Wingdings" panose="05000000000000000000" pitchFamily="2" charset="2"/>
              <a:buChar char="§"/>
              <a:defRPr sz="2133">
                <a:solidFill>
                  <a:srgbClr val="2D2D2D"/>
                </a:solidFill>
              </a:defRPr>
            </a:lvl1pPr>
            <a:lvl2pPr>
              <a:buClr>
                <a:srgbClr val="1D624D"/>
              </a:buClr>
              <a:defRPr sz="2133">
                <a:solidFill>
                  <a:srgbClr val="2D2D2D"/>
                </a:solidFill>
              </a:defRPr>
            </a:lvl2pPr>
            <a:lvl3pPr>
              <a:buClr>
                <a:srgbClr val="4EA346"/>
              </a:buClr>
              <a:defRPr sz="2133">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6" name="Text Placeholder">
            <a:extLst>
              <a:ext uri="{FF2B5EF4-FFF2-40B4-BE49-F238E27FC236}">
                <a16:creationId xmlns:a16="http://schemas.microsoft.com/office/drawing/2014/main" id="{ED9DE4BA-4CDE-41D4-AD9B-308AC5DA8C86}"/>
              </a:ext>
            </a:extLst>
          </p:cNvPr>
          <p:cNvSpPr>
            <a:spLocks noGrp="1"/>
          </p:cNvSpPr>
          <p:nvPr>
            <p:ph type="body" sz="quarter" idx="11"/>
          </p:nvPr>
        </p:nvSpPr>
        <p:spPr>
          <a:xfrm>
            <a:off x="609600" y="3850106"/>
            <a:ext cx="10972800" cy="2689893"/>
          </a:xfrm>
        </p:spPr>
        <p:txBody>
          <a:bodyPr/>
          <a:lstStyle>
            <a:lvl1pPr marL="306903" indent="-306903">
              <a:buClr>
                <a:srgbClr val="F7931F"/>
              </a:buClr>
              <a:buFont typeface="Wingdings" panose="05000000000000000000" pitchFamily="2" charset="2"/>
              <a:buChar char="§"/>
              <a:defRPr sz="2133">
                <a:solidFill>
                  <a:srgbClr val="2D2D2D"/>
                </a:solidFill>
              </a:defRPr>
            </a:lvl1pPr>
            <a:lvl2pPr>
              <a:buClr>
                <a:srgbClr val="1D624D"/>
              </a:buClr>
              <a:defRPr sz="2133">
                <a:solidFill>
                  <a:srgbClr val="2D2D2D"/>
                </a:solidFill>
              </a:defRPr>
            </a:lvl2pPr>
            <a:lvl3pPr>
              <a:buClr>
                <a:srgbClr val="4EA346"/>
              </a:buClr>
              <a:defRPr sz="2133">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117035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0E4E-288D-4844-BD96-1CB09ACB6A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9D781-AD92-424A-89CA-AE7512FD8F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E8A40A-BCF2-45E9-ABE8-52F81B2D6D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E643A1-836C-4217-A9CC-92209A328BCF}"/>
              </a:ext>
            </a:extLst>
          </p:cNvPr>
          <p:cNvSpPr>
            <a:spLocks noGrp="1"/>
          </p:cNvSpPr>
          <p:nvPr>
            <p:ph type="dt" sz="half" idx="10"/>
          </p:nvPr>
        </p:nvSpPr>
        <p:spPr/>
        <p:txBody>
          <a:bodyPr/>
          <a:lstStyle/>
          <a:p>
            <a:fld id="{3687C15E-ECE1-4EE5-BF79-E8136BD6249D}" type="datetimeFigureOut">
              <a:rPr lang="en-US" smtClean="0"/>
              <a:t>11/7/2021</a:t>
            </a:fld>
            <a:endParaRPr lang="en-US"/>
          </a:p>
        </p:txBody>
      </p:sp>
      <p:sp>
        <p:nvSpPr>
          <p:cNvPr id="6" name="Footer Placeholder 5">
            <a:extLst>
              <a:ext uri="{FF2B5EF4-FFF2-40B4-BE49-F238E27FC236}">
                <a16:creationId xmlns:a16="http://schemas.microsoft.com/office/drawing/2014/main" id="{4A321261-AC99-4E20-84F9-63B0CBB01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65C488-2E7E-4366-966A-2E9747808E36}"/>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085108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EFD3-1EF5-467C-9F9A-F992F96139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49032D-29D7-4055-A58D-32C818DD35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F5B48-B437-4764-8A20-C06E433B35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C23693-01E2-4A43-B18A-708C72CBCD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5201AE-B22B-4125-9B7A-9D75D47FA5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CD42B9-52C6-4FFE-AEEB-A6A7FE0B80A5}"/>
              </a:ext>
            </a:extLst>
          </p:cNvPr>
          <p:cNvSpPr>
            <a:spLocks noGrp="1"/>
          </p:cNvSpPr>
          <p:nvPr>
            <p:ph type="dt" sz="half" idx="10"/>
          </p:nvPr>
        </p:nvSpPr>
        <p:spPr/>
        <p:txBody>
          <a:bodyPr/>
          <a:lstStyle/>
          <a:p>
            <a:fld id="{3687C15E-ECE1-4EE5-BF79-E8136BD6249D}" type="datetimeFigureOut">
              <a:rPr lang="en-US" smtClean="0"/>
              <a:t>11/7/2021</a:t>
            </a:fld>
            <a:endParaRPr lang="en-US"/>
          </a:p>
        </p:txBody>
      </p:sp>
      <p:sp>
        <p:nvSpPr>
          <p:cNvPr id="8" name="Footer Placeholder 7">
            <a:extLst>
              <a:ext uri="{FF2B5EF4-FFF2-40B4-BE49-F238E27FC236}">
                <a16:creationId xmlns:a16="http://schemas.microsoft.com/office/drawing/2014/main" id="{BF943F02-4FAB-4B2E-B1D2-5B657AD199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E52434-DD28-4162-81DD-6EA67C19A32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1670123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3BF78-FBCC-45C7-B31D-E4F3C07C79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B67FBE-FC23-4D8D-AC8F-998044EED5CF}"/>
              </a:ext>
            </a:extLst>
          </p:cNvPr>
          <p:cNvSpPr>
            <a:spLocks noGrp="1"/>
          </p:cNvSpPr>
          <p:nvPr>
            <p:ph type="dt" sz="half" idx="10"/>
          </p:nvPr>
        </p:nvSpPr>
        <p:spPr/>
        <p:txBody>
          <a:bodyPr/>
          <a:lstStyle/>
          <a:p>
            <a:fld id="{3687C15E-ECE1-4EE5-BF79-E8136BD6249D}" type="datetimeFigureOut">
              <a:rPr lang="en-US" smtClean="0"/>
              <a:t>11/7/2021</a:t>
            </a:fld>
            <a:endParaRPr lang="en-US"/>
          </a:p>
        </p:txBody>
      </p:sp>
      <p:sp>
        <p:nvSpPr>
          <p:cNvPr id="4" name="Footer Placeholder 3">
            <a:extLst>
              <a:ext uri="{FF2B5EF4-FFF2-40B4-BE49-F238E27FC236}">
                <a16:creationId xmlns:a16="http://schemas.microsoft.com/office/drawing/2014/main" id="{9F6FBE9F-CC87-4F2D-AFB2-A783706E60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61D058-1BD7-4174-AA50-5FFF83D130A3}"/>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623629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542A7-C082-4CFA-AA73-33681F1CE869}"/>
              </a:ext>
            </a:extLst>
          </p:cNvPr>
          <p:cNvSpPr>
            <a:spLocks noGrp="1"/>
          </p:cNvSpPr>
          <p:nvPr>
            <p:ph type="dt" sz="half" idx="10"/>
          </p:nvPr>
        </p:nvSpPr>
        <p:spPr/>
        <p:txBody>
          <a:bodyPr/>
          <a:lstStyle/>
          <a:p>
            <a:fld id="{3687C15E-ECE1-4EE5-BF79-E8136BD6249D}" type="datetimeFigureOut">
              <a:rPr lang="en-US" smtClean="0"/>
              <a:t>11/7/2021</a:t>
            </a:fld>
            <a:endParaRPr lang="en-US"/>
          </a:p>
        </p:txBody>
      </p:sp>
      <p:sp>
        <p:nvSpPr>
          <p:cNvPr id="3" name="Footer Placeholder 2">
            <a:extLst>
              <a:ext uri="{FF2B5EF4-FFF2-40B4-BE49-F238E27FC236}">
                <a16:creationId xmlns:a16="http://schemas.microsoft.com/office/drawing/2014/main" id="{BD9DB6BD-DBA1-4A80-907B-D03CAEEF59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CBF653-3E4E-4CF4-B628-394E9B463E2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958458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BED2-26AE-47E3-A613-5EDD32E3D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6BDF38-40D7-48E2-9014-1D9E59C515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D7AB12-3217-4BD1-8A6F-22EA4D413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93CD9-85FC-4B00-AD61-AB97952BC9DE}"/>
              </a:ext>
            </a:extLst>
          </p:cNvPr>
          <p:cNvSpPr>
            <a:spLocks noGrp="1"/>
          </p:cNvSpPr>
          <p:nvPr>
            <p:ph type="dt" sz="half" idx="10"/>
          </p:nvPr>
        </p:nvSpPr>
        <p:spPr/>
        <p:txBody>
          <a:bodyPr/>
          <a:lstStyle/>
          <a:p>
            <a:fld id="{3687C15E-ECE1-4EE5-BF79-E8136BD6249D}" type="datetimeFigureOut">
              <a:rPr lang="en-US" smtClean="0"/>
              <a:t>11/7/2021</a:t>
            </a:fld>
            <a:endParaRPr lang="en-US"/>
          </a:p>
        </p:txBody>
      </p:sp>
      <p:sp>
        <p:nvSpPr>
          <p:cNvPr id="6" name="Footer Placeholder 5">
            <a:extLst>
              <a:ext uri="{FF2B5EF4-FFF2-40B4-BE49-F238E27FC236}">
                <a16:creationId xmlns:a16="http://schemas.microsoft.com/office/drawing/2014/main" id="{4607B67F-56C9-4D00-9465-4F3E2123D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00BB0B-2BA9-4E97-A244-DF9A3155FA92}"/>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19161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93323-0A85-4290-A635-1BC59E8347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B57170-E62F-48B7-9469-4F788733E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D10CCC-7279-4D26-A26D-A12C43444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6A7469-F7C0-43A5-BB85-C848BFB0D2FD}"/>
              </a:ext>
            </a:extLst>
          </p:cNvPr>
          <p:cNvSpPr>
            <a:spLocks noGrp="1"/>
          </p:cNvSpPr>
          <p:nvPr>
            <p:ph type="dt" sz="half" idx="10"/>
          </p:nvPr>
        </p:nvSpPr>
        <p:spPr/>
        <p:txBody>
          <a:bodyPr/>
          <a:lstStyle/>
          <a:p>
            <a:fld id="{3687C15E-ECE1-4EE5-BF79-E8136BD6249D}" type="datetimeFigureOut">
              <a:rPr lang="en-US" smtClean="0"/>
              <a:t>11/7/2021</a:t>
            </a:fld>
            <a:endParaRPr lang="en-US"/>
          </a:p>
        </p:txBody>
      </p:sp>
      <p:sp>
        <p:nvSpPr>
          <p:cNvPr id="6" name="Footer Placeholder 5">
            <a:extLst>
              <a:ext uri="{FF2B5EF4-FFF2-40B4-BE49-F238E27FC236}">
                <a16:creationId xmlns:a16="http://schemas.microsoft.com/office/drawing/2014/main" id="{734B19B1-55E2-41A7-A28D-00D5C2315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EC9747-F606-42BA-BDB0-CA8D4D021DD1}"/>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874159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tags" Target="../tags/tag4.xml"/><Relationship Id="rId39" Type="http://schemas.openxmlformats.org/officeDocument/2006/relationships/tags" Target="../tags/tag17.xml"/><Relationship Id="rId21" Type="http://schemas.openxmlformats.org/officeDocument/2006/relationships/theme" Target="../theme/theme2.xml"/><Relationship Id="rId34" Type="http://schemas.openxmlformats.org/officeDocument/2006/relationships/tags" Target="../tags/tag12.xml"/><Relationship Id="rId42" Type="http://schemas.openxmlformats.org/officeDocument/2006/relationships/tags" Target="../tags/tag20.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9" Type="http://schemas.openxmlformats.org/officeDocument/2006/relationships/tags" Target="../tags/tag7.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ags" Target="../tags/tag2.xml"/><Relationship Id="rId32" Type="http://schemas.openxmlformats.org/officeDocument/2006/relationships/tags" Target="../tags/tag10.xml"/><Relationship Id="rId37" Type="http://schemas.openxmlformats.org/officeDocument/2006/relationships/tags" Target="../tags/tag15.xml"/><Relationship Id="rId40" Type="http://schemas.openxmlformats.org/officeDocument/2006/relationships/tags" Target="../tags/tag18.xml"/><Relationship Id="rId45" Type="http://schemas.openxmlformats.org/officeDocument/2006/relationships/oleObject" Target="../embeddings/oleObject1.bin"/><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ags" Target="../tags/tag1.xml"/><Relationship Id="rId28" Type="http://schemas.openxmlformats.org/officeDocument/2006/relationships/tags" Target="../tags/tag6.xml"/><Relationship Id="rId36" Type="http://schemas.openxmlformats.org/officeDocument/2006/relationships/tags" Target="../tags/tag14.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tags" Target="../tags/tag9.xml"/><Relationship Id="rId44" Type="http://schemas.openxmlformats.org/officeDocument/2006/relationships/tags" Target="../tags/tag2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vmlDrawing" Target="../drawings/vmlDrawing1.vml"/><Relationship Id="rId27" Type="http://schemas.openxmlformats.org/officeDocument/2006/relationships/tags" Target="../tags/tag5.xml"/><Relationship Id="rId30" Type="http://schemas.openxmlformats.org/officeDocument/2006/relationships/tags" Target="../tags/tag8.xml"/><Relationship Id="rId35" Type="http://schemas.openxmlformats.org/officeDocument/2006/relationships/tags" Target="../tags/tag13.xml"/><Relationship Id="rId43" Type="http://schemas.openxmlformats.org/officeDocument/2006/relationships/tags" Target="../tags/tag21.xml"/><Relationship Id="rId8" Type="http://schemas.openxmlformats.org/officeDocument/2006/relationships/slideLayout" Target="../slideLayouts/slideLayout22.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tags" Target="../tags/tag3.xml"/><Relationship Id="rId33" Type="http://schemas.openxmlformats.org/officeDocument/2006/relationships/tags" Target="../tags/tag11.xml"/><Relationship Id="rId38" Type="http://schemas.openxmlformats.org/officeDocument/2006/relationships/tags" Target="../tags/tag16.xml"/><Relationship Id="rId46" Type="http://schemas.openxmlformats.org/officeDocument/2006/relationships/image" Target="../media/image1.emf"/><Relationship Id="rId20" Type="http://schemas.openxmlformats.org/officeDocument/2006/relationships/slideLayout" Target="../slideLayouts/slideLayout34.xml"/><Relationship Id="rId41" Type="http://schemas.openxmlformats.org/officeDocument/2006/relationships/tags" Target="../tags/tag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F9210B-0E8C-470C-9AFE-A631E695B3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F93E87-097B-4EFB-ABCE-45DD2E37C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06769-5B30-4D57-AFE5-C4376BCED7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7C15E-ECE1-4EE5-BF79-E8136BD6249D}" type="datetimeFigureOut">
              <a:rPr lang="en-US" smtClean="0"/>
              <a:t>11/7/2021</a:t>
            </a:fld>
            <a:endParaRPr lang="en-US"/>
          </a:p>
        </p:txBody>
      </p:sp>
      <p:sp>
        <p:nvSpPr>
          <p:cNvPr id="5" name="Footer Placeholder 4">
            <a:extLst>
              <a:ext uri="{FF2B5EF4-FFF2-40B4-BE49-F238E27FC236}">
                <a16:creationId xmlns:a16="http://schemas.microsoft.com/office/drawing/2014/main" id="{9C21EC83-0752-48B2-B11C-CEF1989CA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2E234A-7979-40C5-8FAE-CAE98B8973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7FF46-D652-4521-999E-0D1F40D8CABC}" type="slidenum">
              <a:rPr lang="en-US" smtClean="0"/>
              <a:t>‹#›</a:t>
            </a:fld>
            <a:endParaRPr lang="en-US"/>
          </a:p>
        </p:txBody>
      </p:sp>
    </p:spTree>
    <p:extLst>
      <p:ext uri="{BB962C8B-B14F-4D97-AF65-F5344CB8AC3E}">
        <p14:creationId xmlns:p14="http://schemas.microsoft.com/office/powerpoint/2010/main" val="5453762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2" r:id="rId12"/>
    <p:sldLayoutId id="2147483693" r:id="rId13"/>
    <p:sldLayoutId id="214748369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23"/>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47" name="think-cell Slide" r:id="rId45" imgW="572" imgH="588" progId="TCLayout.ActiveDocument.1">
                  <p:embed/>
                </p:oleObj>
              </mc:Choice>
              <mc:Fallback>
                <p:oleObj name="think-cell Slide" r:id="rId45"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46"/>
                      <a:stretch>
                        <a:fillRect/>
                      </a:stretch>
                    </p:blipFill>
                    <p:spPr>
                      <a:xfrm>
                        <a:off x="2118" y="1588"/>
                        <a:ext cx="2117" cy="1588"/>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userDrawn="1">
            <p:custDataLst>
              <p:tags r:id="rId24"/>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25"/>
            </p:custDataLst>
          </p:nvPr>
        </p:nvSpPr>
        <p:spPr>
          <a:xfrm>
            <a:off x="548640" y="6274555"/>
            <a:ext cx="11082528"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sz="800"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26"/>
            </p:custDataLst>
          </p:nvPr>
        </p:nvSpPr>
        <p:spPr>
          <a:xfrm>
            <a:off x="554736" y="173736"/>
            <a:ext cx="11082528"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7"/>
            </p:custDataLst>
          </p:nvPr>
        </p:nvGrpSpPr>
        <p:grpSpPr bwMode="blackGray">
          <a:xfrm>
            <a:off x="2" y="0"/>
            <a:ext cx="12190476"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err="1">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554736" y="834829"/>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800"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8"/>
            </p:custDataLst>
          </p:nvPr>
        </p:nvSpPr>
        <p:spPr>
          <a:xfrm>
            <a:off x="554567" y="2133600"/>
            <a:ext cx="4065671"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554568" y="2155825"/>
            <a:ext cx="2891817" cy="1218282"/>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963CCBC6-05DA-41C5-8A26-02B4B8294556}"/>
              </a:ext>
            </a:extLst>
          </p:cNvPr>
          <p:cNvGrpSpPr/>
          <p:nvPr userDrawn="1"/>
        </p:nvGrpSpPr>
        <p:grpSpPr>
          <a:xfrm>
            <a:off x="10522738" y="4396889"/>
            <a:ext cx="944617" cy="1686504"/>
            <a:chOff x="7756825" y="4379430"/>
            <a:chExt cx="708462"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grpSp>
      <p:grpSp>
        <p:nvGrpSpPr>
          <p:cNvPr id="172" name="LegendLines" hidden="1">
            <a:extLst>
              <a:ext uri="{FF2B5EF4-FFF2-40B4-BE49-F238E27FC236}">
                <a16:creationId xmlns:a16="http://schemas.microsoft.com/office/drawing/2014/main" id="{F23A354F-6D61-4076-98CC-072D54F2B9B5}"/>
              </a:ext>
            </a:extLst>
          </p:cNvPr>
          <p:cNvGrpSpPr/>
          <p:nvPr userDrawn="1"/>
        </p:nvGrpSpPr>
        <p:grpSpPr>
          <a:xfrm>
            <a:off x="10135957" y="3237562"/>
            <a:ext cx="1331385" cy="927508"/>
            <a:chOff x="7495285" y="2250552"/>
            <a:chExt cx="998539"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userDrawn="1"/>
        </p:nvGrpSpPr>
        <p:grpSpPr>
          <a:xfrm>
            <a:off x="10487412" y="1289274"/>
            <a:ext cx="979930" cy="1731859"/>
            <a:chOff x="7723680" y="1702457"/>
            <a:chExt cx="734948"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30"/>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4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4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31"/>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42"/>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32"/>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4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33"/>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8"/>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34"/>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36"/>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sp>
        <p:nvSpPr>
          <p:cNvPr id="141" name="Documenttype">
            <a:extLst>
              <a:ext uri="{FF2B5EF4-FFF2-40B4-BE49-F238E27FC236}">
                <a16:creationId xmlns:a16="http://schemas.microsoft.com/office/drawing/2014/main" id="{29A17418-B99F-4330-B927-CCF962E4661F}"/>
              </a:ext>
            </a:extLst>
          </p:cNvPr>
          <p:cNvSpPr txBox="1">
            <a:spLocks/>
          </p:cNvSpPr>
          <p:nvPr userDrawn="1">
            <p:custDataLst>
              <p:tags r:id="rId29"/>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8326030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5" r:id="rId19"/>
    <p:sldLayoutId id="2147483696" r:id="rId20"/>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fif"/></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fif"/></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hyperlink" Target="https://nims.nadra.gov.pk/nims/" TargetMode="Externa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3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fif"/></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3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fif"/></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3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fif"/></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3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3.jpeg"/><Relationship Id="rId7" Type="http://schemas.openxmlformats.org/officeDocument/2006/relationships/image" Target="../media/image6.jfif"/><Relationship Id="rId2" Type="http://schemas.openxmlformats.org/officeDocument/2006/relationships/notesSlide" Target="../notesSlides/notesSlide15.xml"/><Relationship Id="rId1" Type="http://schemas.openxmlformats.org/officeDocument/2006/relationships/slideLayout" Target="../slideLayouts/slideLayout3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fif"/></Relationships>
</file>

<file path=ppt/slides/_rels/slide6.xml.rels><?xml version="1.0" encoding="UTF-8" standalone="yes"?>
<Relationships xmlns="http://schemas.openxmlformats.org/package/2006/relationships"><Relationship Id="rId8" Type="http://schemas.openxmlformats.org/officeDocument/2006/relationships/hyperlink" Target="https://www.cdc.gov/coronavirus/2019-ncov/hcp/testing-overview.html" TargetMode="External"/><Relationship Id="rId3" Type="http://schemas.openxmlformats.org/officeDocument/2006/relationships/image" Target="../media/image14.png"/><Relationship Id="rId7" Type="http://schemas.openxmlformats.org/officeDocument/2006/relationships/hyperlink" Target="https://www.cdc.gov/coronavirus/2019-ncov/vaccines/about-vaccines/vaccine-myths.html"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7.png"/><Relationship Id="rId11" Type="http://schemas.openxmlformats.org/officeDocument/2006/relationships/image" Target="../media/image8.png"/><Relationship Id="rId5" Type="http://schemas.openxmlformats.org/officeDocument/2006/relationships/image" Target="../media/image16.pn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6.jfif"/></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jfif"/><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jfif"/><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489F-C3F8-44C1-9BB9-00F5D6FE80FA}"/>
              </a:ext>
            </a:extLst>
          </p:cNvPr>
          <p:cNvSpPr>
            <a:spLocks noGrp="1"/>
          </p:cNvSpPr>
          <p:nvPr>
            <p:ph type="ctrTitle"/>
          </p:nvPr>
        </p:nvSpPr>
        <p:spPr>
          <a:xfrm>
            <a:off x="417462" y="2897981"/>
            <a:ext cx="4484738" cy="1062038"/>
          </a:xfrm>
        </p:spPr>
        <p:txBody>
          <a:bodyPr>
            <a:normAutofit/>
          </a:bodyPr>
          <a:lstStyle/>
          <a:p>
            <a:r>
              <a:rPr lang="en-US" sz="3200" b="1" dirty="0"/>
              <a:t>Universal COVID-19 Immunization Program </a:t>
            </a:r>
            <a:endParaRPr lang="en-US" sz="3200" b="1" dirty="0">
              <a:latin typeface="+mn-lt"/>
            </a:endParaRPr>
          </a:p>
        </p:txBody>
      </p:sp>
      <p:pic>
        <p:nvPicPr>
          <p:cNvPr id="4" name="Picture 3"/>
          <p:cNvPicPr>
            <a:picLocks noChangeAspect="1"/>
          </p:cNvPicPr>
          <p:nvPr/>
        </p:nvPicPr>
        <p:blipFill>
          <a:blip r:embed="rId3"/>
          <a:stretch>
            <a:fillRect/>
          </a:stretch>
        </p:blipFill>
        <p:spPr>
          <a:xfrm>
            <a:off x="4483510" y="0"/>
            <a:ext cx="7708490" cy="6858000"/>
          </a:xfrm>
          <a:prstGeom prst="rect">
            <a:avLst/>
          </a:prstGeom>
        </p:spPr>
      </p:pic>
      <p:pic>
        <p:nvPicPr>
          <p:cNvPr id="6" name="Picture 5">
            <a:extLst>
              <a:ext uri="{FF2B5EF4-FFF2-40B4-BE49-F238E27FC236}">
                <a16:creationId xmlns:a16="http://schemas.microsoft.com/office/drawing/2014/main" id="{FAE51C38-E2AC-4DBB-96DD-BC65B64AD5AB}"/>
              </a:ext>
            </a:extLst>
          </p:cNvPr>
          <p:cNvPicPr>
            <a:picLocks noChangeAspect="1"/>
          </p:cNvPicPr>
          <p:nvPr/>
        </p:nvPicPr>
        <p:blipFill>
          <a:blip r:embed="rId4"/>
          <a:stretch>
            <a:fillRect/>
          </a:stretch>
        </p:blipFill>
        <p:spPr>
          <a:xfrm>
            <a:off x="3618272" y="146685"/>
            <a:ext cx="1554480" cy="1554480"/>
          </a:xfrm>
          <a:prstGeom prst="rect">
            <a:avLst/>
          </a:prstGeom>
        </p:spPr>
      </p:pic>
      <p:pic>
        <p:nvPicPr>
          <p:cNvPr id="7" name="Picture 6"/>
          <p:cNvPicPr>
            <a:picLocks noChangeAspect="1"/>
          </p:cNvPicPr>
          <p:nvPr/>
        </p:nvPicPr>
        <p:blipFill>
          <a:blip r:embed="rId5"/>
          <a:stretch>
            <a:fillRect/>
          </a:stretch>
        </p:blipFill>
        <p:spPr>
          <a:xfrm>
            <a:off x="7426603" y="300427"/>
            <a:ext cx="4034071" cy="1365752"/>
          </a:xfrm>
          <a:prstGeom prst="rect">
            <a:avLst/>
          </a:prstGeom>
        </p:spPr>
      </p:pic>
      <p:pic>
        <p:nvPicPr>
          <p:cNvPr id="8" name="Picture 7" descr="Gallery"/>
          <p:cNvPicPr/>
          <p:nvPr/>
        </p:nvPicPr>
        <p:blipFill>
          <a:blip r:embed="rId6">
            <a:extLst>
              <a:ext uri="{28A0092B-C50C-407E-A947-70E740481C1C}">
                <a14:useLocalDpi xmlns:a14="http://schemas.microsoft.com/office/drawing/2010/main" val="0"/>
              </a:ext>
            </a:extLst>
          </a:blip>
          <a:srcRect/>
          <a:stretch>
            <a:fillRect/>
          </a:stretch>
        </p:blipFill>
        <p:spPr bwMode="auto">
          <a:xfrm>
            <a:off x="5013566" y="248464"/>
            <a:ext cx="2413037" cy="1443907"/>
          </a:xfrm>
          <a:prstGeom prst="rect">
            <a:avLst/>
          </a:prstGeom>
          <a:noFill/>
          <a:ln>
            <a:noFill/>
          </a:ln>
        </p:spPr>
      </p:pic>
      <p:pic>
        <p:nvPicPr>
          <p:cNvPr id="9" name="Picture 8" descr="Vaccinate with Confidence image">
            <a:extLst>
              <a:ext uri="{FF2B5EF4-FFF2-40B4-BE49-F238E27FC236}">
                <a16:creationId xmlns:a16="http://schemas.microsoft.com/office/drawing/2014/main" id="{1041A2D5-55C6-46CE-80F1-B4C66FD7951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0422" y="5956935"/>
            <a:ext cx="5178818" cy="708337"/>
          </a:xfrm>
          <a:prstGeom prst="rect">
            <a:avLst/>
          </a:prstGeom>
        </p:spPr>
      </p:pic>
    </p:spTree>
    <p:extLst>
      <p:ext uri="{BB962C8B-B14F-4D97-AF65-F5344CB8AC3E}">
        <p14:creationId xmlns:p14="http://schemas.microsoft.com/office/powerpoint/2010/main" val="1928955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10</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What are the benefits of getting a COVID-19 vaccine?</a:t>
            </a:r>
          </a:p>
        </p:txBody>
      </p:sp>
      <p:sp>
        <p:nvSpPr>
          <p:cNvPr id="4" name="Rectangle 3">
            <a:extLst>
              <a:ext uri="{FF2B5EF4-FFF2-40B4-BE49-F238E27FC236}">
                <a16:creationId xmlns:a16="http://schemas.microsoft.com/office/drawing/2014/main" id="{FF069143-FE01-453C-934A-DAA4862AED31}"/>
              </a:ext>
            </a:extLst>
          </p:cNvPr>
          <p:cNvSpPr/>
          <p:nvPr/>
        </p:nvSpPr>
        <p:spPr>
          <a:xfrm>
            <a:off x="504497" y="1213945"/>
            <a:ext cx="7806990" cy="3801041"/>
          </a:xfrm>
          <a:prstGeom prst="rect">
            <a:avLst/>
          </a:prstGeom>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COVID-19 vaccination will help keep you from getting sick from </a:t>
            </a:r>
            <a:r>
              <a:rPr lang="en-US" sz="2400" dirty="0" smtClean="0">
                <a:latin typeface="Calibri" panose="020F0502020204030204" pitchFamily="34" charset="0"/>
                <a:cs typeface="Calibri" panose="020F0502020204030204" pitchFamily="34" charset="0"/>
              </a:rPr>
              <a:t>COVID-19</a:t>
            </a:r>
            <a:endParaRPr lang="en-US" sz="2000" dirty="0">
              <a:latin typeface="Calibri" panose="020F0502020204030204" pitchFamily="34" charset="0"/>
              <a:cs typeface="Calibri" panose="020F0502020204030204" pitchFamily="34" charset="0"/>
            </a:endParaRPr>
          </a:p>
          <a:p>
            <a:pPr marL="342900" indent="-342900">
              <a:spcBef>
                <a:spcPts val="10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All COVID-19 vaccines available </a:t>
            </a:r>
            <a:r>
              <a:rPr lang="en-US" sz="2400" dirty="0" smtClean="0">
                <a:latin typeface="Calibri" panose="020F0502020204030204" pitchFamily="34" charset="0"/>
                <a:cs typeface="Calibri" panose="020F0502020204030204" pitchFamily="34" charset="0"/>
              </a:rPr>
              <a:t>have </a:t>
            </a:r>
            <a:r>
              <a:rPr lang="en-US" sz="2400" dirty="0">
                <a:latin typeface="Calibri" panose="020F0502020204030204" pitchFamily="34" charset="0"/>
                <a:cs typeface="Calibri" panose="020F0502020204030204" pitchFamily="34" charset="0"/>
              </a:rPr>
              <a:t>been shown to be very </a:t>
            </a:r>
            <a:r>
              <a:rPr lang="en-US" sz="2400" dirty="0" smtClean="0">
                <a:latin typeface="Calibri" panose="020F0502020204030204" pitchFamily="34" charset="0"/>
                <a:cs typeface="Calibri" panose="020F0502020204030204" pitchFamily="34" charset="0"/>
              </a:rPr>
              <a:t>effective</a:t>
            </a:r>
            <a:endParaRPr lang="en-US" sz="2000" dirty="0">
              <a:latin typeface="Calibri" panose="020F0502020204030204" pitchFamily="34" charset="0"/>
              <a:cs typeface="Calibri" panose="020F0502020204030204" pitchFamily="34" charset="0"/>
            </a:endParaRPr>
          </a:p>
          <a:p>
            <a:pPr marL="342900" indent="-342900">
              <a:spcBef>
                <a:spcPts val="10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The combination of getting vaccinated and following </a:t>
            </a:r>
            <a:r>
              <a:rPr lang="en-US" sz="2400" dirty="0" smtClean="0">
                <a:latin typeface="Calibri" panose="020F0502020204030204" pitchFamily="34" charset="0"/>
                <a:cs typeface="Calibri" panose="020F0502020204030204" pitchFamily="34" charset="0"/>
              </a:rPr>
              <a:t>WHO </a:t>
            </a:r>
            <a:r>
              <a:rPr lang="en-US" sz="2400" dirty="0">
                <a:latin typeface="Calibri" panose="020F0502020204030204" pitchFamily="34" charset="0"/>
                <a:cs typeface="Calibri" panose="020F0502020204030204" pitchFamily="34" charset="0"/>
              </a:rPr>
              <a:t>recommendations to protect yourself and others will offer the best protection from </a:t>
            </a:r>
            <a:r>
              <a:rPr lang="en-US" sz="2400" dirty="0" smtClean="0">
                <a:latin typeface="Calibri" panose="020F0502020204030204" pitchFamily="34" charset="0"/>
                <a:cs typeface="Calibri" panose="020F0502020204030204" pitchFamily="34" charset="0"/>
              </a:rPr>
              <a:t>COVID-19</a:t>
            </a:r>
            <a:endParaRPr lang="en-US" sz="2000" dirty="0">
              <a:latin typeface="Calibri" panose="020F0502020204030204" pitchFamily="34" charset="0"/>
              <a:cs typeface="Calibri" panose="020F0502020204030204" pitchFamily="34" charset="0"/>
            </a:endParaRPr>
          </a:p>
          <a:p>
            <a:pPr marL="342900" indent="-342900">
              <a:spcBef>
                <a:spcPts val="10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The more people who get vaccinated, the faster we can get back to our normal </a:t>
            </a:r>
            <a:r>
              <a:rPr lang="en-US" sz="2400" dirty="0" smtClean="0">
                <a:latin typeface="Calibri" panose="020F0502020204030204" pitchFamily="34" charset="0"/>
                <a:cs typeface="Calibri" panose="020F0502020204030204" pitchFamily="34" charset="0"/>
              </a:rPr>
              <a:t>lives</a:t>
            </a:r>
            <a:endParaRPr lang="en-US" sz="2400" dirty="0">
              <a:latin typeface="Calibri" panose="020F0502020204030204" pitchFamily="34" charset="0"/>
              <a:cs typeface="Calibri" panose="020F0502020204030204" pitchFamily="34" charset="0"/>
            </a:endParaRPr>
          </a:p>
        </p:txBody>
      </p:sp>
      <p:pic>
        <p:nvPicPr>
          <p:cNvPr id="6" name="Picture 5" descr="This image is of three people wearing masks.">
            <a:extLst>
              <a:ext uri="{FF2B5EF4-FFF2-40B4-BE49-F238E27FC236}">
                <a16:creationId xmlns:a16="http://schemas.microsoft.com/office/drawing/2014/main" id="{1EBD1F6A-72C6-49BE-A55E-8D752746B2E2}"/>
              </a:ext>
            </a:extLst>
          </p:cNvPr>
          <p:cNvPicPr>
            <a:picLocks noChangeAspect="1"/>
          </p:cNvPicPr>
          <p:nvPr/>
        </p:nvPicPr>
        <p:blipFill>
          <a:blip r:embed="rId3"/>
          <a:stretch>
            <a:fillRect/>
          </a:stretch>
        </p:blipFill>
        <p:spPr>
          <a:xfrm>
            <a:off x="8475052" y="1945843"/>
            <a:ext cx="3343910" cy="3076000"/>
          </a:xfrm>
          <a:prstGeom prst="rect">
            <a:avLst/>
          </a:prstGeom>
        </p:spPr>
      </p:pic>
      <p:pic>
        <p:nvPicPr>
          <p:cNvPr id="7" name="Picture 6">
            <a:extLst>
              <a:ext uri="{FF2B5EF4-FFF2-40B4-BE49-F238E27FC236}">
                <a16:creationId xmlns:a16="http://schemas.microsoft.com/office/drawing/2014/main" id="{FAE51C38-E2AC-4DBB-96DD-BC65B64AD5AB}"/>
              </a:ext>
            </a:extLst>
          </p:cNvPr>
          <p:cNvPicPr>
            <a:picLocks noChangeAspect="1"/>
          </p:cNvPicPr>
          <p:nvPr/>
        </p:nvPicPr>
        <p:blipFill>
          <a:blip r:embed="rId4"/>
          <a:stretch>
            <a:fillRect/>
          </a:stretch>
        </p:blipFill>
        <p:spPr>
          <a:xfrm>
            <a:off x="0" y="5502663"/>
            <a:ext cx="960855" cy="960855"/>
          </a:xfrm>
          <a:prstGeom prst="rect">
            <a:avLst/>
          </a:prstGeom>
        </p:spPr>
      </p:pic>
      <p:pic>
        <p:nvPicPr>
          <p:cNvPr id="8" name="Picture 7"/>
          <p:cNvPicPr>
            <a:picLocks noChangeAspect="1"/>
          </p:cNvPicPr>
          <p:nvPr/>
        </p:nvPicPr>
        <p:blipFill>
          <a:blip r:embed="rId5"/>
          <a:stretch>
            <a:fillRect/>
          </a:stretch>
        </p:blipFill>
        <p:spPr>
          <a:xfrm>
            <a:off x="2615066" y="5628868"/>
            <a:ext cx="2465335" cy="834650"/>
          </a:xfrm>
          <a:prstGeom prst="rect">
            <a:avLst/>
          </a:prstGeom>
        </p:spPr>
      </p:pic>
      <p:pic>
        <p:nvPicPr>
          <p:cNvPr id="9" name="Picture 8" descr="Gallery"/>
          <p:cNvPicPr/>
          <p:nvPr/>
        </p:nvPicPr>
        <p:blipFill>
          <a:blip r:embed="rId6">
            <a:extLst>
              <a:ext uri="{28A0092B-C50C-407E-A947-70E740481C1C}">
                <a14:useLocalDpi xmlns:a14="http://schemas.microsoft.com/office/drawing/2010/main" val="0"/>
              </a:ext>
            </a:extLst>
          </a:blip>
          <a:srcRect/>
          <a:stretch>
            <a:fillRect/>
          </a:stretch>
        </p:blipFill>
        <p:spPr bwMode="auto">
          <a:xfrm>
            <a:off x="960855" y="5523679"/>
            <a:ext cx="1654211" cy="959071"/>
          </a:xfrm>
          <a:prstGeom prst="rect">
            <a:avLst/>
          </a:prstGeom>
          <a:noFill/>
          <a:ln>
            <a:noFill/>
          </a:ln>
        </p:spPr>
      </p:pic>
    </p:spTree>
    <p:extLst>
      <p:ext uri="{BB962C8B-B14F-4D97-AF65-F5344CB8AC3E}">
        <p14:creationId xmlns:p14="http://schemas.microsoft.com/office/powerpoint/2010/main" val="3956458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smtClean="0">
                <a:latin typeface="Calibri" panose="020F0502020204030204" pitchFamily="34" charset="0"/>
                <a:cs typeface="Calibri" panose="020F0502020204030204" pitchFamily="34" charset="0"/>
              </a:rPr>
              <a:t>Who may </a:t>
            </a:r>
            <a:r>
              <a:rPr lang="en-US" sz="3200" dirty="0">
                <a:latin typeface="Calibri" panose="020F0502020204030204" pitchFamily="34" charset="0"/>
                <a:cs typeface="Calibri" panose="020F0502020204030204" pitchFamily="34" charset="0"/>
              </a:rPr>
              <a:t>get COVID-19 </a:t>
            </a:r>
            <a:r>
              <a:rPr lang="en-US" sz="3200" dirty="0" smtClean="0">
                <a:latin typeface="Calibri" panose="020F0502020204030204" pitchFamily="34" charset="0"/>
                <a:cs typeface="Calibri" panose="020F0502020204030204" pitchFamily="34" charset="0"/>
              </a:rPr>
              <a:t>vaccines</a:t>
            </a:r>
            <a:r>
              <a:rPr lang="en-US" sz="3200" dirty="0">
                <a:latin typeface="Calibri" panose="020F0502020204030204" pitchFamily="34" charset="0"/>
                <a:cs typeface="Calibri" panose="020F0502020204030204" pitchFamily="34" charset="0"/>
              </a:rPr>
              <a:t>?</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306392"/>
            <a:ext cx="11227876" cy="1200329"/>
          </a:xfrm>
          <a:prstGeom prst="rect">
            <a:avLst/>
          </a:prstGeom>
        </p:spPr>
        <p:txBody>
          <a:bodyPr wrap="square">
            <a:spAutoFit/>
          </a:bodyPr>
          <a:lstStyle/>
          <a:p>
            <a:r>
              <a:rPr lang="en-US" dirty="0"/>
              <a:t>Everyone 12 years of age and older – including those who are pregnant and recently pregnant/breastfeeding – is recommended to get a COVID-19 vaccination. </a:t>
            </a:r>
            <a:endParaRPr lang="en-US" dirty="0" smtClean="0"/>
          </a:p>
          <a:p>
            <a:endParaRPr lang="en-US" dirty="0" smtClean="0"/>
          </a:p>
          <a:p>
            <a:r>
              <a:rPr lang="en-US" dirty="0" smtClean="0"/>
              <a:t>Get </a:t>
            </a:r>
            <a:r>
              <a:rPr lang="en-US" dirty="0"/>
              <a:t>a COVID-19 vaccine as soon as you can to protect from yourself and your loved ones from COVID</a:t>
            </a:r>
            <a:r>
              <a:rPr lang="en-US" b="1" dirty="0"/>
              <a:t>. </a:t>
            </a:r>
            <a:endParaRPr lang="en-US" sz="2400" dirty="0">
              <a:latin typeface="Calibri" panose="020F0502020204030204" pitchFamily="34" charset="0"/>
              <a:cs typeface="Calibri" panose="020F0502020204030204" pitchFamily="34" charset="0"/>
            </a:endParaRPr>
          </a:p>
        </p:txBody>
      </p:sp>
      <p:pic>
        <p:nvPicPr>
          <p:cNvPr id="7" name="Google Shape;296;p78" descr="Five people of different ages waiting in lines to be vaccinated by a person in a medical coat.">
            <a:extLst>
              <a:ext uri="{FF2B5EF4-FFF2-40B4-BE49-F238E27FC236}">
                <a16:creationId xmlns:a16="http://schemas.microsoft.com/office/drawing/2014/main" id="{2F055C2B-AB1B-46EA-87CC-9EC61E3654F7}"/>
              </a:ext>
            </a:extLst>
          </p:cNvPr>
          <p:cNvPicPr preferRelativeResize="0"/>
          <p:nvPr/>
        </p:nvPicPr>
        <p:blipFill>
          <a:blip r:embed="rId3">
            <a:alphaModFix/>
          </a:blip>
          <a:stretch>
            <a:fillRect/>
          </a:stretch>
        </p:blipFill>
        <p:spPr>
          <a:xfrm>
            <a:off x="1944186" y="2743199"/>
            <a:ext cx="8361755" cy="3749299"/>
          </a:xfrm>
          <a:prstGeom prst="rect">
            <a:avLst/>
          </a:prstGeom>
          <a:noFill/>
          <a:ln>
            <a:noFill/>
          </a:ln>
        </p:spPr>
      </p:pic>
    </p:spTree>
    <p:extLst>
      <p:ext uri="{BB962C8B-B14F-4D97-AF65-F5344CB8AC3E}">
        <p14:creationId xmlns:p14="http://schemas.microsoft.com/office/powerpoint/2010/main" val="2088347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1674674"/>
            <a:ext cx="8216900" cy="1754326"/>
          </a:xfrm>
          <a:prstGeom prst="rect">
            <a:avLst/>
          </a:prstGeom>
        </p:spPr>
        <p:txBody>
          <a:bodyPr wrap="square">
            <a:spAutoFit/>
          </a:bodyPr>
          <a:lstStyle/>
          <a:p>
            <a:pPr marL="285750" indent="-285750">
              <a:buFont typeface="Arial" panose="020B0604020202020204" pitchFamily="34" charset="0"/>
              <a:buChar char="•"/>
            </a:pPr>
            <a:r>
              <a:rPr lang="en-US" b="1" dirty="0">
                <a:solidFill>
                  <a:srgbClr val="222222"/>
                </a:solidFill>
                <a:latin typeface="Lato"/>
              </a:rPr>
              <a:t>Everyone 5 years of age and older – including those who are pregnant and recently pregnant/breastfeeding – is recommended to get a COVID-19 </a:t>
            </a:r>
            <a:r>
              <a:rPr lang="en-US" b="1" dirty="0" smtClean="0">
                <a:solidFill>
                  <a:srgbClr val="222222"/>
                </a:solidFill>
                <a:latin typeface="Lato"/>
              </a:rPr>
              <a:t>vaccination</a:t>
            </a:r>
          </a:p>
          <a:p>
            <a:pPr marL="285750" indent="-285750">
              <a:buFont typeface="Arial" panose="020B0604020202020204" pitchFamily="34" charset="0"/>
              <a:buChar char="•"/>
            </a:pPr>
            <a:endParaRPr lang="en-US" b="1" dirty="0">
              <a:solidFill>
                <a:srgbClr val="222222"/>
              </a:solidFill>
              <a:latin typeface="Lato"/>
            </a:endParaRPr>
          </a:p>
          <a:p>
            <a:pPr marL="285750" indent="-285750">
              <a:buFont typeface="Arial" panose="020B0604020202020204" pitchFamily="34" charset="0"/>
              <a:buChar char="•"/>
            </a:pPr>
            <a:r>
              <a:rPr lang="en-US" b="1" dirty="0" smtClean="0">
                <a:solidFill>
                  <a:srgbClr val="222222"/>
                </a:solidFill>
                <a:latin typeface="Lato"/>
              </a:rPr>
              <a:t>\Get </a:t>
            </a:r>
            <a:r>
              <a:rPr lang="en-US" b="1" dirty="0">
                <a:solidFill>
                  <a:srgbClr val="222222"/>
                </a:solidFill>
                <a:latin typeface="Lato"/>
              </a:rPr>
              <a:t>a COVID-19 vaccine as soon as you can to protect from yourself and your loved ones from COVID. </a:t>
            </a:r>
            <a:endParaRPr lang="en-US" dirty="0"/>
          </a:p>
        </p:txBody>
      </p:sp>
      <p:sp>
        <p:nvSpPr>
          <p:cNvPr id="3" name="Rectangle 2"/>
          <p:cNvSpPr/>
          <p:nvPr/>
        </p:nvSpPr>
        <p:spPr>
          <a:xfrm>
            <a:off x="876300" y="72748"/>
            <a:ext cx="8216900" cy="646331"/>
          </a:xfrm>
          <a:prstGeom prst="rect">
            <a:avLst/>
          </a:prstGeom>
        </p:spPr>
        <p:txBody>
          <a:bodyPr wrap="square">
            <a:spAutoFit/>
          </a:bodyPr>
          <a:lstStyle/>
          <a:p>
            <a:r>
              <a:rPr lang="en-US" sz="3600" dirty="0" smtClean="0">
                <a:solidFill>
                  <a:schemeClr val="bg1"/>
                </a:solidFill>
              </a:rPr>
              <a:t>Who we are vaccinating?</a:t>
            </a:r>
            <a:endParaRPr lang="en-US" sz="3600" dirty="0">
              <a:solidFill>
                <a:schemeClr val="bg1"/>
              </a:solidFill>
            </a:endParaRPr>
          </a:p>
        </p:txBody>
      </p:sp>
    </p:spTree>
    <p:extLst>
      <p:ext uri="{BB962C8B-B14F-4D97-AF65-F5344CB8AC3E}">
        <p14:creationId xmlns:p14="http://schemas.microsoft.com/office/powerpoint/2010/main" val="457550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5500" y="1220738"/>
            <a:ext cx="7239000" cy="3693319"/>
          </a:xfrm>
          <a:prstGeom prst="rect">
            <a:avLst/>
          </a:prstGeom>
        </p:spPr>
        <p:txBody>
          <a:bodyPr wrap="square">
            <a:spAutoFit/>
          </a:bodyPr>
          <a:lstStyle/>
          <a:p>
            <a:pPr marL="285750" indent="-285750">
              <a:buFont typeface="Arial" panose="020B0604020202020204" pitchFamily="34" charset="0"/>
              <a:buChar char="•"/>
            </a:pPr>
            <a:r>
              <a:rPr lang="en-US" dirty="0">
                <a:solidFill>
                  <a:srgbClr val="222222"/>
                </a:solidFill>
                <a:latin typeface="Lato"/>
              </a:rPr>
              <a:t>There are now</a:t>
            </a:r>
            <a:r>
              <a:rPr lang="en-US" b="1" dirty="0">
                <a:solidFill>
                  <a:srgbClr val="222222"/>
                </a:solidFill>
                <a:latin typeface="Lato"/>
              </a:rPr>
              <a:t> </a:t>
            </a:r>
            <a:r>
              <a:rPr lang="en-US" b="1" dirty="0" smtClean="0">
                <a:solidFill>
                  <a:srgbClr val="222222"/>
                </a:solidFill>
                <a:latin typeface="Lato"/>
              </a:rPr>
              <a:t>Following </a:t>
            </a:r>
            <a:r>
              <a:rPr lang="en-US" b="1" dirty="0">
                <a:solidFill>
                  <a:srgbClr val="222222"/>
                </a:solidFill>
                <a:latin typeface="Lato"/>
              </a:rPr>
              <a:t>COVID-19 vaccines that have been authorized and recommended for use in </a:t>
            </a:r>
            <a:r>
              <a:rPr lang="en-US" b="1" dirty="0" smtClean="0">
                <a:solidFill>
                  <a:srgbClr val="222222"/>
                </a:solidFill>
                <a:latin typeface="Lato"/>
              </a:rPr>
              <a:t>Pakistan</a:t>
            </a:r>
          </a:p>
          <a:p>
            <a:pPr marL="742950" lvl="1" indent="-285750">
              <a:buFont typeface="Arial" panose="020B0604020202020204" pitchFamily="34" charset="0"/>
              <a:buChar char="•"/>
            </a:pPr>
            <a:r>
              <a:rPr lang="en-US" b="1" dirty="0" err="1" smtClean="0">
                <a:solidFill>
                  <a:srgbClr val="222222"/>
                </a:solidFill>
                <a:latin typeface="Lato"/>
              </a:rPr>
              <a:t>Sinopharm</a:t>
            </a:r>
            <a:endParaRPr lang="en-US" b="1" dirty="0" smtClean="0">
              <a:solidFill>
                <a:srgbClr val="222222"/>
              </a:solidFill>
              <a:latin typeface="Lato"/>
            </a:endParaRPr>
          </a:p>
          <a:p>
            <a:pPr marL="742950" lvl="1" indent="-285750">
              <a:buFont typeface="Arial" panose="020B0604020202020204" pitchFamily="34" charset="0"/>
              <a:buChar char="•"/>
            </a:pPr>
            <a:r>
              <a:rPr lang="en-US" b="1" dirty="0" err="1" smtClean="0">
                <a:solidFill>
                  <a:srgbClr val="222222"/>
                </a:solidFill>
                <a:latin typeface="Lato"/>
              </a:rPr>
              <a:t>Sinovac</a:t>
            </a:r>
            <a:endParaRPr lang="en-US" b="1" dirty="0" smtClean="0">
              <a:solidFill>
                <a:srgbClr val="222222"/>
              </a:solidFill>
              <a:latin typeface="Lato"/>
            </a:endParaRPr>
          </a:p>
          <a:p>
            <a:pPr marL="742950" lvl="1" indent="-285750">
              <a:buFont typeface="Arial" panose="020B0604020202020204" pitchFamily="34" charset="0"/>
              <a:buChar char="•"/>
            </a:pPr>
            <a:r>
              <a:rPr lang="en-US" b="1" dirty="0" err="1" smtClean="0">
                <a:solidFill>
                  <a:srgbClr val="222222"/>
                </a:solidFill>
                <a:latin typeface="Lato"/>
              </a:rPr>
              <a:t>Cansino</a:t>
            </a:r>
            <a:endParaRPr lang="en-US" b="1" dirty="0" smtClean="0">
              <a:solidFill>
                <a:srgbClr val="222222"/>
              </a:solidFill>
              <a:latin typeface="Lato"/>
            </a:endParaRPr>
          </a:p>
          <a:p>
            <a:pPr marL="742950" lvl="1" indent="-285750">
              <a:buFont typeface="Arial" panose="020B0604020202020204" pitchFamily="34" charset="0"/>
              <a:buChar char="•"/>
            </a:pPr>
            <a:r>
              <a:rPr lang="en-US" b="1" dirty="0" err="1" smtClean="0">
                <a:solidFill>
                  <a:srgbClr val="222222"/>
                </a:solidFill>
                <a:latin typeface="Lato"/>
              </a:rPr>
              <a:t>Pakvac</a:t>
            </a:r>
            <a:endParaRPr lang="en-US" b="1" dirty="0" smtClean="0">
              <a:solidFill>
                <a:srgbClr val="222222"/>
              </a:solidFill>
              <a:latin typeface="Lato"/>
            </a:endParaRPr>
          </a:p>
          <a:p>
            <a:pPr marL="742950" lvl="1" indent="-285750">
              <a:buFont typeface="Arial" panose="020B0604020202020204" pitchFamily="34" charset="0"/>
              <a:buChar char="•"/>
            </a:pPr>
            <a:r>
              <a:rPr lang="en-US" b="1" dirty="0" smtClean="0">
                <a:solidFill>
                  <a:srgbClr val="222222"/>
                </a:solidFill>
                <a:latin typeface="Lato"/>
              </a:rPr>
              <a:t>Pfizer</a:t>
            </a:r>
          </a:p>
          <a:p>
            <a:pPr marL="742950" lvl="1" indent="-285750">
              <a:buFont typeface="Arial" panose="020B0604020202020204" pitchFamily="34" charset="0"/>
              <a:buChar char="•"/>
            </a:pPr>
            <a:r>
              <a:rPr lang="en-US" b="1" dirty="0" err="1" smtClean="0">
                <a:solidFill>
                  <a:srgbClr val="222222"/>
                </a:solidFill>
                <a:latin typeface="Lato"/>
              </a:rPr>
              <a:t>Moderna</a:t>
            </a:r>
            <a:endParaRPr lang="en-US" b="1" dirty="0" smtClean="0">
              <a:solidFill>
                <a:srgbClr val="222222"/>
              </a:solidFill>
              <a:latin typeface="Lato"/>
            </a:endParaRPr>
          </a:p>
          <a:p>
            <a:pPr marL="742950" lvl="1" indent="-285750">
              <a:buFont typeface="Arial" panose="020B0604020202020204" pitchFamily="34" charset="0"/>
              <a:buChar char="•"/>
            </a:pPr>
            <a:r>
              <a:rPr lang="en-US" b="1" dirty="0" err="1" smtClean="0">
                <a:solidFill>
                  <a:srgbClr val="222222"/>
                </a:solidFill>
                <a:latin typeface="Lato"/>
              </a:rPr>
              <a:t>Astrazinica</a:t>
            </a:r>
            <a:endParaRPr lang="en-US" b="1" dirty="0">
              <a:solidFill>
                <a:srgbClr val="222222"/>
              </a:solidFill>
              <a:latin typeface="Lato"/>
            </a:endParaRPr>
          </a:p>
          <a:p>
            <a:pPr marL="285750" indent="-285750">
              <a:buFont typeface="Arial" panose="020B0604020202020204" pitchFamily="34" charset="0"/>
              <a:buChar char="•"/>
            </a:pPr>
            <a:endParaRPr lang="en-US" b="1" dirty="0" smtClean="0">
              <a:solidFill>
                <a:srgbClr val="222222"/>
              </a:solidFill>
              <a:latin typeface="Lato"/>
            </a:endParaRPr>
          </a:p>
          <a:p>
            <a:pPr marL="285750" indent="-285750">
              <a:buFont typeface="Arial" panose="020B0604020202020204" pitchFamily="34" charset="0"/>
              <a:buChar char="•"/>
            </a:pPr>
            <a:r>
              <a:rPr lang="en-US" b="1" dirty="0" smtClean="0">
                <a:solidFill>
                  <a:srgbClr val="222222"/>
                </a:solidFill>
                <a:latin typeface="Lato"/>
              </a:rPr>
              <a:t>All these </a:t>
            </a:r>
            <a:r>
              <a:rPr lang="en-US" b="1" dirty="0">
                <a:solidFill>
                  <a:srgbClr val="222222"/>
                </a:solidFill>
                <a:latin typeface="Lato"/>
              </a:rPr>
              <a:t>COVID-19 vaccines </a:t>
            </a:r>
            <a:r>
              <a:rPr lang="en-US" b="1" dirty="0" smtClean="0">
                <a:solidFill>
                  <a:srgbClr val="222222"/>
                </a:solidFill>
                <a:latin typeface="Lato"/>
              </a:rPr>
              <a:t>have </a:t>
            </a:r>
            <a:r>
              <a:rPr lang="en-US" b="1" dirty="0">
                <a:solidFill>
                  <a:srgbClr val="222222"/>
                </a:solidFill>
                <a:latin typeface="Lato"/>
              </a:rPr>
              <a:t>been shown to be safe and highly effective at preventing serious illness, hospitalization and death due to COVID-19 (including the Delta variant</a:t>
            </a:r>
            <a:r>
              <a:rPr lang="en-US" b="1" dirty="0" smtClean="0">
                <a:solidFill>
                  <a:srgbClr val="222222"/>
                </a:solidFill>
                <a:latin typeface="Lato"/>
              </a:rPr>
              <a:t>)</a:t>
            </a:r>
            <a:endParaRPr lang="en-US" dirty="0"/>
          </a:p>
        </p:txBody>
      </p:sp>
      <p:sp>
        <p:nvSpPr>
          <p:cNvPr id="4" name="Rectangle 3"/>
          <p:cNvSpPr/>
          <p:nvPr/>
        </p:nvSpPr>
        <p:spPr>
          <a:xfrm>
            <a:off x="1035050" y="182414"/>
            <a:ext cx="7664450" cy="646331"/>
          </a:xfrm>
          <a:prstGeom prst="rect">
            <a:avLst/>
          </a:prstGeom>
        </p:spPr>
        <p:txBody>
          <a:bodyPr wrap="square">
            <a:spAutoFit/>
          </a:bodyPr>
          <a:lstStyle/>
          <a:p>
            <a:r>
              <a:rPr lang="en-US" sz="3600" b="1" dirty="0" smtClean="0">
                <a:solidFill>
                  <a:schemeClr val="bg1"/>
                </a:solidFill>
                <a:latin typeface="Lato"/>
              </a:rPr>
              <a:t>Which Vaccine are available?</a:t>
            </a:r>
            <a:endParaRPr lang="en-US" sz="3600" b="1" dirty="0">
              <a:solidFill>
                <a:schemeClr val="bg1"/>
              </a:solidFill>
            </a:endParaRPr>
          </a:p>
        </p:txBody>
      </p:sp>
      <p:pic>
        <p:nvPicPr>
          <p:cNvPr id="17410" name="Picture 2" descr="https://149400146.v2.pressablecdn.com/wp-content/uploads/2021/08/IG-Teens-COVID19-Vaccine--300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500" y="1378575"/>
            <a:ext cx="3927475" cy="392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665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0" y="1582341"/>
            <a:ext cx="8750300" cy="3139321"/>
          </a:xfrm>
          <a:prstGeom prst="rect">
            <a:avLst/>
          </a:prstGeom>
        </p:spPr>
        <p:txBody>
          <a:bodyPr wrap="square">
            <a:spAutoFit/>
          </a:bodyPr>
          <a:lstStyle/>
          <a:p>
            <a:pPr marL="285750" indent="-285750">
              <a:buFont typeface="Arial" panose="020B0604020202020204" pitchFamily="34" charset="0"/>
              <a:buChar char="•"/>
            </a:pPr>
            <a:r>
              <a:rPr lang="en-US" dirty="0">
                <a:solidFill>
                  <a:srgbClr val="3C4245"/>
                </a:solidFill>
                <a:latin typeface="Arial" panose="020B0604020202020204" pitchFamily="34" charset="0"/>
              </a:rPr>
              <a:t>The COVID-19 vaccines are safe for most people 18 years and older, including those with pre-existing conditions of any kind, including auto-immune </a:t>
            </a:r>
            <a:r>
              <a:rPr lang="en-US" dirty="0" smtClean="0">
                <a:solidFill>
                  <a:srgbClr val="3C4245"/>
                </a:solidFill>
                <a:latin typeface="Arial" panose="020B0604020202020204" pitchFamily="34" charset="0"/>
              </a:rPr>
              <a:t>disorders</a:t>
            </a:r>
          </a:p>
          <a:p>
            <a:pPr marL="285750" indent="-285750">
              <a:buFont typeface="Arial" panose="020B0604020202020204" pitchFamily="34" charset="0"/>
              <a:buChar char="•"/>
            </a:pPr>
            <a:r>
              <a:rPr lang="en-US" dirty="0" smtClean="0">
                <a:solidFill>
                  <a:srgbClr val="3C4245"/>
                </a:solidFill>
                <a:latin typeface="Arial" panose="020B0604020202020204" pitchFamily="34" charset="0"/>
              </a:rPr>
              <a:t>These </a:t>
            </a:r>
            <a:r>
              <a:rPr lang="en-US" dirty="0">
                <a:solidFill>
                  <a:srgbClr val="3C4245"/>
                </a:solidFill>
                <a:latin typeface="Arial" panose="020B0604020202020204" pitchFamily="34" charset="0"/>
              </a:rPr>
              <a:t>conditions include: hypertension, diabetes, asthma, pulmonary, liver and kidney disease, as well as chronic infections that are stable and </a:t>
            </a:r>
            <a:r>
              <a:rPr lang="en-US" dirty="0" smtClean="0">
                <a:solidFill>
                  <a:srgbClr val="3C4245"/>
                </a:solidFill>
                <a:latin typeface="Arial" panose="020B0604020202020204" pitchFamily="34" charset="0"/>
              </a:rPr>
              <a:t>controlled</a:t>
            </a:r>
            <a:endParaRPr lang="en-US" dirty="0">
              <a:solidFill>
                <a:srgbClr val="3C4245"/>
              </a:solidFill>
              <a:latin typeface="Arial" panose="020B0604020202020204" pitchFamily="34" charset="0"/>
            </a:endParaRPr>
          </a:p>
          <a:p>
            <a:pPr marL="285750" indent="-285750">
              <a:buFont typeface="Arial" panose="020B0604020202020204" pitchFamily="34" charset="0"/>
              <a:buChar char="•"/>
            </a:pPr>
            <a:r>
              <a:rPr lang="en-US" dirty="0">
                <a:solidFill>
                  <a:srgbClr val="3C4245"/>
                </a:solidFill>
                <a:latin typeface="Arial" panose="020B0604020202020204" pitchFamily="34" charset="0"/>
              </a:rPr>
              <a:t>If supplies are limited in your area, discuss your situation with your care provider if you:</a:t>
            </a:r>
          </a:p>
          <a:p>
            <a:pPr marL="742950" lvl="1" indent="-285750">
              <a:buFont typeface="Arial" panose="020B0604020202020204" pitchFamily="34" charset="0"/>
              <a:buChar char="•"/>
            </a:pPr>
            <a:r>
              <a:rPr lang="en-US" dirty="0">
                <a:solidFill>
                  <a:srgbClr val="3C4245"/>
                </a:solidFill>
                <a:latin typeface="Arial" panose="020B0604020202020204" pitchFamily="34" charset="0"/>
              </a:rPr>
              <a:t>Have a compromised immune system</a:t>
            </a:r>
          </a:p>
          <a:p>
            <a:pPr marL="742950" lvl="1" indent="-285750">
              <a:buFont typeface="Arial" panose="020B0604020202020204" pitchFamily="34" charset="0"/>
              <a:buChar char="•"/>
            </a:pPr>
            <a:r>
              <a:rPr lang="en-US" dirty="0">
                <a:solidFill>
                  <a:srgbClr val="3C4245"/>
                </a:solidFill>
                <a:latin typeface="Arial" panose="020B0604020202020204" pitchFamily="34" charset="0"/>
              </a:rPr>
              <a:t>Are pregnant or nursing your baby</a:t>
            </a:r>
          </a:p>
          <a:p>
            <a:pPr marL="742950" lvl="1" indent="-285750">
              <a:buFont typeface="Arial" panose="020B0604020202020204" pitchFamily="34" charset="0"/>
              <a:buChar char="•"/>
            </a:pPr>
            <a:r>
              <a:rPr lang="en-US" dirty="0">
                <a:solidFill>
                  <a:srgbClr val="3C4245"/>
                </a:solidFill>
                <a:latin typeface="Arial" panose="020B0604020202020204" pitchFamily="34" charset="0"/>
              </a:rPr>
              <a:t>Have a history of severe allergies, particularly to a vaccine (or any of the ingredients in the vaccine)</a:t>
            </a:r>
          </a:p>
          <a:p>
            <a:pPr marL="742950" lvl="1" indent="-285750">
              <a:buFont typeface="Arial" panose="020B0604020202020204" pitchFamily="34" charset="0"/>
              <a:buChar char="•"/>
            </a:pPr>
            <a:r>
              <a:rPr lang="en-US" dirty="0">
                <a:solidFill>
                  <a:srgbClr val="3C4245"/>
                </a:solidFill>
                <a:latin typeface="Arial" panose="020B0604020202020204" pitchFamily="34" charset="0"/>
              </a:rPr>
              <a:t>Are severely frail </a:t>
            </a:r>
            <a:endParaRPr lang="en-US" b="0" i="0" dirty="0">
              <a:solidFill>
                <a:srgbClr val="3C4245"/>
              </a:solidFill>
              <a:effectLst/>
              <a:latin typeface="Arial" panose="020B0604020202020204" pitchFamily="34" charset="0"/>
            </a:endParaRPr>
          </a:p>
        </p:txBody>
      </p:sp>
    </p:spTree>
    <p:extLst>
      <p:ext uri="{BB962C8B-B14F-4D97-AF65-F5344CB8AC3E}">
        <p14:creationId xmlns:p14="http://schemas.microsoft.com/office/powerpoint/2010/main" val="357696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7800" y="1175246"/>
            <a:ext cx="11595100" cy="3693319"/>
          </a:xfrm>
          <a:prstGeom prst="rect">
            <a:avLst/>
          </a:prstGeom>
        </p:spPr>
        <p:txBody>
          <a:bodyPr wrap="square">
            <a:spAutoFit/>
          </a:bodyPr>
          <a:lstStyle/>
          <a:p>
            <a:r>
              <a:rPr lang="en-US" dirty="0">
                <a:solidFill>
                  <a:srgbClr val="EA1338"/>
                </a:solidFill>
                <a:latin typeface="Open Sans"/>
              </a:rPr>
              <a:t>General Public - </a:t>
            </a:r>
            <a:r>
              <a:rPr lang="en-US" b="1" dirty="0">
                <a:solidFill>
                  <a:srgbClr val="EA1338"/>
                </a:solidFill>
                <a:latin typeface="Open Sans"/>
              </a:rPr>
              <a:t>All 12+ Citizens</a:t>
            </a:r>
            <a:r>
              <a:rPr lang="en-US" dirty="0">
                <a:solidFill>
                  <a:srgbClr val="EA1338"/>
                </a:solidFill>
                <a:latin typeface="Open Sans"/>
              </a:rPr>
              <a:t> Register yourself by sending your </a:t>
            </a:r>
            <a:r>
              <a:rPr lang="en-US" b="1" dirty="0">
                <a:solidFill>
                  <a:srgbClr val="EA1338"/>
                </a:solidFill>
                <a:latin typeface="Open Sans"/>
              </a:rPr>
              <a:t>CNIC no</a:t>
            </a:r>
            <a:r>
              <a:rPr lang="en-US" dirty="0">
                <a:solidFill>
                  <a:srgbClr val="EA1338"/>
                </a:solidFill>
                <a:latin typeface="Open Sans"/>
              </a:rPr>
              <a:t> to </a:t>
            </a:r>
            <a:r>
              <a:rPr lang="en-US" b="1" dirty="0">
                <a:solidFill>
                  <a:srgbClr val="EA1338"/>
                </a:solidFill>
                <a:latin typeface="Open Sans"/>
              </a:rPr>
              <a:t>1166</a:t>
            </a:r>
            <a:r>
              <a:rPr lang="en-US" dirty="0">
                <a:solidFill>
                  <a:srgbClr val="EA1338"/>
                </a:solidFill>
                <a:latin typeface="Open Sans"/>
              </a:rPr>
              <a:t> (free </a:t>
            </a:r>
            <a:r>
              <a:rPr lang="en-US" dirty="0" err="1">
                <a:solidFill>
                  <a:srgbClr val="EA1338"/>
                </a:solidFill>
                <a:latin typeface="Open Sans"/>
              </a:rPr>
              <a:t>sms</a:t>
            </a:r>
            <a:r>
              <a:rPr lang="en-US" dirty="0">
                <a:solidFill>
                  <a:srgbClr val="EA1338"/>
                </a:solidFill>
                <a:latin typeface="Open Sans"/>
              </a:rPr>
              <a:t>) from any mobile no or </a:t>
            </a:r>
            <a:r>
              <a:rPr lang="en-US" dirty="0">
                <a:solidFill>
                  <a:srgbClr val="EA1338"/>
                </a:solidFill>
                <a:latin typeface="Open Sans"/>
                <a:hlinkClick r:id="rId2"/>
              </a:rPr>
              <a:t>visit nims.nadra.gov.pk and just walk-in to nearest </a:t>
            </a:r>
            <a:r>
              <a:rPr lang="en-US" dirty="0" err="1">
                <a:solidFill>
                  <a:srgbClr val="EA1338"/>
                </a:solidFill>
                <a:latin typeface="Open Sans"/>
                <a:hlinkClick r:id="rId2"/>
              </a:rPr>
              <a:t>centre</a:t>
            </a:r>
            <a:r>
              <a:rPr lang="en-US" dirty="0">
                <a:solidFill>
                  <a:srgbClr val="EA1338"/>
                </a:solidFill>
                <a:latin typeface="Open Sans"/>
                <a:hlinkClick r:id="rId2"/>
              </a:rPr>
              <a:t> for vaccination.</a:t>
            </a:r>
            <a:r>
              <a:rPr lang="en-US" dirty="0">
                <a:solidFill>
                  <a:srgbClr val="EA1338"/>
                </a:solidFill>
                <a:latin typeface="Open Sans"/>
              </a:rPr>
              <a:t> (Only Pfizer vaccine will be administered to age group 12 to 18 years.</a:t>
            </a:r>
          </a:p>
          <a:p>
            <a:pPr algn="just"/>
            <a:endParaRPr lang="en-US" b="1" dirty="0" smtClean="0">
              <a:solidFill>
                <a:srgbClr val="7C7C7C"/>
              </a:solidFill>
              <a:latin typeface="Open Sans"/>
            </a:endParaRPr>
          </a:p>
          <a:p>
            <a:pPr algn="just"/>
            <a:r>
              <a:rPr lang="en-US" b="1" dirty="0" smtClean="0">
                <a:solidFill>
                  <a:srgbClr val="7C7C7C"/>
                </a:solidFill>
                <a:latin typeface="Open Sans"/>
              </a:rPr>
              <a:t>2nd </a:t>
            </a:r>
            <a:r>
              <a:rPr lang="en-US" b="1" dirty="0">
                <a:solidFill>
                  <a:srgbClr val="7C7C7C"/>
                </a:solidFill>
                <a:latin typeface="Open Sans"/>
              </a:rPr>
              <a:t>Dose</a:t>
            </a:r>
            <a:r>
              <a:rPr lang="en-US" dirty="0">
                <a:solidFill>
                  <a:srgbClr val="7C7C7C"/>
                </a:solidFill>
                <a:latin typeface="Open Sans"/>
              </a:rPr>
              <a:t> - Message to Citizens will be sent automatically 48/24 hours before the due date from 1166.</a:t>
            </a:r>
          </a:p>
          <a:p>
            <a:pPr algn="just"/>
            <a:endParaRPr lang="en-US" dirty="0" smtClean="0">
              <a:solidFill>
                <a:srgbClr val="7C7C7C"/>
              </a:solidFill>
              <a:latin typeface="Open Sans"/>
            </a:endParaRPr>
          </a:p>
          <a:p>
            <a:pPr algn="just"/>
            <a:r>
              <a:rPr lang="en-US" dirty="0" smtClean="0">
                <a:solidFill>
                  <a:srgbClr val="7C7C7C"/>
                </a:solidFill>
                <a:latin typeface="Open Sans"/>
              </a:rPr>
              <a:t>Immunocompromised </a:t>
            </a:r>
            <a:r>
              <a:rPr lang="en-US" dirty="0">
                <a:solidFill>
                  <a:srgbClr val="7C7C7C"/>
                </a:solidFill>
                <a:latin typeface="Open Sans"/>
              </a:rPr>
              <a:t>(unvaccinated). Unvaccinated immuno-compromised individuals of </a:t>
            </a:r>
            <a:r>
              <a:rPr lang="en-US" b="1" dirty="0">
                <a:solidFill>
                  <a:srgbClr val="7C7C7C"/>
                </a:solidFill>
                <a:latin typeface="Open Sans"/>
              </a:rPr>
              <a:t>12 years and above</a:t>
            </a:r>
            <a:r>
              <a:rPr lang="en-US" dirty="0">
                <a:solidFill>
                  <a:srgbClr val="7C7C7C"/>
                </a:solidFill>
                <a:latin typeface="Open Sans"/>
              </a:rPr>
              <a:t> will be vaccinated with Pfizer vaccine ONLY (free of cost) as per instructions already issued </a:t>
            </a:r>
            <a:r>
              <a:rPr lang="en-US" dirty="0" smtClean="0">
                <a:solidFill>
                  <a:srgbClr val="7C7C7C"/>
                </a:solidFill>
                <a:latin typeface="Open Sans"/>
              </a:rPr>
              <a:t>earlier</a:t>
            </a:r>
            <a:endParaRPr lang="en-US" dirty="0">
              <a:solidFill>
                <a:srgbClr val="7C7C7C"/>
              </a:solidFill>
              <a:latin typeface="Open Sans"/>
            </a:endParaRPr>
          </a:p>
          <a:p>
            <a:pPr>
              <a:buFont typeface="Arial" panose="020B0604020202020204" pitchFamily="34" charset="0"/>
              <a:buChar char="•"/>
            </a:pPr>
            <a:r>
              <a:rPr lang="en-US" dirty="0" smtClean="0">
                <a:solidFill>
                  <a:srgbClr val="7C7C7C"/>
                </a:solidFill>
                <a:latin typeface="Open Sans"/>
              </a:rPr>
              <a:t>12-18 </a:t>
            </a:r>
            <a:r>
              <a:rPr lang="en-US" dirty="0">
                <a:solidFill>
                  <a:srgbClr val="7C7C7C"/>
                </a:solidFill>
                <a:latin typeface="Open Sans"/>
              </a:rPr>
              <a:t>years will be free of cost with Pfizer if individual is unvaccinated. However, additional dose(s) will be charged.</a:t>
            </a:r>
          </a:p>
          <a:p>
            <a:pPr>
              <a:buFont typeface="Arial" panose="020B0604020202020204" pitchFamily="34" charset="0"/>
              <a:buChar char="•"/>
            </a:pPr>
            <a:r>
              <a:rPr lang="en-US" dirty="0">
                <a:solidFill>
                  <a:srgbClr val="7C7C7C"/>
                </a:solidFill>
                <a:latin typeface="Open Sans"/>
              </a:rPr>
              <a:t>All 18+ yrs. Pfizer or </a:t>
            </a:r>
            <a:r>
              <a:rPr lang="en-US" dirty="0" err="1">
                <a:solidFill>
                  <a:srgbClr val="7C7C7C"/>
                </a:solidFill>
                <a:latin typeface="Open Sans"/>
              </a:rPr>
              <a:t>Sinopharm</a:t>
            </a:r>
            <a:r>
              <a:rPr lang="en-US" dirty="0">
                <a:solidFill>
                  <a:srgbClr val="7C7C7C"/>
                </a:solidFill>
                <a:latin typeface="Open Sans"/>
              </a:rPr>
              <a:t> or </a:t>
            </a:r>
            <a:r>
              <a:rPr lang="en-US" dirty="0" err="1">
                <a:solidFill>
                  <a:srgbClr val="7C7C7C"/>
                </a:solidFill>
                <a:latin typeface="Open Sans"/>
              </a:rPr>
              <a:t>Sinovac</a:t>
            </a:r>
            <a:r>
              <a:rPr lang="en-US" dirty="0">
                <a:solidFill>
                  <a:srgbClr val="7C7C7C"/>
                </a:solidFill>
                <a:latin typeface="Open Sans"/>
              </a:rPr>
              <a:t> (as per country requirement on payment).</a:t>
            </a:r>
          </a:p>
          <a:p>
            <a:pPr>
              <a:buFont typeface="Arial" panose="020B0604020202020204" pitchFamily="34" charset="0"/>
              <a:buChar char="•"/>
            </a:pPr>
            <a:r>
              <a:rPr lang="en-US" dirty="0">
                <a:solidFill>
                  <a:srgbClr val="7C7C7C"/>
                </a:solidFill>
                <a:latin typeface="Open Sans"/>
              </a:rPr>
              <a:t>Additional dose(s) of vaccine will be administered at individual’s risk. In case of children below 18 years of age, at parent’s / guardian’s risk.</a:t>
            </a:r>
            <a:endParaRPr lang="en-US" b="0" i="0" dirty="0">
              <a:solidFill>
                <a:srgbClr val="7C7C7C"/>
              </a:solidFill>
              <a:effectLst/>
              <a:latin typeface="Open Sans"/>
            </a:endParaRPr>
          </a:p>
        </p:txBody>
      </p:sp>
    </p:spTree>
    <p:extLst>
      <p:ext uri="{BB962C8B-B14F-4D97-AF65-F5344CB8AC3E}">
        <p14:creationId xmlns:p14="http://schemas.microsoft.com/office/powerpoint/2010/main" val="1250686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16837"/>
            <a:ext cx="7581900" cy="4351338"/>
          </a:xfrm>
        </p:spPr>
        <p:txBody>
          <a:bodyPr>
            <a:normAutofit fontScale="92500" lnSpcReduction="20000"/>
          </a:bodyPr>
          <a:lstStyle/>
          <a:p>
            <a:r>
              <a:rPr lang="en-US" sz="3000" dirty="0"/>
              <a:t>No COVID-19 vaccine is made using the whole killed or weakened viruses </a:t>
            </a:r>
          </a:p>
          <a:p>
            <a:r>
              <a:rPr lang="en-US" sz="3000" dirty="0"/>
              <a:t>One vaccine is made with a piece of the COVID virus, and two are mRNA vaccines and made with no virus </a:t>
            </a:r>
          </a:p>
          <a:p>
            <a:r>
              <a:rPr lang="en-US" sz="3000" dirty="0"/>
              <a:t>None of the vaccines can give a person </a:t>
            </a:r>
            <a:r>
              <a:rPr lang="en-US" sz="3000" dirty="0" smtClean="0"/>
              <a:t>COVID-19</a:t>
            </a:r>
          </a:p>
          <a:p>
            <a:pPr lvl="0"/>
            <a:r>
              <a:rPr lang="en-US" sz="3000" dirty="0"/>
              <a:t>All three COVID-19 vaccines protect people by making their body recognize a piece of the outside of the COVID-19 virus called the “spike protein</a:t>
            </a:r>
            <a:r>
              <a:rPr lang="en-US" sz="3000" dirty="0" smtClean="0"/>
              <a:t>”</a:t>
            </a:r>
            <a:endParaRPr lang="en-US" sz="3000" dirty="0"/>
          </a:p>
          <a:p>
            <a:endParaRPr lang="en-US" sz="3000" dirty="0"/>
          </a:p>
          <a:p>
            <a:endParaRPr lang="en-US" dirty="0"/>
          </a:p>
        </p:txBody>
      </p:sp>
      <p:pic>
        <p:nvPicPr>
          <p:cNvPr id="4" name="Picture 3" descr="A picture containing plant&#10;&#10;Description automatically generated">
            <a:extLst>
              <a:ext uri="{FF2B5EF4-FFF2-40B4-BE49-F238E27FC236}">
                <a16:creationId xmlns:a16="http://schemas.microsoft.com/office/drawing/2014/main" id="{FEE4C66D-994A-AD4D-81CB-E933FA3D99B5}"/>
              </a:ext>
            </a:extLst>
          </p:cNvPr>
          <p:cNvPicPr>
            <a:picLocks noChangeAspect="1"/>
          </p:cNvPicPr>
          <p:nvPr/>
        </p:nvPicPr>
        <p:blipFill>
          <a:blip r:embed="rId2"/>
          <a:stretch>
            <a:fillRect/>
          </a:stretch>
        </p:blipFill>
        <p:spPr>
          <a:xfrm>
            <a:off x="8420100" y="4001294"/>
            <a:ext cx="3293916" cy="1844593"/>
          </a:xfrm>
          <a:prstGeom prst="rect">
            <a:avLst/>
          </a:prstGeom>
        </p:spPr>
      </p:pic>
      <p:sp>
        <p:nvSpPr>
          <p:cNvPr id="5" name="TextBox 4">
            <a:extLst>
              <a:ext uri="{FF2B5EF4-FFF2-40B4-BE49-F238E27FC236}">
                <a16:creationId xmlns:a16="http://schemas.microsoft.com/office/drawing/2014/main" id="{BFE26017-D259-AD44-8AAD-06B6EA495284}"/>
              </a:ext>
            </a:extLst>
          </p:cNvPr>
          <p:cNvSpPr txBox="1"/>
          <p:nvPr/>
        </p:nvSpPr>
        <p:spPr>
          <a:xfrm>
            <a:off x="9762188" y="2584381"/>
            <a:ext cx="1798890" cy="523220"/>
          </a:xfrm>
          <a:prstGeom prst="rect">
            <a:avLst/>
          </a:prstGeom>
          <a:noFill/>
        </p:spPr>
        <p:txBody>
          <a:bodyPr wrap="none" rtlCol="0">
            <a:spAutoFit/>
          </a:bodyPr>
          <a:lstStyle/>
          <a:p>
            <a:r>
              <a:rPr lang="en-US" dirty="0">
                <a:latin typeface="+mj-lt"/>
              </a:rPr>
              <a:t>The red knobs are the </a:t>
            </a:r>
          </a:p>
          <a:p>
            <a:r>
              <a:rPr lang="en-US" dirty="0">
                <a:latin typeface="+mj-lt"/>
              </a:rPr>
              <a:t>“spike protein”</a:t>
            </a:r>
          </a:p>
        </p:txBody>
      </p:sp>
      <p:cxnSp>
        <p:nvCxnSpPr>
          <p:cNvPr id="6" name="Straight Arrow Connector 5">
            <a:extLst>
              <a:ext uri="{FF2B5EF4-FFF2-40B4-BE49-F238E27FC236}">
                <a16:creationId xmlns:a16="http://schemas.microsoft.com/office/drawing/2014/main" id="{DA2A79B6-6A32-8147-970C-79747E2B03E3}"/>
              </a:ext>
            </a:extLst>
          </p:cNvPr>
          <p:cNvCxnSpPr>
            <a:cxnSpLocks/>
          </p:cNvCxnSpPr>
          <p:nvPr/>
        </p:nvCxnSpPr>
        <p:spPr>
          <a:xfrm flipH="1">
            <a:off x="10176754" y="3238500"/>
            <a:ext cx="135646" cy="7366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738515A-DC24-4FF1-85F9-68F50ED8147F}"/>
              </a:ext>
            </a:extLst>
          </p:cNvPr>
          <p:cNvSpPr txBox="1"/>
          <p:nvPr/>
        </p:nvSpPr>
        <p:spPr>
          <a:xfrm>
            <a:off x="1" y="17925"/>
            <a:ext cx="12192000" cy="492443"/>
          </a:xfrm>
          <a:prstGeom prst="rect">
            <a:avLst/>
          </a:prstGeom>
          <a:solidFill>
            <a:schemeClr val="accent1"/>
          </a:solid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smtClean="0">
                <a:latin typeface="Calibri" panose="020F0502020204030204" pitchFamily="34" charset="0"/>
                <a:cs typeface="Calibri" panose="020F0502020204030204" pitchFamily="34" charset="0"/>
              </a:rPr>
              <a:t>What </a:t>
            </a:r>
            <a:r>
              <a:rPr lang="en-US" sz="3200" dirty="0" smtClean="0"/>
              <a:t>COVID-19 Vaccines</a:t>
            </a:r>
            <a:r>
              <a:rPr lang="en-US" sz="3200" dirty="0" smtClean="0">
                <a:latin typeface="Calibri" panose="020F0502020204030204" pitchFamily="34" charset="0"/>
                <a:cs typeface="Calibri" panose="020F0502020204030204" pitchFamily="34" charset="0"/>
              </a:rPr>
              <a:t> have the risk </a:t>
            </a:r>
            <a:r>
              <a:rPr lang="en-US" sz="3200" dirty="0">
                <a:latin typeface="Calibri" panose="020F0502020204030204" pitchFamily="34" charset="0"/>
                <a:cs typeface="Calibri" panose="020F0502020204030204" pitchFamily="34" charset="0"/>
              </a:rPr>
              <a:t>of getting </a:t>
            </a:r>
            <a:r>
              <a:rPr lang="en-US" sz="3200" dirty="0" smtClean="0">
                <a:latin typeface="Calibri" panose="020F0502020204030204" pitchFamily="34" charset="0"/>
                <a:cs typeface="Calibri" panose="020F0502020204030204" pitchFamily="34" charset="0"/>
              </a:rPr>
              <a:t>COVID-19?</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5603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9482" y="234434"/>
            <a:ext cx="9794733" cy="646331"/>
          </a:xfrm>
          <a:prstGeom prst="rect">
            <a:avLst/>
          </a:prstGeom>
        </p:spPr>
        <p:txBody>
          <a:bodyPr wrap="none">
            <a:spAutoFit/>
          </a:bodyPr>
          <a:lstStyle/>
          <a:p>
            <a:r>
              <a:rPr lang="en-US" sz="3600" b="1" dirty="0">
                <a:solidFill>
                  <a:schemeClr val="bg1"/>
                </a:solidFill>
                <a:latin typeface="Montserrat"/>
              </a:rPr>
              <a:t>COVID Vaccine for Children 12-17 Years Old</a:t>
            </a:r>
            <a:endParaRPr lang="en-US" sz="3600" dirty="0">
              <a:solidFill>
                <a:schemeClr val="bg1"/>
              </a:solidFill>
            </a:endParaRPr>
          </a:p>
        </p:txBody>
      </p:sp>
      <p:pic>
        <p:nvPicPr>
          <p:cNvPr id="18434" name="Picture 2" descr="Pakistani students back in school after more than six months - Times of  I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7900"/>
            <a:ext cx="12192000" cy="557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503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16837"/>
            <a:ext cx="8394700" cy="4351338"/>
          </a:xfrm>
        </p:spPr>
        <p:txBody>
          <a:bodyPr>
            <a:normAutofit/>
          </a:bodyPr>
          <a:lstStyle/>
          <a:p>
            <a:pPr marL="457200" indent="-457200">
              <a:lnSpc>
                <a:spcPct val="115000"/>
              </a:lnSpc>
              <a:spcBef>
                <a:spcPts val="0"/>
              </a:spcBef>
              <a:buClr>
                <a:srgbClr val="0C2675"/>
              </a:buClr>
              <a:buSzPts val="3000"/>
            </a:pPr>
            <a:r>
              <a:rPr lang="en-US" sz="2933" dirty="0"/>
              <a:t>Use messenger RNA (mRNA)</a:t>
            </a:r>
          </a:p>
          <a:p>
            <a:pPr indent="-558786">
              <a:lnSpc>
                <a:spcPct val="115000"/>
              </a:lnSpc>
              <a:spcBef>
                <a:spcPts val="0"/>
              </a:spcBef>
              <a:buClr>
                <a:srgbClr val="0C2675"/>
              </a:buClr>
              <a:buSzPts val="3000"/>
            </a:pPr>
            <a:r>
              <a:rPr lang="en-US" sz="2933" dirty="0"/>
              <a:t>mRNA is a protein that:</a:t>
            </a:r>
          </a:p>
          <a:p>
            <a:pPr marL="457200" lvl="1" indent="-457200">
              <a:lnSpc>
                <a:spcPct val="115000"/>
              </a:lnSpc>
              <a:buClr>
                <a:srgbClr val="00A2A0"/>
              </a:buClr>
              <a:buSzPts val="2200"/>
            </a:pPr>
            <a:r>
              <a:rPr lang="en-US" sz="2933" dirty="0"/>
              <a:t>Gives a body instructions to recognize the COVID virus that causes the disease and to kill it before it can make you sick</a:t>
            </a:r>
          </a:p>
          <a:p>
            <a:pPr indent="-558786">
              <a:lnSpc>
                <a:spcPct val="115000"/>
              </a:lnSpc>
              <a:spcBef>
                <a:spcPts val="0"/>
              </a:spcBef>
              <a:buClr>
                <a:srgbClr val="0C2675"/>
              </a:buClr>
              <a:buSzPts val="3000"/>
            </a:pPr>
            <a:endParaRPr lang="en-US" sz="2933" dirty="0"/>
          </a:p>
          <a:p>
            <a:pPr marL="457200" indent="-457200">
              <a:lnSpc>
                <a:spcPct val="115000"/>
              </a:lnSpc>
              <a:spcBef>
                <a:spcPts val="0"/>
              </a:spcBef>
              <a:buClr>
                <a:srgbClr val="0C2675"/>
              </a:buClr>
              <a:buSzPts val="3000"/>
            </a:pPr>
            <a:r>
              <a:rPr lang="en-US" sz="2933" dirty="0"/>
              <a:t>mRNA </a:t>
            </a:r>
            <a:r>
              <a:rPr lang="en-US" sz="2933" dirty="0"/>
              <a:t>is not DNA, and does not interact or change an individual’s DNA in any way</a:t>
            </a:r>
          </a:p>
          <a:p>
            <a:endParaRPr lang="en-US" sz="3000" dirty="0"/>
          </a:p>
          <a:p>
            <a:endParaRPr lang="en-US" dirty="0"/>
          </a:p>
        </p:txBody>
      </p:sp>
      <p:sp>
        <p:nvSpPr>
          <p:cNvPr id="8" name="TextBox 7">
            <a:extLst>
              <a:ext uri="{FF2B5EF4-FFF2-40B4-BE49-F238E27FC236}">
                <a16:creationId xmlns:a16="http://schemas.microsoft.com/office/drawing/2014/main" id="{E738515A-DC24-4FF1-85F9-68F50ED8147F}"/>
              </a:ext>
            </a:extLst>
          </p:cNvPr>
          <p:cNvSpPr txBox="1"/>
          <p:nvPr/>
        </p:nvSpPr>
        <p:spPr>
          <a:xfrm>
            <a:off x="1" y="17925"/>
            <a:ext cx="12192000" cy="492443"/>
          </a:xfrm>
          <a:prstGeom prst="rect">
            <a:avLst/>
          </a:prstGeom>
          <a:solidFill>
            <a:schemeClr val="accent1"/>
          </a:solid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t>Pfizer and </a:t>
            </a:r>
            <a:r>
              <a:rPr lang="en-US" sz="3200" dirty="0" err="1"/>
              <a:t>Moderna</a:t>
            </a:r>
            <a:r>
              <a:rPr lang="en-US" sz="3200" dirty="0"/>
              <a:t> COVID-19 Vaccines</a:t>
            </a:r>
            <a:endParaRPr lang="en-US" sz="3200" dirty="0">
              <a:latin typeface="Calibri" panose="020F0502020204030204" pitchFamily="34" charset="0"/>
              <a:cs typeface="Calibri" panose="020F0502020204030204" pitchFamily="34" charset="0"/>
            </a:endParaRPr>
          </a:p>
        </p:txBody>
      </p:sp>
      <p:pic>
        <p:nvPicPr>
          <p:cNvPr id="7" name="Picture 4">
            <a:extLst>
              <a:ext uri="{FF2B5EF4-FFF2-40B4-BE49-F238E27FC236}">
                <a16:creationId xmlns:a16="http://schemas.microsoft.com/office/drawing/2014/main" id="{56B00157-74EE-40F8-9218-C6E46BCA0AFD}"/>
              </a:ext>
            </a:extLst>
          </p:cNvPr>
          <p:cNvPicPr>
            <a:picLocks noChangeAspect="1"/>
          </p:cNvPicPr>
          <p:nvPr/>
        </p:nvPicPr>
        <p:blipFill>
          <a:blip r:embed="rId2"/>
          <a:stretch>
            <a:fillRect/>
          </a:stretch>
        </p:blipFill>
        <p:spPr>
          <a:xfrm>
            <a:off x="9010051" y="1115378"/>
            <a:ext cx="2743200" cy="1448410"/>
          </a:xfrm>
          <a:prstGeom prst="rect">
            <a:avLst/>
          </a:prstGeom>
        </p:spPr>
      </p:pic>
    </p:spTree>
    <p:extLst>
      <p:ext uri="{BB962C8B-B14F-4D97-AF65-F5344CB8AC3E}">
        <p14:creationId xmlns:p14="http://schemas.microsoft.com/office/powerpoint/2010/main" val="1242886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hould You Get a COVID Booster or Third Dose? – Cleveland Cli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7681" y="947786"/>
            <a:ext cx="8474319" cy="5580014"/>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Delaware Vaccine Providers Advised to Offer Booster Doses for Al - WBOC T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47786"/>
            <a:ext cx="3717681" cy="5580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683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Overview</a:t>
            </a:r>
          </a:p>
        </p:txBody>
      </p:sp>
      <p:sp>
        <p:nvSpPr>
          <p:cNvPr id="3" name="Content Placeholder 2"/>
          <p:cNvSpPr>
            <a:spLocks noGrp="1"/>
          </p:cNvSpPr>
          <p:nvPr>
            <p:ph idx="1"/>
          </p:nvPr>
        </p:nvSpPr>
        <p:spPr>
          <a:xfrm>
            <a:off x="838200" y="1825625"/>
            <a:ext cx="5943600" cy="4351338"/>
          </a:xfrm>
        </p:spPr>
        <p:txBody>
          <a:bodyPr/>
          <a:lstStyle/>
          <a:p>
            <a:r>
              <a:rPr lang="en-US" dirty="0" smtClean="0"/>
              <a:t>National </a:t>
            </a:r>
            <a:r>
              <a:rPr lang="en-US" dirty="0" err="1" smtClean="0"/>
              <a:t>Vaccinataion</a:t>
            </a:r>
            <a:r>
              <a:rPr lang="en-US" dirty="0" smtClean="0"/>
              <a:t> update</a:t>
            </a:r>
          </a:p>
          <a:p>
            <a:r>
              <a:rPr lang="en-US" dirty="0" smtClean="0"/>
              <a:t>Review </a:t>
            </a:r>
            <a:r>
              <a:rPr lang="en-US" dirty="0"/>
              <a:t>COVID vaccine </a:t>
            </a:r>
            <a:r>
              <a:rPr lang="en-US" dirty="0" smtClean="0"/>
              <a:t>basics</a:t>
            </a:r>
          </a:p>
          <a:p>
            <a:r>
              <a:rPr lang="en-US" dirty="0"/>
              <a:t>Who Are We Vaccinating</a:t>
            </a:r>
            <a:r>
              <a:rPr lang="en-US" dirty="0" smtClean="0"/>
              <a:t>?</a:t>
            </a:r>
          </a:p>
          <a:p>
            <a:r>
              <a:rPr lang="en-US" dirty="0" smtClean="0"/>
              <a:t>Booster dose policy</a:t>
            </a:r>
          </a:p>
          <a:p>
            <a:endParaRPr lang="en-US" dirty="0"/>
          </a:p>
        </p:txBody>
      </p:sp>
      <p:pic>
        <p:nvPicPr>
          <p:cNvPr id="4" name="Picture 5" descr="Image of a doctor pointing to a white board">
            <a:extLst>
              <a:ext uri="{FF2B5EF4-FFF2-40B4-BE49-F238E27FC236}">
                <a16:creationId xmlns:a16="http://schemas.microsoft.com/office/drawing/2014/main" id="{B899E23B-5B1A-457D-B4A1-C058169E9B06}"/>
              </a:ext>
            </a:extLst>
          </p:cNvPr>
          <p:cNvPicPr>
            <a:picLocks noChangeAspect="1"/>
          </p:cNvPicPr>
          <p:nvPr/>
        </p:nvPicPr>
        <p:blipFill>
          <a:blip r:embed="rId2"/>
          <a:stretch>
            <a:fillRect/>
          </a:stretch>
        </p:blipFill>
        <p:spPr>
          <a:xfrm>
            <a:off x="7099300" y="1808747"/>
            <a:ext cx="4935747" cy="4935747"/>
          </a:xfrm>
          <a:prstGeom prst="rect">
            <a:avLst/>
          </a:prstGeom>
        </p:spPr>
      </p:pic>
    </p:spTree>
    <p:extLst>
      <p:ext uri="{BB962C8B-B14F-4D97-AF65-F5344CB8AC3E}">
        <p14:creationId xmlns:p14="http://schemas.microsoft.com/office/powerpoint/2010/main" val="3404751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149400146.v2.pressablecdn.com/wp-content/uploads/2021/10/Booster-Flow-Chart-10-2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98723"/>
            <a:ext cx="10985499" cy="6759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112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52DB4-D43C-4445-AD74-C2E8D31C2990}"/>
              </a:ext>
            </a:extLst>
          </p:cNvPr>
          <p:cNvSpPr txBox="1"/>
          <p:nvPr/>
        </p:nvSpPr>
        <p:spPr>
          <a:xfrm>
            <a:off x="311147" y="232573"/>
            <a:ext cx="11314323" cy="830997"/>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dirty="0"/>
              <a:t>Do I Need a Third Dose of mRNA Vaccine (Pfizer or </a:t>
            </a:r>
            <a:r>
              <a:rPr lang="en-US" dirty="0" err="1"/>
              <a:t>Moderna</a:t>
            </a:r>
            <a:r>
              <a:rPr lang="en-US" dirty="0"/>
              <a:t>) OR a Pfizer Booster Dose?</a:t>
            </a:r>
            <a:endParaRPr lang="en-US" sz="3200"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0AD0A274-4627-4C86-868D-FFCD23654906}"/>
              </a:ext>
            </a:extLst>
          </p:cNvPr>
          <p:cNvSpPr/>
          <p:nvPr/>
        </p:nvSpPr>
        <p:spPr>
          <a:xfrm>
            <a:off x="438838" y="1202796"/>
            <a:ext cx="11314323" cy="4062651"/>
          </a:xfrm>
          <a:prstGeom prst="rect">
            <a:avLst/>
          </a:prstGeom>
        </p:spPr>
        <p:txBody>
          <a:bodyPr wrap="square">
            <a:spAutoFit/>
          </a:bodyPr>
          <a:lstStyle/>
          <a:p>
            <a:r>
              <a:rPr lang="en-US" b="1" dirty="0"/>
              <a:t>At this time, there are 2 different recommendations from the CDC:</a:t>
            </a:r>
            <a:endParaRPr lang="en-US" dirty="0"/>
          </a:p>
          <a:p>
            <a:r>
              <a:rPr lang="en-US" b="1" dirty="0"/>
              <a:t>People who are </a:t>
            </a:r>
            <a:r>
              <a:rPr lang="en-US" u="sng" dirty="0"/>
              <a:t>moderately or severely immunocompromised</a:t>
            </a:r>
            <a:r>
              <a:rPr lang="en-US" b="1" dirty="0"/>
              <a:t> AND who got vaccinated with a mRNA vaccine (</a:t>
            </a:r>
            <a:r>
              <a:rPr lang="en-US" b="1" dirty="0" err="1"/>
              <a:t>Moderna</a:t>
            </a:r>
            <a:r>
              <a:rPr lang="en-US" b="1" dirty="0"/>
              <a:t> or Pfizer), should get a third dose of the same COVID vaccine at least 28 days after the second dose.</a:t>
            </a:r>
            <a:endParaRPr lang="en-US" dirty="0"/>
          </a:p>
          <a:p>
            <a:r>
              <a:rPr lang="en-US" b="1" dirty="0"/>
              <a:t>Certain people who got the Pfizer vaccine (at least 6 months ago) AND are considered to be at high risk of getting a COVID-19 infection or getting serious COVID illness should (or can) get a booster dose of Pfizer vaccine.</a:t>
            </a:r>
            <a:endParaRPr lang="en-US" dirty="0"/>
          </a:p>
          <a:p>
            <a:pPr lvl="1"/>
            <a:r>
              <a:rPr lang="en-US" dirty="0"/>
              <a:t>At this time, people who got the </a:t>
            </a:r>
            <a:r>
              <a:rPr lang="en-US" dirty="0" err="1"/>
              <a:t>Moderna</a:t>
            </a:r>
            <a:r>
              <a:rPr lang="en-US" dirty="0"/>
              <a:t> or Johnson &amp; Johnson vaccine are NOT recommended to get a booster dose. Stay tuned for more coming </a:t>
            </a:r>
            <a:r>
              <a:rPr lang="en-US" dirty="0" smtClean="0"/>
              <a:t>soon.</a:t>
            </a:r>
          </a:p>
          <a:p>
            <a:pPr lvl="1"/>
            <a:endParaRPr lang="en-US" b="1" dirty="0" smtClean="0"/>
          </a:p>
          <a:p>
            <a:pPr lvl="1"/>
            <a:r>
              <a:rPr lang="en-US" b="1" dirty="0" smtClean="0"/>
              <a:t>All </a:t>
            </a:r>
            <a:r>
              <a:rPr lang="en-US" b="1" dirty="0"/>
              <a:t>COVID vaccines (Pfizer, </a:t>
            </a:r>
            <a:r>
              <a:rPr lang="en-US" b="1" dirty="0" err="1"/>
              <a:t>Moderna</a:t>
            </a:r>
            <a:r>
              <a:rPr lang="en-US" b="1" dirty="0"/>
              <a:t> and Johnson &amp; J0hnson) continue to provide very good protection against severe COVID illness, hospitalization, and death, even during our current surge of the Delta variant.</a:t>
            </a:r>
          </a:p>
          <a:p>
            <a:pPr marL="342900" marR="0" lvl="0" indent="-342900">
              <a:spcBef>
                <a:spcPts val="0"/>
              </a:spcBef>
              <a:spcAft>
                <a:spcPts val="0"/>
              </a:spcAft>
              <a:buFont typeface="Arial" panose="020B0604020202020204" pitchFamily="34" charset="0"/>
              <a:buChar char="•"/>
              <a:tabLst>
                <a:tab pos="457200" algn="l"/>
              </a:tabLst>
            </a:pPr>
            <a:endParaRPr lang="en-US" sz="2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3233737" y="604837"/>
            <a:ext cx="5724525" cy="5648325"/>
          </a:xfrm>
          <a:prstGeom prst="rect">
            <a:avLst/>
          </a:prstGeom>
        </p:spPr>
      </p:pic>
    </p:spTree>
    <p:extLst>
      <p:ext uri="{BB962C8B-B14F-4D97-AF65-F5344CB8AC3E}">
        <p14:creationId xmlns:p14="http://schemas.microsoft.com/office/powerpoint/2010/main" val="253195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ome worry COVID booster push could dissuade unvaccinated | wwltv.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7924"/>
            <a:ext cx="12192000" cy="55443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E51C38-E2AC-4DBB-96DD-BC65B64AD5AB}"/>
              </a:ext>
            </a:extLst>
          </p:cNvPr>
          <p:cNvPicPr>
            <a:picLocks noChangeAspect="1"/>
          </p:cNvPicPr>
          <p:nvPr/>
        </p:nvPicPr>
        <p:blipFill>
          <a:blip r:embed="rId4"/>
          <a:stretch>
            <a:fillRect/>
          </a:stretch>
        </p:blipFill>
        <p:spPr>
          <a:xfrm>
            <a:off x="20320" y="5533143"/>
            <a:ext cx="960855" cy="960855"/>
          </a:xfrm>
          <a:prstGeom prst="rect">
            <a:avLst/>
          </a:prstGeom>
        </p:spPr>
      </p:pic>
      <p:pic>
        <p:nvPicPr>
          <p:cNvPr id="4" name="Picture 3"/>
          <p:cNvPicPr>
            <a:picLocks noChangeAspect="1"/>
          </p:cNvPicPr>
          <p:nvPr/>
        </p:nvPicPr>
        <p:blipFill>
          <a:blip r:embed="rId5"/>
          <a:stretch>
            <a:fillRect/>
          </a:stretch>
        </p:blipFill>
        <p:spPr>
          <a:xfrm>
            <a:off x="2635386" y="5659348"/>
            <a:ext cx="2465335" cy="834650"/>
          </a:xfrm>
          <a:prstGeom prst="rect">
            <a:avLst/>
          </a:prstGeom>
        </p:spPr>
      </p:pic>
      <p:pic>
        <p:nvPicPr>
          <p:cNvPr id="5" name="Picture 4" descr="Gallery"/>
          <p:cNvPicPr/>
          <p:nvPr/>
        </p:nvPicPr>
        <p:blipFill>
          <a:blip r:embed="rId6">
            <a:extLst>
              <a:ext uri="{28A0092B-C50C-407E-A947-70E740481C1C}">
                <a14:useLocalDpi xmlns:a14="http://schemas.microsoft.com/office/drawing/2010/main" val="0"/>
              </a:ext>
            </a:extLst>
          </a:blip>
          <a:srcRect/>
          <a:stretch>
            <a:fillRect/>
          </a:stretch>
        </p:blipFill>
        <p:spPr bwMode="auto">
          <a:xfrm>
            <a:off x="981175" y="5554159"/>
            <a:ext cx="1654211" cy="959071"/>
          </a:xfrm>
          <a:prstGeom prst="rect">
            <a:avLst/>
          </a:prstGeom>
          <a:noFill/>
          <a:ln>
            <a:noFill/>
          </a:ln>
        </p:spPr>
      </p:pic>
    </p:spTree>
    <p:extLst>
      <p:ext uri="{BB962C8B-B14F-4D97-AF65-F5344CB8AC3E}">
        <p14:creationId xmlns:p14="http://schemas.microsoft.com/office/powerpoint/2010/main" val="20835457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Vaccine Tourism Is on the R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2825" y="968430"/>
            <a:ext cx="7369175" cy="555937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WHO Opposes COVID-19 &amp;#39;Vaccine Passports&amp;#39; Idea - SchengenVisaInfo.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8430"/>
            <a:ext cx="4822825" cy="55593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03300" y="88900"/>
            <a:ext cx="9525000" cy="774700"/>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smtClean="0">
              <a:solidFill>
                <a:schemeClr val="tx1"/>
              </a:solidFill>
            </a:endParaRPr>
          </a:p>
        </p:txBody>
      </p:sp>
      <p:sp>
        <p:nvSpPr>
          <p:cNvPr id="3" name="Rectangle 2"/>
          <p:cNvSpPr/>
          <p:nvPr/>
        </p:nvSpPr>
        <p:spPr>
          <a:xfrm>
            <a:off x="2694858" y="153084"/>
            <a:ext cx="6571030" cy="646331"/>
          </a:xfrm>
          <a:prstGeom prst="rect">
            <a:avLst/>
          </a:prstGeom>
        </p:spPr>
        <p:txBody>
          <a:bodyPr wrap="none">
            <a:spAutoFit/>
          </a:bodyPr>
          <a:lstStyle/>
          <a:p>
            <a:r>
              <a:rPr lang="en-US" sz="3600" dirty="0" smtClean="0">
                <a:solidFill>
                  <a:schemeClr val="bg1"/>
                </a:solidFill>
              </a:rPr>
              <a:t>COVID-19 vaccine </a:t>
            </a:r>
            <a:r>
              <a:rPr lang="en-US" sz="3600" dirty="0">
                <a:solidFill>
                  <a:schemeClr val="bg1"/>
                </a:solidFill>
              </a:rPr>
              <a:t>for travelers</a:t>
            </a:r>
          </a:p>
        </p:txBody>
      </p:sp>
    </p:spTree>
    <p:extLst>
      <p:ext uri="{BB962C8B-B14F-4D97-AF65-F5344CB8AC3E}">
        <p14:creationId xmlns:p14="http://schemas.microsoft.com/office/powerpoint/2010/main" val="2827416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549401"/>
            <a:ext cx="7163497" cy="5078313"/>
          </a:xfrm>
          <a:prstGeom prst="rect">
            <a:avLst/>
          </a:prstGeom>
        </p:spPr>
        <p:txBody>
          <a:bodyPr wrap="square">
            <a:spAutoFit/>
          </a:bodyPr>
          <a:lstStyle/>
          <a:p>
            <a:pPr algn="just"/>
            <a:r>
              <a:rPr lang="en-US" b="1" dirty="0"/>
              <a:t>The National Command and Operation Centre (NCOC) announced on Tuesday that all air passengers, including those on incoming and outgoing international flights, would need to be fully vaccinated against Covid-19 by Sep </a:t>
            </a:r>
            <a:r>
              <a:rPr lang="en-US" b="1" dirty="0" smtClean="0"/>
              <a:t>30</a:t>
            </a:r>
          </a:p>
          <a:p>
            <a:pPr algn="just"/>
            <a:endParaRPr lang="en-US" b="1" dirty="0">
              <a:solidFill>
                <a:srgbClr val="000000"/>
              </a:solidFill>
              <a:latin typeface="Playfair Display"/>
            </a:endParaRPr>
          </a:p>
          <a:p>
            <a:pPr algn="just"/>
            <a:r>
              <a:rPr lang="en-US" dirty="0"/>
              <a:t>Only fully vaccinated people will be allowed to travel domestically and internationally from Sep 30. The same condition applies to incoming </a:t>
            </a:r>
            <a:r>
              <a:rPr lang="en-US" dirty="0" smtClean="0"/>
              <a:t>passengers</a:t>
            </a:r>
          </a:p>
          <a:p>
            <a:pPr algn="just"/>
            <a:endParaRPr lang="en-US" dirty="0"/>
          </a:p>
          <a:p>
            <a:pPr algn="just"/>
            <a:r>
              <a:rPr lang="en-US" dirty="0"/>
              <a:t>Full vaccination by Oct 15 is compulsory to use public transport </a:t>
            </a:r>
            <a:r>
              <a:rPr lang="en-US" dirty="0" smtClean="0"/>
              <a:t>facilities</a:t>
            </a:r>
          </a:p>
          <a:p>
            <a:pPr algn="just"/>
            <a:endParaRPr lang="en-US" dirty="0"/>
          </a:p>
          <a:p>
            <a:pPr algn="just"/>
            <a:r>
              <a:rPr lang="en-US" b="1" dirty="0">
                <a:solidFill>
                  <a:srgbClr val="7C7C7C"/>
                </a:solidFill>
                <a:latin typeface="Open Sans"/>
              </a:rPr>
              <a:t>Additional Dose(s) for Travelers.</a:t>
            </a:r>
            <a:r>
              <a:rPr lang="en-US" dirty="0">
                <a:solidFill>
                  <a:srgbClr val="7C7C7C"/>
                </a:solidFill>
                <a:latin typeface="Open Sans"/>
              </a:rPr>
              <a:t> International travelers, </a:t>
            </a:r>
            <a:r>
              <a:rPr lang="en-US" b="1" dirty="0">
                <a:solidFill>
                  <a:srgbClr val="7C7C7C"/>
                </a:solidFill>
                <a:latin typeface="Open Sans"/>
              </a:rPr>
              <a:t>12 years of age and above</a:t>
            </a:r>
            <a:r>
              <a:rPr lang="en-US" dirty="0">
                <a:solidFill>
                  <a:srgbClr val="7C7C7C"/>
                </a:solidFill>
                <a:latin typeface="Open Sans"/>
              </a:rPr>
              <a:t> with mandatory requirement of specific vaccine can get additional dose (s).</a:t>
            </a:r>
          </a:p>
          <a:p>
            <a:pPr algn="just"/>
            <a:endParaRPr lang="en-US" dirty="0"/>
          </a:p>
          <a:p>
            <a:pPr algn="just"/>
            <a:endParaRPr lang="en-US" dirty="0"/>
          </a:p>
          <a:p>
            <a:pPr algn="just"/>
            <a:endParaRPr lang="en-US" b="1" dirty="0">
              <a:solidFill>
                <a:srgbClr val="000000"/>
              </a:solidFill>
              <a:latin typeface="Playfair Display"/>
            </a:endParaRPr>
          </a:p>
        </p:txBody>
      </p:sp>
      <p:pic>
        <p:nvPicPr>
          <p:cNvPr id="4" name="Picture 3"/>
          <p:cNvPicPr>
            <a:picLocks noChangeAspect="1"/>
          </p:cNvPicPr>
          <p:nvPr/>
        </p:nvPicPr>
        <p:blipFill>
          <a:blip r:embed="rId2"/>
          <a:stretch>
            <a:fillRect/>
          </a:stretch>
        </p:blipFill>
        <p:spPr>
          <a:xfrm rot="20261901">
            <a:off x="8176970" y="2037949"/>
            <a:ext cx="3687358" cy="2453769"/>
          </a:xfrm>
          <a:prstGeom prst="rect">
            <a:avLst/>
          </a:prstGeom>
        </p:spPr>
      </p:pic>
    </p:spTree>
    <p:extLst>
      <p:ext uri="{BB962C8B-B14F-4D97-AF65-F5344CB8AC3E}">
        <p14:creationId xmlns:p14="http://schemas.microsoft.com/office/powerpoint/2010/main" val="2373549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149" y="120134"/>
            <a:ext cx="11469935" cy="646331"/>
          </a:xfrm>
          <a:prstGeom prst="rect">
            <a:avLst/>
          </a:prstGeom>
        </p:spPr>
        <p:txBody>
          <a:bodyPr wrap="none">
            <a:spAutoFit/>
          </a:bodyPr>
          <a:lstStyle/>
          <a:p>
            <a:r>
              <a:rPr lang="en-US" sz="3600" dirty="0">
                <a:solidFill>
                  <a:schemeClr val="bg1"/>
                </a:solidFill>
                <a:latin typeface="Merriweather"/>
              </a:rPr>
              <a:t>Who Should NOT Get Vaccinated with these Vaccines?</a:t>
            </a:r>
          </a:p>
        </p:txBody>
      </p:sp>
      <p:sp>
        <p:nvSpPr>
          <p:cNvPr id="3" name="Rectangle 2"/>
          <p:cNvSpPr/>
          <p:nvPr/>
        </p:nvSpPr>
        <p:spPr>
          <a:xfrm>
            <a:off x="762000" y="1228636"/>
            <a:ext cx="10401300" cy="646331"/>
          </a:xfrm>
          <a:prstGeom prst="rect">
            <a:avLst/>
          </a:prstGeom>
        </p:spPr>
        <p:txBody>
          <a:bodyPr wrap="square">
            <a:spAutoFit/>
          </a:bodyPr>
          <a:lstStyle/>
          <a:p>
            <a:r>
              <a:rPr lang="en-US" dirty="0">
                <a:solidFill>
                  <a:srgbClr val="000000"/>
                </a:solidFill>
                <a:latin typeface="Mallory-Book"/>
              </a:rPr>
              <a:t>People with a severe allergic reaction (anaphylaxis) to any component of </a:t>
            </a:r>
            <a:r>
              <a:rPr lang="en-US" dirty="0" smtClean="0">
                <a:solidFill>
                  <a:srgbClr val="000000"/>
                </a:solidFill>
                <a:latin typeface="Mallory-Book"/>
              </a:rPr>
              <a:t>COVID-19 </a:t>
            </a:r>
            <a:r>
              <a:rPr lang="en-US" dirty="0">
                <a:solidFill>
                  <a:srgbClr val="000000"/>
                </a:solidFill>
                <a:latin typeface="Mallory-Book"/>
              </a:rPr>
              <a:t>vaccine should NOT receive </a:t>
            </a:r>
            <a:r>
              <a:rPr lang="en-US" dirty="0" smtClean="0">
                <a:solidFill>
                  <a:srgbClr val="000000"/>
                </a:solidFill>
                <a:latin typeface="Mallory-Book"/>
              </a:rPr>
              <a:t>vaccine</a:t>
            </a:r>
            <a:endParaRPr lang="en-US" dirty="0"/>
          </a:p>
        </p:txBody>
      </p:sp>
      <p:sp>
        <p:nvSpPr>
          <p:cNvPr id="4" name="Rectangle 3"/>
          <p:cNvSpPr/>
          <p:nvPr/>
        </p:nvSpPr>
        <p:spPr>
          <a:xfrm>
            <a:off x="762000" y="2013972"/>
            <a:ext cx="10274300" cy="923330"/>
          </a:xfrm>
          <a:prstGeom prst="rect">
            <a:avLst/>
          </a:prstGeom>
        </p:spPr>
        <p:txBody>
          <a:bodyPr wrap="square">
            <a:spAutoFit/>
          </a:bodyPr>
          <a:lstStyle/>
          <a:p>
            <a:r>
              <a:rPr lang="en-US" dirty="0">
                <a:solidFill>
                  <a:srgbClr val="000000"/>
                </a:solidFill>
                <a:latin typeface="Mallory-Book"/>
              </a:rPr>
              <a:t>If You Are Allergic to Polyethylene Glycol (PEG) or </a:t>
            </a:r>
            <a:r>
              <a:rPr lang="en-US" dirty="0" err="1" smtClean="0">
                <a:solidFill>
                  <a:srgbClr val="000000"/>
                </a:solidFill>
                <a:latin typeface="Mallory-Book"/>
              </a:rPr>
              <a:t>Polysorbate</a:t>
            </a:r>
            <a:r>
              <a:rPr lang="en-US" dirty="0" smtClean="0">
                <a:solidFill>
                  <a:srgbClr val="000000"/>
                </a:solidFill>
                <a:latin typeface="Mallory-Book"/>
              </a:rPr>
              <a:t>: </a:t>
            </a:r>
            <a:r>
              <a:rPr lang="en-US" dirty="0"/>
              <a:t>PEG is an ingredient in the mRNA vaccines (Pfizer and </a:t>
            </a:r>
            <a:r>
              <a:rPr lang="en-US" dirty="0" err="1"/>
              <a:t>Moderna</a:t>
            </a:r>
            <a:r>
              <a:rPr lang="en-US" dirty="0"/>
              <a:t>), and </a:t>
            </a:r>
            <a:r>
              <a:rPr lang="en-US" dirty="0" err="1"/>
              <a:t>polysorbate</a:t>
            </a:r>
            <a:r>
              <a:rPr lang="en-US" dirty="0"/>
              <a:t> is an ingredient in the Johnson &amp; Johnson (J&amp;J)/Janssen vaccine. If you are allergic to PEG, you should not get an mRNA COVID-19 vaccine</a:t>
            </a:r>
            <a:endParaRPr lang="en-US" dirty="0"/>
          </a:p>
        </p:txBody>
      </p:sp>
      <p:sp>
        <p:nvSpPr>
          <p:cNvPr id="5" name="Rectangle 4"/>
          <p:cNvSpPr/>
          <p:nvPr/>
        </p:nvSpPr>
        <p:spPr>
          <a:xfrm>
            <a:off x="762000" y="3578136"/>
            <a:ext cx="10769600" cy="923330"/>
          </a:xfrm>
          <a:prstGeom prst="rect">
            <a:avLst/>
          </a:prstGeom>
        </p:spPr>
        <p:txBody>
          <a:bodyPr wrap="square">
            <a:spAutoFit/>
          </a:bodyPr>
          <a:lstStyle/>
          <a:p>
            <a:r>
              <a:rPr lang="en-US" dirty="0">
                <a:solidFill>
                  <a:srgbClr val="000000"/>
                </a:solidFill>
                <a:latin typeface="Mallory-Book"/>
              </a:rPr>
              <a:t>People with a severe allergic reaction (anaphylaxis) to any vaccine or injectable (intramuscular or intravenous) medication should consult with their health provider to assess risk prior to receiving the COVID-19 vaccine</a:t>
            </a:r>
            <a:endParaRPr lang="en-US" dirty="0"/>
          </a:p>
        </p:txBody>
      </p:sp>
    </p:spTree>
    <p:extLst>
      <p:ext uri="{BB962C8B-B14F-4D97-AF65-F5344CB8AC3E}">
        <p14:creationId xmlns:p14="http://schemas.microsoft.com/office/powerpoint/2010/main" val="2143765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0DFCB57-2843-3B4A-A14B-7DE0238B7EB3}"/>
              </a:ext>
            </a:extLst>
          </p:cNvPr>
          <p:cNvSpPr>
            <a:spLocks noGrp="1"/>
          </p:cNvSpPr>
          <p:nvPr>
            <p:ph type="title"/>
          </p:nvPr>
        </p:nvSpPr>
        <p:spPr>
          <a:xfrm>
            <a:off x="609601" y="731520"/>
            <a:ext cx="7012727" cy="1143000"/>
          </a:xfrm>
        </p:spPr>
        <p:txBody>
          <a:bodyPr>
            <a:normAutofit fontScale="90000"/>
          </a:bodyPr>
          <a:lstStyle/>
          <a:p>
            <a:r>
              <a:rPr lang="en-US" dirty="0">
                <a:solidFill>
                  <a:srgbClr val="1D624D"/>
                </a:solidFill>
              </a:rPr>
              <a:t>Vaccination is one measure to help stop the pandemic</a:t>
            </a:r>
            <a:br>
              <a:rPr lang="en-US" dirty="0">
                <a:solidFill>
                  <a:srgbClr val="1D624D"/>
                </a:solidFill>
              </a:rPr>
            </a:br>
            <a:endParaRPr lang="en-US" dirty="0">
              <a:solidFill>
                <a:srgbClr val="1D624D"/>
              </a:solidFill>
            </a:endParaRPr>
          </a:p>
        </p:txBody>
      </p:sp>
      <p:sp>
        <p:nvSpPr>
          <p:cNvPr id="6" name="Subtitle">
            <a:extLst>
              <a:ext uri="{FF2B5EF4-FFF2-40B4-BE49-F238E27FC236}">
                <a16:creationId xmlns:a16="http://schemas.microsoft.com/office/drawing/2014/main" id="{3FB7080A-3492-2240-9260-6579D09672A5}"/>
              </a:ext>
            </a:extLst>
          </p:cNvPr>
          <p:cNvSpPr>
            <a:spLocks noGrp="1"/>
          </p:cNvSpPr>
          <p:nvPr>
            <p:ph type="subTitle" idx="1"/>
          </p:nvPr>
        </p:nvSpPr>
        <p:spPr/>
        <p:txBody>
          <a:bodyPr/>
          <a:lstStyle/>
          <a:p>
            <a:r>
              <a:rPr lang="en-US" dirty="0"/>
              <a:t>COVID-19 and Vaccine Basics</a:t>
            </a:r>
          </a:p>
        </p:txBody>
      </p:sp>
      <p:sp>
        <p:nvSpPr>
          <p:cNvPr id="3" name="Text Placeholder">
            <a:extLst>
              <a:ext uri="{FF2B5EF4-FFF2-40B4-BE49-F238E27FC236}">
                <a16:creationId xmlns:a16="http://schemas.microsoft.com/office/drawing/2014/main" id="{D7D566AE-C5C3-4B74-A539-F7AFABD3E245}"/>
              </a:ext>
            </a:extLst>
          </p:cNvPr>
          <p:cNvSpPr>
            <a:spLocks noGrp="1"/>
          </p:cNvSpPr>
          <p:nvPr>
            <p:ph type="body" sz="quarter" idx="10"/>
          </p:nvPr>
        </p:nvSpPr>
        <p:spPr>
          <a:xfrm>
            <a:off x="609600" y="1891615"/>
            <a:ext cx="7012727" cy="4455584"/>
          </a:xfrm>
        </p:spPr>
        <p:txBody>
          <a:bodyPr/>
          <a:lstStyle/>
          <a:p>
            <a:pPr>
              <a:spcBef>
                <a:spcPts val="1333"/>
              </a:spcBef>
            </a:pPr>
            <a:r>
              <a:rPr lang="en-US" dirty="0"/>
              <a:t>While COVID-19 mRNA vaccines appear to be highly effective, additional preventive tools remain important to limit the spread of COVID-19.</a:t>
            </a:r>
          </a:p>
          <a:p>
            <a:pPr>
              <a:spcBef>
                <a:spcPts val="1333"/>
              </a:spcBef>
            </a:pPr>
            <a:r>
              <a:rPr lang="en-US" dirty="0"/>
              <a:t>The combination of getting vaccinated and following </a:t>
            </a:r>
            <a:r>
              <a:rPr lang="en-US" dirty="0" smtClean="0"/>
              <a:t>CDC/WHO </a:t>
            </a:r>
            <a:r>
              <a:rPr lang="en-US" dirty="0"/>
              <a:t>recommendations to protect yourself and others offers the best protection from COVID-19.</a:t>
            </a:r>
          </a:p>
          <a:p>
            <a:pPr marL="989729" lvl="1" indent="-380144">
              <a:spcBef>
                <a:spcPts val="800"/>
              </a:spcBef>
            </a:pPr>
            <a:r>
              <a:rPr lang="en-US" sz="1867" dirty="0"/>
              <a:t>Cover your nose and mouth with a mask.</a:t>
            </a:r>
          </a:p>
          <a:p>
            <a:pPr marL="989729" lvl="1" indent="-380144">
              <a:spcBef>
                <a:spcPts val="800"/>
              </a:spcBef>
            </a:pPr>
            <a:r>
              <a:rPr lang="en-US" sz="1867" dirty="0"/>
              <a:t>Stay at least 6 feet from people who don’t live with you.</a:t>
            </a:r>
          </a:p>
          <a:p>
            <a:pPr marL="989729" lvl="1" indent="-380144">
              <a:spcBef>
                <a:spcPts val="800"/>
              </a:spcBef>
            </a:pPr>
            <a:r>
              <a:rPr lang="en-US" sz="1867" dirty="0"/>
              <a:t>Avoid crowds and poorly ventilated indoor spaces.</a:t>
            </a:r>
          </a:p>
          <a:p>
            <a:pPr marL="989729" lvl="1" indent="-380144">
              <a:spcBef>
                <a:spcPts val="800"/>
              </a:spcBef>
            </a:pPr>
            <a:r>
              <a:rPr lang="en-US" sz="1867" dirty="0"/>
              <a:t>Wash your hands.</a:t>
            </a:r>
          </a:p>
        </p:txBody>
      </p:sp>
      <p:sp>
        <p:nvSpPr>
          <p:cNvPr id="7" name="Rectangle 6">
            <a:extLst>
              <a:ext uri="{FF2B5EF4-FFF2-40B4-BE49-F238E27FC236}">
                <a16:creationId xmlns:a16="http://schemas.microsoft.com/office/drawing/2014/main" id="{45345307-9716-DC46-B6A6-D86C0A2A2C65}"/>
              </a:ext>
            </a:extLst>
          </p:cNvPr>
          <p:cNvSpPr/>
          <p:nvPr/>
        </p:nvSpPr>
        <p:spPr>
          <a:xfrm>
            <a:off x="0" y="-166244"/>
            <a:ext cx="12192000" cy="543966"/>
          </a:xfrm>
          <a:prstGeom prst="rect">
            <a:avLst/>
          </a:prstGeom>
          <a:solidFill>
            <a:srgbClr val="3A7A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a:extLst>
              <a:ext uri="{FF2B5EF4-FFF2-40B4-BE49-F238E27FC236}">
                <a16:creationId xmlns:a16="http://schemas.microsoft.com/office/drawing/2014/main" id="{E1EE40B8-CE2B-DB44-9183-C7126082FE3D}"/>
              </a:ext>
            </a:extLst>
          </p:cNvPr>
          <p:cNvSpPr txBox="1">
            <a:spLocks/>
          </p:cNvSpPr>
          <p:nvPr/>
        </p:nvSpPr>
        <p:spPr>
          <a:xfrm>
            <a:off x="163551" y="104958"/>
            <a:ext cx="9144000" cy="349309"/>
          </a:xfrm>
          <a:solidFill>
            <a:srgbClr val="3A7AB6"/>
          </a:solidFill>
        </p:spPr>
        <p:txBody>
          <a:bodyPr lIns="365760" rIns="365760" anchor="ct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FFFFF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COVID-19 and Vaccine Basics</a:t>
            </a:r>
          </a:p>
        </p:txBody>
      </p:sp>
      <p:pic>
        <p:nvPicPr>
          <p:cNvPr id="9" name="Picture" descr="Illustration of a person with a child on their shoulders. The person has a bandage on their arm indicating that they have been vaccinated.">
            <a:extLst>
              <a:ext uri="{FF2B5EF4-FFF2-40B4-BE49-F238E27FC236}">
                <a16:creationId xmlns:a16="http://schemas.microsoft.com/office/drawing/2014/main" id="{0276AFBD-8526-D34F-8665-5C22FFC34793}"/>
              </a:ext>
              <a:ext uri="{C183D7F6-B498-43B3-948B-1728B52AA6E4}">
                <adec:decorative xmlns:adec="http://schemas.microsoft.com/office/drawing/2017/decorative" xmlns="" val="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34943" y="1060548"/>
            <a:ext cx="4386943" cy="5466025"/>
          </a:xfrm>
          <a:prstGeom prst="rect">
            <a:avLst/>
          </a:prstGeom>
        </p:spPr>
      </p:pic>
      <p:pic>
        <p:nvPicPr>
          <p:cNvPr id="10" name="Picture 9">
            <a:extLst>
              <a:ext uri="{FF2B5EF4-FFF2-40B4-BE49-F238E27FC236}">
                <a16:creationId xmlns:a16="http://schemas.microsoft.com/office/drawing/2014/main" id="{FAE51C38-E2AC-4DBB-96DD-BC65B64AD5AB}"/>
              </a:ext>
            </a:extLst>
          </p:cNvPr>
          <p:cNvPicPr>
            <a:picLocks noChangeAspect="1"/>
          </p:cNvPicPr>
          <p:nvPr/>
        </p:nvPicPr>
        <p:blipFill>
          <a:blip r:embed="rId4"/>
          <a:stretch>
            <a:fillRect/>
          </a:stretch>
        </p:blipFill>
        <p:spPr>
          <a:xfrm>
            <a:off x="20320" y="5888743"/>
            <a:ext cx="960855" cy="960855"/>
          </a:xfrm>
          <a:prstGeom prst="rect">
            <a:avLst/>
          </a:prstGeom>
        </p:spPr>
      </p:pic>
      <p:pic>
        <p:nvPicPr>
          <p:cNvPr id="11" name="Picture 10"/>
          <p:cNvPicPr>
            <a:picLocks noChangeAspect="1"/>
          </p:cNvPicPr>
          <p:nvPr/>
        </p:nvPicPr>
        <p:blipFill>
          <a:blip r:embed="rId5"/>
          <a:stretch>
            <a:fillRect/>
          </a:stretch>
        </p:blipFill>
        <p:spPr>
          <a:xfrm>
            <a:off x="2635386" y="6014948"/>
            <a:ext cx="2465335" cy="834650"/>
          </a:xfrm>
          <a:prstGeom prst="rect">
            <a:avLst/>
          </a:prstGeom>
        </p:spPr>
      </p:pic>
      <p:pic>
        <p:nvPicPr>
          <p:cNvPr id="12" name="Picture 11" descr="Gallery"/>
          <p:cNvPicPr/>
          <p:nvPr/>
        </p:nvPicPr>
        <p:blipFill>
          <a:blip r:embed="rId6">
            <a:extLst>
              <a:ext uri="{28A0092B-C50C-407E-A947-70E740481C1C}">
                <a14:useLocalDpi xmlns:a14="http://schemas.microsoft.com/office/drawing/2010/main" val="0"/>
              </a:ext>
            </a:extLst>
          </a:blip>
          <a:srcRect/>
          <a:stretch>
            <a:fillRect/>
          </a:stretch>
        </p:blipFill>
        <p:spPr bwMode="auto">
          <a:xfrm>
            <a:off x="981175" y="5909759"/>
            <a:ext cx="1654211" cy="959071"/>
          </a:xfrm>
          <a:prstGeom prst="rect">
            <a:avLst/>
          </a:prstGeom>
          <a:noFill/>
          <a:ln>
            <a:noFill/>
          </a:ln>
        </p:spPr>
      </p:pic>
    </p:spTree>
    <p:extLst>
      <p:ext uri="{BB962C8B-B14F-4D97-AF65-F5344CB8AC3E}">
        <p14:creationId xmlns:p14="http://schemas.microsoft.com/office/powerpoint/2010/main" val="109867995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a:extLst>
              <a:ext uri="{FF2B5EF4-FFF2-40B4-BE49-F238E27FC236}">
                <a16:creationId xmlns:a16="http://schemas.microsoft.com/office/drawing/2014/main" id="{179A4A01-91CC-AB45-8536-6DA5481E36E8}"/>
              </a:ext>
            </a:extLst>
          </p:cNvPr>
          <p:cNvSpPr>
            <a:spLocks noGrp="1"/>
          </p:cNvSpPr>
          <p:nvPr>
            <p:ph type="subTitle" idx="1"/>
          </p:nvPr>
        </p:nvSpPr>
        <p:spPr/>
        <p:txBody>
          <a:bodyPr/>
          <a:lstStyle/>
          <a:p>
            <a:r>
              <a:rPr lang="en-US" dirty="0"/>
              <a:t>Getting Vaccinated</a:t>
            </a:r>
          </a:p>
        </p:txBody>
      </p:sp>
      <p:sp>
        <p:nvSpPr>
          <p:cNvPr id="2" name="Text">
            <a:extLst>
              <a:ext uri="{FF2B5EF4-FFF2-40B4-BE49-F238E27FC236}">
                <a16:creationId xmlns:a16="http://schemas.microsoft.com/office/drawing/2014/main" id="{35B8D505-47F8-4525-9020-E331E94AA180}"/>
              </a:ext>
            </a:extLst>
          </p:cNvPr>
          <p:cNvSpPr>
            <a:spLocks noGrp="1"/>
          </p:cNvSpPr>
          <p:nvPr>
            <p:ph type="body" sz="quarter" idx="11"/>
          </p:nvPr>
        </p:nvSpPr>
        <p:spPr>
          <a:xfrm>
            <a:off x="500742" y="632315"/>
            <a:ext cx="7380515" cy="6029742"/>
          </a:xfrm>
        </p:spPr>
        <p:txBody>
          <a:bodyPr/>
          <a:lstStyle/>
          <a:p>
            <a:r>
              <a:rPr lang="en-US" dirty="0" smtClean="0"/>
              <a:t>If </a:t>
            </a:r>
            <a:r>
              <a:rPr lang="en-US" dirty="0"/>
              <a:t>you get COVID, you will most likely only get a mild or moderate case of COVID-19, if you get it at </a:t>
            </a:r>
            <a:r>
              <a:rPr lang="en-US" dirty="0" smtClean="0"/>
              <a:t>all</a:t>
            </a:r>
          </a:p>
          <a:p>
            <a:r>
              <a:rPr lang="en-US" dirty="0" smtClean="0"/>
              <a:t>However</a:t>
            </a:r>
            <a:r>
              <a:rPr lang="en-US" dirty="0"/>
              <a:t>, if you do get infected, you may also spread the virus that causes COVID to others, even if you don’t feel </a:t>
            </a:r>
            <a:r>
              <a:rPr lang="en-US" dirty="0" smtClean="0"/>
              <a:t>sick</a:t>
            </a:r>
          </a:p>
          <a:p>
            <a:r>
              <a:rPr lang="en-US" dirty="0" smtClean="0"/>
              <a:t>New </a:t>
            </a:r>
            <a:r>
              <a:rPr lang="en-US" dirty="0"/>
              <a:t>data shows that vaccinated people appear to spread the virus for a shorter </a:t>
            </a:r>
            <a:r>
              <a:rPr lang="en-US" dirty="0" smtClean="0"/>
              <a:t>time</a:t>
            </a:r>
            <a:endParaRPr lang="en-US" dirty="0"/>
          </a:p>
          <a:p>
            <a:r>
              <a:rPr lang="en-US" dirty="0"/>
              <a:t>The vaccine helps protect you against serious COVID illness, hospitalization and </a:t>
            </a:r>
            <a:r>
              <a:rPr lang="en-US" dirty="0" smtClean="0"/>
              <a:t>death </a:t>
            </a:r>
          </a:p>
          <a:p>
            <a:r>
              <a:rPr lang="en-US" dirty="0" smtClean="0"/>
              <a:t>You </a:t>
            </a:r>
            <a:r>
              <a:rPr lang="en-US" dirty="0"/>
              <a:t>will be less likely to spread the virus to others because you’re less likely to be infected with COVID in the first </a:t>
            </a:r>
            <a:r>
              <a:rPr lang="en-US" dirty="0" smtClean="0"/>
              <a:t>place</a:t>
            </a:r>
            <a:endParaRPr lang="en-US" dirty="0"/>
          </a:p>
          <a:p>
            <a:r>
              <a:rPr lang="en-US" dirty="0"/>
              <a:t>If you have a condition or are taking medications that weaken your immune system, you may not be protected even if you are fully </a:t>
            </a:r>
            <a:r>
              <a:rPr lang="en-US" dirty="0" smtClean="0"/>
              <a:t>vaccinated</a:t>
            </a:r>
            <a:endParaRPr lang="en-US" dirty="0"/>
          </a:p>
          <a:p>
            <a:pPr lvl="1"/>
            <a:r>
              <a:rPr lang="en-US" dirty="0"/>
              <a:t>You should continue to take all </a:t>
            </a:r>
            <a:r>
              <a:rPr lang="en-US" u="sng" dirty="0"/>
              <a:t>precautions recommended for unvaccinated people, including wearing a well-fitted </a:t>
            </a:r>
            <a:r>
              <a:rPr lang="en-US" u="sng" dirty="0" smtClean="0"/>
              <a:t>mask</a:t>
            </a:r>
            <a:endParaRPr lang="en-US" dirty="0"/>
          </a:p>
        </p:txBody>
      </p:sp>
      <p:sp>
        <p:nvSpPr>
          <p:cNvPr id="21" name="Rectangle 20">
            <a:extLst>
              <a:ext uri="{FF2B5EF4-FFF2-40B4-BE49-F238E27FC236}">
                <a16:creationId xmlns:a16="http://schemas.microsoft.com/office/drawing/2014/main" id="{6C4917EA-519C-0544-9F9E-8682EFE1F68D}"/>
              </a:ext>
            </a:extLst>
          </p:cNvPr>
          <p:cNvSpPr/>
          <p:nvPr/>
        </p:nvSpPr>
        <p:spPr>
          <a:xfrm>
            <a:off x="0" y="-166244"/>
            <a:ext cx="12192000" cy="543966"/>
          </a:xfrm>
          <a:prstGeom prst="rect">
            <a:avLst/>
          </a:prstGeom>
          <a:solidFill>
            <a:srgbClr val="3A7A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ubtitle">
            <a:extLst>
              <a:ext uri="{FF2B5EF4-FFF2-40B4-BE49-F238E27FC236}">
                <a16:creationId xmlns:a16="http://schemas.microsoft.com/office/drawing/2014/main" id="{CC1E1CAA-CCDD-2147-8924-B00F5F8F1377}"/>
              </a:ext>
            </a:extLst>
          </p:cNvPr>
          <p:cNvSpPr txBox="1">
            <a:spLocks/>
          </p:cNvSpPr>
          <p:nvPr/>
        </p:nvSpPr>
        <p:spPr>
          <a:xfrm>
            <a:off x="163551" y="-36146"/>
            <a:ext cx="9144000" cy="349309"/>
          </a:xfrm>
          <a:solidFill>
            <a:srgbClr val="3A7AB6"/>
          </a:solidFill>
        </p:spPr>
        <p:txBody>
          <a:bodyPr lIns="365760" rIns="365760" anchor="ct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FFFFF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If you are fully vaccinated against COVID</a:t>
            </a:r>
          </a:p>
        </p:txBody>
      </p:sp>
      <p:pic>
        <p:nvPicPr>
          <p:cNvPr id="18434" name="Picture 2" descr="https://149400146.v2.pressablecdn.com/wp-content/uploads/2021/08/breakthrough-cases-covid19-300x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217" y="1099457"/>
            <a:ext cx="4321629" cy="4321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38887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a:extLst>
              <a:ext uri="{FF2B5EF4-FFF2-40B4-BE49-F238E27FC236}">
                <a16:creationId xmlns:a16="http://schemas.microsoft.com/office/drawing/2014/main" id="{179A4A01-91CC-AB45-8536-6DA5481E36E8}"/>
              </a:ext>
            </a:extLst>
          </p:cNvPr>
          <p:cNvSpPr>
            <a:spLocks noGrp="1"/>
          </p:cNvSpPr>
          <p:nvPr>
            <p:ph type="subTitle" idx="1"/>
          </p:nvPr>
        </p:nvSpPr>
        <p:spPr/>
        <p:txBody>
          <a:bodyPr/>
          <a:lstStyle/>
          <a:p>
            <a:r>
              <a:rPr lang="en-US" dirty="0"/>
              <a:t>Getting Vaccinated</a:t>
            </a:r>
          </a:p>
        </p:txBody>
      </p:sp>
      <p:sp>
        <p:nvSpPr>
          <p:cNvPr id="2" name="Text">
            <a:extLst>
              <a:ext uri="{FF2B5EF4-FFF2-40B4-BE49-F238E27FC236}">
                <a16:creationId xmlns:a16="http://schemas.microsoft.com/office/drawing/2014/main" id="{35B8D505-47F8-4525-9020-E331E94AA180}"/>
              </a:ext>
            </a:extLst>
          </p:cNvPr>
          <p:cNvSpPr>
            <a:spLocks noGrp="1"/>
          </p:cNvSpPr>
          <p:nvPr>
            <p:ph type="body" sz="quarter" idx="11"/>
          </p:nvPr>
        </p:nvSpPr>
        <p:spPr>
          <a:xfrm>
            <a:off x="500742" y="2025687"/>
            <a:ext cx="7685315" cy="2528449"/>
          </a:xfrm>
        </p:spPr>
        <p:txBody>
          <a:bodyPr/>
          <a:lstStyle/>
          <a:p>
            <a:r>
              <a:rPr lang="en-US" dirty="0" smtClean="0"/>
              <a:t>2 </a:t>
            </a:r>
            <a:r>
              <a:rPr lang="en-US" dirty="0"/>
              <a:t>weeks after their second dose in a 2-dose series, </a:t>
            </a:r>
            <a:r>
              <a:rPr lang="en-US" dirty="0" smtClean="0"/>
              <a:t>or</a:t>
            </a:r>
            <a:endParaRPr lang="en-US" dirty="0"/>
          </a:p>
          <a:p>
            <a:r>
              <a:rPr lang="en-US" dirty="0"/>
              <a:t>2 weeks after a single-dose </a:t>
            </a:r>
            <a:r>
              <a:rPr lang="en-US" dirty="0" smtClean="0"/>
              <a:t>vaccine</a:t>
            </a:r>
            <a:endParaRPr lang="en-US" dirty="0"/>
          </a:p>
          <a:p>
            <a:endParaRPr lang="en-US" dirty="0" smtClean="0"/>
          </a:p>
          <a:p>
            <a:r>
              <a:rPr lang="en-US" dirty="0" smtClean="0"/>
              <a:t>It </a:t>
            </a:r>
            <a:r>
              <a:rPr lang="en-US" dirty="0"/>
              <a:t>takes time for your body to build immunity against COVID after getting the vaccine, so if it has been less than 2 weeks since your COVID-19 shot, or if you still need to get your second dose, you are NOT protected</a:t>
            </a:r>
            <a:r>
              <a:rPr lang="en-US" b="1" dirty="0"/>
              <a:t>.</a:t>
            </a:r>
            <a:endParaRPr lang="en-US" dirty="0"/>
          </a:p>
        </p:txBody>
      </p:sp>
      <p:sp>
        <p:nvSpPr>
          <p:cNvPr id="21" name="Rectangle 20">
            <a:extLst>
              <a:ext uri="{FF2B5EF4-FFF2-40B4-BE49-F238E27FC236}">
                <a16:creationId xmlns:a16="http://schemas.microsoft.com/office/drawing/2014/main" id="{6C4917EA-519C-0544-9F9E-8682EFE1F68D}"/>
              </a:ext>
            </a:extLst>
          </p:cNvPr>
          <p:cNvSpPr/>
          <p:nvPr/>
        </p:nvSpPr>
        <p:spPr>
          <a:xfrm>
            <a:off x="0" y="-166244"/>
            <a:ext cx="12192000" cy="543966"/>
          </a:xfrm>
          <a:prstGeom prst="rect">
            <a:avLst/>
          </a:prstGeom>
          <a:solidFill>
            <a:srgbClr val="3A7A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ubtitle">
            <a:extLst>
              <a:ext uri="{FF2B5EF4-FFF2-40B4-BE49-F238E27FC236}">
                <a16:creationId xmlns:a16="http://schemas.microsoft.com/office/drawing/2014/main" id="{CC1E1CAA-CCDD-2147-8924-B00F5F8F1377}"/>
              </a:ext>
            </a:extLst>
          </p:cNvPr>
          <p:cNvSpPr txBox="1">
            <a:spLocks/>
          </p:cNvSpPr>
          <p:nvPr/>
        </p:nvSpPr>
        <p:spPr>
          <a:xfrm>
            <a:off x="163551" y="-36146"/>
            <a:ext cx="9144000" cy="349309"/>
          </a:xfrm>
          <a:solidFill>
            <a:srgbClr val="3A7AB6"/>
          </a:solidFill>
        </p:spPr>
        <p:txBody>
          <a:bodyPr lIns="365760" rIns="365760" anchor="ct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FFFFF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When to declare fully vaccinated against COVID?</a:t>
            </a:r>
            <a:endParaRPr lang="en-US" dirty="0"/>
          </a:p>
        </p:txBody>
      </p:sp>
      <p:pic>
        <p:nvPicPr>
          <p:cNvPr id="19460" name="Picture 4" descr="Amazon.com: Sheet of 12 Stickers Fully Vaccinated; Yes, I am Fully  Vaccinated 2.5&amp;quot; circle | Covid 19 Vaccine Stickers (Option 1) : Handmade  Produ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9746" y="1072244"/>
            <a:ext cx="4068083" cy="40680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AE51C38-E2AC-4DBB-96DD-BC65B64AD5AB}"/>
              </a:ext>
            </a:extLst>
          </p:cNvPr>
          <p:cNvPicPr>
            <a:picLocks noChangeAspect="1"/>
          </p:cNvPicPr>
          <p:nvPr/>
        </p:nvPicPr>
        <p:blipFill>
          <a:blip r:embed="rId4"/>
          <a:stretch>
            <a:fillRect/>
          </a:stretch>
        </p:blipFill>
        <p:spPr>
          <a:xfrm>
            <a:off x="20320" y="5878583"/>
            <a:ext cx="960855" cy="960855"/>
          </a:xfrm>
          <a:prstGeom prst="rect">
            <a:avLst/>
          </a:prstGeom>
        </p:spPr>
      </p:pic>
      <p:pic>
        <p:nvPicPr>
          <p:cNvPr id="8" name="Picture 7"/>
          <p:cNvPicPr>
            <a:picLocks noChangeAspect="1"/>
          </p:cNvPicPr>
          <p:nvPr/>
        </p:nvPicPr>
        <p:blipFill>
          <a:blip r:embed="rId5"/>
          <a:stretch>
            <a:fillRect/>
          </a:stretch>
        </p:blipFill>
        <p:spPr>
          <a:xfrm>
            <a:off x="2635386" y="6004788"/>
            <a:ext cx="2465335" cy="834650"/>
          </a:xfrm>
          <a:prstGeom prst="rect">
            <a:avLst/>
          </a:prstGeom>
        </p:spPr>
      </p:pic>
      <p:pic>
        <p:nvPicPr>
          <p:cNvPr id="9" name="Picture 8" descr="Gallery"/>
          <p:cNvPicPr/>
          <p:nvPr/>
        </p:nvPicPr>
        <p:blipFill>
          <a:blip r:embed="rId6">
            <a:extLst>
              <a:ext uri="{28A0092B-C50C-407E-A947-70E740481C1C}">
                <a14:useLocalDpi xmlns:a14="http://schemas.microsoft.com/office/drawing/2010/main" val="0"/>
              </a:ext>
            </a:extLst>
          </a:blip>
          <a:srcRect/>
          <a:stretch>
            <a:fillRect/>
          </a:stretch>
        </p:blipFill>
        <p:spPr bwMode="auto">
          <a:xfrm>
            <a:off x="981175" y="5899599"/>
            <a:ext cx="1654211" cy="959071"/>
          </a:xfrm>
          <a:prstGeom prst="rect">
            <a:avLst/>
          </a:prstGeom>
          <a:noFill/>
          <a:ln>
            <a:noFill/>
          </a:ln>
        </p:spPr>
      </p:pic>
    </p:spTree>
    <p:extLst>
      <p:ext uri="{BB962C8B-B14F-4D97-AF65-F5344CB8AC3E}">
        <p14:creationId xmlns:p14="http://schemas.microsoft.com/office/powerpoint/2010/main" val="283436553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ECA41CD2-2B4D-6C40-9BED-5FF3CFE5F55D}"/>
              </a:ext>
            </a:extLst>
          </p:cNvPr>
          <p:cNvSpPr>
            <a:spLocks noGrp="1"/>
          </p:cNvSpPr>
          <p:nvPr>
            <p:ph type="title"/>
          </p:nvPr>
        </p:nvSpPr>
        <p:spPr/>
        <p:txBody>
          <a:bodyPr/>
          <a:lstStyle/>
          <a:p>
            <a:r>
              <a:rPr lang="en-US" dirty="0"/>
              <a:t>After Vaccination</a:t>
            </a:r>
          </a:p>
        </p:txBody>
      </p:sp>
      <p:sp>
        <p:nvSpPr>
          <p:cNvPr id="14" name="Subtitle">
            <a:extLst>
              <a:ext uri="{FF2B5EF4-FFF2-40B4-BE49-F238E27FC236}">
                <a16:creationId xmlns:a16="http://schemas.microsoft.com/office/drawing/2014/main" id="{179A4A01-91CC-AB45-8536-6DA5481E36E8}"/>
              </a:ext>
            </a:extLst>
          </p:cNvPr>
          <p:cNvSpPr>
            <a:spLocks noGrp="1"/>
          </p:cNvSpPr>
          <p:nvPr>
            <p:ph type="subTitle" idx="1"/>
          </p:nvPr>
        </p:nvSpPr>
        <p:spPr/>
        <p:txBody>
          <a:bodyPr/>
          <a:lstStyle/>
          <a:p>
            <a:r>
              <a:rPr lang="en-US" dirty="0"/>
              <a:t>Getting Vaccinated</a:t>
            </a:r>
          </a:p>
        </p:txBody>
      </p:sp>
      <p:sp>
        <p:nvSpPr>
          <p:cNvPr id="15" name="Text">
            <a:extLst>
              <a:ext uri="{FF2B5EF4-FFF2-40B4-BE49-F238E27FC236}">
                <a16:creationId xmlns:a16="http://schemas.microsoft.com/office/drawing/2014/main" id="{632D1C2A-845B-764D-898E-45315166FD4B}"/>
              </a:ext>
            </a:extLst>
          </p:cNvPr>
          <p:cNvSpPr>
            <a:spLocks noGrp="1"/>
          </p:cNvSpPr>
          <p:nvPr>
            <p:ph type="body" sz="quarter" idx="10"/>
          </p:nvPr>
        </p:nvSpPr>
        <p:spPr>
          <a:xfrm>
            <a:off x="609600" y="1545167"/>
            <a:ext cx="10972800" cy="3438315"/>
          </a:xfrm>
        </p:spPr>
        <p:txBody>
          <a:bodyPr/>
          <a:lstStyle/>
          <a:p>
            <a:pPr>
              <a:spcAft>
                <a:spcPts val="667"/>
              </a:spcAft>
              <a:buClr>
                <a:srgbClr val="3A7AB6"/>
              </a:buClr>
            </a:pPr>
            <a:r>
              <a:rPr lang="en-US" dirty="0"/>
              <a:t>Continue COVID-19 prevention measures:</a:t>
            </a:r>
            <a:endParaRPr lang="en-US" sz="20000" dirty="0"/>
          </a:p>
        </p:txBody>
      </p:sp>
      <p:pic>
        <p:nvPicPr>
          <p:cNvPr id="47" name="Picture face mask" descr="Illustration of a person wearing a mask that covers their nose and mouth.">
            <a:extLst>
              <a:ext uri="{FF2B5EF4-FFF2-40B4-BE49-F238E27FC236}">
                <a16:creationId xmlns:a16="http://schemas.microsoft.com/office/drawing/2014/main" id="{B64B4AB7-EB35-4966-AE93-86B6531DCE05}"/>
              </a:ext>
              <a:ext uri="{C183D7F6-B498-43B3-948B-1728B52AA6E4}">
                <adec:decorative xmlns:adec="http://schemas.microsoft.com/office/drawing/2017/decorative" xmlns=""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319" y="2345933"/>
            <a:ext cx="887579" cy="1406224"/>
          </a:xfrm>
          <a:prstGeom prst="rect">
            <a:avLst/>
          </a:prstGeom>
        </p:spPr>
      </p:pic>
      <p:sp>
        <p:nvSpPr>
          <p:cNvPr id="43" name="TextBox">
            <a:extLst>
              <a:ext uri="{FF2B5EF4-FFF2-40B4-BE49-F238E27FC236}">
                <a16:creationId xmlns:a16="http://schemas.microsoft.com/office/drawing/2014/main" id="{8483927F-9964-48A5-B14B-906D4772D5E4}"/>
              </a:ext>
            </a:extLst>
          </p:cNvPr>
          <p:cNvSpPr txBox="1"/>
          <p:nvPr/>
        </p:nvSpPr>
        <p:spPr>
          <a:xfrm>
            <a:off x="654141" y="3840331"/>
            <a:ext cx="1579153" cy="738664"/>
          </a:xfrm>
          <a:prstGeom prst="rect">
            <a:avLst/>
          </a:prstGeom>
          <a:noFill/>
        </p:spPr>
        <p:txBody>
          <a:bodyPr wrap="square" lIns="0" tIns="0" rIns="0" bIns="0" rtlCol="0">
            <a:spAutoFit/>
          </a:bodyPr>
          <a:lstStyle/>
          <a:p>
            <a:pPr marL="0" lvl="1" algn="ctr">
              <a:spcBef>
                <a:spcPts val="800"/>
              </a:spcBef>
              <a:buClr>
                <a:srgbClr val="1D624D"/>
              </a:buClr>
            </a:pPr>
            <a:r>
              <a:rPr lang="en-US" sz="1600" b="1" dirty="0">
                <a:solidFill>
                  <a:srgbClr val="1D624D"/>
                </a:solidFill>
                <a:latin typeface="Arial" panose="020B0604020202020204" pitchFamily="34" charset="0"/>
                <a:cs typeface="Arial" panose="020B0604020202020204" pitchFamily="34" charset="0"/>
              </a:rPr>
              <a:t>Cover your nose and mouth with a mask.</a:t>
            </a:r>
          </a:p>
        </p:txBody>
      </p:sp>
      <p:pic>
        <p:nvPicPr>
          <p:cNvPr id="53" name="Picture six feet" descr="Illustration of two people standing apart from eachother.">
            <a:extLst>
              <a:ext uri="{FF2B5EF4-FFF2-40B4-BE49-F238E27FC236}">
                <a16:creationId xmlns:a16="http://schemas.microsoft.com/office/drawing/2014/main" id="{06E9D9C5-9BBB-4313-AF88-7AE5170F1747}"/>
              </a:ext>
              <a:ext uri="{C183D7F6-B498-43B3-948B-1728B52AA6E4}">
                <adec:decorative xmlns:adec="http://schemas.microsoft.com/office/drawing/2017/decorative" xmlns=""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2287" y="2627931"/>
            <a:ext cx="1474063" cy="1124227"/>
          </a:xfrm>
          <a:prstGeom prst="rect">
            <a:avLst/>
          </a:prstGeom>
        </p:spPr>
      </p:pic>
      <p:sp>
        <p:nvSpPr>
          <p:cNvPr id="44" name="TextBox">
            <a:extLst>
              <a:ext uri="{FF2B5EF4-FFF2-40B4-BE49-F238E27FC236}">
                <a16:creationId xmlns:a16="http://schemas.microsoft.com/office/drawing/2014/main" id="{A57C97EB-9334-4037-98F8-D42F1456FD18}"/>
              </a:ext>
            </a:extLst>
          </p:cNvPr>
          <p:cNvSpPr txBox="1"/>
          <p:nvPr/>
        </p:nvSpPr>
        <p:spPr>
          <a:xfrm>
            <a:off x="2931344" y="3840332"/>
            <a:ext cx="1832880" cy="1077218"/>
          </a:xfrm>
          <a:prstGeom prst="rect">
            <a:avLst/>
          </a:prstGeom>
          <a:noFill/>
        </p:spPr>
        <p:txBody>
          <a:bodyPr wrap="square" rtlCol="0">
            <a:spAutoFit/>
          </a:bodyPr>
          <a:lstStyle/>
          <a:p>
            <a:pPr marL="0" lvl="1" algn="ctr">
              <a:spcBef>
                <a:spcPts val="800"/>
              </a:spcBef>
              <a:buClr>
                <a:srgbClr val="1D624D"/>
              </a:buClr>
            </a:pPr>
            <a:r>
              <a:rPr lang="en-US" sz="1600" b="1" dirty="0">
                <a:solidFill>
                  <a:srgbClr val="1D624D"/>
                </a:solidFill>
                <a:latin typeface="Arial" panose="020B0604020202020204" pitchFamily="34" charset="0"/>
                <a:cs typeface="Arial" panose="020B0604020202020204" pitchFamily="34" charset="0"/>
              </a:rPr>
              <a:t>Stay at least 6 feet from people who don’t live with you.</a:t>
            </a:r>
          </a:p>
        </p:txBody>
      </p:sp>
      <p:pic>
        <p:nvPicPr>
          <p:cNvPr id="56" name="Picture crowds" descr="Illustration of group of people standing close to eachother. Airborne droplets appear among them.">
            <a:extLst>
              <a:ext uri="{FF2B5EF4-FFF2-40B4-BE49-F238E27FC236}">
                <a16:creationId xmlns:a16="http://schemas.microsoft.com/office/drawing/2014/main" id="{314958B6-4072-492F-B4BD-C757AAF83E75}"/>
              </a:ext>
              <a:ext uri="{C183D7F6-B498-43B3-948B-1728B52AA6E4}">
                <adec:decorative xmlns:adec="http://schemas.microsoft.com/office/drawing/2017/decorative" xmlns=""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0120" y="2419635"/>
            <a:ext cx="1517888" cy="1332523"/>
          </a:xfrm>
          <a:prstGeom prst="rect">
            <a:avLst/>
          </a:prstGeom>
        </p:spPr>
      </p:pic>
      <p:sp>
        <p:nvSpPr>
          <p:cNvPr id="55" name="TextBox">
            <a:extLst>
              <a:ext uri="{FF2B5EF4-FFF2-40B4-BE49-F238E27FC236}">
                <a16:creationId xmlns:a16="http://schemas.microsoft.com/office/drawing/2014/main" id="{93DE8227-E0D2-4269-BBFB-0565B5201332}"/>
              </a:ext>
            </a:extLst>
          </p:cNvPr>
          <p:cNvSpPr txBox="1"/>
          <p:nvPr/>
        </p:nvSpPr>
        <p:spPr>
          <a:xfrm>
            <a:off x="5324471" y="3840332"/>
            <a:ext cx="1703976" cy="1077218"/>
          </a:xfrm>
          <a:prstGeom prst="rect">
            <a:avLst/>
          </a:prstGeom>
          <a:noFill/>
        </p:spPr>
        <p:txBody>
          <a:bodyPr wrap="square" rtlCol="0">
            <a:spAutoFit/>
          </a:bodyPr>
          <a:lstStyle/>
          <a:p>
            <a:pPr algn="ctr" defTabSz="1219140">
              <a:defRPr/>
            </a:pPr>
            <a:r>
              <a:rPr lang="en-US" sz="1600" b="1" dirty="0">
                <a:solidFill>
                  <a:srgbClr val="1D624D"/>
                </a:solidFill>
                <a:latin typeface="Arial" panose="020B0604020202020204" pitchFamily="34" charset="0"/>
                <a:cs typeface="Arial" panose="020B0604020202020204" pitchFamily="34" charset="0"/>
              </a:rPr>
              <a:t>Avoid crowds and poorly ventilated spaces. </a:t>
            </a:r>
          </a:p>
        </p:txBody>
      </p:sp>
      <p:pic>
        <p:nvPicPr>
          <p:cNvPr id="51" name="Picture wash hands" descr="Illustration of two hands washing with soap.">
            <a:extLst>
              <a:ext uri="{FF2B5EF4-FFF2-40B4-BE49-F238E27FC236}">
                <a16:creationId xmlns:a16="http://schemas.microsoft.com/office/drawing/2014/main" id="{F4FF39E8-F20C-4959-BA10-C41C026E564B}"/>
              </a:ext>
              <a:ext uri="{C183D7F6-B498-43B3-948B-1728B52AA6E4}">
                <adec:decorative xmlns:adec="http://schemas.microsoft.com/office/drawing/2017/decorative" xmlns="" val="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1067" y="2540381"/>
            <a:ext cx="1264341" cy="1211776"/>
          </a:xfrm>
          <a:prstGeom prst="rect">
            <a:avLst/>
          </a:prstGeom>
        </p:spPr>
      </p:pic>
      <p:sp>
        <p:nvSpPr>
          <p:cNvPr id="46" name="TextBox">
            <a:extLst>
              <a:ext uri="{FF2B5EF4-FFF2-40B4-BE49-F238E27FC236}">
                <a16:creationId xmlns:a16="http://schemas.microsoft.com/office/drawing/2014/main" id="{EB8364DD-5009-492E-AE70-B0D9C8A4C094}"/>
              </a:ext>
            </a:extLst>
          </p:cNvPr>
          <p:cNvSpPr txBox="1"/>
          <p:nvPr/>
        </p:nvSpPr>
        <p:spPr>
          <a:xfrm>
            <a:off x="7903528" y="3840331"/>
            <a:ext cx="1339419" cy="584775"/>
          </a:xfrm>
          <a:prstGeom prst="rect">
            <a:avLst/>
          </a:prstGeom>
          <a:noFill/>
        </p:spPr>
        <p:txBody>
          <a:bodyPr wrap="square" rtlCol="0">
            <a:spAutoFit/>
          </a:bodyPr>
          <a:lstStyle/>
          <a:p>
            <a:pPr algn="ctr" defTabSz="1219140">
              <a:defRPr/>
            </a:pPr>
            <a:r>
              <a:rPr lang="en-US" sz="1600" b="1" dirty="0">
                <a:solidFill>
                  <a:srgbClr val="1D624D"/>
                </a:solidFill>
                <a:latin typeface="Arial" panose="020B0604020202020204" pitchFamily="34" charset="0"/>
                <a:cs typeface="Arial" panose="020B0604020202020204" pitchFamily="34" charset="0"/>
              </a:rPr>
              <a:t>Wash your </a:t>
            </a:r>
            <a:br>
              <a:rPr lang="en-US" sz="1600" b="1" dirty="0">
                <a:solidFill>
                  <a:srgbClr val="1D624D"/>
                </a:solidFill>
                <a:latin typeface="Arial" panose="020B0604020202020204" pitchFamily="34" charset="0"/>
                <a:cs typeface="Arial" panose="020B0604020202020204" pitchFamily="34" charset="0"/>
              </a:rPr>
            </a:br>
            <a:r>
              <a:rPr lang="en-US" sz="1600" b="1" dirty="0">
                <a:solidFill>
                  <a:srgbClr val="1D624D"/>
                </a:solidFill>
                <a:latin typeface="Arial" panose="020B0604020202020204" pitchFamily="34" charset="0"/>
                <a:cs typeface="Arial" panose="020B0604020202020204" pitchFamily="34" charset="0"/>
              </a:rPr>
              <a:t>hands.</a:t>
            </a:r>
          </a:p>
        </p:txBody>
      </p:sp>
      <p:pic>
        <p:nvPicPr>
          <p:cNvPr id="52" name="Picture clean" descr="Illustration of soap and a sink surface with a virus that is being targeted.">
            <a:extLst>
              <a:ext uri="{FF2B5EF4-FFF2-40B4-BE49-F238E27FC236}">
                <a16:creationId xmlns:a16="http://schemas.microsoft.com/office/drawing/2014/main" id="{D56658C7-A0AA-4E88-8558-05C40DA6BC88}"/>
              </a:ext>
              <a:ext uri="{C183D7F6-B498-43B3-948B-1728B52AA6E4}">
                <adec:decorative xmlns:adec="http://schemas.microsoft.com/office/drawing/2017/decorative" xmlns="" val="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50334" y="2480008"/>
            <a:ext cx="1222476" cy="1211776"/>
          </a:xfrm>
          <a:prstGeom prst="rect">
            <a:avLst/>
          </a:prstGeom>
        </p:spPr>
      </p:pic>
      <p:sp>
        <p:nvSpPr>
          <p:cNvPr id="45" name="TextBox">
            <a:extLst>
              <a:ext uri="{FF2B5EF4-FFF2-40B4-BE49-F238E27FC236}">
                <a16:creationId xmlns:a16="http://schemas.microsoft.com/office/drawing/2014/main" id="{8917F184-2036-485C-9620-208B8D546D4E}"/>
              </a:ext>
            </a:extLst>
          </p:cNvPr>
          <p:cNvSpPr txBox="1"/>
          <p:nvPr/>
        </p:nvSpPr>
        <p:spPr>
          <a:xfrm>
            <a:off x="9900464" y="3752158"/>
            <a:ext cx="2035603" cy="1077218"/>
          </a:xfrm>
          <a:prstGeom prst="rect">
            <a:avLst/>
          </a:prstGeom>
          <a:noFill/>
        </p:spPr>
        <p:txBody>
          <a:bodyPr wrap="square" rtlCol="0">
            <a:spAutoFit/>
          </a:bodyPr>
          <a:lstStyle/>
          <a:p>
            <a:pPr algn="ctr" defTabSz="1219140">
              <a:defRPr/>
            </a:pPr>
            <a:r>
              <a:rPr lang="en-US" sz="1600" b="1" dirty="0">
                <a:solidFill>
                  <a:srgbClr val="1D624D"/>
                </a:solidFill>
                <a:latin typeface="Arial" panose="020B0604020202020204" pitchFamily="34" charset="0"/>
                <a:cs typeface="Arial" panose="020B0604020202020204" pitchFamily="34" charset="0"/>
              </a:rPr>
              <a:t>Clean and </a:t>
            </a:r>
            <a:br>
              <a:rPr lang="en-US" sz="1600" b="1" dirty="0">
                <a:solidFill>
                  <a:srgbClr val="1D624D"/>
                </a:solidFill>
                <a:latin typeface="Arial" panose="020B0604020202020204" pitchFamily="34" charset="0"/>
                <a:cs typeface="Arial" panose="020B0604020202020204" pitchFamily="34" charset="0"/>
              </a:rPr>
            </a:br>
            <a:r>
              <a:rPr lang="en-US" sz="1600" b="1" dirty="0">
                <a:solidFill>
                  <a:srgbClr val="1D624D"/>
                </a:solidFill>
                <a:latin typeface="Arial" panose="020B0604020202020204" pitchFamily="34" charset="0"/>
                <a:cs typeface="Arial" panose="020B0604020202020204" pitchFamily="34" charset="0"/>
              </a:rPr>
              <a:t>disinfect frequently touched surfaces.</a:t>
            </a:r>
          </a:p>
        </p:txBody>
      </p:sp>
      <p:sp>
        <p:nvSpPr>
          <p:cNvPr id="2" name="Text">
            <a:extLst>
              <a:ext uri="{FF2B5EF4-FFF2-40B4-BE49-F238E27FC236}">
                <a16:creationId xmlns:a16="http://schemas.microsoft.com/office/drawing/2014/main" id="{35B8D505-47F8-4525-9020-E331E94AA180}"/>
              </a:ext>
            </a:extLst>
          </p:cNvPr>
          <p:cNvSpPr>
            <a:spLocks noGrp="1"/>
          </p:cNvSpPr>
          <p:nvPr>
            <p:ph type="body" sz="quarter" idx="11"/>
          </p:nvPr>
        </p:nvSpPr>
        <p:spPr>
          <a:xfrm>
            <a:off x="609600" y="5312834"/>
            <a:ext cx="10972800" cy="1227165"/>
          </a:xfrm>
        </p:spPr>
        <p:txBody>
          <a:bodyPr/>
          <a:lstStyle/>
          <a:p>
            <a:pPr>
              <a:spcBef>
                <a:spcPts val="1333"/>
              </a:spcBef>
              <a:buClr>
                <a:srgbClr val="3A7AB6"/>
              </a:buClr>
            </a:pPr>
            <a:r>
              <a:rPr lang="en-US" dirty="0"/>
              <a:t>Enroll in </a:t>
            </a:r>
            <a:r>
              <a:rPr lang="en-US" b="1" dirty="0">
                <a:solidFill>
                  <a:srgbClr val="3A7AB6"/>
                </a:solidFill>
              </a:rPr>
              <a:t>v-safe</a:t>
            </a:r>
            <a:r>
              <a:rPr lang="en-US" dirty="0"/>
              <a:t> </a:t>
            </a:r>
          </a:p>
          <a:p>
            <a:pPr>
              <a:spcBef>
                <a:spcPts val="1333"/>
              </a:spcBef>
              <a:buClr>
                <a:srgbClr val="3A7AB6"/>
              </a:buClr>
            </a:pPr>
            <a:r>
              <a:rPr lang="en-US" dirty="0"/>
              <a:t>If you have questions about your health and vaccination, call your doctor, nurse, </a:t>
            </a:r>
            <a:br>
              <a:rPr lang="en-US" dirty="0"/>
            </a:br>
            <a:r>
              <a:rPr lang="en-US" dirty="0"/>
              <a:t>or clinic.</a:t>
            </a:r>
          </a:p>
        </p:txBody>
      </p:sp>
      <p:grpSp>
        <p:nvGrpSpPr>
          <p:cNvPr id="16" name="Dividers">
            <a:extLst>
              <a:ext uri="{FF2B5EF4-FFF2-40B4-BE49-F238E27FC236}">
                <a16:creationId xmlns:a16="http://schemas.microsoft.com/office/drawing/2014/main" id="{346EA4BD-5701-ED4F-910C-889E4DD27973}"/>
              </a:ext>
              <a:ext uri="{C183D7F6-B498-43B3-948B-1728B52AA6E4}">
                <adec:decorative xmlns:adec="http://schemas.microsoft.com/office/drawing/2017/decorative" xmlns="" val="1"/>
              </a:ext>
            </a:extLst>
          </p:cNvPr>
          <p:cNvGrpSpPr/>
          <p:nvPr/>
        </p:nvGrpSpPr>
        <p:grpSpPr>
          <a:xfrm>
            <a:off x="2510722" y="2345934"/>
            <a:ext cx="7338649" cy="2602393"/>
            <a:chOff x="1883041" y="1759450"/>
            <a:chExt cx="5503987" cy="1951795"/>
          </a:xfrm>
        </p:grpSpPr>
        <p:sp>
          <p:nvSpPr>
            <p:cNvPr id="48" name="Divider">
              <a:extLst>
                <a:ext uri="{FF2B5EF4-FFF2-40B4-BE49-F238E27FC236}">
                  <a16:creationId xmlns:a16="http://schemas.microsoft.com/office/drawing/2014/main" id="{323A92A5-E079-454F-8E64-37E7F888C866}"/>
                </a:ext>
                <a:ext uri="{C183D7F6-B498-43B3-948B-1728B52AA6E4}">
                  <adec:decorative xmlns:adec="http://schemas.microsoft.com/office/drawing/2017/decorative" xmlns="" val="1"/>
                </a:ext>
              </a:extLst>
            </p:cNvPr>
            <p:cNvSpPr/>
            <p:nvPr/>
          </p:nvSpPr>
          <p:spPr>
            <a:xfrm>
              <a:off x="1883041" y="1759450"/>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Divider">
              <a:extLst>
                <a:ext uri="{FF2B5EF4-FFF2-40B4-BE49-F238E27FC236}">
                  <a16:creationId xmlns:a16="http://schemas.microsoft.com/office/drawing/2014/main" id="{9311EE97-C302-4CF2-BCFD-CEF2B1923985}"/>
                </a:ext>
                <a:ext uri="{C183D7F6-B498-43B3-948B-1728B52AA6E4}">
                  <adec:decorative xmlns:adec="http://schemas.microsoft.com/office/drawing/2017/decorative" xmlns="" val="1"/>
                </a:ext>
              </a:extLst>
            </p:cNvPr>
            <p:cNvSpPr/>
            <p:nvPr/>
          </p:nvSpPr>
          <p:spPr>
            <a:xfrm>
              <a:off x="3684175" y="1759450"/>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Divider">
              <a:extLst>
                <a:ext uri="{FF2B5EF4-FFF2-40B4-BE49-F238E27FC236}">
                  <a16:creationId xmlns:a16="http://schemas.microsoft.com/office/drawing/2014/main" id="{76BE81EA-FE26-4522-B566-02AEF5032856}"/>
                </a:ext>
                <a:ext uri="{C183D7F6-B498-43B3-948B-1728B52AA6E4}">
                  <adec:decorative xmlns:adec="http://schemas.microsoft.com/office/drawing/2017/decorative" xmlns="" val="1"/>
                </a:ext>
              </a:extLst>
            </p:cNvPr>
            <p:cNvSpPr/>
            <p:nvPr/>
          </p:nvSpPr>
          <p:spPr>
            <a:xfrm>
              <a:off x="5485309" y="1759450"/>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4" name="Divider">
              <a:extLst>
                <a:ext uri="{FF2B5EF4-FFF2-40B4-BE49-F238E27FC236}">
                  <a16:creationId xmlns:a16="http://schemas.microsoft.com/office/drawing/2014/main" id="{8732B564-84C2-474D-919F-E4A77B59E977}"/>
                </a:ext>
                <a:ext uri="{C183D7F6-B498-43B3-948B-1728B52AA6E4}">
                  <adec:decorative xmlns:adec="http://schemas.microsoft.com/office/drawing/2017/decorative" xmlns="" val="1"/>
                </a:ext>
              </a:extLst>
            </p:cNvPr>
            <p:cNvSpPr/>
            <p:nvPr/>
          </p:nvSpPr>
          <p:spPr>
            <a:xfrm>
              <a:off x="7286444" y="1759450"/>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Rectangle 20">
            <a:extLst>
              <a:ext uri="{FF2B5EF4-FFF2-40B4-BE49-F238E27FC236}">
                <a16:creationId xmlns:a16="http://schemas.microsoft.com/office/drawing/2014/main" id="{6C4917EA-519C-0544-9F9E-8682EFE1F68D}"/>
              </a:ext>
            </a:extLst>
          </p:cNvPr>
          <p:cNvSpPr/>
          <p:nvPr/>
        </p:nvSpPr>
        <p:spPr>
          <a:xfrm>
            <a:off x="0" y="-166244"/>
            <a:ext cx="12192000" cy="543966"/>
          </a:xfrm>
          <a:prstGeom prst="rect">
            <a:avLst/>
          </a:prstGeom>
          <a:solidFill>
            <a:srgbClr val="3A7A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ubtitle">
            <a:extLst>
              <a:ext uri="{FF2B5EF4-FFF2-40B4-BE49-F238E27FC236}">
                <a16:creationId xmlns:a16="http://schemas.microsoft.com/office/drawing/2014/main" id="{CC1E1CAA-CCDD-2147-8924-B00F5F8F1377}"/>
              </a:ext>
            </a:extLst>
          </p:cNvPr>
          <p:cNvSpPr txBox="1">
            <a:spLocks/>
          </p:cNvSpPr>
          <p:nvPr/>
        </p:nvSpPr>
        <p:spPr>
          <a:xfrm>
            <a:off x="163551" y="-36146"/>
            <a:ext cx="9144000" cy="349309"/>
          </a:xfrm>
          <a:solidFill>
            <a:srgbClr val="3A7AB6"/>
          </a:solidFill>
        </p:spPr>
        <p:txBody>
          <a:bodyPr lIns="365760" rIns="365760" anchor="ct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FFFFF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COVID-19 and Vaccine Basics</a:t>
            </a:r>
          </a:p>
        </p:txBody>
      </p:sp>
    </p:spTree>
    <p:extLst>
      <p:ext uri="{BB962C8B-B14F-4D97-AF65-F5344CB8AC3E}">
        <p14:creationId xmlns:p14="http://schemas.microsoft.com/office/powerpoint/2010/main" val="330598106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Vaccination Update</a:t>
            </a:r>
            <a:endParaRPr lang="en-US" dirty="0"/>
          </a:p>
        </p:txBody>
      </p:sp>
      <p:pic>
        <p:nvPicPr>
          <p:cNvPr id="4" name="Content Placeholder 3"/>
          <p:cNvPicPr>
            <a:picLocks noGrp="1" noChangeAspect="1"/>
          </p:cNvPicPr>
          <p:nvPr>
            <p:ph idx="1"/>
          </p:nvPr>
        </p:nvPicPr>
        <p:blipFill>
          <a:blip r:embed="rId2"/>
          <a:stretch>
            <a:fillRect/>
          </a:stretch>
        </p:blipFill>
        <p:spPr>
          <a:xfrm>
            <a:off x="1638012" y="1825625"/>
            <a:ext cx="8915976" cy="4351338"/>
          </a:xfrm>
          <a:prstGeom prst="rect">
            <a:avLst/>
          </a:prstGeom>
        </p:spPr>
      </p:pic>
    </p:spTree>
    <p:extLst>
      <p:ext uri="{BB962C8B-B14F-4D97-AF65-F5344CB8AC3E}">
        <p14:creationId xmlns:p14="http://schemas.microsoft.com/office/powerpoint/2010/main" val="2160936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Window Murals | strona 3060500"/>
          <p:cNvPicPr>
            <a:picLocks noChangeAspect="1" noChangeArrowheads="1"/>
          </p:cNvPicPr>
          <p:nvPr/>
        </p:nvPicPr>
        <p:blipFill rotWithShape="1">
          <a:blip r:embed="rId3">
            <a:extLst>
              <a:ext uri="{28A0092B-C50C-407E-A947-70E740481C1C}">
                <a14:useLocalDpi xmlns:a14="http://schemas.microsoft.com/office/drawing/2010/main" val="0"/>
              </a:ext>
            </a:extLst>
          </a:blip>
          <a:srcRect b="3423"/>
          <a:stretch/>
        </p:blipFill>
        <p:spPr bwMode="auto">
          <a:xfrm>
            <a:off x="4617623" y="1327398"/>
            <a:ext cx="4651412" cy="3536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4" descr="Gender pay gap reporting suspended due to COVID-19 | Ruth Holmes ..."/>
          <p:cNvPicPr>
            <a:picLocks noChangeAspect="1" noChangeArrowheads="1"/>
          </p:cNvPicPr>
          <p:nvPr/>
        </p:nvPicPr>
        <p:blipFill rotWithShape="1">
          <a:blip r:embed="rId4">
            <a:extLst>
              <a:ext uri="{28A0092B-C50C-407E-A947-70E740481C1C}">
                <a14:useLocalDpi xmlns:a14="http://schemas.microsoft.com/office/drawing/2010/main" val="0"/>
              </a:ext>
            </a:extLst>
          </a:blip>
          <a:srcRect l="8400" t="-1253" r="6732" b="1253"/>
          <a:stretch/>
        </p:blipFill>
        <p:spPr bwMode="auto">
          <a:xfrm>
            <a:off x="9302078" y="1164771"/>
            <a:ext cx="2672207" cy="16889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LA County to Report on COVID-19 Race Data, Health Equ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654" y="1079985"/>
            <a:ext cx="3087490" cy="20155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Tell COVID-19 to Sashay Away - the Montrose Cent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00842" y="4631183"/>
            <a:ext cx="3284975" cy="18756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AE51C38-E2AC-4DBB-96DD-BC65B64AD5AB}"/>
              </a:ext>
            </a:extLst>
          </p:cNvPr>
          <p:cNvPicPr>
            <a:picLocks noChangeAspect="1"/>
          </p:cNvPicPr>
          <p:nvPr/>
        </p:nvPicPr>
        <p:blipFill>
          <a:blip r:embed="rId7"/>
          <a:stretch>
            <a:fillRect/>
          </a:stretch>
        </p:blipFill>
        <p:spPr>
          <a:xfrm>
            <a:off x="20320" y="5533143"/>
            <a:ext cx="960855" cy="960855"/>
          </a:xfrm>
          <a:prstGeom prst="rect">
            <a:avLst/>
          </a:prstGeom>
        </p:spPr>
      </p:pic>
      <p:pic>
        <p:nvPicPr>
          <p:cNvPr id="7" name="Picture 6"/>
          <p:cNvPicPr>
            <a:picLocks noChangeAspect="1"/>
          </p:cNvPicPr>
          <p:nvPr/>
        </p:nvPicPr>
        <p:blipFill>
          <a:blip r:embed="rId8"/>
          <a:stretch>
            <a:fillRect/>
          </a:stretch>
        </p:blipFill>
        <p:spPr>
          <a:xfrm>
            <a:off x="2635386" y="5659348"/>
            <a:ext cx="2465335" cy="834650"/>
          </a:xfrm>
          <a:prstGeom prst="rect">
            <a:avLst/>
          </a:prstGeom>
        </p:spPr>
      </p:pic>
      <p:pic>
        <p:nvPicPr>
          <p:cNvPr id="8" name="Picture 7" descr="Gallery"/>
          <p:cNvPicPr/>
          <p:nvPr/>
        </p:nvPicPr>
        <p:blipFill>
          <a:blip r:embed="rId9">
            <a:extLst>
              <a:ext uri="{28A0092B-C50C-407E-A947-70E740481C1C}">
                <a14:useLocalDpi xmlns:a14="http://schemas.microsoft.com/office/drawing/2010/main" val="0"/>
              </a:ext>
            </a:extLst>
          </a:blip>
          <a:srcRect/>
          <a:stretch>
            <a:fillRect/>
          </a:stretch>
        </p:blipFill>
        <p:spPr bwMode="auto">
          <a:xfrm>
            <a:off x="981175" y="5554159"/>
            <a:ext cx="1654211" cy="959071"/>
          </a:xfrm>
          <a:prstGeom prst="rect">
            <a:avLst/>
          </a:prstGeom>
          <a:noFill/>
          <a:ln>
            <a:noFill/>
          </a:ln>
        </p:spPr>
      </p:pic>
    </p:spTree>
    <p:extLst>
      <p:ext uri="{BB962C8B-B14F-4D97-AF65-F5344CB8AC3E}">
        <p14:creationId xmlns:p14="http://schemas.microsoft.com/office/powerpoint/2010/main" val="3795167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38400" y="1376362"/>
            <a:ext cx="7315200" cy="4105275"/>
          </a:xfrm>
          <a:prstGeom prst="rect">
            <a:avLst/>
          </a:prstGeom>
        </p:spPr>
      </p:pic>
    </p:spTree>
    <p:extLst>
      <p:ext uri="{BB962C8B-B14F-4D97-AF65-F5344CB8AC3E}">
        <p14:creationId xmlns:p14="http://schemas.microsoft.com/office/powerpoint/2010/main" val="252936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DEC680E-8721-C94C-95A0-2CAF33D83724}"/>
              </a:ext>
            </a:extLst>
          </p:cNvPr>
          <p:cNvSpPr>
            <a:spLocks noGrp="1"/>
          </p:cNvSpPr>
          <p:nvPr>
            <p:ph type="title"/>
          </p:nvPr>
        </p:nvSpPr>
        <p:spPr/>
        <p:txBody>
          <a:bodyPr>
            <a:normAutofit fontScale="90000"/>
          </a:bodyPr>
          <a:lstStyle/>
          <a:p>
            <a:r>
              <a:rPr lang="en-US" dirty="0">
                <a:solidFill>
                  <a:srgbClr val="1D624D"/>
                </a:solidFill>
              </a:rPr>
              <a:t>COVID-19 vaccination is a safer </a:t>
            </a:r>
            <a:br>
              <a:rPr lang="en-US" dirty="0">
                <a:solidFill>
                  <a:srgbClr val="1D624D"/>
                </a:solidFill>
              </a:rPr>
            </a:br>
            <a:r>
              <a:rPr lang="en-US" dirty="0">
                <a:solidFill>
                  <a:srgbClr val="1D624D"/>
                </a:solidFill>
              </a:rPr>
              <a:t>way to build protection</a:t>
            </a:r>
            <a:br>
              <a:rPr lang="en-US" dirty="0">
                <a:solidFill>
                  <a:srgbClr val="1D624D"/>
                </a:solidFill>
              </a:rPr>
            </a:br>
            <a:endParaRPr lang="en-US" dirty="0"/>
          </a:p>
        </p:txBody>
      </p:sp>
      <p:sp>
        <p:nvSpPr>
          <p:cNvPr id="8" name="Subtitle">
            <a:extLst>
              <a:ext uri="{FF2B5EF4-FFF2-40B4-BE49-F238E27FC236}">
                <a16:creationId xmlns:a16="http://schemas.microsoft.com/office/drawing/2014/main" id="{2C1B5B2D-EB4E-0F4C-8689-19C8C18DDBA4}"/>
              </a:ext>
            </a:extLst>
          </p:cNvPr>
          <p:cNvSpPr>
            <a:spLocks noGrp="1"/>
          </p:cNvSpPr>
          <p:nvPr>
            <p:ph type="subTitle" idx="1"/>
          </p:nvPr>
        </p:nvSpPr>
        <p:spPr/>
        <p:txBody>
          <a:bodyPr>
            <a:normAutofit lnSpcReduction="10000"/>
          </a:bodyPr>
          <a:lstStyle/>
          <a:p>
            <a:r>
              <a:rPr lang="en-US" dirty="0"/>
              <a:t>COVID-19 and Vaccine Basics</a:t>
            </a:r>
          </a:p>
        </p:txBody>
      </p:sp>
      <p:sp>
        <p:nvSpPr>
          <p:cNvPr id="7" name="Text Placeholder">
            <a:extLst>
              <a:ext uri="{FF2B5EF4-FFF2-40B4-BE49-F238E27FC236}">
                <a16:creationId xmlns:a16="http://schemas.microsoft.com/office/drawing/2014/main" id="{154C4F0B-4434-1C41-8E53-FF9846EC8611}"/>
              </a:ext>
            </a:extLst>
          </p:cNvPr>
          <p:cNvSpPr>
            <a:spLocks noGrp="1"/>
          </p:cNvSpPr>
          <p:nvPr>
            <p:ph type="body" sz="quarter" idx="10"/>
          </p:nvPr>
        </p:nvSpPr>
        <p:spPr>
          <a:xfrm>
            <a:off x="609601" y="2009427"/>
            <a:ext cx="5331580" cy="4455584"/>
          </a:xfrm>
        </p:spPr>
        <p:txBody>
          <a:bodyPr/>
          <a:lstStyle/>
          <a:p>
            <a:pPr>
              <a:spcBef>
                <a:spcPts val="1333"/>
              </a:spcBef>
            </a:pPr>
            <a:r>
              <a:rPr lang="en-US" dirty="0"/>
              <a:t>Getting the virus that causes COVID-19 may offer some natural protection, known as an antibody or immune. But experts don’t know how long this protection lasts.</a:t>
            </a:r>
          </a:p>
          <a:p>
            <a:pPr>
              <a:spcBef>
                <a:spcPts val="1333"/>
              </a:spcBef>
            </a:pPr>
            <a:r>
              <a:rPr lang="en-US" dirty="0"/>
              <a:t>The risk of severe illness and death from COVID-19 far outweighs any benefits of natural immunity.</a:t>
            </a:r>
          </a:p>
          <a:p>
            <a:pPr>
              <a:spcBef>
                <a:spcPts val="1333"/>
              </a:spcBef>
            </a:pPr>
            <a:r>
              <a:rPr lang="en-US" dirty="0"/>
              <a:t>COVID-19 vaccination will help protect you by building immunity without the risk of severe illness.</a:t>
            </a:r>
          </a:p>
          <a:p>
            <a:endParaRPr lang="en-US" dirty="0"/>
          </a:p>
        </p:txBody>
      </p:sp>
      <p:pic>
        <p:nvPicPr>
          <p:cNvPr id="3" name="Picture" descr="Illustration of a person wearing a face mask and a bandage on their arm from a recent vaccination. A barrier surrounds the person, protecting them from viruses. ">
            <a:extLst>
              <a:ext uri="{FF2B5EF4-FFF2-40B4-BE49-F238E27FC236}">
                <a16:creationId xmlns:a16="http://schemas.microsoft.com/office/drawing/2014/main" id="{037A7381-428B-A141-9FB7-47AD11FB19FD}"/>
              </a:ext>
              <a:ext uri="{C183D7F6-B498-43B3-948B-1728B52AA6E4}">
                <adec:decorative xmlns:adec="http://schemas.microsoft.com/office/drawing/2017/decorative" xmlns="" val="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667" t="15835" r="16104" b="18209"/>
          <a:stretch/>
        </p:blipFill>
        <p:spPr>
          <a:xfrm>
            <a:off x="6250822" y="1314203"/>
            <a:ext cx="5548023" cy="5285716"/>
          </a:xfrm>
          <a:prstGeom prst="rect">
            <a:avLst/>
          </a:prstGeom>
        </p:spPr>
      </p:pic>
      <p:sp>
        <p:nvSpPr>
          <p:cNvPr id="6" name="Rectangle 5">
            <a:extLst>
              <a:ext uri="{FF2B5EF4-FFF2-40B4-BE49-F238E27FC236}">
                <a16:creationId xmlns:a16="http://schemas.microsoft.com/office/drawing/2014/main" id="{627363D1-69AE-764D-B18F-6B30BBD53B9C}"/>
              </a:ext>
            </a:extLst>
          </p:cNvPr>
          <p:cNvSpPr/>
          <p:nvPr/>
        </p:nvSpPr>
        <p:spPr>
          <a:xfrm>
            <a:off x="0" y="-45779"/>
            <a:ext cx="12192000" cy="543966"/>
          </a:xfrm>
          <a:prstGeom prst="rect">
            <a:avLst/>
          </a:prstGeom>
          <a:solidFill>
            <a:srgbClr val="3A7A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a:extLst>
              <a:ext uri="{FF2B5EF4-FFF2-40B4-BE49-F238E27FC236}">
                <a16:creationId xmlns:a16="http://schemas.microsoft.com/office/drawing/2014/main" id="{7675E688-AD60-0C40-9FF0-E0E3E7A2EF89}"/>
              </a:ext>
            </a:extLst>
          </p:cNvPr>
          <p:cNvSpPr txBox="1">
            <a:spLocks/>
          </p:cNvSpPr>
          <p:nvPr/>
        </p:nvSpPr>
        <p:spPr>
          <a:xfrm>
            <a:off x="163551" y="84319"/>
            <a:ext cx="9144000" cy="349309"/>
          </a:xfrm>
          <a:solidFill>
            <a:srgbClr val="3A7AB6"/>
          </a:solidFill>
        </p:spPr>
        <p:txBody>
          <a:bodyPr lIns="365760" rIns="365760" anchor="ct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FFFFF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COVID-19 and Vaccine Basics</a:t>
            </a:r>
          </a:p>
        </p:txBody>
      </p:sp>
      <p:pic>
        <p:nvPicPr>
          <p:cNvPr id="10" name="Picture 9">
            <a:extLst>
              <a:ext uri="{FF2B5EF4-FFF2-40B4-BE49-F238E27FC236}">
                <a16:creationId xmlns:a16="http://schemas.microsoft.com/office/drawing/2014/main" id="{FAE51C38-E2AC-4DBB-96DD-BC65B64AD5AB}"/>
              </a:ext>
            </a:extLst>
          </p:cNvPr>
          <p:cNvPicPr>
            <a:picLocks noChangeAspect="1"/>
          </p:cNvPicPr>
          <p:nvPr/>
        </p:nvPicPr>
        <p:blipFill>
          <a:blip r:embed="rId4"/>
          <a:stretch>
            <a:fillRect/>
          </a:stretch>
        </p:blipFill>
        <p:spPr>
          <a:xfrm>
            <a:off x="176007" y="5374640"/>
            <a:ext cx="2048203" cy="1483360"/>
          </a:xfrm>
          <a:prstGeom prst="rect">
            <a:avLst/>
          </a:prstGeom>
        </p:spPr>
      </p:pic>
      <p:pic>
        <p:nvPicPr>
          <p:cNvPr id="11" name="Picture 10"/>
          <p:cNvPicPr>
            <a:picLocks noChangeAspect="1"/>
          </p:cNvPicPr>
          <p:nvPr/>
        </p:nvPicPr>
        <p:blipFill>
          <a:blip r:embed="rId5"/>
          <a:stretch>
            <a:fillRect/>
          </a:stretch>
        </p:blipFill>
        <p:spPr>
          <a:xfrm>
            <a:off x="4551979" y="5539537"/>
            <a:ext cx="5315342" cy="1233253"/>
          </a:xfrm>
          <a:prstGeom prst="rect">
            <a:avLst/>
          </a:prstGeom>
        </p:spPr>
      </p:pic>
      <p:pic>
        <p:nvPicPr>
          <p:cNvPr id="12" name="Picture 11" descr="Gallery"/>
          <p:cNvPicPr/>
          <p:nvPr/>
        </p:nvPicPr>
        <p:blipFill>
          <a:blip r:embed="rId6">
            <a:extLst>
              <a:ext uri="{28A0092B-C50C-407E-A947-70E740481C1C}">
                <a14:useLocalDpi xmlns:a14="http://schemas.microsoft.com/office/drawing/2010/main" val="0"/>
              </a:ext>
            </a:extLst>
          </a:blip>
          <a:srcRect/>
          <a:stretch>
            <a:fillRect/>
          </a:stretch>
        </p:blipFill>
        <p:spPr bwMode="auto">
          <a:xfrm>
            <a:off x="2268880" y="5556108"/>
            <a:ext cx="2283099" cy="1303826"/>
          </a:xfrm>
          <a:prstGeom prst="rect">
            <a:avLst/>
          </a:prstGeom>
          <a:noFill/>
          <a:ln>
            <a:noFill/>
          </a:ln>
        </p:spPr>
      </p:pic>
    </p:spTree>
    <p:extLst>
      <p:ext uri="{BB962C8B-B14F-4D97-AF65-F5344CB8AC3E}">
        <p14:creationId xmlns:p14="http://schemas.microsoft.com/office/powerpoint/2010/main" val="362112051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01D64B2-D80F-3C49-8D8D-7139280F2278}"/>
              </a:ext>
            </a:extLst>
          </p:cNvPr>
          <p:cNvSpPr>
            <a:spLocks noGrp="1"/>
          </p:cNvSpPr>
          <p:nvPr>
            <p:ph type="title"/>
          </p:nvPr>
        </p:nvSpPr>
        <p:spPr/>
        <p:txBody>
          <a:bodyPr/>
          <a:lstStyle/>
          <a:p>
            <a:r>
              <a:rPr lang="en-US" dirty="0">
                <a:solidFill>
                  <a:srgbClr val="1D624D"/>
                </a:solidFill>
              </a:rPr>
              <a:t>Key facts about COVID-19 vaccination</a:t>
            </a:r>
          </a:p>
        </p:txBody>
      </p:sp>
      <p:sp>
        <p:nvSpPr>
          <p:cNvPr id="3" name="Subtitle">
            <a:extLst>
              <a:ext uri="{FF2B5EF4-FFF2-40B4-BE49-F238E27FC236}">
                <a16:creationId xmlns:a16="http://schemas.microsoft.com/office/drawing/2014/main" id="{B51E62CF-0133-B642-8CAC-DE8DC1CEED91}"/>
              </a:ext>
            </a:extLst>
          </p:cNvPr>
          <p:cNvSpPr>
            <a:spLocks noGrp="1"/>
          </p:cNvSpPr>
          <p:nvPr>
            <p:ph type="subTitle" idx="1"/>
          </p:nvPr>
        </p:nvSpPr>
        <p:spPr/>
        <p:txBody>
          <a:bodyPr>
            <a:normAutofit lnSpcReduction="10000"/>
          </a:bodyPr>
          <a:lstStyle/>
          <a:p>
            <a:r>
              <a:rPr lang="en-US" dirty="0"/>
              <a:t>COVID-19 and Vaccine Basics</a:t>
            </a:r>
          </a:p>
        </p:txBody>
      </p:sp>
      <p:pic>
        <p:nvPicPr>
          <p:cNvPr id="32" name="Picture" descr="Illustration of a shield that is protecting against viruses.">
            <a:extLst>
              <a:ext uri="{FF2B5EF4-FFF2-40B4-BE49-F238E27FC236}">
                <a16:creationId xmlns:a16="http://schemas.microsoft.com/office/drawing/2014/main" id="{6E7B55D8-54CF-B646-BE69-337359B219CD}"/>
              </a:ext>
              <a:ext uri="{C183D7F6-B498-43B3-948B-1728B52AA6E4}">
                <adec:decorative xmlns:adec="http://schemas.microsoft.com/office/drawing/2017/decorative" xmlns=""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340" y="2112179"/>
            <a:ext cx="2124245" cy="1574811"/>
          </a:xfrm>
          <a:prstGeom prst="rect">
            <a:avLst/>
          </a:prstGeom>
        </p:spPr>
      </p:pic>
      <p:sp>
        <p:nvSpPr>
          <p:cNvPr id="26" name="TextBox">
            <a:extLst>
              <a:ext uri="{FF2B5EF4-FFF2-40B4-BE49-F238E27FC236}">
                <a16:creationId xmlns:a16="http://schemas.microsoft.com/office/drawing/2014/main" id="{5BCB55DA-6520-0341-BDF3-4065D9C45A79}"/>
              </a:ext>
            </a:extLst>
          </p:cNvPr>
          <p:cNvSpPr txBox="1"/>
          <p:nvPr/>
        </p:nvSpPr>
        <p:spPr>
          <a:xfrm>
            <a:off x="721295" y="3940930"/>
            <a:ext cx="2194560" cy="1077218"/>
          </a:xfrm>
          <a:prstGeom prst="rect">
            <a:avLst/>
          </a:prstGeom>
          <a:noFill/>
        </p:spPr>
        <p:txBody>
          <a:bodyPr wrap="square" rtlCol="0">
            <a:spAutoFit/>
          </a:bodyPr>
          <a:lstStyle/>
          <a:p>
            <a:pPr algn="ctr" defTabSz="1219140">
              <a:defRPr/>
            </a:pPr>
            <a:r>
              <a:rPr lang="en-US" sz="1600" b="1" dirty="0">
                <a:solidFill>
                  <a:srgbClr val="1D624D"/>
                </a:solidFill>
                <a:latin typeface="Arial" panose="020B0604020202020204" pitchFamily="34" charset="0"/>
                <a:cs typeface="Arial" panose="020B0604020202020204" pitchFamily="34" charset="0"/>
              </a:rPr>
              <a:t>Getting vaccinated can help prevent getting sick with COVID-19</a:t>
            </a:r>
          </a:p>
        </p:txBody>
      </p:sp>
      <p:pic>
        <p:nvPicPr>
          <p:cNvPr id="33" name="Picture" descr="Illustration of a person wearing a mask that covers their nose and mouth.">
            <a:extLst>
              <a:ext uri="{FF2B5EF4-FFF2-40B4-BE49-F238E27FC236}">
                <a16:creationId xmlns:a16="http://schemas.microsoft.com/office/drawing/2014/main" id="{BA7BBA0F-9236-5040-B37A-9A086B142C79}"/>
              </a:ext>
              <a:ext uri="{C183D7F6-B498-43B3-948B-1728B52AA6E4}">
                <adec:decorative xmlns:adec="http://schemas.microsoft.com/office/drawing/2017/decorative" xmlns=""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7246" y="1912291"/>
            <a:ext cx="1028756" cy="1629896"/>
          </a:xfrm>
          <a:prstGeom prst="rect">
            <a:avLst/>
          </a:prstGeom>
        </p:spPr>
      </p:pic>
      <p:sp>
        <p:nvSpPr>
          <p:cNvPr id="25" name="TextBox">
            <a:extLst>
              <a:ext uri="{FF2B5EF4-FFF2-40B4-BE49-F238E27FC236}">
                <a16:creationId xmlns:a16="http://schemas.microsoft.com/office/drawing/2014/main" id="{F465E09A-7BD3-E340-A03B-EDEC62A6B708}"/>
              </a:ext>
            </a:extLst>
          </p:cNvPr>
          <p:cNvSpPr txBox="1"/>
          <p:nvPr/>
        </p:nvSpPr>
        <p:spPr>
          <a:xfrm>
            <a:off x="3554344" y="3894713"/>
            <a:ext cx="2194560" cy="1323439"/>
          </a:xfrm>
          <a:prstGeom prst="rect">
            <a:avLst/>
          </a:prstGeom>
          <a:noFill/>
        </p:spPr>
        <p:txBody>
          <a:bodyPr wrap="square" rtlCol="0">
            <a:spAutoFit/>
          </a:bodyPr>
          <a:lstStyle/>
          <a:p>
            <a:pPr algn="ctr" eaLnBrk="1" fontAlgn="auto" hangingPunct="1"/>
            <a:r>
              <a:rPr lang="en-US" sz="1600" b="1" dirty="0">
                <a:solidFill>
                  <a:srgbClr val="1D624D"/>
                </a:solidFill>
                <a:latin typeface="Arial" panose="020B0604020202020204" pitchFamily="34" charset="0"/>
                <a:cs typeface="Arial" panose="020B0604020202020204" pitchFamily="34" charset="0"/>
              </a:rPr>
              <a:t>People who have already gotten sick with COVID-19 may still benefit from getting vaccinated</a:t>
            </a:r>
          </a:p>
        </p:txBody>
      </p:sp>
      <p:pic>
        <p:nvPicPr>
          <p:cNvPr id="34" name="Picture" descr="Illustration of a syringe, medicine bottle and double helix DNA.">
            <a:extLst>
              <a:ext uri="{FF2B5EF4-FFF2-40B4-BE49-F238E27FC236}">
                <a16:creationId xmlns:a16="http://schemas.microsoft.com/office/drawing/2014/main" id="{B6D797BB-FBDF-8146-A8BE-E31F1644F1BA}"/>
              </a:ext>
              <a:ext uri="{C183D7F6-B498-43B3-948B-1728B52AA6E4}">
                <adec:decorative xmlns:adec="http://schemas.microsoft.com/office/drawing/2017/decorative" xmlns=""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8202" y="2021224"/>
            <a:ext cx="1047865" cy="1574811"/>
          </a:xfrm>
          <a:prstGeom prst="rect">
            <a:avLst/>
          </a:prstGeom>
        </p:spPr>
      </p:pic>
      <p:sp>
        <p:nvSpPr>
          <p:cNvPr id="24" name="TextBox">
            <a:extLst>
              <a:ext uri="{FF2B5EF4-FFF2-40B4-BE49-F238E27FC236}">
                <a16:creationId xmlns:a16="http://schemas.microsoft.com/office/drawing/2014/main" id="{D5A1C64E-8C41-5D47-896B-D13CDDEDE794}"/>
              </a:ext>
            </a:extLst>
          </p:cNvPr>
          <p:cNvSpPr txBox="1"/>
          <p:nvPr/>
        </p:nvSpPr>
        <p:spPr>
          <a:xfrm>
            <a:off x="6368457" y="3939087"/>
            <a:ext cx="2194560" cy="830997"/>
          </a:xfrm>
          <a:prstGeom prst="rect">
            <a:avLst/>
          </a:prstGeom>
          <a:noFill/>
        </p:spPr>
        <p:txBody>
          <a:bodyPr wrap="square" rtlCol="0">
            <a:spAutoFit/>
          </a:bodyPr>
          <a:lstStyle/>
          <a:p>
            <a:pPr algn="ctr"/>
            <a:r>
              <a:rPr lang="en-US" sz="1600" b="1" dirty="0">
                <a:solidFill>
                  <a:srgbClr val="1D624D"/>
                </a:solidFill>
                <a:latin typeface="Arial" panose="020B0604020202020204" pitchFamily="34" charset="0"/>
                <a:cs typeface="Arial" panose="020B0604020202020204" pitchFamily="34" charset="0"/>
              </a:rPr>
              <a:t>COVID-19 vaccines </a:t>
            </a:r>
            <a:r>
              <a:rPr lang="en-US" sz="1600" b="1" u="sng" dirty="0">
                <a:solidFill>
                  <a:srgbClr val="1D624D"/>
                </a:solidFill>
                <a:latin typeface="Arial" panose="020B0604020202020204" pitchFamily="34" charset="0"/>
                <a:cs typeface="Arial" panose="020B0604020202020204" pitchFamily="34" charset="0"/>
              </a:rPr>
              <a:t>cannot</a:t>
            </a:r>
            <a:r>
              <a:rPr lang="en-US" sz="1600" b="1" dirty="0">
                <a:solidFill>
                  <a:srgbClr val="1D624D"/>
                </a:solidFill>
                <a:latin typeface="Arial" panose="020B0604020202020204" pitchFamily="34" charset="0"/>
                <a:cs typeface="Arial" panose="020B0604020202020204" pitchFamily="34" charset="0"/>
              </a:rPr>
              <a:t> give you COVID-19</a:t>
            </a:r>
          </a:p>
        </p:txBody>
      </p:sp>
      <p:pic>
        <p:nvPicPr>
          <p:cNvPr id="35" name="Picture" descr="Illustration of a virus test vial showing positive and negative. Positive appears larger than negative.">
            <a:extLst>
              <a:ext uri="{FF2B5EF4-FFF2-40B4-BE49-F238E27FC236}">
                <a16:creationId xmlns:a16="http://schemas.microsoft.com/office/drawing/2014/main" id="{2F293181-9B1D-CB40-9AFD-2E2E649D8CA0}"/>
              </a:ext>
              <a:ext uri="{C183D7F6-B498-43B3-948B-1728B52AA6E4}">
                <adec:decorative xmlns:adec="http://schemas.microsoft.com/office/drawing/2017/decorative" xmlns="" val="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71953" y="2061310"/>
            <a:ext cx="1674115" cy="1494641"/>
          </a:xfrm>
          <a:prstGeom prst="rect">
            <a:avLst/>
          </a:prstGeom>
        </p:spPr>
      </p:pic>
      <p:sp>
        <p:nvSpPr>
          <p:cNvPr id="27" name="TextBox">
            <a:extLst>
              <a:ext uri="{FF2B5EF4-FFF2-40B4-BE49-F238E27FC236}">
                <a16:creationId xmlns:a16="http://schemas.microsoft.com/office/drawing/2014/main" id="{EB2AB904-EAA5-F247-B092-74F0AD930E32}"/>
              </a:ext>
            </a:extLst>
          </p:cNvPr>
          <p:cNvSpPr txBox="1"/>
          <p:nvPr/>
        </p:nvSpPr>
        <p:spPr>
          <a:xfrm>
            <a:off x="9182573" y="3894712"/>
            <a:ext cx="2194560" cy="1323439"/>
          </a:xfrm>
          <a:prstGeom prst="rect">
            <a:avLst/>
          </a:prstGeom>
          <a:noFill/>
        </p:spPr>
        <p:txBody>
          <a:bodyPr wrap="square" rtlCol="0">
            <a:spAutoFit/>
          </a:bodyPr>
          <a:lstStyle/>
          <a:p>
            <a:pPr algn="ctr" defTabSz="1219140">
              <a:defRPr/>
            </a:pPr>
            <a:r>
              <a:rPr lang="en-US" sz="1600" b="1" dirty="0">
                <a:solidFill>
                  <a:srgbClr val="1D624D"/>
                </a:solidFill>
                <a:latin typeface="Arial" panose="020B0604020202020204" pitchFamily="34" charset="0"/>
                <a:cs typeface="Arial" panose="020B0604020202020204" pitchFamily="34" charset="0"/>
              </a:rPr>
              <a:t>COVID-19 vaccines will not cause you to test positive on COVID-19 </a:t>
            </a:r>
            <a:r>
              <a:rPr lang="en-US" sz="1600" b="1" u="sng" dirty="0">
                <a:solidFill>
                  <a:srgbClr val="1D624D"/>
                </a:solidFill>
                <a:latin typeface="Arial" panose="020B0604020202020204" pitchFamily="34" charset="0"/>
                <a:cs typeface="Arial" panose="020B0604020202020204" pitchFamily="34" charset="0"/>
              </a:rPr>
              <a:t>viral</a:t>
            </a:r>
            <a:r>
              <a:rPr lang="en-US" sz="1600" b="1" dirty="0">
                <a:solidFill>
                  <a:srgbClr val="1D624D"/>
                </a:solidFill>
                <a:latin typeface="Arial" panose="020B0604020202020204" pitchFamily="34" charset="0"/>
                <a:cs typeface="Arial" panose="020B0604020202020204" pitchFamily="34" charset="0"/>
              </a:rPr>
              <a:t> tests*</a:t>
            </a:r>
          </a:p>
        </p:txBody>
      </p:sp>
      <p:sp>
        <p:nvSpPr>
          <p:cNvPr id="28" name="TextBox">
            <a:hlinkClick r:id="rId7"/>
            <a:extLst>
              <a:ext uri="{FF2B5EF4-FFF2-40B4-BE49-F238E27FC236}">
                <a16:creationId xmlns:a16="http://schemas.microsoft.com/office/drawing/2014/main" id="{EF1520ED-EB45-6B41-A506-01D718D99321}"/>
              </a:ext>
            </a:extLst>
          </p:cNvPr>
          <p:cNvSpPr txBox="1"/>
          <p:nvPr/>
        </p:nvSpPr>
        <p:spPr>
          <a:xfrm>
            <a:off x="740229" y="5537237"/>
            <a:ext cx="10711543" cy="379656"/>
          </a:xfrm>
          <a:prstGeom prst="rect">
            <a:avLst/>
          </a:prstGeom>
          <a:noFill/>
        </p:spPr>
        <p:txBody>
          <a:bodyPr wrap="square" rtlCol="0">
            <a:spAutoFit/>
          </a:bodyPr>
          <a:lstStyle/>
          <a:p>
            <a:pPr algn="ctr"/>
            <a:r>
              <a:rPr lang="en-US" sz="1867" b="1" dirty="0">
                <a:solidFill>
                  <a:srgbClr val="3A7AB6"/>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xmlns="" val="tx"/>
                    </a:ext>
                  </a:extLst>
                </a:hlinkClick>
              </a:rPr>
              <a:t>https://</a:t>
            </a:r>
            <a:r>
              <a:rPr lang="en-US" sz="1867" b="1" dirty="0" err="1">
                <a:solidFill>
                  <a:srgbClr val="3A7AB6"/>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xmlns="" val="tx"/>
                    </a:ext>
                  </a:extLst>
                </a:hlinkClick>
              </a:rPr>
              <a:t>www.cdc.gov</a:t>
            </a:r>
            <a:r>
              <a:rPr lang="en-US" sz="1867" b="1" dirty="0">
                <a:solidFill>
                  <a:srgbClr val="3A7AB6"/>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xmlns="" val="tx"/>
                    </a:ext>
                  </a:extLst>
                </a:hlinkClick>
              </a:rPr>
              <a:t>/coronavirus/2019-ncov/vaccines/about-vaccines/vaccine-</a:t>
            </a:r>
            <a:r>
              <a:rPr lang="en-US" sz="1867" b="1" dirty="0" err="1">
                <a:solidFill>
                  <a:srgbClr val="3A7AB6"/>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xmlns="" val="tx"/>
                    </a:ext>
                  </a:extLst>
                </a:hlinkClick>
              </a:rPr>
              <a:t>myths.html</a:t>
            </a:r>
            <a:endParaRPr lang="en-US" sz="1867" b="1" dirty="0">
              <a:solidFill>
                <a:srgbClr val="3A7AB6"/>
              </a:solidFill>
              <a:latin typeface="Arial" panose="020B0604020202020204" pitchFamily="34" charset="0"/>
              <a:cs typeface="Arial" panose="020B0604020202020204" pitchFamily="34" charset="0"/>
            </a:endParaRPr>
          </a:p>
        </p:txBody>
      </p:sp>
      <p:sp>
        <p:nvSpPr>
          <p:cNvPr id="18" name="TextBox">
            <a:extLst>
              <a:ext uri="{FF2B5EF4-FFF2-40B4-BE49-F238E27FC236}">
                <a16:creationId xmlns:a16="http://schemas.microsoft.com/office/drawing/2014/main" id="{C9EF0F3B-3A19-5F45-9CD2-6B1E4EBECE83}"/>
              </a:ext>
            </a:extLst>
          </p:cNvPr>
          <p:cNvSpPr txBox="1"/>
          <p:nvPr/>
        </p:nvSpPr>
        <p:spPr>
          <a:xfrm>
            <a:off x="609600" y="6167571"/>
            <a:ext cx="11582400" cy="297454"/>
          </a:xfrm>
          <a:prstGeom prst="rect">
            <a:avLst/>
          </a:prstGeom>
          <a:noFill/>
        </p:spPr>
        <p:txBody>
          <a:bodyPr wrap="square" rtlCol="0">
            <a:spAutoFit/>
          </a:bodyPr>
          <a:lstStyle/>
          <a:p>
            <a:r>
              <a:rPr lang="en-US" sz="1333" dirty="0">
                <a:solidFill>
                  <a:srgbClr val="000000"/>
                </a:solidFill>
                <a:latin typeface="Arial" panose="020B0604020202020204" pitchFamily="34" charset="0"/>
                <a:cs typeface="Arial" panose="020B0604020202020204" pitchFamily="34" charset="0"/>
              </a:rPr>
              <a:t>*</a:t>
            </a:r>
            <a:r>
              <a:rPr lang="en-US" sz="1333" dirty="0">
                <a:solidFill>
                  <a:srgbClr val="000000"/>
                </a:solidFill>
                <a:latin typeface="Arial" panose="020B0604020202020204" pitchFamily="34" charset="0"/>
                <a:cs typeface="Arial" panose="020B0604020202020204" pitchFamily="34" charset="0"/>
                <a:hlinkClick r:id="rId8"/>
              </a:rPr>
              <a:t>https://</a:t>
            </a:r>
            <a:r>
              <a:rPr lang="en-US" sz="1333" dirty="0" err="1">
                <a:solidFill>
                  <a:srgbClr val="000000"/>
                </a:solidFill>
                <a:latin typeface="Arial" panose="020B0604020202020204" pitchFamily="34" charset="0"/>
                <a:cs typeface="Arial" panose="020B0604020202020204" pitchFamily="34" charset="0"/>
                <a:hlinkClick r:id="rId8"/>
              </a:rPr>
              <a:t>www.cdc.gov</a:t>
            </a:r>
            <a:r>
              <a:rPr lang="en-US" sz="1333" dirty="0">
                <a:solidFill>
                  <a:srgbClr val="000000"/>
                </a:solidFill>
                <a:latin typeface="Arial" panose="020B0604020202020204" pitchFamily="34" charset="0"/>
                <a:cs typeface="Arial" panose="020B0604020202020204" pitchFamily="34" charset="0"/>
                <a:hlinkClick r:id="rId8"/>
              </a:rPr>
              <a:t>/coronavirus/2019-ncov/hcp/testing-</a:t>
            </a:r>
            <a:r>
              <a:rPr lang="en-US" sz="1333" dirty="0" err="1">
                <a:solidFill>
                  <a:srgbClr val="000000"/>
                </a:solidFill>
                <a:latin typeface="Arial" panose="020B0604020202020204" pitchFamily="34" charset="0"/>
                <a:cs typeface="Arial" panose="020B0604020202020204" pitchFamily="34" charset="0"/>
                <a:hlinkClick r:id="rId8"/>
              </a:rPr>
              <a:t>overview.html</a:t>
            </a:r>
            <a:endParaRPr lang="en-US" sz="1333" dirty="0">
              <a:solidFill>
                <a:srgbClr val="000000"/>
              </a:solidFill>
              <a:latin typeface="Arial" panose="020B0604020202020204" pitchFamily="34" charset="0"/>
              <a:cs typeface="Arial" panose="020B0604020202020204" pitchFamily="34" charset="0"/>
            </a:endParaRPr>
          </a:p>
        </p:txBody>
      </p:sp>
      <p:sp>
        <p:nvSpPr>
          <p:cNvPr id="30" name="Divider">
            <a:extLst>
              <a:ext uri="{FF2B5EF4-FFF2-40B4-BE49-F238E27FC236}">
                <a16:creationId xmlns:a16="http://schemas.microsoft.com/office/drawing/2014/main" id="{E650D0C0-B808-B342-B688-445629F7679D}"/>
              </a:ext>
              <a:ext uri="{C183D7F6-B498-43B3-948B-1728B52AA6E4}">
                <adec:decorative xmlns:adec="http://schemas.microsoft.com/office/drawing/2017/decorative" xmlns="" val="1"/>
              </a:ext>
            </a:extLst>
          </p:cNvPr>
          <p:cNvSpPr/>
          <p:nvPr/>
        </p:nvSpPr>
        <p:spPr>
          <a:xfrm>
            <a:off x="3178123" y="1819124"/>
            <a:ext cx="132887" cy="343504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sz="2400"/>
          </a:p>
        </p:txBody>
      </p:sp>
      <p:sp>
        <p:nvSpPr>
          <p:cNvPr id="36" name="Divider">
            <a:extLst>
              <a:ext uri="{FF2B5EF4-FFF2-40B4-BE49-F238E27FC236}">
                <a16:creationId xmlns:a16="http://schemas.microsoft.com/office/drawing/2014/main" id="{06519528-EC15-2B42-AD3E-3B99BFE14F09}"/>
              </a:ext>
              <a:ext uri="{C183D7F6-B498-43B3-948B-1728B52AA6E4}">
                <adec:decorative xmlns:adec="http://schemas.microsoft.com/office/drawing/2017/decorative" xmlns="" val="1"/>
              </a:ext>
            </a:extLst>
          </p:cNvPr>
          <p:cNvSpPr/>
          <p:nvPr/>
        </p:nvSpPr>
        <p:spPr>
          <a:xfrm>
            <a:off x="5992239" y="1819124"/>
            <a:ext cx="132887" cy="343504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sz="2400"/>
          </a:p>
        </p:txBody>
      </p:sp>
      <p:sp>
        <p:nvSpPr>
          <p:cNvPr id="37" name="Divider">
            <a:extLst>
              <a:ext uri="{FF2B5EF4-FFF2-40B4-BE49-F238E27FC236}">
                <a16:creationId xmlns:a16="http://schemas.microsoft.com/office/drawing/2014/main" id="{44C75C16-3DBB-804B-8225-3A29EF1341C6}"/>
              </a:ext>
              <a:ext uri="{C183D7F6-B498-43B3-948B-1728B52AA6E4}">
                <adec:decorative xmlns:adec="http://schemas.microsoft.com/office/drawing/2017/decorative" xmlns="" val="1"/>
              </a:ext>
            </a:extLst>
          </p:cNvPr>
          <p:cNvSpPr/>
          <p:nvPr/>
        </p:nvSpPr>
        <p:spPr>
          <a:xfrm>
            <a:off x="8806355" y="1819124"/>
            <a:ext cx="132887" cy="343504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sz="2400"/>
          </a:p>
        </p:txBody>
      </p:sp>
      <p:sp>
        <p:nvSpPr>
          <p:cNvPr id="40" name="Rectangle">
            <a:extLst>
              <a:ext uri="{FF2B5EF4-FFF2-40B4-BE49-F238E27FC236}">
                <a16:creationId xmlns:a16="http://schemas.microsoft.com/office/drawing/2014/main" id="{D36EC754-B4F1-454E-8D96-A34E9971619A}"/>
              </a:ext>
              <a:ext uri="{C183D7F6-B498-43B3-948B-1728B52AA6E4}">
                <adec:decorative xmlns:adec="http://schemas.microsoft.com/office/drawing/2017/decorative" xmlns="" val="1"/>
              </a:ext>
            </a:extLst>
          </p:cNvPr>
          <p:cNvSpPr/>
          <p:nvPr/>
        </p:nvSpPr>
        <p:spPr>
          <a:xfrm>
            <a:off x="740229" y="5345919"/>
            <a:ext cx="10711543" cy="134112"/>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a:extLst>
              <a:ext uri="{FF2B5EF4-FFF2-40B4-BE49-F238E27FC236}">
                <a16:creationId xmlns:a16="http://schemas.microsoft.com/office/drawing/2014/main" id="{B48B72C5-DA07-D347-868B-9A01030B54D7}"/>
              </a:ext>
            </a:extLst>
          </p:cNvPr>
          <p:cNvSpPr/>
          <p:nvPr/>
        </p:nvSpPr>
        <p:spPr>
          <a:xfrm>
            <a:off x="0" y="-45779"/>
            <a:ext cx="12192000" cy="543966"/>
          </a:xfrm>
          <a:prstGeom prst="rect">
            <a:avLst/>
          </a:prstGeom>
          <a:solidFill>
            <a:srgbClr val="3A7A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ubtitle">
            <a:extLst>
              <a:ext uri="{FF2B5EF4-FFF2-40B4-BE49-F238E27FC236}">
                <a16:creationId xmlns:a16="http://schemas.microsoft.com/office/drawing/2014/main" id="{0B1BB198-3041-DE4D-9D6A-092B9AC227FC}"/>
              </a:ext>
            </a:extLst>
          </p:cNvPr>
          <p:cNvSpPr txBox="1">
            <a:spLocks/>
          </p:cNvSpPr>
          <p:nvPr/>
        </p:nvSpPr>
        <p:spPr>
          <a:xfrm>
            <a:off x="163551" y="84319"/>
            <a:ext cx="9144000" cy="349309"/>
          </a:xfrm>
          <a:solidFill>
            <a:srgbClr val="3A7AB6"/>
          </a:solidFill>
        </p:spPr>
        <p:txBody>
          <a:bodyPr lIns="365760" rIns="365760" anchor="ct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FFFFF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COVID-19 and Vaccine Basics</a:t>
            </a:r>
          </a:p>
        </p:txBody>
      </p:sp>
      <p:pic>
        <p:nvPicPr>
          <p:cNvPr id="21" name="Picture 20">
            <a:extLst>
              <a:ext uri="{FF2B5EF4-FFF2-40B4-BE49-F238E27FC236}">
                <a16:creationId xmlns:a16="http://schemas.microsoft.com/office/drawing/2014/main" id="{FAE51C38-E2AC-4DBB-96DD-BC65B64AD5AB}"/>
              </a:ext>
            </a:extLst>
          </p:cNvPr>
          <p:cNvPicPr>
            <a:picLocks noChangeAspect="1"/>
          </p:cNvPicPr>
          <p:nvPr/>
        </p:nvPicPr>
        <p:blipFill>
          <a:blip r:embed="rId9"/>
          <a:stretch>
            <a:fillRect/>
          </a:stretch>
        </p:blipFill>
        <p:spPr>
          <a:xfrm>
            <a:off x="6932923" y="5786786"/>
            <a:ext cx="960855" cy="960855"/>
          </a:xfrm>
          <a:prstGeom prst="rect">
            <a:avLst/>
          </a:prstGeom>
        </p:spPr>
      </p:pic>
      <p:pic>
        <p:nvPicPr>
          <p:cNvPr id="22" name="Picture 21"/>
          <p:cNvPicPr>
            <a:picLocks noChangeAspect="1"/>
          </p:cNvPicPr>
          <p:nvPr/>
        </p:nvPicPr>
        <p:blipFill>
          <a:blip r:embed="rId10"/>
          <a:stretch>
            <a:fillRect/>
          </a:stretch>
        </p:blipFill>
        <p:spPr>
          <a:xfrm>
            <a:off x="9547989" y="5912991"/>
            <a:ext cx="2465335" cy="834650"/>
          </a:xfrm>
          <a:prstGeom prst="rect">
            <a:avLst/>
          </a:prstGeom>
        </p:spPr>
      </p:pic>
      <p:pic>
        <p:nvPicPr>
          <p:cNvPr id="23" name="Picture 22" descr="Gallery"/>
          <p:cNvPicPr/>
          <p:nvPr/>
        </p:nvPicPr>
        <p:blipFill>
          <a:blip r:embed="rId11">
            <a:extLst>
              <a:ext uri="{28A0092B-C50C-407E-A947-70E740481C1C}">
                <a14:useLocalDpi xmlns:a14="http://schemas.microsoft.com/office/drawing/2010/main" val="0"/>
              </a:ext>
            </a:extLst>
          </a:blip>
          <a:srcRect/>
          <a:stretch>
            <a:fillRect/>
          </a:stretch>
        </p:blipFill>
        <p:spPr bwMode="auto">
          <a:xfrm>
            <a:off x="7893778" y="5807802"/>
            <a:ext cx="1654211" cy="959071"/>
          </a:xfrm>
          <a:prstGeom prst="rect">
            <a:avLst/>
          </a:prstGeom>
          <a:noFill/>
          <a:ln>
            <a:noFill/>
          </a:ln>
        </p:spPr>
      </p:pic>
    </p:spTree>
    <p:extLst>
      <p:ext uri="{BB962C8B-B14F-4D97-AF65-F5344CB8AC3E}">
        <p14:creationId xmlns:p14="http://schemas.microsoft.com/office/powerpoint/2010/main" val="427554643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71C1917-4E26-5349-B9A6-AE449E5B00BA}"/>
              </a:ext>
            </a:extLst>
          </p:cNvPr>
          <p:cNvSpPr>
            <a:spLocks noGrp="1"/>
          </p:cNvSpPr>
          <p:nvPr>
            <p:ph type="title"/>
          </p:nvPr>
        </p:nvSpPr>
        <p:spPr>
          <a:xfrm>
            <a:off x="609600" y="752540"/>
            <a:ext cx="10972800" cy="1143000"/>
          </a:xfrm>
        </p:spPr>
        <p:txBody>
          <a:bodyPr/>
          <a:lstStyle/>
          <a:p>
            <a:r>
              <a:rPr lang="en-US" dirty="0">
                <a:solidFill>
                  <a:srgbClr val="1D624D"/>
                </a:solidFill>
              </a:rPr>
              <a:t>COVID-19 vaccination will help protect </a:t>
            </a:r>
            <a:br>
              <a:rPr lang="en-US" dirty="0">
                <a:solidFill>
                  <a:srgbClr val="1D624D"/>
                </a:solidFill>
              </a:rPr>
            </a:br>
            <a:r>
              <a:rPr lang="en-US" dirty="0">
                <a:solidFill>
                  <a:srgbClr val="1D624D"/>
                </a:solidFill>
              </a:rPr>
              <a:t>you from COVID-19</a:t>
            </a:r>
          </a:p>
        </p:txBody>
      </p:sp>
      <p:sp>
        <p:nvSpPr>
          <p:cNvPr id="6" name="Subtitle">
            <a:extLst>
              <a:ext uri="{FF2B5EF4-FFF2-40B4-BE49-F238E27FC236}">
                <a16:creationId xmlns:a16="http://schemas.microsoft.com/office/drawing/2014/main" id="{3E54D59F-5CAF-CF49-9ECE-C23763CEAECF}"/>
              </a:ext>
            </a:extLst>
          </p:cNvPr>
          <p:cNvSpPr>
            <a:spLocks noGrp="1"/>
          </p:cNvSpPr>
          <p:nvPr>
            <p:ph type="subTitle" idx="1"/>
          </p:nvPr>
        </p:nvSpPr>
        <p:spPr/>
        <p:txBody>
          <a:bodyPr>
            <a:normAutofit lnSpcReduction="10000"/>
          </a:bodyPr>
          <a:lstStyle/>
          <a:p>
            <a:r>
              <a:rPr lang="en-US" dirty="0"/>
              <a:t>COVID-19 and Vaccine Basics</a:t>
            </a:r>
          </a:p>
        </p:txBody>
      </p:sp>
      <p:sp>
        <p:nvSpPr>
          <p:cNvPr id="8" name="TextBox">
            <a:extLst>
              <a:ext uri="{FF2B5EF4-FFF2-40B4-BE49-F238E27FC236}">
                <a16:creationId xmlns:a16="http://schemas.microsoft.com/office/drawing/2014/main" id="{07FD7443-FCEB-0B4A-A71D-A7538FD5ACCC}"/>
              </a:ext>
            </a:extLst>
          </p:cNvPr>
          <p:cNvSpPr txBox="1"/>
          <p:nvPr/>
        </p:nvSpPr>
        <p:spPr>
          <a:xfrm>
            <a:off x="625619" y="1901755"/>
            <a:ext cx="4972836" cy="502766"/>
          </a:xfrm>
          <a:prstGeom prst="rect">
            <a:avLst/>
          </a:prstGeom>
          <a:noFill/>
        </p:spPr>
        <p:txBody>
          <a:bodyPr wrap="none" rtlCol="0">
            <a:spAutoFit/>
          </a:bodyPr>
          <a:lstStyle/>
          <a:p>
            <a:r>
              <a:rPr lang="en-US" sz="2667" b="1" dirty="0">
                <a:solidFill>
                  <a:srgbClr val="3A7AB6"/>
                </a:solidFill>
                <a:latin typeface="Arial" panose="020B0604020202020204" pitchFamily="34" charset="0"/>
                <a:cs typeface="Arial" panose="020B0604020202020204" pitchFamily="34" charset="0"/>
              </a:rPr>
              <a:t>Getting a COVID-19 vaccine...</a:t>
            </a:r>
          </a:p>
        </p:txBody>
      </p:sp>
      <p:pic>
        <p:nvPicPr>
          <p:cNvPr id="26" name="Picture" descr="Illustration of a molecular structure that appears next to a vaccine vial.">
            <a:extLst>
              <a:ext uri="{FF2B5EF4-FFF2-40B4-BE49-F238E27FC236}">
                <a16:creationId xmlns:a16="http://schemas.microsoft.com/office/drawing/2014/main" id="{689CACB7-7686-4217-A5FE-40B157515FD5}"/>
              </a:ext>
              <a:ext uri="{C183D7F6-B498-43B3-948B-1728B52AA6E4}">
                <adec:decorative xmlns:adec="http://schemas.microsoft.com/office/drawing/2017/decorative" xmlns=""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1102" y="2759683"/>
            <a:ext cx="1501292" cy="1829339"/>
          </a:xfrm>
          <a:prstGeom prst="rect">
            <a:avLst/>
          </a:prstGeom>
        </p:spPr>
      </p:pic>
      <p:sp>
        <p:nvSpPr>
          <p:cNvPr id="23" name="Rectangle">
            <a:extLst>
              <a:ext uri="{FF2B5EF4-FFF2-40B4-BE49-F238E27FC236}">
                <a16:creationId xmlns:a16="http://schemas.microsoft.com/office/drawing/2014/main" id="{2C87396F-33C1-425D-B878-5614F9AA9A78}"/>
              </a:ext>
            </a:extLst>
          </p:cNvPr>
          <p:cNvSpPr/>
          <p:nvPr/>
        </p:nvSpPr>
        <p:spPr>
          <a:xfrm>
            <a:off x="2687248" y="4922588"/>
            <a:ext cx="2743200" cy="1272400"/>
          </a:xfrm>
          <a:prstGeom prst="rect">
            <a:avLst/>
          </a:prstGeom>
        </p:spPr>
        <p:txBody>
          <a:bodyPr wrap="square" lIns="121920" tIns="60960" rIns="121920" bIns="60960" anchor="t">
            <a:spAutoFit/>
          </a:bodyPr>
          <a:lstStyle/>
          <a:p>
            <a:pPr marL="304792" lvl="1" indent="-304792">
              <a:spcBef>
                <a:spcPts val="1333"/>
              </a:spcBef>
              <a:buClr>
                <a:srgbClr val="F7931F"/>
              </a:buClr>
              <a:buFont typeface="Wingdings" pitchFamily="2" charset="2"/>
              <a:buChar char="§"/>
            </a:pPr>
            <a:r>
              <a:rPr lang="en-US" sz="1867" dirty="0">
                <a:solidFill>
                  <a:srgbClr val="000000"/>
                </a:solidFill>
                <a:latin typeface="Arial" panose="020B0604020202020204" pitchFamily="34" charset="0"/>
                <a:cs typeface="Arial" panose="020B0604020202020204" pitchFamily="34" charset="0"/>
              </a:rPr>
              <a:t>Will help create an immune response in your body against the virus</a:t>
            </a:r>
          </a:p>
        </p:txBody>
      </p:sp>
      <p:pic>
        <p:nvPicPr>
          <p:cNvPr id="27" name="Picture" descr="Illustration of a person coughing, creating airborne droplets.">
            <a:extLst>
              <a:ext uri="{FF2B5EF4-FFF2-40B4-BE49-F238E27FC236}">
                <a16:creationId xmlns:a16="http://schemas.microsoft.com/office/drawing/2014/main" id="{40A36B83-48DA-47EB-B0A8-39F60065F4AC}"/>
              </a:ext>
              <a:ext uri="{C183D7F6-B498-43B3-948B-1728B52AA6E4}">
                <adec:decorative xmlns:adec="http://schemas.microsoft.com/office/drawing/2017/decorative" xmlns=""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1663" y="2736613"/>
            <a:ext cx="1914475" cy="1852409"/>
          </a:xfrm>
          <a:prstGeom prst="rect">
            <a:avLst/>
          </a:prstGeom>
        </p:spPr>
      </p:pic>
      <p:sp>
        <p:nvSpPr>
          <p:cNvPr id="25" name="Rectangle">
            <a:extLst>
              <a:ext uri="{FF2B5EF4-FFF2-40B4-BE49-F238E27FC236}">
                <a16:creationId xmlns:a16="http://schemas.microsoft.com/office/drawing/2014/main" id="{5CEA61D6-C78D-4C75-A544-6D072A55BF01}"/>
              </a:ext>
            </a:extLst>
          </p:cNvPr>
          <p:cNvSpPr/>
          <p:nvPr/>
        </p:nvSpPr>
        <p:spPr>
          <a:xfrm>
            <a:off x="6324495" y="4922587"/>
            <a:ext cx="2743200" cy="1559722"/>
          </a:xfrm>
          <a:prstGeom prst="rect">
            <a:avLst/>
          </a:prstGeom>
        </p:spPr>
        <p:txBody>
          <a:bodyPr wrap="square" lIns="121920" tIns="60960" rIns="121920" bIns="60960" anchor="t">
            <a:spAutoFit/>
          </a:bodyPr>
          <a:lstStyle/>
          <a:p>
            <a:pPr marL="304792" lvl="1" indent="-304792">
              <a:spcBef>
                <a:spcPts val="1333"/>
              </a:spcBef>
              <a:buClr>
                <a:srgbClr val="F7931F"/>
              </a:buClr>
              <a:buFont typeface="Wingdings" pitchFamily="2" charset="2"/>
              <a:buChar char="§"/>
            </a:pPr>
            <a:r>
              <a:rPr lang="en-US" sz="1867" dirty="0">
                <a:solidFill>
                  <a:srgbClr val="000000"/>
                </a:solidFill>
                <a:latin typeface="Arial" panose="020B0604020202020204" pitchFamily="34" charset="0"/>
                <a:cs typeface="Arial" panose="020B0604020202020204" pitchFamily="34" charset="0"/>
              </a:rPr>
              <a:t>May help keep you from getting severely ill, even if you do get COVID-19</a:t>
            </a:r>
          </a:p>
        </p:txBody>
      </p:sp>
      <p:sp>
        <p:nvSpPr>
          <p:cNvPr id="28" name="Divider">
            <a:extLst>
              <a:ext uri="{FF2B5EF4-FFF2-40B4-BE49-F238E27FC236}">
                <a16:creationId xmlns:a16="http://schemas.microsoft.com/office/drawing/2014/main" id="{A5CD13D4-AB47-4431-A8C5-77B3686F574F}"/>
              </a:ext>
              <a:ext uri="{C183D7F6-B498-43B3-948B-1728B52AA6E4}">
                <adec:decorative xmlns:adec="http://schemas.microsoft.com/office/drawing/2017/decorative" xmlns="" val="1"/>
              </a:ext>
            </a:extLst>
          </p:cNvPr>
          <p:cNvSpPr/>
          <p:nvPr/>
        </p:nvSpPr>
        <p:spPr>
          <a:xfrm>
            <a:off x="5867507" y="2691432"/>
            <a:ext cx="132887" cy="343504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3A5FA517-EAE7-7548-9218-C65C020F03CA}"/>
              </a:ext>
            </a:extLst>
          </p:cNvPr>
          <p:cNvSpPr/>
          <p:nvPr/>
        </p:nvSpPr>
        <p:spPr>
          <a:xfrm>
            <a:off x="0" y="-166244"/>
            <a:ext cx="12192000" cy="543966"/>
          </a:xfrm>
          <a:prstGeom prst="rect">
            <a:avLst/>
          </a:prstGeom>
          <a:solidFill>
            <a:srgbClr val="3A7A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a:extLst>
              <a:ext uri="{FF2B5EF4-FFF2-40B4-BE49-F238E27FC236}">
                <a16:creationId xmlns:a16="http://schemas.microsoft.com/office/drawing/2014/main" id="{F4F924FA-C3BE-C94F-AA53-C338AE0F5C9A}"/>
              </a:ext>
            </a:extLst>
          </p:cNvPr>
          <p:cNvSpPr txBox="1">
            <a:spLocks/>
          </p:cNvSpPr>
          <p:nvPr/>
        </p:nvSpPr>
        <p:spPr>
          <a:xfrm>
            <a:off x="163551" y="-36146"/>
            <a:ext cx="9144000" cy="349309"/>
          </a:xfrm>
          <a:solidFill>
            <a:srgbClr val="3A7AB6"/>
          </a:solidFill>
        </p:spPr>
        <p:txBody>
          <a:bodyPr lIns="365760" rIns="365760" anchor="ct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FFFFF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COVID-19 and Vaccine Basics</a:t>
            </a:r>
          </a:p>
        </p:txBody>
      </p:sp>
      <p:pic>
        <p:nvPicPr>
          <p:cNvPr id="12" name="Picture 11">
            <a:extLst>
              <a:ext uri="{FF2B5EF4-FFF2-40B4-BE49-F238E27FC236}">
                <a16:creationId xmlns:a16="http://schemas.microsoft.com/office/drawing/2014/main" id="{FAE51C38-E2AC-4DBB-96DD-BC65B64AD5AB}"/>
              </a:ext>
            </a:extLst>
          </p:cNvPr>
          <p:cNvPicPr>
            <a:picLocks noChangeAspect="1"/>
          </p:cNvPicPr>
          <p:nvPr/>
        </p:nvPicPr>
        <p:blipFill>
          <a:blip r:embed="rId5"/>
          <a:stretch>
            <a:fillRect/>
          </a:stretch>
        </p:blipFill>
        <p:spPr>
          <a:xfrm>
            <a:off x="7111599" y="-276853"/>
            <a:ext cx="960855" cy="960855"/>
          </a:xfrm>
          <a:prstGeom prst="rect">
            <a:avLst/>
          </a:prstGeom>
        </p:spPr>
      </p:pic>
      <p:pic>
        <p:nvPicPr>
          <p:cNvPr id="13" name="Picture 12"/>
          <p:cNvPicPr>
            <a:picLocks noChangeAspect="1"/>
          </p:cNvPicPr>
          <p:nvPr/>
        </p:nvPicPr>
        <p:blipFill>
          <a:blip r:embed="rId6"/>
          <a:stretch>
            <a:fillRect/>
          </a:stretch>
        </p:blipFill>
        <p:spPr>
          <a:xfrm>
            <a:off x="9726665" y="-150648"/>
            <a:ext cx="2465335" cy="834650"/>
          </a:xfrm>
          <a:prstGeom prst="rect">
            <a:avLst/>
          </a:prstGeom>
        </p:spPr>
      </p:pic>
      <p:pic>
        <p:nvPicPr>
          <p:cNvPr id="14" name="Picture 13" descr="Gallery"/>
          <p:cNvPicPr/>
          <p:nvPr/>
        </p:nvPicPr>
        <p:blipFill>
          <a:blip r:embed="rId7">
            <a:extLst>
              <a:ext uri="{28A0092B-C50C-407E-A947-70E740481C1C}">
                <a14:useLocalDpi xmlns:a14="http://schemas.microsoft.com/office/drawing/2010/main" val="0"/>
              </a:ext>
            </a:extLst>
          </a:blip>
          <a:srcRect/>
          <a:stretch>
            <a:fillRect/>
          </a:stretch>
        </p:blipFill>
        <p:spPr bwMode="auto">
          <a:xfrm>
            <a:off x="8072454" y="-255837"/>
            <a:ext cx="1654211" cy="959071"/>
          </a:xfrm>
          <a:prstGeom prst="rect">
            <a:avLst/>
          </a:prstGeom>
          <a:noFill/>
          <a:ln>
            <a:noFill/>
          </a:ln>
        </p:spPr>
      </p:pic>
    </p:spTree>
    <p:extLst>
      <p:ext uri="{BB962C8B-B14F-4D97-AF65-F5344CB8AC3E}">
        <p14:creationId xmlns:p14="http://schemas.microsoft.com/office/powerpoint/2010/main" val="315746639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8</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b="0" dirty="0"/>
              <a:t>COVID-19 VACCINATION SAVES LIVES</a:t>
            </a:r>
            <a:r>
              <a:rPr lang="en-US" sz="3200" dirty="0"/>
              <a:t> </a:t>
            </a:r>
            <a:br>
              <a:rPr lang="en-US" sz="3200" dirty="0"/>
            </a:br>
            <a:endParaRPr lang="en-US" sz="32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F069143-FE01-453C-934A-DAA4862AED31}"/>
              </a:ext>
            </a:extLst>
          </p:cNvPr>
          <p:cNvSpPr/>
          <p:nvPr/>
        </p:nvSpPr>
        <p:spPr>
          <a:xfrm>
            <a:off x="504499" y="1377720"/>
            <a:ext cx="6643554" cy="2031325"/>
          </a:xfrm>
          <a:prstGeom prst="rect">
            <a:avLst/>
          </a:prstGeom>
        </p:spPr>
        <p:txBody>
          <a:bodyPr wrap="square">
            <a:spAutoFit/>
          </a:bodyPr>
          <a:lstStyle/>
          <a:p>
            <a:pPr marL="342900" indent="-342900">
              <a:buFont typeface="Arial" panose="020B0604020202020204" pitchFamily="34" charset="0"/>
              <a:buChar char="•"/>
            </a:pPr>
            <a:r>
              <a:rPr lang="en-US" dirty="0"/>
              <a:t>Vaccination reduces the risks of infection, </a:t>
            </a:r>
            <a:r>
              <a:rPr lang="en-US" dirty="0" smtClean="0"/>
              <a:t>especially severe </a:t>
            </a:r>
            <a:r>
              <a:rPr lang="en-US" dirty="0"/>
              <a:t>infection that leads to </a:t>
            </a:r>
            <a:r>
              <a:rPr lang="en-US" dirty="0" smtClean="0"/>
              <a:t>hospitalization</a:t>
            </a:r>
          </a:p>
          <a:p>
            <a:pPr marL="342900" indent="-342900">
              <a:buFont typeface="Arial" panose="020B0604020202020204" pitchFamily="34" charset="0"/>
              <a:buChar char="•"/>
            </a:pPr>
            <a:r>
              <a:rPr lang="en-US" dirty="0"/>
              <a:t>This will help keep our hospitals </a:t>
            </a:r>
            <a:r>
              <a:rPr lang="en-US" dirty="0" smtClean="0"/>
              <a:t>and healthcare </a:t>
            </a:r>
            <a:r>
              <a:rPr lang="en-US" dirty="0"/>
              <a:t>facilities from being overwhelmed</a:t>
            </a:r>
            <a:r>
              <a:rPr lang="en-US" sz="2400" dirty="0"/>
              <a:t> </a:t>
            </a:r>
            <a:br>
              <a:rPr lang="en-US" sz="2400" dirty="0"/>
            </a:br>
            <a:r>
              <a:rPr lang="en-US" sz="2400" dirty="0"/>
              <a:t> </a:t>
            </a:r>
            <a:br>
              <a:rPr lang="en-US" sz="2400" dirty="0"/>
            </a:br>
            <a:endParaRPr lang="en-US" sz="24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178625" y="3844414"/>
            <a:ext cx="11829895" cy="1973872"/>
          </a:xfrm>
          <a:prstGeom prst="rect">
            <a:avLst/>
          </a:prstGeom>
        </p:spPr>
      </p:pic>
      <p:pic>
        <p:nvPicPr>
          <p:cNvPr id="6" name="Picture 5"/>
          <p:cNvPicPr>
            <a:picLocks noChangeAspect="1"/>
          </p:cNvPicPr>
          <p:nvPr/>
        </p:nvPicPr>
        <p:blipFill>
          <a:blip r:embed="rId4"/>
          <a:stretch>
            <a:fillRect/>
          </a:stretch>
        </p:blipFill>
        <p:spPr>
          <a:xfrm>
            <a:off x="8150942" y="1159702"/>
            <a:ext cx="4041058" cy="2576556"/>
          </a:xfrm>
          <a:prstGeom prst="rect">
            <a:avLst/>
          </a:prstGeom>
        </p:spPr>
      </p:pic>
      <p:pic>
        <p:nvPicPr>
          <p:cNvPr id="7" name="Picture 6">
            <a:extLst>
              <a:ext uri="{FF2B5EF4-FFF2-40B4-BE49-F238E27FC236}">
                <a16:creationId xmlns:a16="http://schemas.microsoft.com/office/drawing/2014/main" id="{FAE51C38-E2AC-4DBB-96DD-BC65B64AD5AB}"/>
              </a:ext>
            </a:extLst>
          </p:cNvPr>
          <p:cNvPicPr>
            <a:picLocks noChangeAspect="1"/>
          </p:cNvPicPr>
          <p:nvPr/>
        </p:nvPicPr>
        <p:blipFill>
          <a:blip r:embed="rId5"/>
          <a:stretch>
            <a:fillRect/>
          </a:stretch>
        </p:blipFill>
        <p:spPr>
          <a:xfrm>
            <a:off x="0" y="5897145"/>
            <a:ext cx="960855" cy="960855"/>
          </a:xfrm>
          <a:prstGeom prst="rect">
            <a:avLst/>
          </a:prstGeom>
        </p:spPr>
      </p:pic>
      <p:pic>
        <p:nvPicPr>
          <p:cNvPr id="8" name="Picture 7"/>
          <p:cNvPicPr>
            <a:picLocks noChangeAspect="1"/>
          </p:cNvPicPr>
          <p:nvPr/>
        </p:nvPicPr>
        <p:blipFill>
          <a:blip r:embed="rId6"/>
          <a:stretch>
            <a:fillRect/>
          </a:stretch>
        </p:blipFill>
        <p:spPr>
          <a:xfrm>
            <a:off x="2615066" y="6023350"/>
            <a:ext cx="2465335" cy="834650"/>
          </a:xfrm>
          <a:prstGeom prst="rect">
            <a:avLst/>
          </a:prstGeom>
        </p:spPr>
      </p:pic>
      <p:pic>
        <p:nvPicPr>
          <p:cNvPr id="9" name="Picture 8" descr="Gallery"/>
          <p:cNvPicPr/>
          <p:nvPr/>
        </p:nvPicPr>
        <p:blipFill>
          <a:blip r:embed="rId7">
            <a:extLst>
              <a:ext uri="{28A0092B-C50C-407E-A947-70E740481C1C}">
                <a14:useLocalDpi xmlns:a14="http://schemas.microsoft.com/office/drawing/2010/main" val="0"/>
              </a:ext>
            </a:extLst>
          </a:blip>
          <a:srcRect/>
          <a:stretch>
            <a:fillRect/>
          </a:stretch>
        </p:blipFill>
        <p:spPr bwMode="auto">
          <a:xfrm>
            <a:off x="960855" y="5898036"/>
            <a:ext cx="1654211" cy="959071"/>
          </a:xfrm>
          <a:prstGeom prst="rect">
            <a:avLst/>
          </a:prstGeom>
          <a:noFill/>
          <a:ln>
            <a:noFill/>
          </a:ln>
        </p:spPr>
      </p:pic>
    </p:spTree>
    <p:extLst>
      <p:ext uri="{BB962C8B-B14F-4D97-AF65-F5344CB8AC3E}">
        <p14:creationId xmlns:p14="http://schemas.microsoft.com/office/powerpoint/2010/main" val="1522728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9</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What is a vaccine and how does it work?</a:t>
            </a:r>
          </a:p>
        </p:txBody>
      </p:sp>
      <p:sp>
        <p:nvSpPr>
          <p:cNvPr id="4" name="Rectangle 3">
            <a:extLst>
              <a:ext uri="{FF2B5EF4-FFF2-40B4-BE49-F238E27FC236}">
                <a16:creationId xmlns:a16="http://schemas.microsoft.com/office/drawing/2014/main" id="{FF069143-FE01-453C-934A-DAA4862AED31}"/>
              </a:ext>
            </a:extLst>
          </p:cNvPr>
          <p:cNvSpPr/>
          <p:nvPr/>
        </p:nvSpPr>
        <p:spPr>
          <a:xfrm>
            <a:off x="504498" y="1377720"/>
            <a:ext cx="10988451" cy="3785652"/>
          </a:xfrm>
          <a:prstGeom prst="rect">
            <a:avLst/>
          </a:prstGeom>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Vaccines prevent diseases that can be dangerous, or even deadly. They work with your body’s natural defenses to safely develop protection from a disease.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t>A vaccine helps your immune system to produce antibodies, just like it would if you were exposed to the disease. After getting vaccinated, you have protection from that disease, without having to get the disease first.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This is what makes vaccines such powerful medicine. Unlike most medicines, which treat or cure diseases, vaccines </a:t>
            </a:r>
            <a:r>
              <a:rPr lang="en-US" sz="2400" i="1" dirty="0"/>
              <a:t>prevent</a:t>
            </a:r>
            <a:r>
              <a:rPr lang="en-US" sz="2400" dirty="0"/>
              <a:t> them.</a:t>
            </a:r>
          </a:p>
          <a:p>
            <a:endParaRPr lang="en-US" sz="24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AE51C38-E2AC-4DBB-96DD-BC65B64AD5AB}"/>
              </a:ext>
            </a:extLst>
          </p:cNvPr>
          <p:cNvPicPr>
            <a:picLocks noChangeAspect="1"/>
          </p:cNvPicPr>
          <p:nvPr/>
        </p:nvPicPr>
        <p:blipFill>
          <a:blip r:embed="rId3"/>
          <a:stretch>
            <a:fillRect/>
          </a:stretch>
        </p:blipFill>
        <p:spPr>
          <a:xfrm>
            <a:off x="85083" y="5512417"/>
            <a:ext cx="960855" cy="960855"/>
          </a:xfrm>
          <a:prstGeom prst="rect">
            <a:avLst/>
          </a:prstGeom>
        </p:spPr>
      </p:pic>
      <p:pic>
        <p:nvPicPr>
          <p:cNvPr id="6" name="Picture 5"/>
          <p:cNvPicPr>
            <a:picLocks noChangeAspect="1"/>
          </p:cNvPicPr>
          <p:nvPr/>
        </p:nvPicPr>
        <p:blipFill>
          <a:blip r:embed="rId4"/>
          <a:stretch>
            <a:fillRect/>
          </a:stretch>
        </p:blipFill>
        <p:spPr>
          <a:xfrm>
            <a:off x="2700149" y="5638622"/>
            <a:ext cx="2465335" cy="834650"/>
          </a:xfrm>
          <a:prstGeom prst="rect">
            <a:avLst/>
          </a:prstGeom>
        </p:spPr>
      </p:pic>
      <p:pic>
        <p:nvPicPr>
          <p:cNvPr id="7" name="Picture 6" descr="Gallery"/>
          <p:cNvPicPr/>
          <p:nvPr/>
        </p:nvPicPr>
        <p:blipFill>
          <a:blip r:embed="rId5">
            <a:extLst>
              <a:ext uri="{28A0092B-C50C-407E-A947-70E740481C1C}">
                <a14:useLocalDpi xmlns:a14="http://schemas.microsoft.com/office/drawing/2010/main" val="0"/>
              </a:ext>
            </a:extLst>
          </a:blip>
          <a:srcRect/>
          <a:stretch>
            <a:fillRect/>
          </a:stretch>
        </p:blipFill>
        <p:spPr bwMode="auto">
          <a:xfrm>
            <a:off x="1045938" y="5533433"/>
            <a:ext cx="1654211" cy="959071"/>
          </a:xfrm>
          <a:prstGeom prst="rect">
            <a:avLst/>
          </a:prstGeom>
          <a:noFill/>
          <a:ln>
            <a:noFill/>
          </a:ln>
        </p:spPr>
      </p:pic>
    </p:spTree>
    <p:extLst>
      <p:ext uri="{BB962C8B-B14F-4D97-AF65-F5344CB8AC3E}">
        <p14:creationId xmlns:p14="http://schemas.microsoft.com/office/powerpoint/2010/main" val="12212537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10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5. Source"/>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11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xml><?xml version="1.0" encoding="utf-8"?>
<p:tagLst xmlns:a="http://schemas.openxmlformats.org/drawingml/2006/main" xmlns:r="http://schemas.openxmlformats.org/officeDocument/2006/relationships" xmlns:p="http://schemas.openxmlformats.org/presentationml/2006/main">
  <p:tag name="SHAPENAME" val="5. Source"/>
</p:tagLst>
</file>

<file path=ppt/tags/tag1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SHAPENAME" val="5. Source"/>
</p:tagLst>
</file>

<file path=ppt/tags/tag1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9.xml><?xml version="1.0" encoding="utf-8"?>
<p:tagLst xmlns:a="http://schemas.openxmlformats.org/drawingml/2006/main" xmlns:r="http://schemas.openxmlformats.org/officeDocument/2006/relationships" xmlns:p="http://schemas.openxmlformats.org/presentationml/2006/main">
  <p:tag name="SHAPENAME" val="5. Sourc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SHAPENAME" val="5. Source"/>
</p:tagLst>
</file>

<file path=ppt/tags/tag13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25.xml><?xml version="1.0" encoding="utf-8"?>
<p:tagLst xmlns:a="http://schemas.openxmlformats.org/drawingml/2006/main" xmlns:r="http://schemas.openxmlformats.org/officeDocument/2006/relationships" xmlns:p="http://schemas.openxmlformats.org/presentationml/2006/main">
  <p:tag name="SHAPENAME" val="Title"/>
</p:tagLst>
</file>

<file path=ppt/tags/tag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32.xml><?xml version="1.0" encoding="utf-8"?>
<p:tagLst xmlns:a="http://schemas.openxmlformats.org/drawingml/2006/main" xmlns:r="http://schemas.openxmlformats.org/officeDocument/2006/relationships" xmlns:p="http://schemas.openxmlformats.org/presentationml/2006/main">
  <p:tag name="SHAPENAME" val="Title"/>
</p:tagLst>
</file>

<file path=ppt/tags/tag3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4.xml><?xml version="1.0" encoding="utf-8"?>
<p:tagLst xmlns:a="http://schemas.openxmlformats.org/drawingml/2006/main" xmlns:r="http://schemas.openxmlformats.org/officeDocument/2006/relationships" xmlns:p="http://schemas.openxmlformats.org/presentationml/2006/main">
  <p:tag name="SHAPENAME" val="Subtitle"/>
</p:tagLst>
</file>

<file path=ppt/tags/tag3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xml><?xml version="1.0" encoding="utf-8"?>
<p:tagLst xmlns:a="http://schemas.openxmlformats.org/drawingml/2006/main" xmlns:r="http://schemas.openxmlformats.org/officeDocument/2006/relationships" xmlns:p="http://schemas.openxmlformats.org/presentationml/2006/main">
  <p:tag name="MM_SLIDE_TYPE" val="6"/>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Grid"/>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xml><?xml version="1.0" encoding="utf-8"?>
<p:tagLst xmlns:a="http://schemas.openxmlformats.org/drawingml/2006/main" xmlns:r="http://schemas.openxmlformats.org/officeDocument/2006/relationships" xmlns:p="http://schemas.openxmlformats.org/presentationml/2006/main">
  <p:tag name="SHAPENAME" val="5. Source"/>
</p:tagLst>
</file>

<file path=ppt/tags/tag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0.xml><?xml version="1.0" encoding="utf-8"?>
<p:tagLst xmlns:a="http://schemas.openxmlformats.org/drawingml/2006/main" xmlns:r="http://schemas.openxmlformats.org/officeDocument/2006/relationships" xmlns:p="http://schemas.openxmlformats.org/presentationml/2006/main">
  <p:tag name="SHAPENAME" val="5. Source"/>
</p:tagLst>
</file>

<file path=ppt/tags/tag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9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B99654CB-F1B9-41E3-A169-339811ED5F54}" vid="{F40D82E9-5348-40C5-82A2-1CB421C26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5831</TotalTime>
  <Words>1843</Words>
  <Application>Microsoft Office PowerPoint</Application>
  <PresentationFormat>Widescreen</PresentationFormat>
  <Paragraphs>204</Paragraphs>
  <Slides>30</Slides>
  <Notes>15</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46" baseType="lpstr">
      <vt:lpstr>Arial</vt:lpstr>
      <vt:lpstr>Arial Black</vt:lpstr>
      <vt:lpstr>Calibri</vt:lpstr>
      <vt:lpstr>Calibri Light</vt:lpstr>
      <vt:lpstr>Lato</vt:lpstr>
      <vt:lpstr>Mallory-Book</vt:lpstr>
      <vt:lpstr>Merriweather</vt:lpstr>
      <vt:lpstr>Montserrat</vt:lpstr>
      <vt:lpstr>Noto Sans VF</vt:lpstr>
      <vt:lpstr>Open Sans</vt:lpstr>
      <vt:lpstr>Playfair Display</vt:lpstr>
      <vt:lpstr>Segoe UI</vt:lpstr>
      <vt:lpstr>Wingdings</vt:lpstr>
      <vt:lpstr>1_Office Theme</vt:lpstr>
      <vt:lpstr>White</vt:lpstr>
      <vt:lpstr>think-cell Slide</vt:lpstr>
      <vt:lpstr>Universal COVID-19 Immunization Program </vt:lpstr>
      <vt:lpstr>Presentation Overview</vt:lpstr>
      <vt:lpstr>Vaccination Update</vt:lpstr>
      <vt:lpstr>PowerPoint Presentation</vt:lpstr>
      <vt:lpstr>COVID-19 vaccination is a safer  way to build protection </vt:lpstr>
      <vt:lpstr>Key facts about COVID-19 vaccination</vt:lpstr>
      <vt:lpstr>COVID-19 vaccination will help protect  you from COVID-19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Vaccination is one measure to help stop the pandemic </vt:lpstr>
      <vt:lpstr>PowerPoint Presentation</vt:lpstr>
      <vt:lpstr>PowerPoint Presentation</vt:lpstr>
      <vt:lpstr>After Vaccination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Stetler, Katie (DPH)</dc:creator>
  <cp:lastModifiedBy>Admin</cp:lastModifiedBy>
  <cp:revision>564</cp:revision>
  <cp:lastPrinted>2021-10-20T09:25:51Z</cp:lastPrinted>
  <dcterms:created xsi:type="dcterms:W3CDTF">2021-01-16T16:40:21Z</dcterms:created>
  <dcterms:modified xsi:type="dcterms:W3CDTF">2021-11-07T17:54:12Z</dcterms:modified>
</cp:coreProperties>
</file>