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402" autoAdjust="0"/>
  </p:normalViewPr>
  <p:slideViewPr>
    <p:cSldViewPr snapToGrid="0">
      <p:cViewPr varScale="1">
        <p:scale>
          <a:sx n="50" d="100"/>
          <a:sy n="50" d="100"/>
        </p:scale>
        <p:origin x="14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624887-9D19-4D58-81EA-ACE6C310443F}" type="datetimeFigureOut">
              <a:rPr lang="en-US" smtClean="0"/>
              <a:t>9/30/2021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93526-0A12-4947-9FCB-1DF8A504B2FE}" type="slidenum">
              <a:rPr lang="en-US" smtClean="0"/>
              <a:t>‹#›</a:t>
            </a:fld>
            <a:endParaRPr lang="en-US"/>
          </a:p>
        </p:txBody>
      </p:sp>
    </p:spTree>
    <p:extLst>
      <p:ext uri="{BB962C8B-B14F-4D97-AF65-F5344CB8AC3E}">
        <p14:creationId xmlns:p14="http://schemas.microsoft.com/office/powerpoint/2010/main" val="279654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smtClean="0"/>
              <a:t>Common workplace health and safety hazards include: communicable disease, transportation accidents, workplace violence, slipping and falling, toxic events, particularly chemical and gas exposure, getting struck by objects, electrocution or explosion, repetitive motion and ergonomic injuries, and hearing loss.</a:t>
            </a:r>
          </a:p>
          <a:p>
            <a:pPr algn="just"/>
            <a:r>
              <a:rPr lang="en-US" dirty="0" smtClean="0"/>
              <a:t>Although some hazards are less likely to happen in some work spaces than others, it's important to assess which hazards are most damaging to</a:t>
            </a:r>
            <a:r>
              <a:rPr lang="en-US" baseline="0" dirty="0" smtClean="0"/>
              <a:t> </a:t>
            </a:r>
            <a:r>
              <a:rPr lang="en-US" dirty="0" smtClean="0"/>
              <a:t>business and employees.</a:t>
            </a:r>
          </a:p>
          <a:p>
            <a:pPr algn="just"/>
            <a:endParaRPr lang="en-US" dirty="0"/>
          </a:p>
        </p:txBody>
      </p:sp>
      <p:sp>
        <p:nvSpPr>
          <p:cNvPr id="4" name="Slide Number Placeholder 3"/>
          <p:cNvSpPr>
            <a:spLocks noGrp="1"/>
          </p:cNvSpPr>
          <p:nvPr>
            <p:ph type="sldNum" sz="quarter" idx="10"/>
          </p:nvPr>
        </p:nvSpPr>
        <p:spPr/>
        <p:txBody>
          <a:bodyPr/>
          <a:lstStyle/>
          <a:p>
            <a:fld id="{66E93526-0A12-4947-9FCB-1DF8A504B2FE}" type="slidenum">
              <a:rPr lang="en-US" smtClean="0"/>
              <a:t>7</a:t>
            </a:fld>
            <a:endParaRPr lang="en-US"/>
          </a:p>
        </p:txBody>
      </p:sp>
    </p:spTree>
    <p:extLst>
      <p:ext uri="{BB962C8B-B14F-4D97-AF65-F5344CB8AC3E}">
        <p14:creationId xmlns:p14="http://schemas.microsoft.com/office/powerpoint/2010/main" val="773115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E93526-0A12-4947-9FCB-1DF8A504B2FE}" type="slidenum">
              <a:rPr lang="en-US" smtClean="0"/>
              <a:t>8</a:t>
            </a:fld>
            <a:endParaRPr lang="en-US"/>
          </a:p>
        </p:txBody>
      </p:sp>
    </p:spTree>
    <p:extLst>
      <p:ext uri="{BB962C8B-B14F-4D97-AF65-F5344CB8AC3E}">
        <p14:creationId xmlns:p14="http://schemas.microsoft.com/office/powerpoint/2010/main" val="1049332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E93526-0A12-4947-9FCB-1DF8A504B2FE}" type="slidenum">
              <a:rPr lang="en-US" smtClean="0"/>
              <a:t>9</a:t>
            </a:fld>
            <a:endParaRPr lang="en-US"/>
          </a:p>
        </p:txBody>
      </p:sp>
    </p:spTree>
    <p:extLst>
      <p:ext uri="{BB962C8B-B14F-4D97-AF65-F5344CB8AC3E}">
        <p14:creationId xmlns:p14="http://schemas.microsoft.com/office/powerpoint/2010/main" val="144409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B3A0BA-859F-4FF4-9AFA-E031550FD2F4}"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1049586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3A0BA-859F-4FF4-9AFA-E031550FD2F4}"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417490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3A0BA-859F-4FF4-9AFA-E031550FD2F4}"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230431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3A0BA-859F-4FF4-9AFA-E031550FD2F4}"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405133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B3A0BA-859F-4FF4-9AFA-E031550FD2F4}"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36615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B3A0BA-859F-4FF4-9AFA-E031550FD2F4}"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163599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B3A0BA-859F-4FF4-9AFA-E031550FD2F4}"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2550407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B3A0BA-859F-4FF4-9AFA-E031550FD2F4}"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160473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3A0BA-859F-4FF4-9AFA-E031550FD2F4}"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7412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3A0BA-859F-4FF4-9AFA-E031550FD2F4}"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4149633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3A0BA-859F-4FF4-9AFA-E031550FD2F4}"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C80C8-B63D-4A6D-9145-C9429EF2C4DD}" type="slidenum">
              <a:rPr lang="en-US" smtClean="0"/>
              <a:t>‹#›</a:t>
            </a:fld>
            <a:endParaRPr lang="en-US"/>
          </a:p>
        </p:txBody>
      </p:sp>
    </p:spTree>
    <p:extLst>
      <p:ext uri="{BB962C8B-B14F-4D97-AF65-F5344CB8AC3E}">
        <p14:creationId xmlns:p14="http://schemas.microsoft.com/office/powerpoint/2010/main" val="4259073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3A0BA-859F-4FF4-9AFA-E031550FD2F4}"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C80C8-B63D-4A6D-9145-C9429EF2C4DD}" type="slidenum">
              <a:rPr lang="en-US" smtClean="0"/>
              <a:t>‹#›</a:t>
            </a:fld>
            <a:endParaRPr lang="en-US"/>
          </a:p>
        </p:txBody>
      </p:sp>
    </p:spTree>
    <p:extLst>
      <p:ext uri="{BB962C8B-B14F-4D97-AF65-F5344CB8AC3E}">
        <p14:creationId xmlns:p14="http://schemas.microsoft.com/office/powerpoint/2010/main" val="846709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f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1529" y="1530259"/>
            <a:ext cx="9144000" cy="2882166"/>
          </a:xfrm>
        </p:spPr>
        <p:txBody>
          <a:bodyPr>
            <a:normAutofit fontScale="90000"/>
          </a:bodyPr>
          <a:lstStyle/>
          <a:p>
            <a:r>
              <a:rPr lang="en-US" dirty="0" smtClean="0"/>
              <a:t/>
            </a:r>
            <a:br>
              <a:rPr lang="en-US" dirty="0" smtClean="0"/>
            </a:br>
            <a:r>
              <a:rPr lang="en-US" sz="5300" b="1" dirty="0" smtClean="0"/>
              <a:t>Current Situation of </a:t>
            </a:r>
            <a:r>
              <a:rPr lang="en-US" sz="4900" b="1" dirty="0" smtClean="0"/>
              <a:t>COVID-19</a:t>
            </a:r>
            <a:br>
              <a:rPr lang="en-US" sz="4900" b="1" dirty="0" smtClean="0"/>
            </a:br>
            <a:r>
              <a:rPr lang="en-US" sz="4900" b="1" dirty="0" smtClean="0"/>
              <a:t>And </a:t>
            </a:r>
            <a:r>
              <a:rPr lang="en-US" sz="5300" b="1" dirty="0" smtClean="0"/>
              <a:t/>
            </a:r>
            <a:br>
              <a:rPr lang="en-US" sz="5300" b="1" dirty="0" smtClean="0"/>
            </a:br>
            <a:r>
              <a:rPr lang="en-US" sz="5300" b="1" dirty="0" smtClean="0"/>
              <a:t>Our Responsibilities</a:t>
            </a:r>
            <a:endParaRPr lang="en-US" sz="5300" b="1" dirty="0"/>
          </a:p>
        </p:txBody>
      </p:sp>
      <p:sp>
        <p:nvSpPr>
          <p:cNvPr id="3" name="Subtitle 2"/>
          <p:cNvSpPr>
            <a:spLocks noGrp="1"/>
          </p:cNvSpPr>
          <p:nvPr>
            <p:ph type="subTitle" idx="1"/>
          </p:nvPr>
        </p:nvSpPr>
        <p:spPr>
          <a:xfrm>
            <a:off x="2621280" y="4927918"/>
            <a:ext cx="9144000" cy="1655762"/>
          </a:xfrm>
        </p:spPr>
        <p:txBody>
          <a:bodyPr/>
          <a:lstStyle/>
          <a:p>
            <a:pPr algn="r"/>
            <a:r>
              <a:rPr lang="en-US" b="1" i="1" dirty="0" smtClean="0"/>
              <a:t>By: Dr. </a:t>
            </a:r>
            <a:r>
              <a:rPr lang="en-US" b="1" i="1" dirty="0" err="1" smtClean="0"/>
              <a:t>Shafiq-ur-Rehman</a:t>
            </a:r>
            <a:r>
              <a:rPr lang="en-US" b="1" i="1" dirty="0" smtClean="0"/>
              <a:t> </a:t>
            </a:r>
            <a:r>
              <a:rPr lang="en-US" b="1" i="1" dirty="0" err="1" smtClean="0"/>
              <a:t>Napar</a:t>
            </a:r>
            <a:endParaRPr lang="en-US" b="1" i="1" dirty="0" smtClean="0"/>
          </a:p>
          <a:p>
            <a:pPr algn="r"/>
            <a:r>
              <a:rPr lang="en-US" b="1" i="1" dirty="0" smtClean="0"/>
              <a:t>MBBS, FELTP, PHEM Fellow, CDC, US</a:t>
            </a:r>
            <a:endParaRPr lang="en-US" b="1" i="1" dirty="0"/>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2"/>
          <a:stretch>
            <a:fillRect/>
          </a:stretch>
        </p:blipFill>
        <p:spPr>
          <a:xfrm>
            <a:off x="185240" y="0"/>
            <a:ext cx="1554480" cy="1554480"/>
          </a:xfrm>
          <a:prstGeom prst="rect">
            <a:avLst/>
          </a:prstGeom>
        </p:spPr>
      </p:pic>
      <p:pic>
        <p:nvPicPr>
          <p:cNvPr id="5" name="Picture 4"/>
          <p:cNvPicPr>
            <a:picLocks noChangeAspect="1"/>
          </p:cNvPicPr>
          <p:nvPr/>
        </p:nvPicPr>
        <p:blipFill>
          <a:blip r:embed="rId3"/>
          <a:stretch>
            <a:fillRect/>
          </a:stretch>
        </p:blipFill>
        <p:spPr>
          <a:xfrm>
            <a:off x="8157929" y="41711"/>
            <a:ext cx="4034071" cy="1198988"/>
          </a:xfrm>
          <a:prstGeom prst="rect">
            <a:avLst/>
          </a:prstGeom>
        </p:spPr>
      </p:pic>
      <p:pic>
        <p:nvPicPr>
          <p:cNvPr id="6" name="Picture 5" descr="Gallery"/>
          <p:cNvPicPr/>
          <p:nvPr/>
        </p:nvPicPr>
        <p:blipFill>
          <a:blip r:embed="rId4">
            <a:extLst>
              <a:ext uri="{28A0092B-C50C-407E-A947-70E740481C1C}">
                <a14:useLocalDpi xmlns:a14="http://schemas.microsoft.com/office/drawing/2010/main" val="0"/>
              </a:ext>
            </a:extLst>
          </a:blip>
          <a:srcRect/>
          <a:stretch>
            <a:fillRect/>
          </a:stretch>
        </p:blipFill>
        <p:spPr bwMode="auto">
          <a:xfrm>
            <a:off x="4081761" y="47870"/>
            <a:ext cx="2413037" cy="1443907"/>
          </a:xfrm>
          <a:prstGeom prst="rect">
            <a:avLst/>
          </a:prstGeom>
          <a:noFill/>
          <a:ln>
            <a:noFill/>
          </a:ln>
        </p:spPr>
      </p:pic>
    </p:spTree>
    <p:extLst>
      <p:ext uri="{BB962C8B-B14F-4D97-AF65-F5344CB8AC3E}">
        <p14:creationId xmlns:p14="http://schemas.microsoft.com/office/powerpoint/2010/main" val="2249211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1099"/>
            <a:ext cx="10515600" cy="1325563"/>
          </a:xfrm>
        </p:spPr>
        <p:txBody>
          <a:bodyPr/>
          <a:lstStyle/>
          <a:p>
            <a:r>
              <a:rPr lang="en-US" dirty="0" smtClean="0"/>
              <a:t>General measures for a safe Workplace</a:t>
            </a:r>
            <a:endParaRPr lang="en-US" dirty="0"/>
          </a:p>
        </p:txBody>
      </p:sp>
      <p:sp>
        <p:nvSpPr>
          <p:cNvPr id="3" name="Content Placeholder 2"/>
          <p:cNvSpPr>
            <a:spLocks noGrp="1"/>
          </p:cNvSpPr>
          <p:nvPr>
            <p:ph idx="1"/>
          </p:nvPr>
        </p:nvSpPr>
        <p:spPr>
          <a:xfrm>
            <a:off x="838200" y="2506662"/>
            <a:ext cx="10515600" cy="4351338"/>
          </a:xfrm>
        </p:spPr>
        <p:txBody>
          <a:bodyPr/>
          <a:lstStyle/>
          <a:p>
            <a:r>
              <a:rPr lang="en-US" dirty="0" smtClean="0"/>
              <a:t>The key step to make a safe workplace against COVID-19 is the vaccination of staff</a:t>
            </a:r>
          </a:p>
          <a:p>
            <a:r>
              <a:rPr lang="en-US" dirty="0" smtClean="0"/>
              <a:t>It helps to lower the chances of virus carrying as well as it reduces the severity of infection if carried anyhow</a:t>
            </a:r>
          </a:p>
          <a:p>
            <a:r>
              <a:rPr lang="en-US" dirty="0" smtClean="0"/>
              <a:t>Studies also suggest that if all the employees are fully vaccinated, then they can put off their masks if are crowded in an open environment</a:t>
            </a:r>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2"/>
          <a:stretch>
            <a:fillRect/>
          </a:stretch>
        </p:blipFill>
        <p:spPr>
          <a:xfrm>
            <a:off x="2585481" y="53544"/>
            <a:ext cx="1387249" cy="1387249"/>
          </a:xfrm>
          <a:prstGeom prst="rect">
            <a:avLst/>
          </a:prstGeom>
        </p:spPr>
      </p:pic>
      <p:pic>
        <p:nvPicPr>
          <p:cNvPr id="5" name="Picture 4"/>
          <p:cNvPicPr>
            <a:picLocks noChangeAspect="1"/>
          </p:cNvPicPr>
          <p:nvPr/>
        </p:nvPicPr>
        <p:blipFill>
          <a:blip r:embed="rId3"/>
          <a:stretch>
            <a:fillRect/>
          </a:stretch>
        </p:blipFill>
        <p:spPr>
          <a:xfrm>
            <a:off x="6946144" y="94130"/>
            <a:ext cx="4034071" cy="1198988"/>
          </a:xfrm>
          <a:prstGeom prst="rect">
            <a:avLst/>
          </a:prstGeom>
        </p:spPr>
      </p:pic>
      <p:pic>
        <p:nvPicPr>
          <p:cNvPr id="6" name="Picture 5" descr="Gallery"/>
          <p:cNvPicPr/>
          <p:nvPr/>
        </p:nvPicPr>
        <p:blipFill>
          <a:blip r:embed="rId4">
            <a:extLst>
              <a:ext uri="{28A0092B-C50C-407E-A947-70E740481C1C}">
                <a14:useLocalDpi xmlns:a14="http://schemas.microsoft.com/office/drawing/2010/main" val="0"/>
              </a:ext>
            </a:extLst>
          </a:blip>
          <a:srcRect/>
          <a:stretch>
            <a:fillRect/>
          </a:stretch>
        </p:blipFill>
        <p:spPr bwMode="auto">
          <a:xfrm>
            <a:off x="4346315" y="-28330"/>
            <a:ext cx="2413037" cy="1443907"/>
          </a:xfrm>
          <a:prstGeom prst="rect">
            <a:avLst/>
          </a:prstGeom>
          <a:noFill/>
          <a:ln>
            <a:noFill/>
          </a:ln>
        </p:spPr>
      </p:pic>
    </p:spTree>
    <p:extLst>
      <p:ext uri="{BB962C8B-B14F-4D97-AF65-F5344CB8AC3E}">
        <p14:creationId xmlns:p14="http://schemas.microsoft.com/office/powerpoint/2010/main" val="2979577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165"/>
            <a:ext cx="10515600" cy="1325563"/>
          </a:xfrm>
        </p:spPr>
        <p:txBody>
          <a:bodyPr/>
          <a:lstStyle/>
          <a:p>
            <a:r>
              <a:rPr lang="en-US" dirty="0" smtClean="0"/>
              <a:t>Cont.</a:t>
            </a:r>
            <a:endParaRPr lang="en-US" dirty="0"/>
          </a:p>
        </p:txBody>
      </p:sp>
      <p:sp>
        <p:nvSpPr>
          <p:cNvPr id="3" name="Content Placeholder 2"/>
          <p:cNvSpPr>
            <a:spLocks noGrp="1"/>
          </p:cNvSpPr>
          <p:nvPr>
            <p:ph idx="1"/>
          </p:nvPr>
        </p:nvSpPr>
        <p:spPr>
          <a:xfrm>
            <a:off x="838200" y="2404745"/>
            <a:ext cx="10515600" cy="4351338"/>
          </a:xfrm>
        </p:spPr>
        <p:txBody>
          <a:bodyPr/>
          <a:lstStyle/>
          <a:p>
            <a:pPr algn="just"/>
            <a:r>
              <a:rPr lang="en-US" dirty="0" smtClean="0"/>
              <a:t>Apart from vaccination other steps must be taken by each organization in order to make workplace safe for the employees working for that particular organization. It includes:</a:t>
            </a:r>
          </a:p>
          <a:p>
            <a:pPr algn="just"/>
            <a:r>
              <a:rPr lang="en-US" dirty="0" smtClean="0"/>
              <a:t>Frequent usage of mask</a:t>
            </a:r>
          </a:p>
          <a:p>
            <a:pPr algn="just"/>
            <a:r>
              <a:rPr lang="en-US" dirty="0" smtClean="0"/>
              <a:t>Frequent use of hand sanitizer to keep hand hygiene </a:t>
            </a:r>
          </a:p>
          <a:p>
            <a:pPr algn="just"/>
            <a:r>
              <a:rPr lang="en-US" dirty="0" smtClean="0"/>
              <a:t>Social distancing among employees especially during the rush times </a:t>
            </a:r>
          </a:p>
          <a:p>
            <a:pPr algn="just"/>
            <a:r>
              <a:rPr lang="en-US" dirty="0" smtClean="0"/>
              <a:t>Public awareness messages on walls as a reminder to implement on SOPs</a:t>
            </a:r>
          </a:p>
          <a:p>
            <a:pPr algn="just"/>
            <a:r>
              <a:rPr lang="en-US" dirty="0" smtClean="0"/>
              <a:t>Avoid using surfaces aimlessly</a:t>
            </a:r>
            <a:endParaRPr lang="en-US" dirty="0"/>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2"/>
          <a:stretch>
            <a:fillRect/>
          </a:stretch>
        </p:blipFill>
        <p:spPr>
          <a:xfrm>
            <a:off x="2661681" y="53544"/>
            <a:ext cx="1387249" cy="1387249"/>
          </a:xfrm>
          <a:prstGeom prst="rect">
            <a:avLst/>
          </a:prstGeom>
        </p:spPr>
      </p:pic>
      <p:pic>
        <p:nvPicPr>
          <p:cNvPr id="5" name="Picture 4"/>
          <p:cNvPicPr>
            <a:picLocks noChangeAspect="1"/>
          </p:cNvPicPr>
          <p:nvPr/>
        </p:nvPicPr>
        <p:blipFill>
          <a:blip r:embed="rId3"/>
          <a:stretch>
            <a:fillRect/>
          </a:stretch>
        </p:blipFill>
        <p:spPr>
          <a:xfrm>
            <a:off x="6946144" y="94130"/>
            <a:ext cx="4034071" cy="1198988"/>
          </a:xfrm>
          <a:prstGeom prst="rect">
            <a:avLst/>
          </a:prstGeom>
        </p:spPr>
      </p:pic>
      <p:pic>
        <p:nvPicPr>
          <p:cNvPr id="6" name="Picture 5" descr="Gallery"/>
          <p:cNvPicPr/>
          <p:nvPr/>
        </p:nvPicPr>
        <p:blipFill>
          <a:blip r:embed="rId4">
            <a:extLst>
              <a:ext uri="{28A0092B-C50C-407E-A947-70E740481C1C}">
                <a14:useLocalDpi xmlns:a14="http://schemas.microsoft.com/office/drawing/2010/main" val="0"/>
              </a:ext>
            </a:extLst>
          </a:blip>
          <a:srcRect/>
          <a:stretch>
            <a:fillRect/>
          </a:stretch>
        </p:blipFill>
        <p:spPr bwMode="auto">
          <a:xfrm>
            <a:off x="4346315" y="47870"/>
            <a:ext cx="2413037" cy="1443907"/>
          </a:xfrm>
          <a:prstGeom prst="rect">
            <a:avLst/>
          </a:prstGeom>
          <a:noFill/>
          <a:ln>
            <a:noFill/>
          </a:ln>
        </p:spPr>
      </p:pic>
    </p:spTree>
    <p:extLst>
      <p:ext uri="{BB962C8B-B14F-4D97-AF65-F5344CB8AC3E}">
        <p14:creationId xmlns:p14="http://schemas.microsoft.com/office/powerpoint/2010/main" val="1119704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9045"/>
            <a:ext cx="10515600" cy="1325563"/>
          </a:xfrm>
        </p:spPr>
        <p:txBody>
          <a:bodyPr/>
          <a:lstStyle/>
          <a:p>
            <a:r>
              <a:rPr lang="en-US" dirty="0" smtClean="0"/>
              <a:t>Cont.</a:t>
            </a:r>
            <a:endParaRPr lang="en-US" dirty="0"/>
          </a:p>
        </p:txBody>
      </p:sp>
      <p:sp>
        <p:nvSpPr>
          <p:cNvPr id="3" name="Content Placeholder 2"/>
          <p:cNvSpPr>
            <a:spLocks noGrp="1"/>
          </p:cNvSpPr>
          <p:nvPr>
            <p:ph idx="1"/>
          </p:nvPr>
        </p:nvSpPr>
        <p:spPr>
          <a:xfrm>
            <a:off x="838200" y="2694305"/>
            <a:ext cx="10515600" cy="3249295"/>
          </a:xfrm>
        </p:spPr>
        <p:txBody>
          <a:bodyPr/>
          <a:lstStyle/>
          <a:p>
            <a:r>
              <a:rPr lang="en-US" dirty="0" smtClean="0"/>
              <a:t>If an employee feels ill of suffers from fever he/she should not come to workplace</a:t>
            </a:r>
          </a:p>
          <a:p>
            <a:r>
              <a:rPr lang="en-US" dirty="0" smtClean="0"/>
              <a:t>Instead, should go to testing and further management if necessary and inform authorities to take action in order to stop further transmission in other employees</a:t>
            </a:r>
          </a:p>
          <a:p>
            <a:r>
              <a:rPr lang="en-US" dirty="0" smtClean="0"/>
              <a:t>Keep the environment clean and safe for the employees</a:t>
            </a:r>
            <a:endParaRPr lang="en-US" dirty="0"/>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2"/>
          <a:stretch>
            <a:fillRect/>
          </a:stretch>
        </p:blipFill>
        <p:spPr>
          <a:xfrm>
            <a:off x="2585481" y="53544"/>
            <a:ext cx="1387249" cy="1387249"/>
          </a:xfrm>
          <a:prstGeom prst="rect">
            <a:avLst/>
          </a:prstGeom>
        </p:spPr>
      </p:pic>
      <p:pic>
        <p:nvPicPr>
          <p:cNvPr id="5" name="Picture 4"/>
          <p:cNvPicPr>
            <a:picLocks noChangeAspect="1"/>
          </p:cNvPicPr>
          <p:nvPr/>
        </p:nvPicPr>
        <p:blipFill>
          <a:blip r:embed="rId3"/>
          <a:stretch>
            <a:fillRect/>
          </a:stretch>
        </p:blipFill>
        <p:spPr>
          <a:xfrm>
            <a:off x="6946144" y="94130"/>
            <a:ext cx="4034071" cy="1198988"/>
          </a:xfrm>
          <a:prstGeom prst="rect">
            <a:avLst/>
          </a:prstGeom>
        </p:spPr>
      </p:pic>
      <p:pic>
        <p:nvPicPr>
          <p:cNvPr id="6" name="Picture 5" descr="Gallery"/>
          <p:cNvPicPr/>
          <p:nvPr/>
        </p:nvPicPr>
        <p:blipFill>
          <a:blip r:embed="rId4">
            <a:extLst>
              <a:ext uri="{28A0092B-C50C-407E-A947-70E740481C1C}">
                <a14:useLocalDpi xmlns:a14="http://schemas.microsoft.com/office/drawing/2010/main" val="0"/>
              </a:ext>
            </a:extLst>
          </a:blip>
          <a:srcRect/>
          <a:stretch>
            <a:fillRect/>
          </a:stretch>
        </p:blipFill>
        <p:spPr bwMode="auto">
          <a:xfrm>
            <a:off x="4346315" y="-28330"/>
            <a:ext cx="2413037" cy="1443907"/>
          </a:xfrm>
          <a:prstGeom prst="rect">
            <a:avLst/>
          </a:prstGeom>
          <a:noFill/>
          <a:ln>
            <a:noFill/>
          </a:ln>
        </p:spPr>
      </p:pic>
    </p:spTree>
    <p:extLst>
      <p:ext uri="{BB962C8B-B14F-4D97-AF65-F5344CB8AC3E}">
        <p14:creationId xmlns:p14="http://schemas.microsoft.com/office/powerpoint/2010/main" val="1544717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20" y="1706245"/>
            <a:ext cx="10515600" cy="1325563"/>
          </a:xfrm>
        </p:spPr>
        <p:txBody>
          <a:bodyPr/>
          <a:lstStyle/>
          <a:p>
            <a:r>
              <a:rPr lang="en-US" dirty="0" smtClean="0"/>
              <a:t>But??? Which vaccine is safe</a:t>
            </a:r>
            <a:endParaRPr lang="en-US" dirty="0"/>
          </a:p>
        </p:txBody>
      </p:sp>
      <p:sp>
        <p:nvSpPr>
          <p:cNvPr id="3" name="Content Placeholder 2"/>
          <p:cNvSpPr>
            <a:spLocks noGrp="1"/>
          </p:cNvSpPr>
          <p:nvPr>
            <p:ph idx="1"/>
          </p:nvPr>
        </p:nvSpPr>
        <p:spPr>
          <a:xfrm>
            <a:off x="838200" y="3166745"/>
            <a:ext cx="10515600" cy="2959735"/>
          </a:xfrm>
        </p:spPr>
        <p:txBody>
          <a:bodyPr/>
          <a:lstStyle/>
          <a:p>
            <a:r>
              <a:rPr lang="en-US" dirty="0" smtClean="0"/>
              <a:t>All the recommended COVID-19 vaccine show a result against COVID-19 infection </a:t>
            </a:r>
          </a:p>
          <a:p>
            <a:r>
              <a:rPr lang="en-US" dirty="0" smtClean="0"/>
              <a:t>Many studies have been done that show that all these vaccines are effectives against variants as well</a:t>
            </a:r>
          </a:p>
          <a:p>
            <a:r>
              <a:rPr lang="en-US" dirty="0" smtClean="0"/>
              <a:t>There is a research going on in Lahore, lead by the UHS for producing COVID-19 vaccines in nasal spray form</a:t>
            </a:r>
          </a:p>
          <a:p>
            <a:endParaRPr lang="en-US" dirty="0" smtClean="0"/>
          </a:p>
          <a:p>
            <a:endParaRPr lang="en-US" dirty="0"/>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2"/>
          <a:stretch>
            <a:fillRect/>
          </a:stretch>
        </p:blipFill>
        <p:spPr>
          <a:xfrm>
            <a:off x="2585481" y="144984"/>
            <a:ext cx="1387249" cy="1387249"/>
          </a:xfrm>
          <a:prstGeom prst="rect">
            <a:avLst/>
          </a:prstGeom>
        </p:spPr>
      </p:pic>
      <p:pic>
        <p:nvPicPr>
          <p:cNvPr id="5" name="Picture 4"/>
          <p:cNvPicPr>
            <a:picLocks noChangeAspect="1"/>
          </p:cNvPicPr>
          <p:nvPr/>
        </p:nvPicPr>
        <p:blipFill>
          <a:blip r:embed="rId3"/>
          <a:stretch>
            <a:fillRect/>
          </a:stretch>
        </p:blipFill>
        <p:spPr>
          <a:xfrm>
            <a:off x="6946144" y="185570"/>
            <a:ext cx="4034071" cy="1198988"/>
          </a:xfrm>
          <a:prstGeom prst="rect">
            <a:avLst/>
          </a:prstGeom>
        </p:spPr>
      </p:pic>
      <p:pic>
        <p:nvPicPr>
          <p:cNvPr id="6" name="Picture 5" descr="Gallery"/>
          <p:cNvPicPr/>
          <p:nvPr/>
        </p:nvPicPr>
        <p:blipFill>
          <a:blip r:embed="rId4">
            <a:extLst>
              <a:ext uri="{28A0092B-C50C-407E-A947-70E740481C1C}">
                <a14:useLocalDpi xmlns:a14="http://schemas.microsoft.com/office/drawing/2010/main" val="0"/>
              </a:ext>
            </a:extLst>
          </a:blip>
          <a:srcRect/>
          <a:stretch>
            <a:fillRect/>
          </a:stretch>
        </p:blipFill>
        <p:spPr bwMode="auto">
          <a:xfrm>
            <a:off x="4346315" y="63110"/>
            <a:ext cx="2413037" cy="1443907"/>
          </a:xfrm>
          <a:prstGeom prst="rect">
            <a:avLst/>
          </a:prstGeom>
          <a:noFill/>
          <a:ln>
            <a:noFill/>
          </a:ln>
        </p:spPr>
      </p:pic>
    </p:spTree>
    <p:extLst>
      <p:ext uri="{BB962C8B-B14F-4D97-AF65-F5344CB8AC3E}">
        <p14:creationId xmlns:p14="http://schemas.microsoft.com/office/powerpoint/2010/main" val="2445123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609850" y="933450"/>
            <a:ext cx="7277100" cy="5243513"/>
          </a:xfrm>
          <a:prstGeom prst="ellipse">
            <a:avLst/>
          </a:prstGeom>
          <a:ln>
            <a:noFill/>
          </a:ln>
          <a:effectLst>
            <a:softEdge rad="112500"/>
          </a:effectLst>
        </p:spPr>
      </p:pic>
    </p:spTree>
    <p:extLst>
      <p:ext uri="{BB962C8B-B14F-4D97-AF65-F5344CB8AC3E}">
        <p14:creationId xmlns:p14="http://schemas.microsoft.com/office/powerpoint/2010/main" val="716551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1553"/>
            <a:ext cx="10515600" cy="1118298"/>
          </a:xfrm>
        </p:spPr>
        <p:txBody>
          <a:bodyPr/>
          <a:lstStyle/>
          <a:p>
            <a:r>
              <a:rPr lang="en-US" dirty="0" smtClean="0"/>
              <a:t>Current updates of COVID-19</a:t>
            </a:r>
            <a:endParaRPr lang="en-US" dirty="0"/>
          </a:p>
        </p:txBody>
      </p:sp>
      <p:sp>
        <p:nvSpPr>
          <p:cNvPr id="3" name="Content Placeholder 2"/>
          <p:cNvSpPr>
            <a:spLocks noGrp="1"/>
          </p:cNvSpPr>
          <p:nvPr>
            <p:ph idx="1"/>
          </p:nvPr>
        </p:nvSpPr>
        <p:spPr>
          <a:xfrm>
            <a:off x="838200" y="2313305"/>
            <a:ext cx="10515600" cy="4351338"/>
          </a:xfrm>
        </p:spPr>
        <p:txBody>
          <a:bodyPr>
            <a:normAutofit/>
          </a:bodyPr>
          <a:lstStyle/>
          <a:p>
            <a:r>
              <a:rPr lang="en-US" dirty="0" smtClean="0"/>
              <a:t>On 27</a:t>
            </a:r>
            <a:r>
              <a:rPr lang="en-US" baseline="30000" dirty="0" smtClean="0"/>
              <a:t>th</a:t>
            </a:r>
            <a:r>
              <a:rPr lang="en-US" dirty="0" smtClean="0"/>
              <a:t> September 2,86,460 new cases were reported</a:t>
            </a:r>
          </a:p>
          <a:p>
            <a:r>
              <a:rPr lang="en-US" dirty="0" smtClean="0"/>
              <a:t>Of that, US has reported most cases in a day with total of 133,603 cases yesterday as well as most cases in a country till date</a:t>
            </a:r>
          </a:p>
          <a:p>
            <a:r>
              <a:rPr lang="en-US" dirty="0" smtClean="0"/>
              <a:t>Pakistan being 5</a:t>
            </a:r>
            <a:r>
              <a:rPr lang="en-US" baseline="30000" dirty="0" smtClean="0"/>
              <a:t>th</a:t>
            </a:r>
            <a:r>
              <a:rPr lang="en-US" dirty="0" smtClean="0"/>
              <a:t> most populous country is on 31</a:t>
            </a:r>
            <a:r>
              <a:rPr lang="en-US" baseline="30000" dirty="0" smtClean="0"/>
              <a:t>st</a:t>
            </a:r>
            <a:r>
              <a:rPr lang="en-US" dirty="0" smtClean="0"/>
              <a:t> number in list in reporting cases in a single day (n.2357)</a:t>
            </a:r>
          </a:p>
          <a:p>
            <a:r>
              <a:rPr lang="en-US" dirty="0" smtClean="0"/>
              <a:t>National positivity ratio was recorded at 4.89% as compared to 7.1% in US</a:t>
            </a:r>
          </a:p>
          <a:p>
            <a:r>
              <a:rPr lang="en-US" dirty="0" smtClean="0"/>
              <a:t>Most of the bans uplifted in Pakistan due to fall in regular cases in the country</a:t>
            </a:r>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2"/>
          <a:stretch>
            <a:fillRect/>
          </a:stretch>
        </p:blipFill>
        <p:spPr>
          <a:xfrm>
            <a:off x="2585481" y="53544"/>
            <a:ext cx="1387249" cy="1387249"/>
          </a:xfrm>
          <a:prstGeom prst="rect">
            <a:avLst/>
          </a:prstGeom>
        </p:spPr>
      </p:pic>
      <p:pic>
        <p:nvPicPr>
          <p:cNvPr id="5" name="Picture 4"/>
          <p:cNvPicPr>
            <a:picLocks noChangeAspect="1"/>
          </p:cNvPicPr>
          <p:nvPr/>
        </p:nvPicPr>
        <p:blipFill>
          <a:blip r:embed="rId3"/>
          <a:stretch>
            <a:fillRect/>
          </a:stretch>
        </p:blipFill>
        <p:spPr>
          <a:xfrm>
            <a:off x="6946144" y="94130"/>
            <a:ext cx="4034071" cy="1198988"/>
          </a:xfrm>
          <a:prstGeom prst="rect">
            <a:avLst/>
          </a:prstGeom>
        </p:spPr>
      </p:pic>
      <p:pic>
        <p:nvPicPr>
          <p:cNvPr id="6" name="Picture 5" descr="Gallery"/>
          <p:cNvPicPr/>
          <p:nvPr/>
        </p:nvPicPr>
        <p:blipFill>
          <a:blip r:embed="rId4">
            <a:extLst>
              <a:ext uri="{28A0092B-C50C-407E-A947-70E740481C1C}">
                <a14:useLocalDpi xmlns:a14="http://schemas.microsoft.com/office/drawing/2010/main" val="0"/>
              </a:ext>
            </a:extLst>
          </a:blip>
          <a:srcRect/>
          <a:stretch>
            <a:fillRect/>
          </a:stretch>
        </p:blipFill>
        <p:spPr bwMode="auto">
          <a:xfrm>
            <a:off x="4346315" y="-28330"/>
            <a:ext cx="2413037" cy="1443907"/>
          </a:xfrm>
          <a:prstGeom prst="rect">
            <a:avLst/>
          </a:prstGeom>
          <a:noFill/>
          <a:ln>
            <a:noFill/>
          </a:ln>
        </p:spPr>
      </p:pic>
    </p:spTree>
    <p:extLst>
      <p:ext uri="{BB962C8B-B14F-4D97-AF65-F5344CB8AC3E}">
        <p14:creationId xmlns:p14="http://schemas.microsoft.com/office/powerpoint/2010/main" val="469802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UK authorities also removed Pakistan’s name from red list of high risk countries with COVID-19 cases</a:t>
            </a:r>
          </a:p>
          <a:p>
            <a:r>
              <a:rPr lang="en-US" dirty="0" smtClean="0"/>
              <a:t>Till date Pakistan has experienced virulence of all the variants of interest originating from COVID-19 virus</a:t>
            </a:r>
          </a:p>
          <a:p>
            <a:r>
              <a:rPr lang="en-US" dirty="0" smtClean="0"/>
              <a:t>Currently the country is facing 4</a:t>
            </a:r>
            <a:r>
              <a:rPr lang="en-US" baseline="30000" dirty="0" smtClean="0"/>
              <a:t>th</a:t>
            </a:r>
            <a:r>
              <a:rPr lang="en-US" dirty="0" smtClean="0"/>
              <a:t> wave as a result of delta variant abundance arose from India</a:t>
            </a:r>
          </a:p>
          <a:p>
            <a:r>
              <a:rPr lang="en-US" dirty="0" smtClean="0"/>
              <a:t>On 25</a:t>
            </a:r>
            <a:r>
              <a:rPr lang="en-US" baseline="30000" dirty="0" smtClean="0"/>
              <a:t>th</a:t>
            </a:r>
            <a:r>
              <a:rPr lang="en-US" dirty="0" smtClean="0"/>
              <a:t> September number of new cases declined first time since 17</a:t>
            </a:r>
            <a:r>
              <a:rPr lang="en-US" baseline="30000" dirty="0" smtClean="0"/>
              <a:t>th</a:t>
            </a:r>
            <a:r>
              <a:rPr lang="en-US" dirty="0" smtClean="0"/>
              <a:t> July to less than 1800</a:t>
            </a:r>
          </a:p>
          <a:p>
            <a:endParaRPr lang="en-US" dirty="0"/>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2"/>
          <a:stretch>
            <a:fillRect/>
          </a:stretch>
        </p:blipFill>
        <p:spPr>
          <a:xfrm>
            <a:off x="2585481" y="53544"/>
            <a:ext cx="1387249" cy="1387249"/>
          </a:xfrm>
          <a:prstGeom prst="rect">
            <a:avLst/>
          </a:prstGeom>
        </p:spPr>
      </p:pic>
      <p:pic>
        <p:nvPicPr>
          <p:cNvPr id="5" name="Picture 4"/>
          <p:cNvPicPr>
            <a:picLocks noChangeAspect="1"/>
          </p:cNvPicPr>
          <p:nvPr/>
        </p:nvPicPr>
        <p:blipFill>
          <a:blip r:embed="rId3"/>
          <a:stretch>
            <a:fillRect/>
          </a:stretch>
        </p:blipFill>
        <p:spPr>
          <a:xfrm>
            <a:off x="6946144" y="94130"/>
            <a:ext cx="4034071" cy="1198988"/>
          </a:xfrm>
          <a:prstGeom prst="rect">
            <a:avLst/>
          </a:prstGeom>
        </p:spPr>
      </p:pic>
      <p:pic>
        <p:nvPicPr>
          <p:cNvPr id="6" name="Picture 5" descr="Gallery"/>
          <p:cNvPicPr/>
          <p:nvPr/>
        </p:nvPicPr>
        <p:blipFill>
          <a:blip r:embed="rId4">
            <a:extLst>
              <a:ext uri="{28A0092B-C50C-407E-A947-70E740481C1C}">
                <a14:useLocalDpi xmlns:a14="http://schemas.microsoft.com/office/drawing/2010/main" val="0"/>
              </a:ext>
            </a:extLst>
          </a:blip>
          <a:srcRect/>
          <a:stretch>
            <a:fillRect/>
          </a:stretch>
        </p:blipFill>
        <p:spPr bwMode="auto">
          <a:xfrm>
            <a:off x="4346315" y="-28330"/>
            <a:ext cx="2413037" cy="1443907"/>
          </a:xfrm>
          <a:prstGeom prst="rect">
            <a:avLst/>
          </a:prstGeom>
          <a:noFill/>
          <a:ln>
            <a:noFill/>
          </a:ln>
        </p:spPr>
      </p:pic>
    </p:spTree>
    <p:extLst>
      <p:ext uri="{BB962C8B-B14F-4D97-AF65-F5344CB8AC3E}">
        <p14:creationId xmlns:p14="http://schemas.microsoft.com/office/powerpoint/2010/main" val="2858335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06315"/>
            <a:ext cx="10515600" cy="1325563"/>
          </a:xfrm>
        </p:spPr>
        <p:txBody>
          <a:bodyPr/>
          <a:lstStyle/>
          <a:p>
            <a:r>
              <a:rPr lang="en-US" dirty="0" smtClean="0"/>
              <a:t>Cont.</a:t>
            </a:r>
            <a:endParaRPr lang="en-US" dirty="0"/>
          </a:p>
        </p:txBody>
      </p:sp>
      <p:sp>
        <p:nvSpPr>
          <p:cNvPr id="3" name="Content Placeholder 2"/>
          <p:cNvSpPr>
            <a:spLocks noGrp="1"/>
          </p:cNvSpPr>
          <p:nvPr>
            <p:ph idx="1"/>
          </p:nvPr>
        </p:nvSpPr>
        <p:spPr>
          <a:xfrm>
            <a:off x="838200" y="2506662"/>
            <a:ext cx="10515600" cy="4351338"/>
          </a:xfrm>
        </p:spPr>
        <p:txBody>
          <a:bodyPr/>
          <a:lstStyle/>
          <a:p>
            <a:r>
              <a:rPr lang="en-US" dirty="0" smtClean="0"/>
              <a:t>In last 24 hours we have 32 new healthcare workers affected from COVID-19, making a total of 17,948 cases</a:t>
            </a:r>
          </a:p>
          <a:p>
            <a:r>
              <a:rPr lang="en-US" dirty="0" smtClean="0"/>
              <a:t>Till date we have lost 168 worthy lives of our frontline soldiers, fighting against this contagious virus for the sake of community and kept their lives at risk</a:t>
            </a:r>
            <a:endParaRPr lang="en-US" dirty="0"/>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2"/>
          <a:stretch>
            <a:fillRect/>
          </a:stretch>
        </p:blipFill>
        <p:spPr>
          <a:xfrm>
            <a:off x="2585481" y="53544"/>
            <a:ext cx="1387249" cy="1387249"/>
          </a:xfrm>
          <a:prstGeom prst="rect">
            <a:avLst/>
          </a:prstGeom>
        </p:spPr>
      </p:pic>
      <p:pic>
        <p:nvPicPr>
          <p:cNvPr id="5" name="Picture 4"/>
          <p:cNvPicPr>
            <a:picLocks noChangeAspect="1"/>
          </p:cNvPicPr>
          <p:nvPr/>
        </p:nvPicPr>
        <p:blipFill>
          <a:blip r:embed="rId3"/>
          <a:stretch>
            <a:fillRect/>
          </a:stretch>
        </p:blipFill>
        <p:spPr>
          <a:xfrm>
            <a:off x="6946144" y="94130"/>
            <a:ext cx="4034071" cy="1198988"/>
          </a:xfrm>
          <a:prstGeom prst="rect">
            <a:avLst/>
          </a:prstGeom>
        </p:spPr>
      </p:pic>
      <p:pic>
        <p:nvPicPr>
          <p:cNvPr id="6" name="Picture 5" descr="Gallery"/>
          <p:cNvPicPr/>
          <p:nvPr/>
        </p:nvPicPr>
        <p:blipFill>
          <a:blip r:embed="rId4">
            <a:extLst>
              <a:ext uri="{28A0092B-C50C-407E-A947-70E740481C1C}">
                <a14:useLocalDpi xmlns:a14="http://schemas.microsoft.com/office/drawing/2010/main" val="0"/>
              </a:ext>
            </a:extLst>
          </a:blip>
          <a:srcRect/>
          <a:stretch>
            <a:fillRect/>
          </a:stretch>
        </p:blipFill>
        <p:spPr bwMode="auto">
          <a:xfrm>
            <a:off x="4346315" y="-28330"/>
            <a:ext cx="2413037" cy="1443907"/>
          </a:xfrm>
          <a:prstGeom prst="rect">
            <a:avLst/>
          </a:prstGeom>
          <a:noFill/>
          <a:ln>
            <a:noFill/>
          </a:ln>
        </p:spPr>
      </p:pic>
    </p:spTree>
    <p:extLst>
      <p:ext uri="{BB962C8B-B14F-4D97-AF65-F5344CB8AC3E}">
        <p14:creationId xmlns:p14="http://schemas.microsoft.com/office/powerpoint/2010/main" val="2930839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safety</a:t>
            </a:r>
            <a:endParaRPr lang="en-US" dirty="0"/>
          </a:p>
        </p:txBody>
      </p:sp>
      <p:sp>
        <p:nvSpPr>
          <p:cNvPr id="3" name="Content Placeholder 2"/>
          <p:cNvSpPr>
            <a:spLocks noGrp="1"/>
          </p:cNvSpPr>
          <p:nvPr>
            <p:ph idx="1"/>
          </p:nvPr>
        </p:nvSpPr>
        <p:spPr/>
        <p:txBody>
          <a:bodyPr anchor="t">
            <a:normAutofit/>
          </a:bodyPr>
          <a:lstStyle/>
          <a:p>
            <a:pPr marL="0" indent="0" algn="ctr">
              <a:buNone/>
            </a:pPr>
            <a:r>
              <a:rPr lang="en-US" sz="3000" i="1" dirty="0" smtClean="0">
                <a:solidFill>
                  <a:schemeClr val="accent1">
                    <a:lumMod val="50000"/>
                  </a:schemeClr>
                </a:solidFill>
              </a:rPr>
              <a:t>A place where everyone works together to achieve an agreed vision for the health and well-being of workers and the surrounding community</a:t>
            </a:r>
          </a:p>
          <a:p>
            <a:pPr marL="0" indent="0">
              <a:buNone/>
            </a:pPr>
            <a:endParaRPr lang="en-US" sz="3000" dirty="0" smtClean="0"/>
          </a:p>
          <a:p>
            <a:pPr marL="0" indent="0">
              <a:buNone/>
            </a:pPr>
            <a:endParaRPr lang="en-US" sz="3000" dirty="0"/>
          </a:p>
          <a:p>
            <a:pPr marL="0" indent="0">
              <a:buNone/>
            </a:pPr>
            <a:endParaRPr lang="en-US" sz="3000" dirty="0"/>
          </a:p>
          <a:p>
            <a:pPr marL="0" indent="0" algn="just">
              <a:buNone/>
            </a:pPr>
            <a:r>
              <a:rPr lang="en-US" sz="3000" dirty="0" smtClean="0"/>
              <a:t>It provides all members of the workforce with physical, psychological, social and organizational conditions that protect and promote health and safety</a:t>
            </a:r>
            <a:endParaRPr lang="en-US" sz="3000" dirty="0"/>
          </a:p>
        </p:txBody>
      </p:sp>
      <p:pic>
        <p:nvPicPr>
          <p:cNvPr id="4" name="Picture 3"/>
          <p:cNvPicPr>
            <a:picLocks noChangeAspect="1"/>
          </p:cNvPicPr>
          <p:nvPr/>
        </p:nvPicPr>
        <p:blipFill>
          <a:blip r:embed="rId2"/>
          <a:stretch>
            <a:fillRect/>
          </a:stretch>
        </p:blipFill>
        <p:spPr>
          <a:xfrm>
            <a:off x="7997588" y="2634018"/>
            <a:ext cx="3689729" cy="2169993"/>
          </a:xfrm>
          <a:prstGeom prst="rect">
            <a:avLst/>
          </a:prstGeom>
        </p:spPr>
      </p:pic>
      <p:pic>
        <p:nvPicPr>
          <p:cNvPr id="5" name="Picture 4">
            <a:extLst>
              <a:ext uri="{FF2B5EF4-FFF2-40B4-BE49-F238E27FC236}">
                <a16:creationId xmlns:a16="http://schemas.microsoft.com/office/drawing/2014/main" id="{FAE51C38-E2AC-4DBB-96DD-BC65B64AD5AB}"/>
              </a:ext>
            </a:extLst>
          </p:cNvPr>
          <p:cNvPicPr>
            <a:picLocks noChangeAspect="1"/>
          </p:cNvPicPr>
          <p:nvPr/>
        </p:nvPicPr>
        <p:blipFill>
          <a:blip r:embed="rId3"/>
          <a:stretch>
            <a:fillRect/>
          </a:stretch>
        </p:blipFill>
        <p:spPr>
          <a:xfrm>
            <a:off x="4917201" y="53544"/>
            <a:ext cx="1387249" cy="1387249"/>
          </a:xfrm>
          <a:prstGeom prst="rect">
            <a:avLst/>
          </a:prstGeom>
        </p:spPr>
      </p:pic>
      <p:pic>
        <p:nvPicPr>
          <p:cNvPr id="6" name="Picture 5"/>
          <p:cNvPicPr>
            <a:picLocks noChangeAspect="1"/>
          </p:cNvPicPr>
          <p:nvPr/>
        </p:nvPicPr>
        <p:blipFill>
          <a:blip r:embed="rId4"/>
          <a:stretch>
            <a:fillRect/>
          </a:stretch>
        </p:blipFill>
        <p:spPr>
          <a:xfrm>
            <a:off x="8717487" y="261951"/>
            <a:ext cx="3265083" cy="970433"/>
          </a:xfrm>
          <a:prstGeom prst="rect">
            <a:avLst/>
          </a:prstGeom>
        </p:spPr>
      </p:pic>
      <p:pic>
        <p:nvPicPr>
          <p:cNvPr id="7" name="Picture 6" descr="Gallery"/>
          <p:cNvPicPr/>
          <p:nvPr/>
        </p:nvPicPr>
        <p:blipFill>
          <a:blip r:embed="rId5">
            <a:extLst>
              <a:ext uri="{28A0092B-C50C-407E-A947-70E740481C1C}">
                <a14:useLocalDpi xmlns:a14="http://schemas.microsoft.com/office/drawing/2010/main" val="0"/>
              </a:ext>
            </a:extLst>
          </a:blip>
          <a:srcRect/>
          <a:stretch>
            <a:fillRect/>
          </a:stretch>
        </p:blipFill>
        <p:spPr bwMode="auto">
          <a:xfrm>
            <a:off x="6304450" y="53544"/>
            <a:ext cx="2413037" cy="1443907"/>
          </a:xfrm>
          <a:prstGeom prst="rect">
            <a:avLst/>
          </a:prstGeom>
          <a:noFill/>
          <a:ln>
            <a:noFill/>
          </a:ln>
        </p:spPr>
      </p:pic>
    </p:spTree>
    <p:extLst>
      <p:ext uri="{BB962C8B-B14F-4D97-AF65-F5344CB8AC3E}">
        <p14:creationId xmlns:p14="http://schemas.microsoft.com/office/powerpoint/2010/main" val="512960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7109"/>
            <a:ext cx="10515600" cy="1325563"/>
          </a:xfrm>
        </p:spPr>
        <p:txBody>
          <a:bodyPr/>
          <a:lstStyle/>
          <a:p>
            <a:r>
              <a:rPr lang="en-US" dirty="0" smtClean="0"/>
              <a:t>Why workplace safety is Important</a:t>
            </a:r>
            <a:endParaRPr lang="en-US" dirty="0"/>
          </a:p>
        </p:txBody>
      </p:sp>
      <p:sp>
        <p:nvSpPr>
          <p:cNvPr id="3" name="Content Placeholder 2"/>
          <p:cNvSpPr>
            <a:spLocks noGrp="1"/>
          </p:cNvSpPr>
          <p:nvPr>
            <p:ph idx="1"/>
          </p:nvPr>
        </p:nvSpPr>
        <p:spPr>
          <a:xfrm>
            <a:off x="624840" y="2506662"/>
            <a:ext cx="10515600" cy="3223578"/>
          </a:xfrm>
        </p:spPr>
        <p:txBody>
          <a:bodyPr/>
          <a:lstStyle/>
          <a:p>
            <a:pPr algn="just"/>
            <a:r>
              <a:rPr lang="en-US" dirty="0" smtClean="0"/>
              <a:t>A country depends on its responders to preserve the public's safety and health when disasters strike</a:t>
            </a:r>
          </a:p>
          <a:p>
            <a:pPr algn="just"/>
            <a:r>
              <a:rPr lang="en-US" dirty="0" smtClean="0"/>
              <a:t>To successfully meet this challenge, these responders must be protected from the hazardous conditions that disasters and other emergencies create</a:t>
            </a:r>
            <a:endParaRPr lang="en-US" dirty="0"/>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2"/>
          <a:stretch>
            <a:fillRect/>
          </a:stretch>
        </p:blipFill>
        <p:spPr>
          <a:xfrm>
            <a:off x="2585481" y="53544"/>
            <a:ext cx="1387249" cy="1387249"/>
          </a:xfrm>
          <a:prstGeom prst="rect">
            <a:avLst/>
          </a:prstGeom>
        </p:spPr>
      </p:pic>
      <p:pic>
        <p:nvPicPr>
          <p:cNvPr id="5" name="Picture 4"/>
          <p:cNvPicPr>
            <a:picLocks noChangeAspect="1"/>
          </p:cNvPicPr>
          <p:nvPr/>
        </p:nvPicPr>
        <p:blipFill>
          <a:blip r:embed="rId3"/>
          <a:stretch>
            <a:fillRect/>
          </a:stretch>
        </p:blipFill>
        <p:spPr>
          <a:xfrm>
            <a:off x="6946144" y="94130"/>
            <a:ext cx="4034071" cy="1198988"/>
          </a:xfrm>
          <a:prstGeom prst="rect">
            <a:avLst/>
          </a:prstGeom>
        </p:spPr>
      </p:pic>
      <p:pic>
        <p:nvPicPr>
          <p:cNvPr id="6" name="Picture 5" descr="Gallery"/>
          <p:cNvPicPr/>
          <p:nvPr/>
        </p:nvPicPr>
        <p:blipFill>
          <a:blip r:embed="rId4">
            <a:extLst>
              <a:ext uri="{28A0092B-C50C-407E-A947-70E740481C1C}">
                <a14:useLocalDpi xmlns:a14="http://schemas.microsoft.com/office/drawing/2010/main" val="0"/>
              </a:ext>
            </a:extLst>
          </a:blip>
          <a:srcRect/>
          <a:stretch>
            <a:fillRect/>
          </a:stretch>
        </p:blipFill>
        <p:spPr bwMode="auto">
          <a:xfrm>
            <a:off x="4346315" y="-28330"/>
            <a:ext cx="2413037" cy="1443907"/>
          </a:xfrm>
          <a:prstGeom prst="rect">
            <a:avLst/>
          </a:prstGeom>
          <a:noFill/>
          <a:ln>
            <a:noFill/>
          </a:ln>
        </p:spPr>
      </p:pic>
    </p:spTree>
    <p:extLst>
      <p:ext uri="{BB962C8B-B14F-4D97-AF65-F5344CB8AC3E}">
        <p14:creationId xmlns:p14="http://schemas.microsoft.com/office/powerpoint/2010/main" val="28139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8262"/>
            <a:ext cx="10515600" cy="1325563"/>
          </a:xfrm>
        </p:spPr>
        <p:txBody>
          <a:bodyPr/>
          <a:lstStyle/>
          <a:p>
            <a:r>
              <a:rPr lang="en-US" dirty="0" smtClean="0"/>
              <a:t>Common Safety Issues In Workplace</a:t>
            </a:r>
            <a:endParaRPr lang="en-US" dirty="0"/>
          </a:p>
        </p:txBody>
      </p:sp>
      <p:sp>
        <p:nvSpPr>
          <p:cNvPr id="3" name="Content Placeholder 2"/>
          <p:cNvSpPr>
            <a:spLocks noGrp="1"/>
          </p:cNvSpPr>
          <p:nvPr>
            <p:ph idx="1"/>
          </p:nvPr>
        </p:nvSpPr>
        <p:spPr>
          <a:xfrm>
            <a:off x="838200" y="2663825"/>
            <a:ext cx="10515600" cy="4351338"/>
          </a:xfrm>
        </p:spPr>
        <p:txBody>
          <a:bodyPr/>
          <a:lstStyle/>
          <a:p>
            <a:r>
              <a:rPr lang="en-US" dirty="0" smtClean="0"/>
              <a:t>Communicable disease</a:t>
            </a:r>
          </a:p>
          <a:p>
            <a:r>
              <a:rPr lang="en-US" dirty="0" smtClean="0"/>
              <a:t>Transportation accidents</a:t>
            </a:r>
          </a:p>
          <a:p>
            <a:r>
              <a:rPr lang="en-US" dirty="0" smtClean="0"/>
              <a:t>Workplace violence</a:t>
            </a:r>
          </a:p>
          <a:p>
            <a:r>
              <a:rPr lang="en-US" dirty="0" smtClean="0"/>
              <a:t>Slipping and falling</a:t>
            </a:r>
          </a:p>
          <a:p>
            <a:r>
              <a:rPr lang="en-US" dirty="0" smtClean="0"/>
              <a:t>Toxic events particularly chemical and gas exposure</a:t>
            </a:r>
          </a:p>
          <a:p>
            <a:r>
              <a:rPr lang="en-US" dirty="0" smtClean="0"/>
              <a:t>Electrocution or explosion</a:t>
            </a:r>
          </a:p>
          <a:p>
            <a:r>
              <a:rPr lang="en-US" dirty="0" smtClean="0"/>
              <a:t>Repetitive motion and ergonomic injuries and hearing loss</a:t>
            </a:r>
            <a:endParaRPr lang="en-US" dirty="0"/>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3"/>
          <a:stretch>
            <a:fillRect/>
          </a:stretch>
        </p:blipFill>
        <p:spPr>
          <a:xfrm>
            <a:off x="2585481" y="53544"/>
            <a:ext cx="1387249" cy="1387249"/>
          </a:xfrm>
          <a:prstGeom prst="rect">
            <a:avLst/>
          </a:prstGeom>
        </p:spPr>
      </p:pic>
      <p:pic>
        <p:nvPicPr>
          <p:cNvPr id="5" name="Picture 4"/>
          <p:cNvPicPr>
            <a:picLocks noChangeAspect="1"/>
          </p:cNvPicPr>
          <p:nvPr/>
        </p:nvPicPr>
        <p:blipFill>
          <a:blip r:embed="rId4"/>
          <a:stretch>
            <a:fillRect/>
          </a:stretch>
        </p:blipFill>
        <p:spPr>
          <a:xfrm>
            <a:off x="6946144" y="94130"/>
            <a:ext cx="4034071" cy="1198988"/>
          </a:xfrm>
          <a:prstGeom prst="rect">
            <a:avLst/>
          </a:prstGeom>
        </p:spPr>
      </p:pic>
      <p:pic>
        <p:nvPicPr>
          <p:cNvPr id="6" name="Picture 5" descr="Gallery"/>
          <p:cNvPicPr/>
          <p:nvPr/>
        </p:nvPicPr>
        <p:blipFill>
          <a:blip r:embed="rId5">
            <a:extLst>
              <a:ext uri="{28A0092B-C50C-407E-A947-70E740481C1C}">
                <a14:useLocalDpi xmlns:a14="http://schemas.microsoft.com/office/drawing/2010/main" val="0"/>
              </a:ext>
            </a:extLst>
          </a:blip>
          <a:srcRect/>
          <a:stretch>
            <a:fillRect/>
          </a:stretch>
        </p:blipFill>
        <p:spPr bwMode="auto">
          <a:xfrm>
            <a:off x="4346315" y="-28330"/>
            <a:ext cx="2413037" cy="1443907"/>
          </a:xfrm>
          <a:prstGeom prst="rect">
            <a:avLst/>
          </a:prstGeom>
          <a:noFill/>
          <a:ln>
            <a:noFill/>
          </a:ln>
        </p:spPr>
      </p:pic>
    </p:spTree>
    <p:extLst>
      <p:ext uri="{BB962C8B-B14F-4D97-AF65-F5344CB8AC3E}">
        <p14:creationId xmlns:p14="http://schemas.microsoft.com/office/powerpoint/2010/main" val="2092647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2330"/>
            <a:ext cx="10515600" cy="1325563"/>
          </a:xfrm>
        </p:spPr>
        <p:txBody>
          <a:bodyPr/>
          <a:lstStyle/>
          <a:p>
            <a:r>
              <a:rPr lang="en-US" dirty="0" smtClean="0"/>
              <a:t>Workplaces with high risk of COVID-19</a:t>
            </a:r>
            <a:endParaRPr lang="en-US" dirty="0"/>
          </a:p>
        </p:txBody>
      </p:sp>
      <p:sp>
        <p:nvSpPr>
          <p:cNvPr id="3" name="Content Placeholder 2"/>
          <p:cNvSpPr>
            <a:spLocks noGrp="1"/>
          </p:cNvSpPr>
          <p:nvPr>
            <p:ph idx="1"/>
          </p:nvPr>
        </p:nvSpPr>
        <p:spPr>
          <a:xfrm>
            <a:off x="838200" y="2237105"/>
            <a:ext cx="10515600" cy="4351338"/>
          </a:xfrm>
        </p:spPr>
        <p:txBody>
          <a:bodyPr>
            <a:normAutofit lnSpcReduction="10000"/>
          </a:bodyPr>
          <a:lstStyle/>
          <a:p>
            <a:r>
              <a:rPr lang="en-US" dirty="0" smtClean="0"/>
              <a:t>Frontline workers for COVID-19 response</a:t>
            </a:r>
          </a:p>
          <a:p>
            <a:r>
              <a:rPr lang="en-US" dirty="0" smtClean="0"/>
              <a:t>Dental hygienists </a:t>
            </a:r>
          </a:p>
          <a:p>
            <a:r>
              <a:rPr lang="en-US" dirty="0" smtClean="0"/>
              <a:t>General practitioners</a:t>
            </a:r>
          </a:p>
          <a:p>
            <a:r>
              <a:rPr lang="en-US" dirty="0" smtClean="0"/>
              <a:t>Bus Drivers</a:t>
            </a:r>
          </a:p>
          <a:p>
            <a:r>
              <a:rPr lang="en-US" dirty="0" smtClean="0"/>
              <a:t>People working at reception (facing a crowd of people during duty time)</a:t>
            </a:r>
          </a:p>
          <a:p>
            <a:endParaRPr lang="en-US" dirty="0"/>
          </a:p>
          <a:p>
            <a:r>
              <a:rPr lang="en-US" dirty="0" smtClean="0">
                <a:solidFill>
                  <a:srgbClr val="C00000"/>
                </a:solidFill>
              </a:rPr>
              <a:t>People attending the workplace while unwell (more likely if not provided with sick leave or financial compensation) increases the risk of transmission in the workplace</a:t>
            </a:r>
            <a:endParaRPr lang="en-US" dirty="0">
              <a:solidFill>
                <a:srgbClr val="C00000"/>
              </a:solidFill>
            </a:endParaRPr>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3"/>
          <a:stretch>
            <a:fillRect/>
          </a:stretch>
        </p:blipFill>
        <p:spPr>
          <a:xfrm>
            <a:off x="2585481" y="53544"/>
            <a:ext cx="1387249" cy="1387249"/>
          </a:xfrm>
          <a:prstGeom prst="rect">
            <a:avLst/>
          </a:prstGeom>
        </p:spPr>
      </p:pic>
      <p:pic>
        <p:nvPicPr>
          <p:cNvPr id="5" name="Picture 4"/>
          <p:cNvPicPr>
            <a:picLocks noChangeAspect="1"/>
          </p:cNvPicPr>
          <p:nvPr/>
        </p:nvPicPr>
        <p:blipFill>
          <a:blip r:embed="rId4"/>
          <a:stretch>
            <a:fillRect/>
          </a:stretch>
        </p:blipFill>
        <p:spPr>
          <a:xfrm>
            <a:off x="6946144" y="94130"/>
            <a:ext cx="4034071" cy="1198988"/>
          </a:xfrm>
          <a:prstGeom prst="rect">
            <a:avLst/>
          </a:prstGeom>
        </p:spPr>
      </p:pic>
      <p:pic>
        <p:nvPicPr>
          <p:cNvPr id="6" name="Picture 5" descr="Gallery"/>
          <p:cNvPicPr/>
          <p:nvPr/>
        </p:nvPicPr>
        <p:blipFill>
          <a:blip r:embed="rId5">
            <a:extLst>
              <a:ext uri="{28A0092B-C50C-407E-A947-70E740481C1C}">
                <a14:useLocalDpi xmlns:a14="http://schemas.microsoft.com/office/drawing/2010/main" val="0"/>
              </a:ext>
            </a:extLst>
          </a:blip>
          <a:srcRect/>
          <a:stretch>
            <a:fillRect/>
          </a:stretch>
        </p:blipFill>
        <p:spPr bwMode="auto">
          <a:xfrm>
            <a:off x="4346315" y="-28330"/>
            <a:ext cx="2413037" cy="1443907"/>
          </a:xfrm>
          <a:prstGeom prst="rect">
            <a:avLst/>
          </a:prstGeom>
          <a:noFill/>
          <a:ln>
            <a:noFill/>
          </a:ln>
        </p:spPr>
      </p:pic>
    </p:spTree>
    <p:extLst>
      <p:ext uri="{BB962C8B-B14F-4D97-AF65-F5344CB8AC3E}">
        <p14:creationId xmlns:p14="http://schemas.microsoft.com/office/powerpoint/2010/main" val="308169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1099"/>
            <a:ext cx="10515600" cy="1325563"/>
          </a:xfrm>
        </p:spPr>
        <p:txBody>
          <a:bodyPr/>
          <a:lstStyle/>
          <a:p>
            <a:r>
              <a:rPr lang="en-US" dirty="0" smtClean="0"/>
              <a:t>Workplaces with low risk of COVID-19</a:t>
            </a:r>
            <a:endParaRPr lang="en-US" dirty="0"/>
          </a:p>
        </p:txBody>
      </p:sp>
      <p:sp>
        <p:nvSpPr>
          <p:cNvPr id="3" name="Content Placeholder 2"/>
          <p:cNvSpPr>
            <a:spLocks noGrp="1"/>
          </p:cNvSpPr>
          <p:nvPr>
            <p:ph idx="1"/>
          </p:nvPr>
        </p:nvSpPr>
        <p:spPr>
          <a:xfrm>
            <a:off x="838200" y="2506662"/>
            <a:ext cx="10515600" cy="4351338"/>
          </a:xfrm>
        </p:spPr>
        <p:txBody>
          <a:bodyPr/>
          <a:lstStyle/>
          <a:p>
            <a:r>
              <a:rPr lang="en-US" dirty="0" smtClean="0"/>
              <a:t>All the workplaces where dealing with general public is not required</a:t>
            </a:r>
          </a:p>
          <a:p>
            <a:pPr marL="0" indent="0" algn="ctr">
              <a:buNone/>
            </a:pPr>
            <a:r>
              <a:rPr lang="en-US" dirty="0" smtClean="0"/>
              <a:t>Except</a:t>
            </a:r>
          </a:p>
          <a:p>
            <a:pPr marL="0" indent="0" algn="just">
              <a:buNone/>
            </a:pPr>
            <a:r>
              <a:rPr lang="en-US" dirty="0" smtClean="0">
                <a:solidFill>
                  <a:srgbClr val="C00000"/>
                </a:solidFill>
              </a:rPr>
              <a:t>People attending the workplace while unwell (more likely if not provided with sick leave or financial compensation) increases the risk of transmission in the workplace</a:t>
            </a:r>
          </a:p>
        </p:txBody>
      </p:sp>
      <p:pic>
        <p:nvPicPr>
          <p:cNvPr id="4" name="Picture 3">
            <a:extLst>
              <a:ext uri="{FF2B5EF4-FFF2-40B4-BE49-F238E27FC236}">
                <a16:creationId xmlns:a16="http://schemas.microsoft.com/office/drawing/2014/main" id="{FAE51C38-E2AC-4DBB-96DD-BC65B64AD5AB}"/>
              </a:ext>
            </a:extLst>
          </p:cNvPr>
          <p:cNvPicPr>
            <a:picLocks noChangeAspect="1"/>
          </p:cNvPicPr>
          <p:nvPr/>
        </p:nvPicPr>
        <p:blipFill>
          <a:blip r:embed="rId3"/>
          <a:stretch>
            <a:fillRect/>
          </a:stretch>
        </p:blipFill>
        <p:spPr>
          <a:xfrm>
            <a:off x="2585481" y="53544"/>
            <a:ext cx="1387249" cy="1387249"/>
          </a:xfrm>
          <a:prstGeom prst="rect">
            <a:avLst/>
          </a:prstGeom>
        </p:spPr>
      </p:pic>
      <p:pic>
        <p:nvPicPr>
          <p:cNvPr id="5" name="Picture 4"/>
          <p:cNvPicPr>
            <a:picLocks noChangeAspect="1"/>
          </p:cNvPicPr>
          <p:nvPr/>
        </p:nvPicPr>
        <p:blipFill>
          <a:blip r:embed="rId4"/>
          <a:stretch>
            <a:fillRect/>
          </a:stretch>
        </p:blipFill>
        <p:spPr>
          <a:xfrm>
            <a:off x="6946144" y="94130"/>
            <a:ext cx="4034071" cy="1198988"/>
          </a:xfrm>
          <a:prstGeom prst="rect">
            <a:avLst/>
          </a:prstGeom>
        </p:spPr>
      </p:pic>
      <p:pic>
        <p:nvPicPr>
          <p:cNvPr id="6" name="Picture 5" descr="Gallery"/>
          <p:cNvPicPr/>
          <p:nvPr/>
        </p:nvPicPr>
        <p:blipFill>
          <a:blip r:embed="rId5">
            <a:extLst>
              <a:ext uri="{28A0092B-C50C-407E-A947-70E740481C1C}">
                <a14:useLocalDpi xmlns:a14="http://schemas.microsoft.com/office/drawing/2010/main" val="0"/>
              </a:ext>
            </a:extLst>
          </a:blip>
          <a:srcRect/>
          <a:stretch>
            <a:fillRect/>
          </a:stretch>
        </p:blipFill>
        <p:spPr bwMode="auto">
          <a:xfrm>
            <a:off x="4346315" y="-28330"/>
            <a:ext cx="2413037" cy="1443907"/>
          </a:xfrm>
          <a:prstGeom prst="rect">
            <a:avLst/>
          </a:prstGeom>
          <a:noFill/>
          <a:ln>
            <a:noFill/>
          </a:ln>
        </p:spPr>
      </p:pic>
    </p:spTree>
    <p:extLst>
      <p:ext uri="{BB962C8B-B14F-4D97-AF65-F5344CB8AC3E}">
        <p14:creationId xmlns:p14="http://schemas.microsoft.com/office/powerpoint/2010/main" val="746755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3324</TotalTime>
  <Words>776</Words>
  <Application>Microsoft Office PowerPoint</Application>
  <PresentationFormat>Widescreen</PresentationFormat>
  <Paragraphs>70</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 Current Situation of COVID-19 And  Our Responsibilities</vt:lpstr>
      <vt:lpstr>Current updates of COVID-19</vt:lpstr>
      <vt:lpstr>Cont.</vt:lpstr>
      <vt:lpstr>Cont.</vt:lpstr>
      <vt:lpstr>Workplace safety</vt:lpstr>
      <vt:lpstr>Why workplace safety is Important</vt:lpstr>
      <vt:lpstr>Common Safety Issues In Workplace</vt:lpstr>
      <vt:lpstr>Workplaces with high risk of COVID-19</vt:lpstr>
      <vt:lpstr>Workplaces with low risk of COVID-19</vt:lpstr>
      <vt:lpstr>General measures for a safe Workplace</vt:lpstr>
      <vt:lpstr>Cont.</vt:lpstr>
      <vt:lpstr>Cont.</vt:lpstr>
      <vt:lpstr>But??? Which vaccine is safe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gWorkplace safety</dc:title>
  <dc:creator>Microsoft account</dc:creator>
  <cp:lastModifiedBy>SPO1</cp:lastModifiedBy>
  <cp:revision>28</cp:revision>
  <dcterms:created xsi:type="dcterms:W3CDTF">2021-09-27T13:45:50Z</dcterms:created>
  <dcterms:modified xsi:type="dcterms:W3CDTF">2021-09-30T11:28:53Z</dcterms:modified>
</cp:coreProperties>
</file>