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478" r:id="rId5"/>
    <p:sldId id="479" r:id="rId6"/>
    <p:sldId id="477" r:id="rId7"/>
    <p:sldId id="476" r:id="rId8"/>
    <p:sldId id="256" r:id="rId9"/>
    <p:sldId id="474" r:id="rId10"/>
    <p:sldId id="439" r:id="rId11"/>
    <p:sldId id="446" r:id="rId12"/>
    <p:sldId id="462" r:id="rId13"/>
    <p:sldId id="454" r:id="rId14"/>
    <p:sldId id="464" r:id="rId15"/>
    <p:sldId id="442" r:id="rId16"/>
    <p:sldId id="465" r:id="rId17"/>
    <p:sldId id="427" r:id="rId18"/>
    <p:sldId id="466" r:id="rId19"/>
    <p:sldId id="471" r:id="rId20"/>
    <p:sldId id="463" r:id="rId21"/>
    <p:sldId id="467" r:id="rId22"/>
    <p:sldId id="469" r:id="rId23"/>
    <p:sldId id="455" r:id="rId24"/>
    <p:sldId id="468" r:id="rId25"/>
    <p:sldId id="470" r:id="rId26"/>
    <p:sldId id="472" r:id="rId27"/>
    <p:sldId id="473" r:id="rId28"/>
    <p:sldId id="457" r:id="rId29"/>
    <p:sldId id="48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7ED54A-A110-4F8B-B846-079A0D70A2B6}" v="133" dt="2020-05-11T20:54:45.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17" autoAdjust="0"/>
  </p:normalViewPr>
  <p:slideViewPr>
    <p:cSldViewPr snapToGrid="0">
      <p:cViewPr varScale="1">
        <p:scale>
          <a:sx n="74" d="100"/>
          <a:sy n="74" d="100"/>
        </p:scale>
        <p:origin x="576" y="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8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6E2B7-9EBC-4C6B-B1F6-BB1D701F1F82}" type="datetimeFigureOut">
              <a:rPr lang="en-US" smtClean="0"/>
              <a:t>10/8/2020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59333D-A664-43AE-A897-519D307FEE48}" type="slidenum">
              <a:rPr lang="en-US" smtClean="0"/>
              <a:t>‹#›</a:t>
            </a:fld>
            <a:endParaRPr lang="en-US"/>
          </a:p>
        </p:txBody>
      </p:sp>
    </p:spTree>
    <p:extLst>
      <p:ext uri="{BB962C8B-B14F-4D97-AF65-F5344CB8AC3E}">
        <p14:creationId xmlns:p14="http://schemas.microsoft.com/office/powerpoint/2010/main" val="3883614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7E9576-FCB0-4912-AB8E-F6B6540CD724}" type="slidenum">
              <a:rPr lang="en-US" smtClean="0"/>
              <a:t>14</a:t>
            </a:fld>
            <a:endParaRPr lang="en-US" dirty="0"/>
          </a:p>
        </p:txBody>
      </p:sp>
    </p:spTree>
    <p:extLst>
      <p:ext uri="{BB962C8B-B14F-4D97-AF65-F5344CB8AC3E}">
        <p14:creationId xmlns:p14="http://schemas.microsoft.com/office/powerpoint/2010/main" val="385117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96E9B-8996-4ADC-9AF2-EAE4041771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DFC588-AA41-4799-82CA-595387B979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D3282-9729-4FFF-A6E3-0C16C353D1DB}"/>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5" name="Footer Placeholder 4">
            <a:extLst>
              <a:ext uri="{FF2B5EF4-FFF2-40B4-BE49-F238E27FC236}">
                <a16:creationId xmlns:a16="http://schemas.microsoft.com/office/drawing/2014/main" id="{84AB04CD-D4FA-4AA0-AD7F-C58AA926D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43F7E-E02B-48E0-A55C-67784767853E}"/>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325875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5FA6-C955-448C-9A1C-9F9B3BE35A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8187B5-6FB3-45C3-A9B4-4F6512E943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9EAD45-5C6E-4B74-8C9F-0594F1EB9594}"/>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5" name="Footer Placeholder 4">
            <a:extLst>
              <a:ext uri="{FF2B5EF4-FFF2-40B4-BE49-F238E27FC236}">
                <a16:creationId xmlns:a16="http://schemas.microsoft.com/office/drawing/2014/main" id="{1A2D5E91-1D27-459D-BCF5-0E50E9997E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079F3B-CEA2-43EB-AC82-C3605FCD2E3B}"/>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283227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8887B2-61C9-4ABD-8F37-C92DBE5A8E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7642F5-DFA1-4E9C-B3C0-F94B864CC2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A18033-84A2-4404-9038-4AFBFF167432}"/>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5" name="Footer Placeholder 4">
            <a:extLst>
              <a:ext uri="{FF2B5EF4-FFF2-40B4-BE49-F238E27FC236}">
                <a16:creationId xmlns:a16="http://schemas.microsoft.com/office/drawing/2014/main" id="{0C734D40-5135-4E3C-81B5-114F38DF43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3CCEC3-950C-48ED-A3DE-C06DEE79D85B}"/>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59908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4D23A-1FC5-4998-9E37-76549EEE11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6C3EB1-19DB-47C1-BD80-49DFA171B7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73B5A-7D6D-4D3B-B563-89EDBBEB4A26}"/>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5" name="Footer Placeholder 4">
            <a:extLst>
              <a:ext uri="{FF2B5EF4-FFF2-40B4-BE49-F238E27FC236}">
                <a16:creationId xmlns:a16="http://schemas.microsoft.com/office/drawing/2014/main" id="{AF00FE3B-50CC-4790-B2AC-3E9CCEB1E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D4169-C103-4FBC-95CD-47C424404A8E}"/>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369723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7E05-0FE7-4C65-9185-F274CD1CBD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A1B4AA-A0E6-4724-8663-C2675F1A8F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3225B3-0AA8-4824-8FF6-6B073050D51E}"/>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5" name="Footer Placeholder 4">
            <a:extLst>
              <a:ext uri="{FF2B5EF4-FFF2-40B4-BE49-F238E27FC236}">
                <a16:creationId xmlns:a16="http://schemas.microsoft.com/office/drawing/2014/main" id="{AED98E2C-53E6-4F5A-BA99-802C8414C0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FA4FB7-772B-4439-82DA-8D46612B7CAD}"/>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2532741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3F096-0152-499C-9971-31031E3BE4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79D3C9-7C28-4038-91E7-C669194889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5CFE91-A7E7-47C9-9934-92B8797A5A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1D2821-C049-4B5C-B446-E2711BD02EFD}"/>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6" name="Footer Placeholder 5">
            <a:extLst>
              <a:ext uri="{FF2B5EF4-FFF2-40B4-BE49-F238E27FC236}">
                <a16:creationId xmlns:a16="http://schemas.microsoft.com/office/drawing/2014/main" id="{32EEC6F7-1BDC-4B0C-87AD-C9F825D4D7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517527-694F-4C1D-B2A3-A93A484060D3}"/>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214695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F14E7-C0FE-4955-818D-9377BBEC87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7D7837-2852-423E-97BE-C83AA9AD82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9BCC22-AE97-4C89-8CBF-37E240E03A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DBD556-31BB-46E4-B640-073E0A1A4B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C7D66-1768-4054-A07B-4FBA8D77C7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8E7D4B-19BC-4E03-9F20-EBEB80E50288}"/>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8" name="Footer Placeholder 7">
            <a:extLst>
              <a:ext uri="{FF2B5EF4-FFF2-40B4-BE49-F238E27FC236}">
                <a16:creationId xmlns:a16="http://schemas.microsoft.com/office/drawing/2014/main" id="{A9D1CD5D-BD3E-43DF-81D8-FEA4A66EA5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004AF2-FEE0-42DD-95ED-3F11211702D3}"/>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367625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DC4B2-11A0-478C-8630-33806D9E52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261808-E623-4104-9B18-2AE19147CAEC}"/>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4" name="Footer Placeholder 3">
            <a:extLst>
              <a:ext uri="{FF2B5EF4-FFF2-40B4-BE49-F238E27FC236}">
                <a16:creationId xmlns:a16="http://schemas.microsoft.com/office/drawing/2014/main" id="{9C6374D2-CE29-44DB-9834-1BFA054BEC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E844BD-3BF4-447C-99BD-A476D21AF7B5}"/>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16692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60CD7D-C7FE-42E3-A5C9-41812782CF8E}"/>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3" name="Footer Placeholder 2">
            <a:extLst>
              <a:ext uri="{FF2B5EF4-FFF2-40B4-BE49-F238E27FC236}">
                <a16:creationId xmlns:a16="http://schemas.microsoft.com/office/drawing/2014/main" id="{F07F4176-628E-42C5-BAFF-ADC9B55156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CEC559-34F5-445C-8C94-B8982187EC65}"/>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424602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EB40C-54C5-4C24-8CCD-CF41D16976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DA5AD8-80F1-4B06-BAD5-78E5CC3F21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E58D63-DB71-477A-8AE9-15ADC7314C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BE0BAA-DCB3-468D-AA77-B57E396EA3C0}"/>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6" name="Footer Placeholder 5">
            <a:extLst>
              <a:ext uri="{FF2B5EF4-FFF2-40B4-BE49-F238E27FC236}">
                <a16:creationId xmlns:a16="http://schemas.microsoft.com/office/drawing/2014/main" id="{25E350E3-00D7-4496-9450-A3000761A5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27150B-B97B-43FD-80F1-DB38F99FE863}"/>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90116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9B062-8A98-4B2B-8217-AD35156ED9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592CB4-EE75-4B05-AF44-51162F1103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DF05EC-3190-460D-8C7B-FACF29514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2DCB18-2B17-4D1A-A4D9-9A350880BFFC}"/>
              </a:ext>
            </a:extLst>
          </p:cNvPr>
          <p:cNvSpPr>
            <a:spLocks noGrp="1"/>
          </p:cNvSpPr>
          <p:nvPr>
            <p:ph type="dt" sz="half" idx="10"/>
          </p:nvPr>
        </p:nvSpPr>
        <p:spPr/>
        <p:txBody>
          <a:bodyPr/>
          <a:lstStyle/>
          <a:p>
            <a:fld id="{5C3A9C73-0FFA-4F9E-B037-D8D272E65DE3}" type="datetimeFigureOut">
              <a:rPr lang="en-US" smtClean="0"/>
              <a:t>10/8/2020</a:t>
            </a:fld>
            <a:endParaRPr lang="en-US"/>
          </a:p>
        </p:txBody>
      </p:sp>
      <p:sp>
        <p:nvSpPr>
          <p:cNvPr id="6" name="Footer Placeholder 5">
            <a:extLst>
              <a:ext uri="{FF2B5EF4-FFF2-40B4-BE49-F238E27FC236}">
                <a16:creationId xmlns:a16="http://schemas.microsoft.com/office/drawing/2014/main" id="{7980B401-7087-4593-9152-ABFFD91C7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D14026-5217-4D4F-AF86-5CFE2356B4D9}"/>
              </a:ext>
            </a:extLst>
          </p:cNvPr>
          <p:cNvSpPr>
            <a:spLocks noGrp="1"/>
          </p:cNvSpPr>
          <p:nvPr>
            <p:ph type="sldNum" sz="quarter" idx="12"/>
          </p:nvPr>
        </p:nvSpPr>
        <p:spPr/>
        <p:txBody>
          <a:bodyPr/>
          <a:lstStyle/>
          <a:p>
            <a:fld id="{E565596E-DE15-403D-9B7C-3758FB019F30}" type="slidenum">
              <a:rPr lang="en-US" smtClean="0"/>
              <a:t>‹#›</a:t>
            </a:fld>
            <a:endParaRPr lang="en-US"/>
          </a:p>
        </p:txBody>
      </p:sp>
    </p:spTree>
    <p:extLst>
      <p:ext uri="{BB962C8B-B14F-4D97-AF65-F5344CB8AC3E}">
        <p14:creationId xmlns:p14="http://schemas.microsoft.com/office/powerpoint/2010/main" val="3632555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9385A-239E-4076-9A0D-D03F738F86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E9BCF1-69C7-42DC-A847-E32150044F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10CC4-79C7-40A0-A19E-271D5DB5B2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A9C73-0FFA-4F9E-B037-D8D272E65DE3}" type="datetimeFigureOut">
              <a:rPr lang="en-US" smtClean="0"/>
              <a:t>10/8/2020</a:t>
            </a:fld>
            <a:endParaRPr lang="en-US"/>
          </a:p>
        </p:txBody>
      </p:sp>
      <p:sp>
        <p:nvSpPr>
          <p:cNvPr id="5" name="Footer Placeholder 4">
            <a:extLst>
              <a:ext uri="{FF2B5EF4-FFF2-40B4-BE49-F238E27FC236}">
                <a16:creationId xmlns:a16="http://schemas.microsoft.com/office/drawing/2014/main" id="{1D7B304D-6120-4365-8967-DD40A9FDF0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F37308-13E0-4DA1-9591-909CD5491A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5596E-DE15-403D-9B7C-3758FB019F30}" type="slidenum">
              <a:rPr lang="en-US" smtClean="0"/>
              <a:t>‹#›</a:t>
            </a:fld>
            <a:endParaRPr lang="en-US"/>
          </a:p>
        </p:txBody>
      </p:sp>
    </p:spTree>
    <p:extLst>
      <p:ext uri="{BB962C8B-B14F-4D97-AF65-F5344CB8AC3E}">
        <p14:creationId xmlns:p14="http://schemas.microsoft.com/office/powerpoint/2010/main" val="843348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en-US" dirty="0" smtClean="0"/>
              <a:t>By: Kashif Zaheer</a:t>
            </a:r>
          </a:p>
          <a:p>
            <a:pPr algn="r"/>
            <a:r>
              <a:rPr lang="en-US" dirty="0" smtClean="0"/>
              <a:t>08 October2020</a:t>
            </a:r>
            <a:endParaRPr lang="en-US" dirty="0"/>
          </a:p>
        </p:txBody>
      </p:sp>
      <p:grpSp>
        <p:nvGrpSpPr>
          <p:cNvPr id="8" name="Group 7"/>
          <p:cNvGrpSpPr/>
          <p:nvPr/>
        </p:nvGrpSpPr>
        <p:grpSpPr>
          <a:xfrm>
            <a:off x="1073757" y="4624213"/>
            <a:ext cx="7983241" cy="1485714"/>
            <a:chOff x="1073757" y="4624213"/>
            <a:chExt cx="7983241" cy="1485714"/>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757" y="4700004"/>
              <a:ext cx="2635874" cy="1409923"/>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6522" y="4624213"/>
              <a:ext cx="5190476" cy="1485714"/>
            </a:xfrm>
            <a:prstGeom prst="rect">
              <a:avLst/>
            </a:prstGeom>
          </p:spPr>
        </p:pic>
      </p:grpSp>
      <p:sp>
        <p:nvSpPr>
          <p:cNvPr id="9" name="Title 1"/>
          <p:cNvSpPr txBox="1">
            <a:spLocks/>
          </p:cNvSpPr>
          <p:nvPr/>
        </p:nvSpPr>
        <p:spPr>
          <a:xfrm>
            <a:off x="448491" y="683280"/>
            <a:ext cx="10923554" cy="2201588"/>
          </a:xfrm>
          <a:prstGeom prst="rect">
            <a:avLst/>
          </a:prstGeom>
          <a:solidFill>
            <a:schemeClr val="accent6">
              <a:lumMod val="5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dirty="0">
                <a:solidFill>
                  <a:schemeClr val="bg1"/>
                </a:solidFill>
              </a:rPr>
              <a:t>How Policies Adopted at the National or Local Level to Blunt the Spread of the Virus are Working</a:t>
            </a:r>
            <a:endParaRPr lang="en-US" sz="4800" b="1" dirty="0">
              <a:solidFill>
                <a:schemeClr val="bg1"/>
              </a:solidFill>
              <a:latin typeface="+mn-lt"/>
            </a:endParaRPr>
          </a:p>
        </p:txBody>
      </p:sp>
    </p:spTree>
    <p:extLst>
      <p:ext uri="{BB962C8B-B14F-4D97-AF65-F5344CB8AC3E}">
        <p14:creationId xmlns:p14="http://schemas.microsoft.com/office/powerpoint/2010/main" val="583337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6">
              <a:lumMod val="50000"/>
            </a:schemeClr>
          </a:solidFill>
        </p:spPr>
        <p:txBody>
          <a:bodyPr/>
          <a:lstStyle/>
          <a:p>
            <a:pPr algn="ctr"/>
            <a:r>
              <a:rPr lang="en-US" b="1" dirty="0">
                <a:solidFill>
                  <a:srgbClr val="FFFFFF"/>
                </a:solidFill>
                <a:latin typeface="+mn-lt"/>
              </a:rPr>
              <a:t>Should All Universities Reopen Together? </a:t>
            </a:r>
          </a:p>
        </p:txBody>
      </p:sp>
      <p:sp>
        <p:nvSpPr>
          <p:cNvPr id="3" name="Content Placeholder 2"/>
          <p:cNvSpPr>
            <a:spLocks noGrp="1"/>
          </p:cNvSpPr>
          <p:nvPr>
            <p:ph idx="1"/>
          </p:nvPr>
        </p:nvSpPr>
        <p:spPr>
          <a:xfrm>
            <a:off x="0" y="1343532"/>
            <a:ext cx="12192000" cy="5514467"/>
          </a:xfrm>
          <a:solidFill>
            <a:schemeClr val="accent4">
              <a:lumMod val="20000"/>
              <a:lumOff val="80000"/>
            </a:schemeClr>
          </a:solidFill>
        </p:spPr>
        <p:txBody>
          <a:bodyPr lIns="457200" tIns="182880" rIns="457200" bIns="182880"/>
          <a:lstStyle/>
          <a:p>
            <a:r>
              <a:rPr lang="en-US" dirty="0"/>
              <a:t>To repeat, the VC and the Syndicate should make their own decisions. The following factors are relevant to this decision.</a:t>
            </a:r>
          </a:p>
          <a:p>
            <a:r>
              <a:rPr lang="en-US" dirty="0"/>
              <a:t>Epidemic behavior: the university cannot quarantine itself completely. A flare up in the surrounding area may spread to the university community through vendors, transport systems, local staff, and normal interactions.</a:t>
            </a:r>
          </a:p>
          <a:p>
            <a:r>
              <a:rPr lang="en-US" dirty="0"/>
              <a:t>Space constraints: how many students can be accommodated</a:t>
            </a:r>
          </a:p>
          <a:p>
            <a:r>
              <a:rPr lang="en-US" dirty="0"/>
              <a:t>Availability of required medical services, both on and off campus</a:t>
            </a:r>
          </a:p>
          <a:p>
            <a:r>
              <a:rPr lang="en-US" dirty="0"/>
              <a:t>Availability of essential supplies, including testing kits, PPEs, sanitization systems, thermal surveillance cameras</a:t>
            </a:r>
          </a:p>
          <a:p>
            <a:r>
              <a:rPr lang="en-US" dirty="0"/>
              <a:t>Clear policy and assignment of responsibility</a:t>
            </a:r>
          </a:p>
          <a:p>
            <a:endParaRPr lang="en-US" dirty="0"/>
          </a:p>
        </p:txBody>
      </p:sp>
    </p:spTree>
    <p:extLst>
      <p:ext uri="{BB962C8B-B14F-4D97-AF65-F5344CB8AC3E}">
        <p14:creationId xmlns:p14="http://schemas.microsoft.com/office/powerpoint/2010/main" val="2222831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4"/>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11</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Factors to Consider</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1999" cy="5109090"/>
          </a:xfrm>
          <a:prstGeom prst="rect">
            <a:avLst/>
          </a:prstGeom>
        </p:spPr>
        <p:txBody>
          <a:bodyPr wrap="square" lIns="1097280" rIns="457200" anchor="t">
            <a:noAutofit/>
          </a:bodyPr>
          <a:lstStyle/>
          <a:p>
            <a:pPr>
              <a:lnSpc>
                <a:spcPct val="140000"/>
              </a:lnSpc>
              <a:spcBef>
                <a:spcPts val="600"/>
              </a:spcBef>
              <a:spcAft>
                <a:spcPts val="600"/>
              </a:spcAft>
            </a:pPr>
            <a:r>
              <a:rPr lang="en-US" sz="2400" dirty="0">
                <a:solidFill>
                  <a:schemeClr val="bg1"/>
                </a:solidFill>
                <a:latin typeface="Segoe UI"/>
                <a:cs typeface="Segoe UI"/>
              </a:rPr>
              <a:t>Infection Thresholds could be established to guide decisions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Density Thresholds could be established to cap the number of returnees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There should be a designated hospital with adequate capacity</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The university should have sufficient testing kits, PPEs, cameras, etc. </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The University should have a designated authority and monitoring system</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University community should have contact information of essential personnel </a:t>
            </a:r>
          </a:p>
        </p:txBody>
      </p:sp>
      <p:sp>
        <p:nvSpPr>
          <p:cNvPr id="8" name="Arrow: Pentagon 6">
            <a:extLst>
              <a:ext uri="{FF2B5EF4-FFF2-40B4-BE49-F238E27FC236}">
                <a16:creationId xmlns:a16="http://schemas.microsoft.com/office/drawing/2014/main" id="{1624ECA7-BFFB-4C14-B25A-A103C878CC2B}"/>
              </a:ext>
            </a:extLst>
          </p:cNvPr>
          <p:cNvSpPr/>
          <p:nvPr/>
        </p:nvSpPr>
        <p:spPr>
          <a:xfrm>
            <a:off x="-1" y="1932479"/>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1</a:t>
            </a:r>
          </a:p>
        </p:txBody>
      </p:sp>
      <p:sp>
        <p:nvSpPr>
          <p:cNvPr id="9" name="Arrow: Pentagon 6">
            <a:extLst>
              <a:ext uri="{FF2B5EF4-FFF2-40B4-BE49-F238E27FC236}">
                <a16:creationId xmlns:a16="http://schemas.microsoft.com/office/drawing/2014/main" id="{1624ECA7-BFFB-4C14-B25A-A103C878CC2B}"/>
              </a:ext>
            </a:extLst>
          </p:cNvPr>
          <p:cNvSpPr/>
          <p:nvPr/>
        </p:nvSpPr>
        <p:spPr>
          <a:xfrm>
            <a:off x="0" y="2581803"/>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2</a:t>
            </a:r>
          </a:p>
        </p:txBody>
      </p:sp>
      <p:sp>
        <p:nvSpPr>
          <p:cNvPr id="11" name="Arrow: Pentagon 6">
            <a:extLst>
              <a:ext uri="{FF2B5EF4-FFF2-40B4-BE49-F238E27FC236}">
                <a16:creationId xmlns:a16="http://schemas.microsoft.com/office/drawing/2014/main" id="{1624ECA7-BFFB-4C14-B25A-A103C878CC2B}"/>
              </a:ext>
            </a:extLst>
          </p:cNvPr>
          <p:cNvSpPr/>
          <p:nvPr/>
        </p:nvSpPr>
        <p:spPr>
          <a:xfrm>
            <a:off x="0" y="324436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3</a:t>
            </a:r>
          </a:p>
        </p:txBody>
      </p:sp>
      <p:sp>
        <p:nvSpPr>
          <p:cNvPr id="13" name="Arrow: Pentagon 6">
            <a:extLst>
              <a:ext uri="{FF2B5EF4-FFF2-40B4-BE49-F238E27FC236}">
                <a16:creationId xmlns:a16="http://schemas.microsoft.com/office/drawing/2014/main" id="{1624ECA7-BFFB-4C14-B25A-A103C878CC2B}"/>
              </a:ext>
            </a:extLst>
          </p:cNvPr>
          <p:cNvSpPr/>
          <p:nvPr/>
        </p:nvSpPr>
        <p:spPr>
          <a:xfrm>
            <a:off x="0" y="388852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4</a:t>
            </a:r>
          </a:p>
        </p:txBody>
      </p:sp>
      <p:sp>
        <p:nvSpPr>
          <p:cNvPr id="14" name="Arrow: Pentagon 6">
            <a:extLst>
              <a:ext uri="{FF2B5EF4-FFF2-40B4-BE49-F238E27FC236}">
                <a16:creationId xmlns:a16="http://schemas.microsoft.com/office/drawing/2014/main" id="{1624ECA7-BFFB-4C14-B25A-A103C878CC2B}"/>
              </a:ext>
            </a:extLst>
          </p:cNvPr>
          <p:cNvSpPr/>
          <p:nvPr/>
        </p:nvSpPr>
        <p:spPr>
          <a:xfrm>
            <a:off x="0" y="4569495"/>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5</a:t>
            </a:r>
          </a:p>
        </p:txBody>
      </p:sp>
      <p:sp>
        <p:nvSpPr>
          <p:cNvPr id="15" name="Arrow: Pentagon 6">
            <a:extLst>
              <a:ext uri="{FF2B5EF4-FFF2-40B4-BE49-F238E27FC236}">
                <a16:creationId xmlns:a16="http://schemas.microsoft.com/office/drawing/2014/main" id="{1624ECA7-BFFB-4C14-B25A-A103C878CC2B}"/>
              </a:ext>
            </a:extLst>
          </p:cNvPr>
          <p:cNvSpPr/>
          <p:nvPr/>
        </p:nvSpPr>
        <p:spPr>
          <a:xfrm>
            <a:off x="0" y="5250464"/>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6</a:t>
            </a:r>
          </a:p>
        </p:txBody>
      </p:sp>
    </p:spTree>
    <p:extLst>
      <p:ext uri="{BB962C8B-B14F-4D97-AF65-F5344CB8AC3E}">
        <p14:creationId xmlns:p14="http://schemas.microsoft.com/office/powerpoint/2010/main" val="3352595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3"/>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12</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Should All Students Return?</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2000" cy="5109090"/>
          </a:xfrm>
          <a:prstGeom prst="rect">
            <a:avLst/>
          </a:prstGeom>
        </p:spPr>
        <p:txBody>
          <a:bodyPr wrap="square" lIns="457200" tIns="274320" rIns="457200" bIns="274320" anchor="t">
            <a:noAutofit/>
          </a:bodyPr>
          <a:lstStyle/>
          <a:p>
            <a:pPr marL="285750" indent="-285750">
              <a:lnSpc>
                <a:spcPct val="150000"/>
              </a:lnSpc>
              <a:spcAft>
                <a:spcPts val="800"/>
              </a:spcAft>
              <a:buFont typeface="Arial" panose="020B0604020202020204" pitchFamily="34" charset="0"/>
              <a:buChar char="•"/>
            </a:pPr>
            <a:r>
              <a:rPr lang="en-US" sz="2400" dirty="0">
                <a:solidFill>
                  <a:schemeClr val="bg1"/>
                </a:solidFill>
                <a:latin typeface="Segoe UI"/>
                <a:cs typeface="Segoe UI"/>
              </a:rPr>
              <a:t>While practices vary, the common theme in most universities is to bring back only a subset of the students, based on space constraints, differential needs, and random selection.</a:t>
            </a:r>
          </a:p>
          <a:p>
            <a:pPr marL="285750" indent="-285750">
              <a:lnSpc>
                <a:spcPct val="150000"/>
              </a:lnSpc>
              <a:spcAft>
                <a:spcPts val="800"/>
              </a:spcAft>
              <a:buFont typeface="Arial" panose="020B0604020202020204" pitchFamily="34" charset="0"/>
              <a:buChar char="•"/>
            </a:pPr>
            <a:r>
              <a:rPr lang="en-US" sz="2400" dirty="0">
                <a:solidFill>
                  <a:schemeClr val="bg1"/>
                </a:solidFill>
                <a:latin typeface="Segoe UI"/>
                <a:cs typeface="Segoe UI"/>
              </a:rPr>
              <a:t>In assessing the differential needs of students in Pakistan, a major issue is connectivity. High priority has to be given to those who lack connectivity.</a:t>
            </a:r>
          </a:p>
          <a:p>
            <a:pPr marL="285750" indent="-285750">
              <a:lnSpc>
                <a:spcPct val="150000"/>
              </a:lnSpc>
              <a:spcAft>
                <a:spcPts val="800"/>
              </a:spcAft>
              <a:buFont typeface="Arial" panose="020B0604020202020204" pitchFamily="34" charset="0"/>
              <a:buChar char="•"/>
            </a:pPr>
            <a:r>
              <a:rPr lang="en-US" sz="2400" dirty="0">
                <a:solidFill>
                  <a:schemeClr val="bg1"/>
                </a:solidFill>
                <a:latin typeface="Segoe UI"/>
                <a:cs typeface="Segoe UI"/>
              </a:rPr>
              <a:t>Other considerations include the needs of final year students, or students who need to use the laboratory or do practical work. </a:t>
            </a:r>
          </a:p>
        </p:txBody>
      </p:sp>
    </p:spTree>
    <p:extLst>
      <p:ext uri="{BB962C8B-B14F-4D97-AF65-F5344CB8AC3E}">
        <p14:creationId xmlns:p14="http://schemas.microsoft.com/office/powerpoint/2010/main" val="2603377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4"/>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13</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Whose Needs are More Urgent</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1999" cy="5109090"/>
          </a:xfrm>
          <a:prstGeom prst="rect">
            <a:avLst/>
          </a:prstGeom>
        </p:spPr>
        <p:txBody>
          <a:bodyPr wrap="square" lIns="1097280" rIns="457200" anchor="t">
            <a:noAutofit/>
          </a:bodyPr>
          <a:lstStyle/>
          <a:p>
            <a:pPr>
              <a:lnSpc>
                <a:spcPct val="140000"/>
              </a:lnSpc>
              <a:spcBef>
                <a:spcPts val="600"/>
              </a:spcBef>
              <a:spcAft>
                <a:spcPts val="600"/>
              </a:spcAft>
            </a:pPr>
            <a:r>
              <a:rPr lang="en-US" sz="2400" dirty="0">
                <a:solidFill>
                  <a:schemeClr val="bg1"/>
                </a:solidFill>
                <a:latin typeface="Segoe UI"/>
                <a:cs typeface="Segoe UI"/>
              </a:rPr>
              <a:t>University faculty and essential staff</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Students with Connectivity issues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Final Year students, graduate students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Students with house jobs or other practical requirements. </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Students with lab requirements (e.g., science, medicine, engineering)</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All other students</a:t>
            </a:r>
          </a:p>
        </p:txBody>
      </p:sp>
      <p:sp>
        <p:nvSpPr>
          <p:cNvPr id="8" name="Arrow: Pentagon 6">
            <a:extLst>
              <a:ext uri="{FF2B5EF4-FFF2-40B4-BE49-F238E27FC236}">
                <a16:creationId xmlns:a16="http://schemas.microsoft.com/office/drawing/2014/main" id="{1624ECA7-BFFB-4C14-B25A-A103C878CC2B}"/>
              </a:ext>
            </a:extLst>
          </p:cNvPr>
          <p:cNvSpPr/>
          <p:nvPr/>
        </p:nvSpPr>
        <p:spPr>
          <a:xfrm>
            <a:off x="-1" y="1932479"/>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1</a:t>
            </a:r>
          </a:p>
        </p:txBody>
      </p:sp>
      <p:sp>
        <p:nvSpPr>
          <p:cNvPr id="9" name="Arrow: Pentagon 6">
            <a:extLst>
              <a:ext uri="{FF2B5EF4-FFF2-40B4-BE49-F238E27FC236}">
                <a16:creationId xmlns:a16="http://schemas.microsoft.com/office/drawing/2014/main" id="{1624ECA7-BFFB-4C14-B25A-A103C878CC2B}"/>
              </a:ext>
            </a:extLst>
          </p:cNvPr>
          <p:cNvSpPr/>
          <p:nvPr/>
        </p:nvSpPr>
        <p:spPr>
          <a:xfrm>
            <a:off x="0" y="2581803"/>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2</a:t>
            </a:r>
          </a:p>
        </p:txBody>
      </p:sp>
      <p:sp>
        <p:nvSpPr>
          <p:cNvPr id="11" name="Arrow: Pentagon 6">
            <a:extLst>
              <a:ext uri="{FF2B5EF4-FFF2-40B4-BE49-F238E27FC236}">
                <a16:creationId xmlns:a16="http://schemas.microsoft.com/office/drawing/2014/main" id="{1624ECA7-BFFB-4C14-B25A-A103C878CC2B}"/>
              </a:ext>
            </a:extLst>
          </p:cNvPr>
          <p:cNvSpPr/>
          <p:nvPr/>
        </p:nvSpPr>
        <p:spPr>
          <a:xfrm>
            <a:off x="0" y="324436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3</a:t>
            </a:r>
          </a:p>
        </p:txBody>
      </p:sp>
      <p:sp>
        <p:nvSpPr>
          <p:cNvPr id="13" name="Arrow: Pentagon 6">
            <a:extLst>
              <a:ext uri="{FF2B5EF4-FFF2-40B4-BE49-F238E27FC236}">
                <a16:creationId xmlns:a16="http://schemas.microsoft.com/office/drawing/2014/main" id="{1624ECA7-BFFB-4C14-B25A-A103C878CC2B}"/>
              </a:ext>
            </a:extLst>
          </p:cNvPr>
          <p:cNvSpPr/>
          <p:nvPr/>
        </p:nvSpPr>
        <p:spPr>
          <a:xfrm>
            <a:off x="0" y="388852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4</a:t>
            </a:r>
          </a:p>
        </p:txBody>
      </p:sp>
      <p:sp>
        <p:nvSpPr>
          <p:cNvPr id="14" name="Arrow: Pentagon 6">
            <a:extLst>
              <a:ext uri="{FF2B5EF4-FFF2-40B4-BE49-F238E27FC236}">
                <a16:creationId xmlns:a16="http://schemas.microsoft.com/office/drawing/2014/main" id="{1624ECA7-BFFB-4C14-B25A-A103C878CC2B}"/>
              </a:ext>
            </a:extLst>
          </p:cNvPr>
          <p:cNvSpPr/>
          <p:nvPr/>
        </p:nvSpPr>
        <p:spPr>
          <a:xfrm>
            <a:off x="0" y="4569495"/>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5</a:t>
            </a:r>
          </a:p>
        </p:txBody>
      </p:sp>
      <p:sp>
        <p:nvSpPr>
          <p:cNvPr id="15" name="Arrow: Pentagon 6">
            <a:extLst>
              <a:ext uri="{FF2B5EF4-FFF2-40B4-BE49-F238E27FC236}">
                <a16:creationId xmlns:a16="http://schemas.microsoft.com/office/drawing/2014/main" id="{1624ECA7-BFFB-4C14-B25A-A103C878CC2B}"/>
              </a:ext>
            </a:extLst>
          </p:cNvPr>
          <p:cNvSpPr/>
          <p:nvPr/>
        </p:nvSpPr>
        <p:spPr>
          <a:xfrm>
            <a:off x="0" y="5250464"/>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6</a:t>
            </a:r>
          </a:p>
        </p:txBody>
      </p:sp>
    </p:spTree>
    <p:extLst>
      <p:ext uri="{BB962C8B-B14F-4D97-AF65-F5344CB8AC3E}">
        <p14:creationId xmlns:p14="http://schemas.microsoft.com/office/powerpoint/2010/main" val="2607713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Pentagon 13">
            <a:extLst>
              <a:ext uri="{FF2B5EF4-FFF2-40B4-BE49-F238E27FC236}">
                <a16:creationId xmlns:a16="http://schemas.microsoft.com/office/drawing/2014/main" id="{B460F665-6D7E-492D-9219-19586F771358}"/>
              </a:ext>
            </a:extLst>
          </p:cNvPr>
          <p:cNvSpPr/>
          <p:nvPr/>
        </p:nvSpPr>
        <p:spPr>
          <a:xfrm>
            <a:off x="0" y="1690343"/>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6" name="Slide Number Placeholder 3">
            <a:extLst>
              <a:ext uri="{FF2B5EF4-FFF2-40B4-BE49-F238E27FC236}">
                <a16:creationId xmlns:a16="http://schemas.microsoft.com/office/drawing/2014/main" id="{90F30686-1757-48AF-A811-2CDB2376BFDE}"/>
              </a:ext>
            </a:extLst>
          </p:cNvPr>
          <p:cNvSpPr>
            <a:spLocks noGrp="1"/>
          </p:cNvSpPr>
          <p:nvPr>
            <p:ph type="sldNum" sz="quarter" idx="12"/>
          </p:nvPr>
        </p:nvSpPr>
        <p:spPr>
          <a:xfrm>
            <a:off x="11496041" y="6360055"/>
            <a:ext cx="586712"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883C5F55-F125-4667-82B7-A146F95992E1}" type="slidenum">
              <a:rPr kumimoji="0" lang="en-US" sz="1600" b="0" i="0" u="none" strike="noStrike" kern="1200" cap="none" spc="0" normalizeH="0" baseline="0" noProof="0">
                <a:ln>
                  <a:noFill/>
                </a:ln>
                <a:solidFill>
                  <a:prstClr val="black">
                    <a:alpha val="80000"/>
                  </a:prstClr>
                </a:solidFill>
                <a:effectLst/>
                <a:uLnTx/>
                <a:uFillTx/>
                <a:latin typeface="Segoe UI" panose="020B0502040204020203" pitchFamily="34" charset="0"/>
                <a:ea typeface="Roboto" panose="02000000000000000000" pitchFamily="2" charset="0"/>
                <a:cs typeface="Segoe UI" panose="020B0502040204020203" pitchFamily="34" charset="0"/>
              </a:rPr>
              <a:pPr marL="0" marR="0" lvl="0" indent="0" algn="r" defTabSz="457200" rtl="0" eaLnBrk="1" fontAlgn="auto" latinLnBrk="0" hangingPunct="1">
                <a:lnSpc>
                  <a:spcPct val="100000"/>
                </a:lnSpc>
                <a:spcBef>
                  <a:spcPts val="0"/>
                </a:spcBef>
                <a:spcAft>
                  <a:spcPts val="600"/>
                </a:spcAft>
                <a:buClrTx/>
                <a:buSzTx/>
                <a:buFontTx/>
                <a:buNone/>
                <a:tabLst/>
                <a:defRPr/>
              </a:pPr>
              <a:t>14</a:t>
            </a:fld>
            <a:endParaRPr kumimoji="0" lang="en-US" sz="1600" b="0" i="0" u="none" strike="noStrike" kern="1200" cap="none" spc="0" normalizeH="0" baseline="0" noProof="0" dirty="0">
              <a:ln>
                <a:noFill/>
              </a:ln>
              <a:solidFill>
                <a:prstClr val="black">
                  <a:alpha val="80000"/>
                </a:prstClr>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7" name="Rectangle 6">
            <a:extLst>
              <a:ext uri="{FF2B5EF4-FFF2-40B4-BE49-F238E27FC236}">
                <a16:creationId xmlns:a16="http://schemas.microsoft.com/office/drawing/2014/main" id="{E837312E-E02A-4FCF-868B-44EFBC0A7660}"/>
              </a:ext>
            </a:extLst>
          </p:cNvPr>
          <p:cNvSpPr/>
          <p:nvPr/>
        </p:nvSpPr>
        <p:spPr>
          <a:xfrm>
            <a:off x="0" y="0"/>
            <a:ext cx="12192000" cy="1656411"/>
          </a:xfrm>
          <a:prstGeom prst="rect">
            <a:avLst/>
          </a:prstGeom>
          <a:solidFill>
            <a:schemeClr val="accent6">
              <a:lumMod val="20000"/>
              <a:lumOff val="80000"/>
            </a:schemeClr>
          </a:solidFill>
        </p:spPr>
        <p:txBody>
          <a:bodyPr wrap="square" anchor="ctr" anchorCtr="0">
            <a:noAutofit/>
          </a:bodyPr>
          <a:lstStyle/>
          <a:p>
            <a:pPr algn="ctr"/>
            <a:r>
              <a:rPr lang="en-US" sz="4400" b="1" dirty="0">
                <a:latin typeface="Segoe UI" panose="020B0502040204020203" pitchFamily="34" charset="0"/>
                <a:ea typeface="Roboto" panose="02000000000000000000" pitchFamily="2" charset="0"/>
                <a:cs typeface="Segoe UI" panose="020B0502040204020203" pitchFamily="34" charset="0"/>
              </a:rPr>
              <a:t>Illustrative Reopening Schedule</a:t>
            </a:r>
          </a:p>
        </p:txBody>
      </p:sp>
      <p:graphicFrame>
        <p:nvGraphicFramePr>
          <p:cNvPr id="8" name="Table 7">
            <a:extLst>
              <a:ext uri="{FF2B5EF4-FFF2-40B4-BE49-F238E27FC236}">
                <a16:creationId xmlns:a16="http://schemas.microsoft.com/office/drawing/2014/main" id="{D7262814-C303-407B-905F-B67AC595EE37}"/>
              </a:ext>
            </a:extLst>
          </p:cNvPr>
          <p:cNvGraphicFramePr>
            <a:graphicFrameLocks noGrp="1"/>
          </p:cNvGraphicFramePr>
          <p:nvPr>
            <p:extLst>
              <p:ext uri="{D42A27DB-BD31-4B8C-83A1-F6EECF244321}">
                <p14:modId xmlns:p14="http://schemas.microsoft.com/office/powerpoint/2010/main" val="4143929328"/>
              </p:ext>
            </p:extLst>
          </p:nvPr>
        </p:nvGraphicFramePr>
        <p:xfrm>
          <a:off x="0" y="1978768"/>
          <a:ext cx="12191999" cy="4238876"/>
        </p:xfrm>
        <a:graphic>
          <a:graphicData uri="http://schemas.openxmlformats.org/drawingml/2006/table">
            <a:tbl>
              <a:tblPr firstRow="1" bandRow="1">
                <a:tableStyleId>{F5AB1C69-6EDB-4FF4-983F-18BD219EF322}</a:tableStyleId>
              </a:tblPr>
              <a:tblGrid>
                <a:gridCol w="3089719">
                  <a:extLst>
                    <a:ext uri="{9D8B030D-6E8A-4147-A177-3AD203B41FA5}">
                      <a16:colId xmlns:a16="http://schemas.microsoft.com/office/drawing/2014/main" val="294481883"/>
                    </a:ext>
                  </a:extLst>
                </a:gridCol>
                <a:gridCol w="9102280">
                  <a:extLst>
                    <a:ext uri="{9D8B030D-6E8A-4147-A177-3AD203B41FA5}">
                      <a16:colId xmlns:a16="http://schemas.microsoft.com/office/drawing/2014/main" val="2530425601"/>
                    </a:ext>
                  </a:extLst>
                </a:gridCol>
              </a:tblGrid>
              <a:tr h="766205">
                <a:tc>
                  <a:txBody>
                    <a:bodyPr/>
                    <a:lstStyle/>
                    <a:p>
                      <a:pPr lvl="1" algn="l"/>
                      <a:r>
                        <a:rPr lang="en-US" sz="24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Date</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US" sz="2400" b="1" dirty="0">
                          <a:solidFill>
                            <a:schemeClr val="bg1"/>
                          </a:solidFill>
                          <a:effectLst/>
                        </a:rPr>
                        <a:t>Activities/ Tasks Completed</a:t>
                      </a:r>
                      <a:endParaRPr lang="en-US" sz="24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13446289"/>
                  </a:ext>
                </a:extLst>
              </a:tr>
              <a:tr h="408559">
                <a:tc>
                  <a:txBody>
                    <a:bodyPr/>
                    <a:lstStyle/>
                    <a:p>
                      <a:pPr lvl="1" algn="l"/>
                      <a:r>
                        <a:rPr lang="en-US" sz="2400" dirty="0">
                          <a:effectLst/>
                          <a:latin typeface="+mn-lt"/>
                          <a:ea typeface="Open Sans" panose="020B0606030504020204" pitchFamily="34" charset="0"/>
                          <a:cs typeface="Open Sans" panose="020B0606030504020204" pitchFamily="34" charset="0"/>
                        </a:rPr>
                        <a:t>1</a:t>
                      </a:r>
                      <a:r>
                        <a:rPr lang="en-US" sz="2400" baseline="0" dirty="0">
                          <a:effectLst/>
                          <a:latin typeface="+mn-lt"/>
                          <a:ea typeface="Open Sans" panose="020B0606030504020204" pitchFamily="34" charset="0"/>
                          <a:cs typeface="Open Sans" panose="020B0606030504020204" pitchFamily="34" charset="0"/>
                        </a:rPr>
                        <a:t> July 2020</a:t>
                      </a:r>
                      <a:endParaRPr lang="en-US" sz="2400" dirty="0">
                        <a:effectLst/>
                        <a:latin typeface="+mn-lt"/>
                        <a:ea typeface="Open Sans" panose="020B0606030504020204" pitchFamily="34" charset="0"/>
                        <a:cs typeface="Open Sans" panose="020B0606030504020204"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2400" dirty="0">
                          <a:solidFill>
                            <a:schemeClr val="tx1"/>
                          </a:solidFill>
                          <a:effectLst/>
                          <a:latin typeface="+mn-lt"/>
                          <a:ea typeface="Open Sans" panose="020B0606030504020204" pitchFamily="34" charset="0"/>
                          <a:cs typeface="Open Sans" panose="020B0606030504020204" pitchFamily="34" charset="0"/>
                        </a:rPr>
                        <a:t>Return package prepared</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53842976"/>
                  </a:ext>
                </a:extLst>
              </a:tr>
              <a:tr h="408559">
                <a:tc>
                  <a:txBody>
                    <a:bodyPr/>
                    <a:lstStyle/>
                    <a:p>
                      <a:pPr lvl="1" algn="l"/>
                      <a:r>
                        <a:rPr lang="en-US" sz="2400" dirty="0">
                          <a:effectLst/>
                          <a:latin typeface="+mn-lt"/>
                          <a:ea typeface="Open Sans" panose="020B0606030504020204" pitchFamily="34" charset="0"/>
                          <a:cs typeface="Open Sans" panose="020B0606030504020204" pitchFamily="34" charset="0"/>
                        </a:rPr>
                        <a:t>8</a:t>
                      </a:r>
                      <a:r>
                        <a:rPr lang="en-US" sz="2400" baseline="0" dirty="0">
                          <a:effectLst/>
                          <a:latin typeface="+mn-lt"/>
                          <a:ea typeface="Open Sans" panose="020B0606030504020204" pitchFamily="34" charset="0"/>
                          <a:cs typeface="Open Sans" panose="020B0606030504020204" pitchFamily="34" charset="0"/>
                        </a:rPr>
                        <a:t> July 2020</a:t>
                      </a:r>
                      <a:endParaRPr lang="en-US" sz="2400" dirty="0">
                        <a:effectLst/>
                        <a:latin typeface="+mn-lt"/>
                        <a:ea typeface="Open Sans" panose="020B0606030504020204" pitchFamily="34" charset="0"/>
                        <a:cs typeface="Open Sans" panose="020B0606030504020204"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2400" dirty="0">
                          <a:solidFill>
                            <a:schemeClr val="tx1"/>
                          </a:solidFill>
                          <a:effectLst/>
                          <a:latin typeface="+mn-lt"/>
                          <a:ea typeface="Open Sans" panose="020B0606030504020204" pitchFamily="34" charset="0"/>
                          <a:cs typeface="Open Sans" panose="020B0606030504020204" pitchFamily="34" charset="0"/>
                        </a:rPr>
                        <a:t>Invitations sent out to all to be invited back to campus</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08559">
                <a:tc>
                  <a:txBody>
                    <a:bodyPr/>
                    <a:lstStyle/>
                    <a:p>
                      <a:pPr lvl="1" algn="l"/>
                      <a:r>
                        <a:rPr lang="en-US" sz="2400" dirty="0">
                          <a:effectLst/>
                          <a:latin typeface="+mn-lt"/>
                          <a:ea typeface="Open Sans" panose="020B0606030504020204" pitchFamily="34" charset="0"/>
                          <a:cs typeface="Open Sans" panose="020B0606030504020204" pitchFamily="34" charset="0"/>
                        </a:rPr>
                        <a:t>8-12 July 2020</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2400" dirty="0">
                          <a:solidFill>
                            <a:schemeClr val="tx1"/>
                          </a:solidFill>
                          <a:effectLst/>
                          <a:latin typeface="+mn-lt"/>
                          <a:ea typeface="Open Sans" panose="020B0606030504020204" pitchFamily="34" charset="0"/>
                          <a:cs typeface="Open Sans" panose="020B0606030504020204" pitchFamily="34" charset="0"/>
                        </a:rPr>
                        <a:t>Online training sessions for faculty members</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4499">
                <a:tc>
                  <a:txBody>
                    <a:bodyPr/>
                    <a:lstStyle/>
                    <a:p>
                      <a:pPr lvl="1" algn="l"/>
                      <a:r>
                        <a:rPr lang="en-US" sz="2400" dirty="0">
                          <a:effectLst/>
                          <a:latin typeface="+mn-lt"/>
                          <a:ea typeface="Open Sans" panose="020B0606030504020204" pitchFamily="34" charset="0"/>
                          <a:cs typeface="Open Sans" panose="020B0606030504020204" pitchFamily="34" charset="0"/>
                        </a:rPr>
                        <a:t>14</a:t>
                      </a:r>
                      <a:r>
                        <a:rPr lang="en-US" sz="2400" baseline="0" dirty="0">
                          <a:effectLst/>
                          <a:latin typeface="+mn-lt"/>
                          <a:ea typeface="Open Sans" panose="020B0606030504020204" pitchFamily="34" charset="0"/>
                          <a:cs typeface="Open Sans" panose="020B0606030504020204" pitchFamily="34" charset="0"/>
                        </a:rPr>
                        <a:t> July 2020</a:t>
                      </a:r>
                      <a:endParaRPr lang="en-US" sz="2400" dirty="0">
                        <a:effectLst/>
                        <a:latin typeface="+mn-lt"/>
                        <a:ea typeface="Open Sans" panose="020B0606030504020204" pitchFamily="34" charset="0"/>
                        <a:cs typeface="Open Sans" panose="020B0606030504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2400" dirty="0">
                          <a:solidFill>
                            <a:schemeClr val="tx1"/>
                          </a:solidFill>
                          <a:effectLst/>
                          <a:latin typeface="+mn-lt"/>
                          <a:ea typeface="+mn-ea"/>
                          <a:cs typeface="+mn-cs"/>
                        </a:rPr>
                        <a:t>Orientation</a:t>
                      </a:r>
                      <a:r>
                        <a:rPr lang="en-US" sz="2400" baseline="0" dirty="0">
                          <a:solidFill>
                            <a:schemeClr val="tx1"/>
                          </a:solidFill>
                          <a:effectLst/>
                          <a:latin typeface="+mn-lt"/>
                          <a:ea typeface="+mn-ea"/>
                          <a:cs typeface="+mn-cs"/>
                        </a:rPr>
                        <a:t> Session for Priority 1 and 2</a:t>
                      </a:r>
                      <a:endParaRPr lang="en-US" sz="2400" dirty="0">
                        <a:solidFill>
                          <a:schemeClr val="tx1"/>
                        </a:solidFill>
                        <a:effectLst/>
                        <a:latin typeface="+mn-lt"/>
                        <a:ea typeface="Open Sans" panose="020B0606030504020204" pitchFamily="34" charset="0"/>
                        <a:cs typeface="Open Sans" panose="020B0606030504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99552565"/>
                  </a:ext>
                </a:extLst>
              </a:tr>
              <a:tr h="374499">
                <a:tc>
                  <a:txBody>
                    <a:bodyPr/>
                    <a:lstStyle/>
                    <a:p>
                      <a:pPr lvl="1" algn="l"/>
                      <a:r>
                        <a:rPr lang="en-US" sz="2400" dirty="0">
                          <a:effectLst/>
                          <a:latin typeface="+mn-lt"/>
                        </a:rPr>
                        <a:t>15 July 2020</a:t>
                      </a:r>
                      <a:endParaRPr lang="en-US" sz="2400" dirty="0">
                        <a:effectLst/>
                        <a:latin typeface="+mn-lt"/>
                        <a:ea typeface="Open Sans" panose="020B0606030504020204" pitchFamily="34" charset="0"/>
                        <a:cs typeface="Open Sans" panose="020B0606030504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2400" dirty="0">
                          <a:solidFill>
                            <a:schemeClr val="tx1"/>
                          </a:solidFill>
                          <a:effectLst/>
                          <a:latin typeface="+mn-lt"/>
                          <a:ea typeface="Open Sans" panose="020B0606030504020204" pitchFamily="34" charset="0"/>
                          <a:cs typeface="Open Sans" panose="020B0606030504020204" pitchFamily="34" charset="0"/>
                        </a:rPr>
                        <a:t>All Priority 1 and 2 settle in on campus </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900386"/>
                  </a:ext>
                </a:extLst>
              </a:tr>
              <a:tr h="374499">
                <a:tc>
                  <a:txBody>
                    <a:bodyPr/>
                    <a:lstStyle/>
                    <a:p>
                      <a:pPr lvl="1" algn="l"/>
                      <a:r>
                        <a:rPr lang="en-US" sz="2400" dirty="0">
                          <a:effectLst/>
                          <a:latin typeface="+mn-lt"/>
                        </a:rPr>
                        <a:t>3 August 2020</a:t>
                      </a:r>
                      <a:endParaRPr lang="en-US" sz="2400" dirty="0">
                        <a:effectLst/>
                        <a:latin typeface="+mn-lt"/>
                        <a:ea typeface="Open Sans" panose="020B0606030504020204" pitchFamily="34" charset="0"/>
                        <a:cs typeface="Open Sans" panose="020B0606030504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effectLst/>
                          <a:latin typeface="+mn-lt"/>
                          <a:ea typeface="Open Sans" panose="020B0606030504020204" pitchFamily="34" charset="0"/>
                          <a:cs typeface="Open Sans" panose="020B0606030504020204" pitchFamily="34" charset="0"/>
                        </a:rPr>
                        <a:t>Priority 3 and 4 arrive back on campus</a:t>
                      </a:r>
                      <a:endParaRPr lang="en-US" sz="240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53251584"/>
                  </a:ext>
                </a:extLst>
              </a:tr>
              <a:tr h="374499">
                <a:tc>
                  <a:txBody>
                    <a:bodyPr/>
                    <a:lstStyle/>
                    <a:p>
                      <a:pPr lvl="1" algn="l"/>
                      <a:r>
                        <a:rPr lang="en-US" sz="2400" dirty="0">
                          <a:effectLst/>
                          <a:latin typeface="+mn-lt"/>
                        </a:rPr>
                        <a:t>17 August 2020</a:t>
                      </a:r>
                      <a:endParaRPr lang="en-US" sz="2400" dirty="0">
                        <a:effectLst/>
                        <a:latin typeface="+mn-lt"/>
                        <a:ea typeface="Open Sans" panose="020B0606030504020204" pitchFamily="34" charset="0"/>
                        <a:cs typeface="Open Sans" panose="020B0606030504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Priority</a:t>
                      </a:r>
                      <a:r>
                        <a:rPr lang="en-US" sz="2400" baseline="0" dirty="0">
                          <a:solidFill>
                            <a:schemeClr val="tx1"/>
                          </a:solidFill>
                        </a:rPr>
                        <a:t> 5 and 6 may be allowed on campus</a:t>
                      </a:r>
                      <a:endParaRPr lang="en-US" sz="240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85049164"/>
                  </a:ext>
                </a:extLst>
              </a:tr>
              <a:tr h="374499">
                <a:tc>
                  <a:txBody>
                    <a:bodyPr/>
                    <a:lstStyle/>
                    <a:p>
                      <a:pPr lvl="1" algn="l"/>
                      <a:r>
                        <a:rPr lang="en-US" sz="2400" dirty="0">
                          <a:effectLst/>
                          <a:latin typeface="+mn-lt"/>
                        </a:rPr>
                        <a:t>14 September 2020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Orientation</a:t>
                      </a:r>
                      <a:r>
                        <a:rPr lang="en-US" sz="2400" baseline="0" dirty="0">
                          <a:solidFill>
                            <a:schemeClr val="tx1"/>
                          </a:solidFill>
                        </a:rPr>
                        <a:t> session for new students</a:t>
                      </a:r>
                      <a:endParaRPr lang="en-US" sz="240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1565681"/>
                  </a:ext>
                </a:extLst>
              </a:tr>
              <a:tr h="374499">
                <a:tc>
                  <a:txBody>
                    <a:bodyPr/>
                    <a:lstStyle/>
                    <a:p>
                      <a:pPr lvl="1" algn="l"/>
                      <a:r>
                        <a:rPr lang="en-US" sz="2400" dirty="0">
                          <a:effectLst/>
                          <a:latin typeface="+mn-lt"/>
                        </a:rPr>
                        <a:t>15 September 2020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All new</a:t>
                      </a:r>
                      <a:r>
                        <a:rPr lang="en-US" sz="2400" baseline="0" dirty="0">
                          <a:solidFill>
                            <a:schemeClr val="tx1"/>
                          </a:solidFill>
                        </a:rPr>
                        <a:t> and old students allowed back on campus</a:t>
                      </a:r>
                      <a:endParaRPr lang="en-US" sz="240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71949922"/>
                  </a:ext>
                </a:extLst>
              </a:tr>
            </a:tbl>
          </a:graphicData>
        </a:graphic>
      </p:graphicFrame>
    </p:spTree>
    <p:extLst>
      <p:ext uri="{BB962C8B-B14F-4D97-AF65-F5344CB8AC3E}">
        <p14:creationId xmlns:p14="http://schemas.microsoft.com/office/powerpoint/2010/main" val="4207822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6">
              <a:lumMod val="50000"/>
            </a:schemeClr>
          </a:solidFill>
        </p:spPr>
        <p:txBody>
          <a:bodyPr/>
          <a:lstStyle/>
          <a:p>
            <a:pPr algn="ctr"/>
            <a:r>
              <a:rPr lang="en-US" b="1" dirty="0">
                <a:solidFill>
                  <a:srgbClr val="FFFFFF"/>
                </a:solidFill>
                <a:latin typeface="+mn-lt"/>
              </a:rPr>
              <a:t>Can Students/ Faculty Decline? </a:t>
            </a:r>
          </a:p>
        </p:txBody>
      </p:sp>
      <p:sp>
        <p:nvSpPr>
          <p:cNvPr id="3" name="Content Placeholder 2"/>
          <p:cNvSpPr>
            <a:spLocks noGrp="1"/>
          </p:cNvSpPr>
          <p:nvPr>
            <p:ph idx="1"/>
          </p:nvPr>
        </p:nvSpPr>
        <p:spPr>
          <a:xfrm>
            <a:off x="0" y="1343532"/>
            <a:ext cx="12192000" cy="5514467"/>
          </a:xfrm>
          <a:solidFill>
            <a:schemeClr val="accent4">
              <a:lumMod val="20000"/>
              <a:lumOff val="80000"/>
            </a:schemeClr>
          </a:solidFill>
        </p:spPr>
        <p:txBody>
          <a:bodyPr lIns="457200" tIns="182880" rIns="457200" bIns="182880"/>
          <a:lstStyle/>
          <a:p>
            <a:r>
              <a:rPr lang="en-US" dirty="0"/>
              <a:t>Provincial governments stated that more than 60 per cent of families are willing for their children to return to schools and universities despite the virus. This means that some may wish not to return.</a:t>
            </a:r>
          </a:p>
          <a:p>
            <a:r>
              <a:rPr lang="en-US" dirty="0"/>
              <a:t>The views of faculty members were not obtained but it is possible that some may wish to decline. </a:t>
            </a:r>
          </a:p>
          <a:p>
            <a:r>
              <a:rPr lang="en-US" dirty="0"/>
              <a:t>The decision on how to handle this is up to the university</a:t>
            </a:r>
          </a:p>
          <a:p>
            <a:r>
              <a:rPr lang="en-US" dirty="0"/>
              <a:t>However, many universities allowed students the option to decline, and instead offered them with a menu of alternative options for continuing their studies</a:t>
            </a:r>
          </a:p>
          <a:p>
            <a:endParaRPr lang="en-US" dirty="0"/>
          </a:p>
        </p:txBody>
      </p:sp>
    </p:spTree>
    <p:extLst>
      <p:ext uri="{BB962C8B-B14F-4D97-AF65-F5344CB8AC3E}">
        <p14:creationId xmlns:p14="http://schemas.microsoft.com/office/powerpoint/2010/main" val="181505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3"/>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16</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t>What Information to Prepare? </a:t>
            </a:r>
            <a:endParaRPr lang="en-US" sz="4400" b="1" dirty="0">
              <a:ea typeface="Roboto" panose="02000000000000000000" pitchFamily="2" charset="0"/>
              <a:cs typeface="Segoe UI"/>
            </a:endParaRP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2000" cy="5109090"/>
          </a:xfrm>
          <a:prstGeom prst="rect">
            <a:avLst/>
          </a:prstGeom>
        </p:spPr>
        <p:txBody>
          <a:bodyPr wrap="square" lIns="457200" tIns="274320" rIns="457200" bIns="274320" anchor="t">
            <a:noAutofit/>
          </a:bodyPr>
          <a:lstStyle/>
          <a:p>
            <a:pPr marL="285750" indent="-285750">
              <a:lnSpc>
                <a:spcPct val="150000"/>
              </a:lnSpc>
              <a:spcAft>
                <a:spcPts val="800"/>
              </a:spcAft>
              <a:buFont typeface="Arial" panose="020B0604020202020204" pitchFamily="34" charset="0"/>
              <a:buChar char="•"/>
            </a:pPr>
            <a:r>
              <a:rPr lang="en-US" sz="2400" dirty="0">
                <a:solidFill>
                  <a:schemeClr val="bg1"/>
                </a:solidFill>
                <a:latin typeface="Segoe UI"/>
                <a:cs typeface="Segoe UI"/>
              </a:rPr>
              <a:t>The overall operations of all organizations have been affected dramatically by the adaptation to the pandemic. Faculty and students will not be returning to the old arrangements. Entry will be restricted. Protocols will be in place. New teaching options will need to be explored. It is important to share all issues systematically and openly with returnees. Universities will need an effective and sustained information flow for the entire academic community in the days to come.</a:t>
            </a:r>
          </a:p>
          <a:p>
            <a:pPr marL="285750" indent="-285750">
              <a:lnSpc>
                <a:spcPct val="150000"/>
              </a:lnSpc>
              <a:spcAft>
                <a:spcPts val="800"/>
              </a:spcAft>
              <a:buFont typeface="Arial" panose="020B0604020202020204" pitchFamily="34" charset="0"/>
              <a:buChar char="•"/>
            </a:pPr>
            <a:r>
              <a:rPr lang="en-US" sz="2400" dirty="0">
                <a:solidFill>
                  <a:schemeClr val="bg1"/>
                </a:solidFill>
                <a:latin typeface="Segoe UI"/>
                <a:cs typeface="Segoe UI"/>
              </a:rPr>
              <a:t>A checklist is attached to provide a starting point.</a:t>
            </a:r>
          </a:p>
        </p:txBody>
      </p:sp>
    </p:spTree>
    <p:extLst>
      <p:ext uri="{BB962C8B-B14F-4D97-AF65-F5344CB8AC3E}">
        <p14:creationId xmlns:p14="http://schemas.microsoft.com/office/powerpoint/2010/main" val="3206953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4"/>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17</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What Information Will Returnees Need?</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1999" cy="5109090"/>
          </a:xfrm>
          <a:prstGeom prst="rect">
            <a:avLst/>
          </a:prstGeom>
        </p:spPr>
        <p:txBody>
          <a:bodyPr wrap="square" lIns="1097280" rIns="457200" anchor="t">
            <a:noAutofit/>
          </a:bodyPr>
          <a:lstStyle/>
          <a:p>
            <a:pPr>
              <a:lnSpc>
                <a:spcPct val="140000"/>
              </a:lnSpc>
              <a:spcBef>
                <a:spcPts val="600"/>
              </a:spcBef>
              <a:spcAft>
                <a:spcPts val="600"/>
              </a:spcAft>
            </a:pPr>
            <a:r>
              <a:rPr lang="en-US" sz="2400" dirty="0">
                <a:solidFill>
                  <a:schemeClr val="bg1"/>
                </a:solidFill>
                <a:latin typeface="Segoe UI"/>
                <a:cs typeface="Segoe UI"/>
              </a:rPr>
              <a:t>Invitation Letter</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Affidavit and Health Declaration</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Arrival procedure</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Testing schedules and protocols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Medical facilities arranged, including Designated Hospital</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Overall </a:t>
            </a:r>
            <a:r>
              <a:rPr lang="en-US" sz="2400" dirty="0" err="1">
                <a:solidFill>
                  <a:schemeClr val="bg1"/>
                </a:solidFill>
                <a:latin typeface="Segoe UI" panose="020B0502040204020203" pitchFamily="34" charset="0"/>
                <a:ea typeface="Roboto" panose="02000000000000000000" pitchFamily="2" charset="0"/>
                <a:cs typeface="Segoe UI" panose="020B0502040204020203" pitchFamily="34" charset="0"/>
              </a:rPr>
              <a:t>Covid</a:t>
            </a: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 management framework, contact information</a:t>
            </a:r>
          </a:p>
        </p:txBody>
      </p:sp>
      <p:sp>
        <p:nvSpPr>
          <p:cNvPr id="8" name="Arrow: Pentagon 6">
            <a:extLst>
              <a:ext uri="{FF2B5EF4-FFF2-40B4-BE49-F238E27FC236}">
                <a16:creationId xmlns:a16="http://schemas.microsoft.com/office/drawing/2014/main" id="{1624ECA7-BFFB-4C14-B25A-A103C878CC2B}"/>
              </a:ext>
            </a:extLst>
          </p:cNvPr>
          <p:cNvSpPr/>
          <p:nvPr/>
        </p:nvSpPr>
        <p:spPr>
          <a:xfrm>
            <a:off x="-1" y="1932479"/>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1</a:t>
            </a:r>
          </a:p>
        </p:txBody>
      </p:sp>
      <p:sp>
        <p:nvSpPr>
          <p:cNvPr id="9" name="Arrow: Pentagon 6">
            <a:extLst>
              <a:ext uri="{FF2B5EF4-FFF2-40B4-BE49-F238E27FC236}">
                <a16:creationId xmlns:a16="http://schemas.microsoft.com/office/drawing/2014/main" id="{1624ECA7-BFFB-4C14-B25A-A103C878CC2B}"/>
              </a:ext>
            </a:extLst>
          </p:cNvPr>
          <p:cNvSpPr/>
          <p:nvPr/>
        </p:nvSpPr>
        <p:spPr>
          <a:xfrm>
            <a:off x="0" y="2581803"/>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2</a:t>
            </a:r>
          </a:p>
        </p:txBody>
      </p:sp>
      <p:sp>
        <p:nvSpPr>
          <p:cNvPr id="11" name="Arrow: Pentagon 6">
            <a:extLst>
              <a:ext uri="{FF2B5EF4-FFF2-40B4-BE49-F238E27FC236}">
                <a16:creationId xmlns:a16="http://schemas.microsoft.com/office/drawing/2014/main" id="{1624ECA7-BFFB-4C14-B25A-A103C878CC2B}"/>
              </a:ext>
            </a:extLst>
          </p:cNvPr>
          <p:cNvSpPr/>
          <p:nvPr/>
        </p:nvSpPr>
        <p:spPr>
          <a:xfrm>
            <a:off x="0" y="324436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3</a:t>
            </a:r>
          </a:p>
        </p:txBody>
      </p:sp>
      <p:sp>
        <p:nvSpPr>
          <p:cNvPr id="13" name="Arrow: Pentagon 6">
            <a:extLst>
              <a:ext uri="{FF2B5EF4-FFF2-40B4-BE49-F238E27FC236}">
                <a16:creationId xmlns:a16="http://schemas.microsoft.com/office/drawing/2014/main" id="{1624ECA7-BFFB-4C14-B25A-A103C878CC2B}"/>
              </a:ext>
            </a:extLst>
          </p:cNvPr>
          <p:cNvSpPr/>
          <p:nvPr/>
        </p:nvSpPr>
        <p:spPr>
          <a:xfrm>
            <a:off x="0" y="388852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4</a:t>
            </a:r>
          </a:p>
        </p:txBody>
      </p:sp>
      <p:sp>
        <p:nvSpPr>
          <p:cNvPr id="14" name="Arrow: Pentagon 6">
            <a:extLst>
              <a:ext uri="{FF2B5EF4-FFF2-40B4-BE49-F238E27FC236}">
                <a16:creationId xmlns:a16="http://schemas.microsoft.com/office/drawing/2014/main" id="{1624ECA7-BFFB-4C14-B25A-A103C878CC2B}"/>
              </a:ext>
            </a:extLst>
          </p:cNvPr>
          <p:cNvSpPr/>
          <p:nvPr/>
        </p:nvSpPr>
        <p:spPr>
          <a:xfrm>
            <a:off x="0" y="4569495"/>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5</a:t>
            </a:r>
          </a:p>
        </p:txBody>
      </p:sp>
      <p:sp>
        <p:nvSpPr>
          <p:cNvPr id="15" name="Arrow: Pentagon 6">
            <a:extLst>
              <a:ext uri="{FF2B5EF4-FFF2-40B4-BE49-F238E27FC236}">
                <a16:creationId xmlns:a16="http://schemas.microsoft.com/office/drawing/2014/main" id="{1624ECA7-BFFB-4C14-B25A-A103C878CC2B}"/>
              </a:ext>
            </a:extLst>
          </p:cNvPr>
          <p:cNvSpPr/>
          <p:nvPr/>
        </p:nvSpPr>
        <p:spPr>
          <a:xfrm>
            <a:off x="0" y="5250464"/>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6</a:t>
            </a:r>
          </a:p>
        </p:txBody>
      </p:sp>
    </p:spTree>
    <p:extLst>
      <p:ext uri="{BB962C8B-B14F-4D97-AF65-F5344CB8AC3E}">
        <p14:creationId xmlns:p14="http://schemas.microsoft.com/office/powerpoint/2010/main" val="1101541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4"/>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18</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What Guidance do Returnees Need?</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1999" cy="5109090"/>
          </a:xfrm>
          <a:prstGeom prst="rect">
            <a:avLst/>
          </a:prstGeom>
        </p:spPr>
        <p:txBody>
          <a:bodyPr wrap="square" lIns="1097280" rIns="457200" anchor="t">
            <a:noAutofit/>
          </a:bodyPr>
          <a:lstStyle/>
          <a:p>
            <a:pPr>
              <a:lnSpc>
                <a:spcPct val="140000"/>
              </a:lnSpc>
              <a:spcBef>
                <a:spcPts val="600"/>
              </a:spcBef>
              <a:spcAft>
                <a:spcPts val="600"/>
              </a:spcAft>
            </a:pPr>
            <a:r>
              <a:rPr lang="en-US" sz="2400" dirty="0">
                <a:solidFill>
                  <a:schemeClr val="bg1"/>
                </a:solidFill>
                <a:latin typeface="Segoe UI"/>
                <a:cs typeface="Segoe UI"/>
              </a:rPr>
              <a:t>Please read all information carefully</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Decide if you agree to return, then sign affidavit and health declaration</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Arrive at the designated time at the meeting point</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What to do in case you have symptoms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There may be a changed environment; prepare a work plan.</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Enter contact information in your database or phone</a:t>
            </a:r>
          </a:p>
        </p:txBody>
      </p:sp>
      <p:sp>
        <p:nvSpPr>
          <p:cNvPr id="8" name="Arrow: Pentagon 6">
            <a:extLst>
              <a:ext uri="{FF2B5EF4-FFF2-40B4-BE49-F238E27FC236}">
                <a16:creationId xmlns:a16="http://schemas.microsoft.com/office/drawing/2014/main" id="{1624ECA7-BFFB-4C14-B25A-A103C878CC2B}"/>
              </a:ext>
            </a:extLst>
          </p:cNvPr>
          <p:cNvSpPr/>
          <p:nvPr/>
        </p:nvSpPr>
        <p:spPr>
          <a:xfrm>
            <a:off x="-1" y="1932479"/>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1</a:t>
            </a:r>
          </a:p>
        </p:txBody>
      </p:sp>
      <p:sp>
        <p:nvSpPr>
          <p:cNvPr id="9" name="Arrow: Pentagon 6">
            <a:extLst>
              <a:ext uri="{FF2B5EF4-FFF2-40B4-BE49-F238E27FC236}">
                <a16:creationId xmlns:a16="http://schemas.microsoft.com/office/drawing/2014/main" id="{1624ECA7-BFFB-4C14-B25A-A103C878CC2B}"/>
              </a:ext>
            </a:extLst>
          </p:cNvPr>
          <p:cNvSpPr/>
          <p:nvPr/>
        </p:nvSpPr>
        <p:spPr>
          <a:xfrm>
            <a:off x="0" y="2581803"/>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2</a:t>
            </a:r>
          </a:p>
        </p:txBody>
      </p:sp>
      <p:sp>
        <p:nvSpPr>
          <p:cNvPr id="11" name="Arrow: Pentagon 6">
            <a:extLst>
              <a:ext uri="{FF2B5EF4-FFF2-40B4-BE49-F238E27FC236}">
                <a16:creationId xmlns:a16="http://schemas.microsoft.com/office/drawing/2014/main" id="{1624ECA7-BFFB-4C14-B25A-A103C878CC2B}"/>
              </a:ext>
            </a:extLst>
          </p:cNvPr>
          <p:cNvSpPr/>
          <p:nvPr/>
        </p:nvSpPr>
        <p:spPr>
          <a:xfrm>
            <a:off x="0" y="324436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3</a:t>
            </a:r>
          </a:p>
        </p:txBody>
      </p:sp>
      <p:sp>
        <p:nvSpPr>
          <p:cNvPr id="13" name="Arrow: Pentagon 6">
            <a:extLst>
              <a:ext uri="{FF2B5EF4-FFF2-40B4-BE49-F238E27FC236}">
                <a16:creationId xmlns:a16="http://schemas.microsoft.com/office/drawing/2014/main" id="{1624ECA7-BFFB-4C14-B25A-A103C878CC2B}"/>
              </a:ext>
            </a:extLst>
          </p:cNvPr>
          <p:cNvSpPr/>
          <p:nvPr/>
        </p:nvSpPr>
        <p:spPr>
          <a:xfrm>
            <a:off x="0" y="388852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4</a:t>
            </a:r>
          </a:p>
        </p:txBody>
      </p:sp>
      <p:sp>
        <p:nvSpPr>
          <p:cNvPr id="14" name="Arrow: Pentagon 6">
            <a:extLst>
              <a:ext uri="{FF2B5EF4-FFF2-40B4-BE49-F238E27FC236}">
                <a16:creationId xmlns:a16="http://schemas.microsoft.com/office/drawing/2014/main" id="{1624ECA7-BFFB-4C14-B25A-A103C878CC2B}"/>
              </a:ext>
            </a:extLst>
          </p:cNvPr>
          <p:cNvSpPr/>
          <p:nvPr/>
        </p:nvSpPr>
        <p:spPr>
          <a:xfrm>
            <a:off x="0" y="4569495"/>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5</a:t>
            </a:r>
          </a:p>
        </p:txBody>
      </p:sp>
      <p:sp>
        <p:nvSpPr>
          <p:cNvPr id="15" name="Arrow: Pentagon 6">
            <a:extLst>
              <a:ext uri="{FF2B5EF4-FFF2-40B4-BE49-F238E27FC236}">
                <a16:creationId xmlns:a16="http://schemas.microsoft.com/office/drawing/2014/main" id="{1624ECA7-BFFB-4C14-B25A-A103C878CC2B}"/>
              </a:ext>
            </a:extLst>
          </p:cNvPr>
          <p:cNvSpPr/>
          <p:nvPr/>
        </p:nvSpPr>
        <p:spPr>
          <a:xfrm>
            <a:off x="0" y="5250464"/>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6</a:t>
            </a:r>
          </a:p>
        </p:txBody>
      </p:sp>
    </p:spTree>
    <p:extLst>
      <p:ext uri="{BB962C8B-B14F-4D97-AF65-F5344CB8AC3E}">
        <p14:creationId xmlns:p14="http://schemas.microsoft.com/office/powerpoint/2010/main" val="4099783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4"/>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19</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Topics for Orientation Session</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1999" cy="5109090"/>
          </a:xfrm>
          <a:prstGeom prst="rect">
            <a:avLst/>
          </a:prstGeom>
        </p:spPr>
        <p:txBody>
          <a:bodyPr wrap="square" lIns="1097280" rIns="457200" anchor="t">
            <a:noAutofit/>
          </a:bodyPr>
          <a:lstStyle/>
          <a:p>
            <a:pPr>
              <a:lnSpc>
                <a:spcPct val="140000"/>
              </a:lnSpc>
              <a:spcBef>
                <a:spcPts val="600"/>
              </a:spcBef>
              <a:spcAft>
                <a:spcPts val="600"/>
              </a:spcAft>
            </a:pPr>
            <a:r>
              <a:rPr lang="en-US" sz="2400" dirty="0">
                <a:solidFill>
                  <a:schemeClr val="bg1"/>
                </a:solidFill>
                <a:latin typeface="Segoe UI"/>
                <a:cs typeface="Segoe UI"/>
              </a:rPr>
              <a:t>Basic information on health and safety during Covid-19 pandemic</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Changes in normal functioning of universities because of pandemic</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Support facilities available</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The teaching challenge after reopening and alternatives available</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Useful contact information.</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Questions</a:t>
            </a:r>
          </a:p>
        </p:txBody>
      </p:sp>
      <p:sp>
        <p:nvSpPr>
          <p:cNvPr id="8" name="Arrow: Pentagon 6">
            <a:extLst>
              <a:ext uri="{FF2B5EF4-FFF2-40B4-BE49-F238E27FC236}">
                <a16:creationId xmlns:a16="http://schemas.microsoft.com/office/drawing/2014/main" id="{1624ECA7-BFFB-4C14-B25A-A103C878CC2B}"/>
              </a:ext>
            </a:extLst>
          </p:cNvPr>
          <p:cNvSpPr/>
          <p:nvPr/>
        </p:nvSpPr>
        <p:spPr>
          <a:xfrm>
            <a:off x="-1" y="1932479"/>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1</a:t>
            </a:r>
          </a:p>
        </p:txBody>
      </p:sp>
      <p:sp>
        <p:nvSpPr>
          <p:cNvPr id="9" name="Arrow: Pentagon 6">
            <a:extLst>
              <a:ext uri="{FF2B5EF4-FFF2-40B4-BE49-F238E27FC236}">
                <a16:creationId xmlns:a16="http://schemas.microsoft.com/office/drawing/2014/main" id="{1624ECA7-BFFB-4C14-B25A-A103C878CC2B}"/>
              </a:ext>
            </a:extLst>
          </p:cNvPr>
          <p:cNvSpPr/>
          <p:nvPr/>
        </p:nvSpPr>
        <p:spPr>
          <a:xfrm>
            <a:off x="0" y="2581803"/>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2</a:t>
            </a:r>
          </a:p>
        </p:txBody>
      </p:sp>
      <p:sp>
        <p:nvSpPr>
          <p:cNvPr id="11" name="Arrow: Pentagon 6">
            <a:extLst>
              <a:ext uri="{FF2B5EF4-FFF2-40B4-BE49-F238E27FC236}">
                <a16:creationId xmlns:a16="http://schemas.microsoft.com/office/drawing/2014/main" id="{1624ECA7-BFFB-4C14-B25A-A103C878CC2B}"/>
              </a:ext>
            </a:extLst>
          </p:cNvPr>
          <p:cNvSpPr/>
          <p:nvPr/>
        </p:nvSpPr>
        <p:spPr>
          <a:xfrm>
            <a:off x="0" y="324436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3</a:t>
            </a:r>
          </a:p>
        </p:txBody>
      </p:sp>
      <p:sp>
        <p:nvSpPr>
          <p:cNvPr id="13" name="Arrow: Pentagon 6">
            <a:extLst>
              <a:ext uri="{FF2B5EF4-FFF2-40B4-BE49-F238E27FC236}">
                <a16:creationId xmlns:a16="http://schemas.microsoft.com/office/drawing/2014/main" id="{1624ECA7-BFFB-4C14-B25A-A103C878CC2B}"/>
              </a:ext>
            </a:extLst>
          </p:cNvPr>
          <p:cNvSpPr/>
          <p:nvPr/>
        </p:nvSpPr>
        <p:spPr>
          <a:xfrm>
            <a:off x="0" y="388852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4</a:t>
            </a:r>
          </a:p>
        </p:txBody>
      </p:sp>
      <p:sp>
        <p:nvSpPr>
          <p:cNvPr id="14" name="Arrow: Pentagon 6">
            <a:extLst>
              <a:ext uri="{FF2B5EF4-FFF2-40B4-BE49-F238E27FC236}">
                <a16:creationId xmlns:a16="http://schemas.microsoft.com/office/drawing/2014/main" id="{1624ECA7-BFFB-4C14-B25A-A103C878CC2B}"/>
              </a:ext>
            </a:extLst>
          </p:cNvPr>
          <p:cNvSpPr/>
          <p:nvPr/>
        </p:nvSpPr>
        <p:spPr>
          <a:xfrm>
            <a:off x="0" y="4569495"/>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5</a:t>
            </a:r>
          </a:p>
        </p:txBody>
      </p:sp>
      <p:sp>
        <p:nvSpPr>
          <p:cNvPr id="15" name="Arrow: Pentagon 6">
            <a:extLst>
              <a:ext uri="{FF2B5EF4-FFF2-40B4-BE49-F238E27FC236}">
                <a16:creationId xmlns:a16="http://schemas.microsoft.com/office/drawing/2014/main" id="{1624ECA7-BFFB-4C14-B25A-A103C878CC2B}"/>
              </a:ext>
            </a:extLst>
          </p:cNvPr>
          <p:cNvSpPr/>
          <p:nvPr/>
        </p:nvSpPr>
        <p:spPr>
          <a:xfrm>
            <a:off x="0" y="5250464"/>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6</a:t>
            </a:r>
          </a:p>
        </p:txBody>
      </p:sp>
    </p:spTree>
    <p:extLst>
      <p:ext uri="{BB962C8B-B14F-4D97-AF65-F5344CB8AC3E}">
        <p14:creationId xmlns:p14="http://schemas.microsoft.com/office/powerpoint/2010/main" val="214781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533" y="5284855"/>
            <a:ext cx="10515600" cy="1325563"/>
          </a:xfrm>
        </p:spPr>
        <p:txBody>
          <a:bodyPr/>
          <a:lstStyle/>
          <a:p>
            <a:r>
              <a:rPr lang="en-US" dirty="0" smtClean="0"/>
              <a:t> </a:t>
            </a:r>
            <a:endParaRPr lang="en-US" dirty="0"/>
          </a:p>
        </p:txBody>
      </p:sp>
      <p:sp>
        <p:nvSpPr>
          <p:cNvPr id="3" name="Content Placeholder 2"/>
          <p:cNvSpPr>
            <a:spLocks noGrp="1"/>
          </p:cNvSpPr>
          <p:nvPr>
            <p:ph idx="1"/>
          </p:nvPr>
        </p:nvSpPr>
        <p:spPr>
          <a:xfrm>
            <a:off x="3226526" y="1841863"/>
            <a:ext cx="8127274" cy="4335100"/>
          </a:xfrm>
        </p:spPr>
        <p:txBody>
          <a:bodyPr>
            <a:normAutofit fontScale="92500"/>
          </a:bodyPr>
          <a:lstStyle/>
          <a:p>
            <a:pPr marL="0" indent="0" algn="just">
              <a:buNone/>
            </a:pPr>
            <a:r>
              <a:rPr lang="en-US" dirty="0" smtClean="0"/>
              <a:t>Mr. </a:t>
            </a:r>
            <a:r>
              <a:rPr lang="en-US" dirty="0"/>
              <a:t>Kashif Zaheer did his degree in Public Policy from NDU and worked almost for two years at the same institution as a faculty member. He joined parliament as legislative advisor and served the previous government in many legislative issues. Nowadays he is working as a faculty member at </a:t>
            </a:r>
            <a:r>
              <a:rPr lang="en-US" dirty="0" err="1"/>
              <a:t>Riphah</a:t>
            </a:r>
            <a:r>
              <a:rPr lang="en-US" dirty="0"/>
              <a:t> International University, Islamabad. In addition he is also the founder of Center of Policy Analysis and development. Recently he was spokesperson for Universities consortium against covid-19. By recognizing his efforts as an activist and social mobilizer he has been appointed as chairman of the Global Youth Association.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0" y="2025472"/>
            <a:ext cx="2599330" cy="2688196"/>
          </a:xfrm>
          <a:prstGeom prst="rect">
            <a:avLst/>
          </a:prstGeom>
        </p:spPr>
      </p:pic>
      <p:sp>
        <p:nvSpPr>
          <p:cNvPr id="6" name="Title 1"/>
          <p:cNvSpPr txBox="1">
            <a:spLocks/>
          </p:cNvSpPr>
          <p:nvPr/>
        </p:nvSpPr>
        <p:spPr>
          <a:xfrm>
            <a:off x="450759" y="414315"/>
            <a:ext cx="10903041" cy="1325563"/>
          </a:xfrm>
          <a:prstGeom prst="rect">
            <a:avLst/>
          </a:prstGeom>
          <a:solidFill>
            <a:schemeClr val="accent6">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b="1" dirty="0">
                <a:solidFill>
                  <a:schemeClr val="bg1"/>
                </a:solidFill>
                <a:latin typeface="+mn-lt"/>
              </a:rPr>
              <a:t>Presenter</a:t>
            </a:r>
          </a:p>
        </p:txBody>
      </p:sp>
    </p:spTree>
    <p:extLst>
      <p:ext uri="{BB962C8B-B14F-4D97-AF65-F5344CB8AC3E}">
        <p14:creationId xmlns:p14="http://schemas.microsoft.com/office/powerpoint/2010/main" val="3642597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6">
              <a:lumMod val="50000"/>
            </a:schemeClr>
          </a:solidFill>
        </p:spPr>
        <p:txBody>
          <a:bodyPr/>
          <a:lstStyle/>
          <a:p>
            <a:pPr algn="ctr"/>
            <a:r>
              <a:rPr lang="en-US" b="1" dirty="0">
                <a:solidFill>
                  <a:srgbClr val="FFFFFF"/>
                </a:solidFill>
                <a:latin typeface="+mn-lt"/>
              </a:rPr>
              <a:t>What Safety Arrangements are Needed? </a:t>
            </a:r>
          </a:p>
        </p:txBody>
      </p:sp>
      <p:sp>
        <p:nvSpPr>
          <p:cNvPr id="3" name="Content Placeholder 2"/>
          <p:cNvSpPr>
            <a:spLocks noGrp="1"/>
          </p:cNvSpPr>
          <p:nvPr>
            <p:ph idx="1"/>
          </p:nvPr>
        </p:nvSpPr>
        <p:spPr>
          <a:xfrm>
            <a:off x="0" y="1343532"/>
            <a:ext cx="12192000" cy="5514467"/>
          </a:xfrm>
          <a:solidFill>
            <a:schemeClr val="accent4">
              <a:lumMod val="20000"/>
              <a:lumOff val="80000"/>
            </a:schemeClr>
          </a:solidFill>
        </p:spPr>
        <p:txBody>
          <a:bodyPr lIns="457200" tIns="182880" rIns="457200" bIns="182880"/>
          <a:lstStyle/>
          <a:p>
            <a:r>
              <a:rPr lang="en-US" dirty="0"/>
              <a:t>HEC had issued an early set of guidelines to assist universities in protecting the safety and health of faculty, staff, and students. These can provide a starting point, but each university will need to update them in the light of its circumstances, and on the basis of accumulated evidence. </a:t>
            </a:r>
          </a:p>
          <a:p>
            <a:r>
              <a:rPr lang="en-US" dirty="0"/>
              <a:t>The checklist is attached as a starting point. </a:t>
            </a:r>
          </a:p>
          <a:p>
            <a:r>
              <a:rPr lang="en-US" dirty="0"/>
              <a:t>In order for these to be operationalized, universities will have to invest in relevant facilities. A checklist is provided to ensure that such facilities are in place.</a:t>
            </a:r>
          </a:p>
          <a:p>
            <a:r>
              <a:rPr lang="en-US" dirty="0"/>
              <a:t>There is a need to maintain strict surveillance over those who travel in and out of campus because of the possibility of attracting the virus. This includes service staff, transport staff, and day scholars.</a:t>
            </a:r>
          </a:p>
        </p:txBody>
      </p:sp>
    </p:spTree>
    <p:extLst>
      <p:ext uri="{BB962C8B-B14F-4D97-AF65-F5344CB8AC3E}">
        <p14:creationId xmlns:p14="http://schemas.microsoft.com/office/powerpoint/2010/main" val="2222831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4"/>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21</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Checklist of Safety SOPs</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1999" cy="5109090"/>
          </a:xfrm>
          <a:prstGeom prst="rect">
            <a:avLst/>
          </a:prstGeom>
        </p:spPr>
        <p:txBody>
          <a:bodyPr wrap="square" lIns="1097280" rIns="457200" anchor="t">
            <a:noAutofit/>
          </a:bodyPr>
          <a:lstStyle/>
          <a:p>
            <a:pPr>
              <a:lnSpc>
                <a:spcPct val="140000"/>
              </a:lnSpc>
              <a:spcBef>
                <a:spcPts val="600"/>
              </a:spcBef>
              <a:spcAft>
                <a:spcPts val="600"/>
              </a:spcAft>
            </a:pPr>
            <a:r>
              <a:rPr lang="en-US" sz="2400" dirty="0">
                <a:solidFill>
                  <a:schemeClr val="bg1"/>
                </a:solidFill>
                <a:latin typeface="Segoe UI"/>
                <a:cs typeface="Segoe UI"/>
              </a:rPr>
              <a:t>Wear a mask in public places, maintain good hygiene practices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Observe social distancing and prescribed protocols for public places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Regularly review updates on virus and safety policies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Use biometric identifiers or swipe cards when required</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Maintain a daily contact diary.</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In case of symptoms, follow prescribed </a:t>
            </a:r>
            <a:r>
              <a:rPr lang="en-US" sz="2400" dirty="0" err="1">
                <a:solidFill>
                  <a:schemeClr val="bg1"/>
                </a:solidFill>
                <a:latin typeface="Segoe UI" panose="020B0502040204020203" pitchFamily="34" charset="0"/>
                <a:ea typeface="Roboto" panose="02000000000000000000" pitchFamily="2" charset="0"/>
                <a:cs typeface="Segoe UI" panose="020B0502040204020203" pitchFamily="34" charset="0"/>
              </a:rPr>
              <a:t>proceduresphone</a:t>
            </a:r>
            <a:endPar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endParaRPr>
          </a:p>
        </p:txBody>
      </p:sp>
      <p:sp>
        <p:nvSpPr>
          <p:cNvPr id="8" name="Arrow: Pentagon 6">
            <a:extLst>
              <a:ext uri="{FF2B5EF4-FFF2-40B4-BE49-F238E27FC236}">
                <a16:creationId xmlns:a16="http://schemas.microsoft.com/office/drawing/2014/main" id="{1624ECA7-BFFB-4C14-B25A-A103C878CC2B}"/>
              </a:ext>
            </a:extLst>
          </p:cNvPr>
          <p:cNvSpPr/>
          <p:nvPr/>
        </p:nvSpPr>
        <p:spPr>
          <a:xfrm>
            <a:off x="-1" y="1932479"/>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1</a:t>
            </a:r>
          </a:p>
        </p:txBody>
      </p:sp>
      <p:sp>
        <p:nvSpPr>
          <p:cNvPr id="9" name="Arrow: Pentagon 6">
            <a:extLst>
              <a:ext uri="{FF2B5EF4-FFF2-40B4-BE49-F238E27FC236}">
                <a16:creationId xmlns:a16="http://schemas.microsoft.com/office/drawing/2014/main" id="{1624ECA7-BFFB-4C14-B25A-A103C878CC2B}"/>
              </a:ext>
            </a:extLst>
          </p:cNvPr>
          <p:cNvSpPr/>
          <p:nvPr/>
        </p:nvSpPr>
        <p:spPr>
          <a:xfrm>
            <a:off x="0" y="2581803"/>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2</a:t>
            </a:r>
          </a:p>
        </p:txBody>
      </p:sp>
      <p:sp>
        <p:nvSpPr>
          <p:cNvPr id="11" name="Arrow: Pentagon 6">
            <a:extLst>
              <a:ext uri="{FF2B5EF4-FFF2-40B4-BE49-F238E27FC236}">
                <a16:creationId xmlns:a16="http://schemas.microsoft.com/office/drawing/2014/main" id="{1624ECA7-BFFB-4C14-B25A-A103C878CC2B}"/>
              </a:ext>
            </a:extLst>
          </p:cNvPr>
          <p:cNvSpPr/>
          <p:nvPr/>
        </p:nvSpPr>
        <p:spPr>
          <a:xfrm>
            <a:off x="0" y="324436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3</a:t>
            </a:r>
          </a:p>
        </p:txBody>
      </p:sp>
      <p:sp>
        <p:nvSpPr>
          <p:cNvPr id="13" name="Arrow: Pentagon 6">
            <a:extLst>
              <a:ext uri="{FF2B5EF4-FFF2-40B4-BE49-F238E27FC236}">
                <a16:creationId xmlns:a16="http://schemas.microsoft.com/office/drawing/2014/main" id="{1624ECA7-BFFB-4C14-B25A-A103C878CC2B}"/>
              </a:ext>
            </a:extLst>
          </p:cNvPr>
          <p:cNvSpPr/>
          <p:nvPr/>
        </p:nvSpPr>
        <p:spPr>
          <a:xfrm>
            <a:off x="0" y="388852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4</a:t>
            </a:r>
          </a:p>
        </p:txBody>
      </p:sp>
      <p:sp>
        <p:nvSpPr>
          <p:cNvPr id="14" name="Arrow: Pentagon 6">
            <a:extLst>
              <a:ext uri="{FF2B5EF4-FFF2-40B4-BE49-F238E27FC236}">
                <a16:creationId xmlns:a16="http://schemas.microsoft.com/office/drawing/2014/main" id="{1624ECA7-BFFB-4C14-B25A-A103C878CC2B}"/>
              </a:ext>
            </a:extLst>
          </p:cNvPr>
          <p:cNvSpPr/>
          <p:nvPr/>
        </p:nvSpPr>
        <p:spPr>
          <a:xfrm>
            <a:off x="0" y="4569495"/>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5</a:t>
            </a:r>
          </a:p>
        </p:txBody>
      </p:sp>
      <p:sp>
        <p:nvSpPr>
          <p:cNvPr id="15" name="Arrow: Pentagon 6">
            <a:extLst>
              <a:ext uri="{FF2B5EF4-FFF2-40B4-BE49-F238E27FC236}">
                <a16:creationId xmlns:a16="http://schemas.microsoft.com/office/drawing/2014/main" id="{1624ECA7-BFFB-4C14-B25A-A103C878CC2B}"/>
              </a:ext>
            </a:extLst>
          </p:cNvPr>
          <p:cNvSpPr/>
          <p:nvPr/>
        </p:nvSpPr>
        <p:spPr>
          <a:xfrm>
            <a:off x="0" y="5250464"/>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6</a:t>
            </a:r>
          </a:p>
        </p:txBody>
      </p:sp>
    </p:spTree>
    <p:extLst>
      <p:ext uri="{BB962C8B-B14F-4D97-AF65-F5344CB8AC3E}">
        <p14:creationId xmlns:p14="http://schemas.microsoft.com/office/powerpoint/2010/main" val="2495766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4"/>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22</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Checklist of Support Arrangements</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1999" cy="5109090"/>
          </a:xfrm>
          <a:prstGeom prst="rect">
            <a:avLst/>
          </a:prstGeom>
        </p:spPr>
        <p:txBody>
          <a:bodyPr wrap="square" lIns="1097280" rIns="457200" anchor="t">
            <a:noAutofit/>
          </a:bodyPr>
          <a:lstStyle/>
          <a:p>
            <a:pPr>
              <a:lnSpc>
                <a:spcPct val="140000"/>
              </a:lnSpc>
              <a:spcBef>
                <a:spcPts val="600"/>
              </a:spcBef>
              <a:spcAft>
                <a:spcPts val="600"/>
              </a:spcAft>
            </a:pPr>
            <a:r>
              <a:rPr lang="en-US" sz="2400" dirty="0">
                <a:solidFill>
                  <a:schemeClr val="bg1"/>
                </a:solidFill>
                <a:latin typeface="Segoe UI"/>
                <a:cs typeface="Segoe UI"/>
              </a:rPr>
              <a:t>Placement of “distancing marks” in public places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Medical facilities, including campus doctors and designated hospital</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Space allocation policies (hostels, classrooms) based on social distancing</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Daily updates based on review of virus behavior (country, district, campus)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Awareness campaign.</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Regular contact with those working from home</a:t>
            </a:r>
          </a:p>
        </p:txBody>
      </p:sp>
      <p:sp>
        <p:nvSpPr>
          <p:cNvPr id="8" name="Arrow: Pentagon 6">
            <a:extLst>
              <a:ext uri="{FF2B5EF4-FFF2-40B4-BE49-F238E27FC236}">
                <a16:creationId xmlns:a16="http://schemas.microsoft.com/office/drawing/2014/main" id="{1624ECA7-BFFB-4C14-B25A-A103C878CC2B}"/>
              </a:ext>
            </a:extLst>
          </p:cNvPr>
          <p:cNvSpPr/>
          <p:nvPr/>
        </p:nvSpPr>
        <p:spPr>
          <a:xfrm>
            <a:off x="-1" y="1932479"/>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1</a:t>
            </a:r>
          </a:p>
        </p:txBody>
      </p:sp>
      <p:sp>
        <p:nvSpPr>
          <p:cNvPr id="9" name="Arrow: Pentagon 6">
            <a:extLst>
              <a:ext uri="{FF2B5EF4-FFF2-40B4-BE49-F238E27FC236}">
                <a16:creationId xmlns:a16="http://schemas.microsoft.com/office/drawing/2014/main" id="{1624ECA7-BFFB-4C14-B25A-A103C878CC2B}"/>
              </a:ext>
            </a:extLst>
          </p:cNvPr>
          <p:cNvSpPr/>
          <p:nvPr/>
        </p:nvSpPr>
        <p:spPr>
          <a:xfrm>
            <a:off x="0" y="2581803"/>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2</a:t>
            </a:r>
          </a:p>
        </p:txBody>
      </p:sp>
      <p:sp>
        <p:nvSpPr>
          <p:cNvPr id="11" name="Arrow: Pentagon 6">
            <a:extLst>
              <a:ext uri="{FF2B5EF4-FFF2-40B4-BE49-F238E27FC236}">
                <a16:creationId xmlns:a16="http://schemas.microsoft.com/office/drawing/2014/main" id="{1624ECA7-BFFB-4C14-B25A-A103C878CC2B}"/>
              </a:ext>
            </a:extLst>
          </p:cNvPr>
          <p:cNvSpPr/>
          <p:nvPr/>
        </p:nvSpPr>
        <p:spPr>
          <a:xfrm>
            <a:off x="0" y="324436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3</a:t>
            </a:r>
          </a:p>
        </p:txBody>
      </p:sp>
      <p:sp>
        <p:nvSpPr>
          <p:cNvPr id="13" name="Arrow: Pentagon 6">
            <a:extLst>
              <a:ext uri="{FF2B5EF4-FFF2-40B4-BE49-F238E27FC236}">
                <a16:creationId xmlns:a16="http://schemas.microsoft.com/office/drawing/2014/main" id="{1624ECA7-BFFB-4C14-B25A-A103C878CC2B}"/>
              </a:ext>
            </a:extLst>
          </p:cNvPr>
          <p:cNvSpPr/>
          <p:nvPr/>
        </p:nvSpPr>
        <p:spPr>
          <a:xfrm>
            <a:off x="0" y="388852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4</a:t>
            </a:r>
          </a:p>
        </p:txBody>
      </p:sp>
      <p:sp>
        <p:nvSpPr>
          <p:cNvPr id="14" name="Arrow: Pentagon 6">
            <a:extLst>
              <a:ext uri="{FF2B5EF4-FFF2-40B4-BE49-F238E27FC236}">
                <a16:creationId xmlns:a16="http://schemas.microsoft.com/office/drawing/2014/main" id="{1624ECA7-BFFB-4C14-B25A-A103C878CC2B}"/>
              </a:ext>
            </a:extLst>
          </p:cNvPr>
          <p:cNvSpPr/>
          <p:nvPr/>
        </p:nvSpPr>
        <p:spPr>
          <a:xfrm>
            <a:off x="0" y="4569495"/>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5</a:t>
            </a:r>
          </a:p>
        </p:txBody>
      </p:sp>
      <p:sp>
        <p:nvSpPr>
          <p:cNvPr id="15" name="Arrow: Pentagon 6">
            <a:extLst>
              <a:ext uri="{FF2B5EF4-FFF2-40B4-BE49-F238E27FC236}">
                <a16:creationId xmlns:a16="http://schemas.microsoft.com/office/drawing/2014/main" id="{1624ECA7-BFFB-4C14-B25A-A103C878CC2B}"/>
              </a:ext>
            </a:extLst>
          </p:cNvPr>
          <p:cNvSpPr/>
          <p:nvPr/>
        </p:nvSpPr>
        <p:spPr>
          <a:xfrm>
            <a:off x="0" y="5250464"/>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6</a:t>
            </a:r>
          </a:p>
        </p:txBody>
      </p:sp>
    </p:spTree>
    <p:extLst>
      <p:ext uri="{BB962C8B-B14F-4D97-AF65-F5344CB8AC3E}">
        <p14:creationId xmlns:p14="http://schemas.microsoft.com/office/powerpoint/2010/main" val="2147810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6">
              <a:lumMod val="50000"/>
            </a:schemeClr>
          </a:solidFill>
        </p:spPr>
        <p:txBody>
          <a:bodyPr/>
          <a:lstStyle/>
          <a:p>
            <a:pPr algn="ctr"/>
            <a:r>
              <a:rPr lang="en-US" b="1" dirty="0">
                <a:solidFill>
                  <a:srgbClr val="FFFFFF"/>
                </a:solidFill>
                <a:latin typeface="+mn-lt"/>
              </a:rPr>
              <a:t>What are the Options for Teaching? </a:t>
            </a:r>
          </a:p>
        </p:txBody>
      </p:sp>
      <p:sp>
        <p:nvSpPr>
          <p:cNvPr id="3" name="Content Placeholder 2"/>
          <p:cNvSpPr>
            <a:spLocks noGrp="1"/>
          </p:cNvSpPr>
          <p:nvPr>
            <p:ph idx="1"/>
          </p:nvPr>
        </p:nvSpPr>
        <p:spPr>
          <a:xfrm>
            <a:off x="0" y="1343532"/>
            <a:ext cx="12192000" cy="5514467"/>
          </a:xfrm>
          <a:solidFill>
            <a:schemeClr val="accent4">
              <a:lumMod val="20000"/>
              <a:lumOff val="80000"/>
            </a:schemeClr>
          </a:solidFill>
        </p:spPr>
        <p:txBody>
          <a:bodyPr lIns="457200" tIns="182880" rIns="457200" bIns="182880"/>
          <a:lstStyle/>
          <a:p>
            <a:r>
              <a:rPr lang="en-US" dirty="0"/>
              <a:t>In most places around the world, only a subset of students have been allowed or encouraged to return to campus, even in Fall Semester 2020</a:t>
            </a:r>
          </a:p>
          <a:p>
            <a:r>
              <a:rPr lang="en-US" dirty="0"/>
              <a:t>There is some uncertainty, but the likelihood is that Pakistani universities will have to make similar decisions.</a:t>
            </a:r>
          </a:p>
          <a:p>
            <a:r>
              <a:rPr lang="en-US" dirty="0"/>
              <a:t>Because some students will not return immediately, online education may have to continue, but in a blended form.</a:t>
            </a:r>
          </a:p>
          <a:p>
            <a:r>
              <a:rPr lang="en-US" dirty="0"/>
              <a:t>Quality issues in online and blended education will need to be addressed.</a:t>
            </a:r>
          </a:p>
          <a:p>
            <a:r>
              <a:rPr lang="en-US" dirty="0"/>
              <a:t>Universities need to distinguish between what (and who) can and cannot be taught online, so that only that arrangements are made for the latter.</a:t>
            </a:r>
          </a:p>
          <a:p>
            <a:r>
              <a:rPr lang="en-US" dirty="0"/>
              <a:t>Exams may also combine online and in-class components. </a:t>
            </a:r>
          </a:p>
        </p:txBody>
      </p:sp>
    </p:spTree>
    <p:extLst>
      <p:ext uri="{BB962C8B-B14F-4D97-AF65-F5344CB8AC3E}">
        <p14:creationId xmlns:p14="http://schemas.microsoft.com/office/powerpoint/2010/main" val="2679490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4"/>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24</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Checklist of Support Arrangements</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1999" cy="5109090"/>
          </a:xfrm>
          <a:prstGeom prst="rect">
            <a:avLst/>
          </a:prstGeom>
        </p:spPr>
        <p:txBody>
          <a:bodyPr wrap="square" lIns="1097280" rIns="457200" anchor="t">
            <a:noAutofit/>
          </a:bodyPr>
          <a:lstStyle/>
          <a:p>
            <a:pPr>
              <a:lnSpc>
                <a:spcPct val="140000"/>
              </a:lnSpc>
              <a:spcBef>
                <a:spcPts val="600"/>
              </a:spcBef>
              <a:spcAft>
                <a:spcPts val="600"/>
              </a:spcAft>
            </a:pPr>
            <a:r>
              <a:rPr lang="en-US" sz="2400" dirty="0">
                <a:solidFill>
                  <a:schemeClr val="bg1"/>
                </a:solidFill>
                <a:latin typeface="Segoe UI"/>
                <a:cs typeface="Segoe UI"/>
              </a:rPr>
              <a:t>Distinguish between what can and cannot be taught online</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Blended mode will be needed to accommodate returnees and others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The Online Readiness conditions will need to be strengthened</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To accommodate smaller classes, work hours may have to be extended</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Classrooms assignments, staggering, or splitting will be needed.</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Exams may have to be a combination of MCQs, online, and in-class</a:t>
            </a:r>
          </a:p>
        </p:txBody>
      </p:sp>
      <p:sp>
        <p:nvSpPr>
          <p:cNvPr id="8" name="Arrow: Pentagon 6">
            <a:extLst>
              <a:ext uri="{FF2B5EF4-FFF2-40B4-BE49-F238E27FC236}">
                <a16:creationId xmlns:a16="http://schemas.microsoft.com/office/drawing/2014/main" id="{1624ECA7-BFFB-4C14-B25A-A103C878CC2B}"/>
              </a:ext>
            </a:extLst>
          </p:cNvPr>
          <p:cNvSpPr/>
          <p:nvPr/>
        </p:nvSpPr>
        <p:spPr>
          <a:xfrm>
            <a:off x="-1" y="1932479"/>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1</a:t>
            </a:r>
          </a:p>
        </p:txBody>
      </p:sp>
      <p:sp>
        <p:nvSpPr>
          <p:cNvPr id="9" name="Arrow: Pentagon 6">
            <a:extLst>
              <a:ext uri="{FF2B5EF4-FFF2-40B4-BE49-F238E27FC236}">
                <a16:creationId xmlns:a16="http://schemas.microsoft.com/office/drawing/2014/main" id="{1624ECA7-BFFB-4C14-B25A-A103C878CC2B}"/>
              </a:ext>
            </a:extLst>
          </p:cNvPr>
          <p:cNvSpPr/>
          <p:nvPr/>
        </p:nvSpPr>
        <p:spPr>
          <a:xfrm>
            <a:off x="0" y="2581803"/>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2</a:t>
            </a:r>
          </a:p>
        </p:txBody>
      </p:sp>
      <p:sp>
        <p:nvSpPr>
          <p:cNvPr id="11" name="Arrow: Pentagon 6">
            <a:extLst>
              <a:ext uri="{FF2B5EF4-FFF2-40B4-BE49-F238E27FC236}">
                <a16:creationId xmlns:a16="http://schemas.microsoft.com/office/drawing/2014/main" id="{1624ECA7-BFFB-4C14-B25A-A103C878CC2B}"/>
              </a:ext>
            </a:extLst>
          </p:cNvPr>
          <p:cNvSpPr/>
          <p:nvPr/>
        </p:nvSpPr>
        <p:spPr>
          <a:xfrm>
            <a:off x="0" y="324436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3</a:t>
            </a:r>
          </a:p>
        </p:txBody>
      </p:sp>
      <p:sp>
        <p:nvSpPr>
          <p:cNvPr id="13" name="Arrow: Pentagon 6">
            <a:extLst>
              <a:ext uri="{FF2B5EF4-FFF2-40B4-BE49-F238E27FC236}">
                <a16:creationId xmlns:a16="http://schemas.microsoft.com/office/drawing/2014/main" id="{1624ECA7-BFFB-4C14-B25A-A103C878CC2B}"/>
              </a:ext>
            </a:extLst>
          </p:cNvPr>
          <p:cNvSpPr/>
          <p:nvPr/>
        </p:nvSpPr>
        <p:spPr>
          <a:xfrm>
            <a:off x="0" y="388852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4</a:t>
            </a:r>
          </a:p>
        </p:txBody>
      </p:sp>
      <p:sp>
        <p:nvSpPr>
          <p:cNvPr id="14" name="Arrow: Pentagon 6">
            <a:extLst>
              <a:ext uri="{FF2B5EF4-FFF2-40B4-BE49-F238E27FC236}">
                <a16:creationId xmlns:a16="http://schemas.microsoft.com/office/drawing/2014/main" id="{1624ECA7-BFFB-4C14-B25A-A103C878CC2B}"/>
              </a:ext>
            </a:extLst>
          </p:cNvPr>
          <p:cNvSpPr/>
          <p:nvPr/>
        </p:nvSpPr>
        <p:spPr>
          <a:xfrm>
            <a:off x="0" y="4569495"/>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5</a:t>
            </a:r>
          </a:p>
        </p:txBody>
      </p:sp>
      <p:sp>
        <p:nvSpPr>
          <p:cNvPr id="15" name="Arrow: Pentagon 6">
            <a:extLst>
              <a:ext uri="{FF2B5EF4-FFF2-40B4-BE49-F238E27FC236}">
                <a16:creationId xmlns:a16="http://schemas.microsoft.com/office/drawing/2014/main" id="{1624ECA7-BFFB-4C14-B25A-A103C878CC2B}"/>
              </a:ext>
            </a:extLst>
          </p:cNvPr>
          <p:cNvSpPr/>
          <p:nvPr/>
        </p:nvSpPr>
        <p:spPr>
          <a:xfrm>
            <a:off x="0" y="5250464"/>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6</a:t>
            </a:r>
          </a:p>
        </p:txBody>
      </p:sp>
    </p:spTree>
    <p:extLst>
      <p:ext uri="{BB962C8B-B14F-4D97-AF65-F5344CB8AC3E}">
        <p14:creationId xmlns:p14="http://schemas.microsoft.com/office/powerpoint/2010/main" val="4006148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3"/>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25</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Summary</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2000" cy="5109090"/>
          </a:xfrm>
          <a:prstGeom prst="rect">
            <a:avLst/>
          </a:prstGeom>
        </p:spPr>
        <p:txBody>
          <a:bodyPr wrap="square" lIns="457200" tIns="274320" rIns="457200" bIns="274320" anchor="t">
            <a:noAutofit/>
          </a:bodyPr>
          <a:lstStyle/>
          <a:p>
            <a:pPr marL="285750" indent="-285750">
              <a:lnSpc>
                <a:spcPct val="150000"/>
              </a:lnSpc>
              <a:spcAft>
                <a:spcPts val="800"/>
              </a:spcAft>
              <a:buFont typeface="Arial" panose="020B0604020202020204" pitchFamily="34" charset="0"/>
              <a:buChar char="•"/>
            </a:pPr>
            <a:r>
              <a:rPr lang="en-US" sz="2400" dirty="0">
                <a:solidFill>
                  <a:schemeClr val="bg1"/>
                </a:solidFill>
                <a:latin typeface="Segoe UI"/>
                <a:cs typeface="Segoe UI"/>
              </a:rPr>
              <a:t>VCs who are trying to decide when to reopen after 15 July can look at the considerations used by international institutions. These include:</a:t>
            </a:r>
          </a:p>
          <a:p>
            <a:pPr marL="285750" indent="-285750">
              <a:lnSpc>
                <a:spcPct val="150000"/>
              </a:lnSpc>
              <a:spcAft>
                <a:spcPts val="800"/>
              </a:spcAft>
              <a:buFont typeface="Arial" panose="020B0604020202020204" pitchFamily="34" charset="0"/>
              <a:buChar char="•"/>
            </a:pPr>
            <a:r>
              <a:rPr lang="en-US" sz="2400" dirty="0">
                <a:solidFill>
                  <a:schemeClr val="bg1"/>
                </a:solidFill>
                <a:latin typeface="Segoe UI"/>
                <a:cs typeface="Segoe UI"/>
              </a:rPr>
              <a:t>The state of the epidemic in their region: Where the incidence of new cases and deaths is high, universities have tended to delay or defer the decision.</a:t>
            </a:r>
          </a:p>
          <a:p>
            <a:pPr marL="285750" indent="-285750">
              <a:lnSpc>
                <a:spcPct val="150000"/>
              </a:lnSpc>
              <a:spcAft>
                <a:spcPts val="800"/>
              </a:spcAft>
              <a:buFont typeface="Arial" panose="020B0604020202020204" pitchFamily="34" charset="0"/>
              <a:buChar char="•"/>
            </a:pPr>
            <a:r>
              <a:rPr lang="en-US" sz="2400" dirty="0">
                <a:solidFill>
                  <a:schemeClr val="bg1"/>
                </a:solidFill>
                <a:latin typeface="Segoe UI"/>
                <a:cs typeface="Segoe UI"/>
              </a:rPr>
              <a:t>University’s own preparedness: Universities have retooled their infrastructure and policies to prepare campuses for reopening</a:t>
            </a:r>
          </a:p>
          <a:p>
            <a:pPr marL="285750" indent="-285750">
              <a:lnSpc>
                <a:spcPct val="150000"/>
              </a:lnSpc>
              <a:spcAft>
                <a:spcPts val="800"/>
              </a:spcAft>
              <a:buFont typeface="Arial" panose="020B0604020202020204" pitchFamily="34" charset="0"/>
              <a:buChar char="•"/>
            </a:pPr>
            <a:r>
              <a:rPr lang="en-US" sz="2400" dirty="0">
                <a:solidFill>
                  <a:schemeClr val="bg1"/>
                </a:solidFill>
                <a:latin typeface="Segoe UI"/>
                <a:cs typeface="Segoe UI"/>
              </a:rPr>
              <a:t>Student demand: if student demand is high, it has led to faster responses.</a:t>
            </a:r>
          </a:p>
        </p:txBody>
      </p:sp>
    </p:spTree>
    <p:extLst>
      <p:ext uri="{BB962C8B-B14F-4D97-AF65-F5344CB8AC3E}">
        <p14:creationId xmlns:p14="http://schemas.microsoft.com/office/powerpoint/2010/main" val="754252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50772"/>
            <a:ext cx="12192000" cy="1325563"/>
          </a:xfrm>
          <a:prstGeom prst="rect">
            <a:avLst/>
          </a:prstGeom>
          <a:solidFill>
            <a:schemeClr val="accent6">
              <a:lumMod val="5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600" b="1" dirty="0" smtClean="0">
                <a:solidFill>
                  <a:srgbClr val="FFFFFF"/>
                </a:solidFill>
                <a:latin typeface="+mn-lt"/>
              </a:rPr>
              <a:t>Q &amp; A</a:t>
            </a:r>
            <a:endParaRPr lang="en-US" sz="9600" b="1" dirty="0">
              <a:solidFill>
                <a:srgbClr val="FFFFFF"/>
              </a:solidFill>
              <a:latin typeface="+mn-lt"/>
            </a:endParaRPr>
          </a:p>
        </p:txBody>
      </p:sp>
    </p:spTree>
    <p:extLst>
      <p:ext uri="{BB962C8B-B14F-4D97-AF65-F5344CB8AC3E}">
        <p14:creationId xmlns:p14="http://schemas.microsoft.com/office/powerpoint/2010/main" val="3974499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txBody>
          <a:bodyPr/>
          <a:lstStyle/>
          <a:p>
            <a:r>
              <a:rPr lang="en-US" b="1" dirty="0">
                <a:solidFill>
                  <a:srgbClr val="FFFFFF"/>
                </a:solidFill>
                <a:latin typeface="+mn-lt"/>
              </a:rPr>
              <a:t>Background</a:t>
            </a:r>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r>
              <a:rPr lang="en-US" dirty="0" smtClean="0"/>
              <a:t>On </a:t>
            </a:r>
            <a:r>
              <a:rPr lang="en-US" dirty="0"/>
              <a:t>27 February 2020, Pakistan reported its first two patients of </a:t>
            </a:r>
            <a:r>
              <a:rPr lang="en-US" dirty="0" smtClean="0"/>
              <a:t>COVID-19 </a:t>
            </a:r>
            <a:r>
              <a:rPr lang="en-US" dirty="0"/>
              <a:t>who </a:t>
            </a:r>
            <a:r>
              <a:rPr lang="en-US" dirty="0" smtClean="0"/>
              <a:t>traveled </a:t>
            </a:r>
            <a:r>
              <a:rPr lang="en-US" dirty="0"/>
              <a:t>back to </a:t>
            </a:r>
            <a:r>
              <a:rPr lang="en-US" dirty="0" smtClean="0"/>
              <a:t>Pakistan. </a:t>
            </a:r>
          </a:p>
          <a:p>
            <a:r>
              <a:rPr lang="en-US" dirty="0" smtClean="0"/>
              <a:t>WHO enforced Pakistan to take severe action</a:t>
            </a:r>
          </a:p>
          <a:p>
            <a:r>
              <a:rPr lang="en-US" dirty="0" smtClean="0"/>
              <a:t>Pakistan closes its border with Iran and China</a:t>
            </a:r>
          </a:p>
          <a:p>
            <a:r>
              <a:rPr lang="en-US" dirty="0" smtClean="0"/>
              <a:t>CAA started screening at airports and started quarantine</a:t>
            </a:r>
          </a:p>
          <a:p>
            <a:r>
              <a:rPr lang="en-US" i="1" dirty="0"/>
              <a:t>The National Action Plan for The Corona Virus Disease (COVID-19) Pakistan</a:t>
            </a:r>
            <a:r>
              <a:rPr lang="en-US" dirty="0" smtClean="0"/>
              <a:t> </a:t>
            </a:r>
            <a:r>
              <a:rPr lang="en-US" dirty="0"/>
              <a:t> </a:t>
            </a:r>
            <a:endParaRPr lang="en-US" dirty="0" smtClean="0"/>
          </a:p>
          <a:p>
            <a:r>
              <a:rPr lang="en-US" dirty="0" smtClean="0"/>
              <a:t>Campaigns traditional </a:t>
            </a:r>
            <a:r>
              <a:rPr lang="en-US" dirty="0"/>
              <a:t>media and social media outlets to increase awareness</a:t>
            </a:r>
            <a:endParaRPr lang="en-US" dirty="0" smtClean="0"/>
          </a:p>
        </p:txBody>
      </p:sp>
    </p:spTree>
    <p:extLst>
      <p:ext uri="{BB962C8B-B14F-4D97-AF65-F5344CB8AC3E}">
        <p14:creationId xmlns:p14="http://schemas.microsoft.com/office/powerpoint/2010/main" val="2661706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txBody>
          <a:bodyPr/>
          <a:lstStyle/>
          <a:p>
            <a:r>
              <a:rPr lang="en-US" b="1" dirty="0" smtClean="0">
                <a:solidFill>
                  <a:srgbClr val="FFFFFF"/>
                </a:solidFill>
                <a:latin typeface="+mn-lt"/>
              </a:rPr>
              <a:t>Issues and response </a:t>
            </a:r>
            <a:endParaRPr lang="en-US" b="1" dirty="0">
              <a:solidFill>
                <a:srgbClr val="FFFFFF"/>
              </a:solidFill>
              <a:latin typeface="+mn-lt"/>
            </a:endParaRPr>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r>
              <a:rPr lang="en-US" dirty="0" smtClean="0"/>
              <a:t>Inconsistent </a:t>
            </a:r>
            <a:r>
              <a:rPr lang="en-US" dirty="0"/>
              <a:t>implementation of immigration </a:t>
            </a:r>
            <a:r>
              <a:rPr lang="en-US" dirty="0" smtClean="0"/>
              <a:t>policies at Airports</a:t>
            </a:r>
          </a:p>
          <a:p>
            <a:r>
              <a:rPr lang="en-US" dirty="0" smtClean="0"/>
              <a:t>PPES and testing kits</a:t>
            </a:r>
          </a:p>
          <a:p>
            <a:r>
              <a:rPr lang="en-US" dirty="0" smtClean="0"/>
              <a:t>Inconsistent </a:t>
            </a:r>
            <a:r>
              <a:rPr lang="en-US" dirty="0"/>
              <a:t>implementation of government </a:t>
            </a:r>
            <a:r>
              <a:rPr lang="en-US" dirty="0" smtClean="0"/>
              <a:t>policies</a:t>
            </a:r>
          </a:p>
          <a:p>
            <a:r>
              <a:rPr lang="en-US" dirty="0" smtClean="0"/>
              <a:t>False information</a:t>
            </a:r>
          </a:p>
          <a:p>
            <a:r>
              <a:rPr lang="en-US" dirty="0" smtClean="0"/>
              <a:t>Judicial Activism</a:t>
            </a:r>
          </a:p>
          <a:p>
            <a:r>
              <a:rPr lang="en-US" dirty="0" smtClean="0"/>
              <a:t>Black-market </a:t>
            </a:r>
            <a:r>
              <a:rPr lang="en-US" dirty="0"/>
              <a:t>selling of protective goods to the </a:t>
            </a:r>
            <a:r>
              <a:rPr lang="en-US" dirty="0" smtClean="0"/>
              <a:t>public</a:t>
            </a:r>
          </a:p>
          <a:p>
            <a:r>
              <a:rPr lang="en-US" dirty="0"/>
              <a:t>lockdown cities and markets </a:t>
            </a:r>
            <a:endParaRPr lang="en-US" dirty="0" smtClean="0"/>
          </a:p>
          <a:p>
            <a:r>
              <a:rPr lang="en-US" dirty="0"/>
              <a:t>P</a:t>
            </a:r>
            <a:r>
              <a:rPr lang="en-US" dirty="0" smtClean="0"/>
              <a:t>ackage </a:t>
            </a:r>
            <a:r>
              <a:rPr lang="en-US" dirty="0"/>
              <a:t>worth 900 billion Pakistani </a:t>
            </a:r>
            <a:r>
              <a:rPr lang="en-US" dirty="0" smtClean="0"/>
              <a:t>rupees for low income groups</a:t>
            </a:r>
          </a:p>
          <a:p>
            <a:endParaRPr lang="en-US" dirty="0" smtClean="0"/>
          </a:p>
          <a:p>
            <a:endParaRPr lang="en-US" dirty="0" smtClean="0"/>
          </a:p>
        </p:txBody>
      </p:sp>
    </p:spTree>
    <p:extLst>
      <p:ext uri="{BB962C8B-B14F-4D97-AF65-F5344CB8AC3E}">
        <p14:creationId xmlns:p14="http://schemas.microsoft.com/office/powerpoint/2010/main" val="335561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7905BA41-EE6E-4F80-8636-447F22DD729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136F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DEC3263-2022-4D22-94C1-07E9DE00589A}"/>
              </a:ext>
            </a:extLst>
          </p:cNvPr>
          <p:cNvSpPr>
            <a:spLocks noGrp="1"/>
          </p:cNvSpPr>
          <p:nvPr>
            <p:ph type="ctrTitle"/>
          </p:nvPr>
        </p:nvSpPr>
        <p:spPr>
          <a:xfrm>
            <a:off x="2239474" y="2746201"/>
            <a:ext cx="8495070" cy="1784402"/>
          </a:xfrm>
        </p:spPr>
        <p:txBody>
          <a:bodyPr anchor="b">
            <a:normAutofit/>
          </a:bodyPr>
          <a:lstStyle/>
          <a:p>
            <a:r>
              <a:rPr lang="en-US" b="1" dirty="0">
                <a:solidFill>
                  <a:srgbClr val="FFFFFF"/>
                </a:solidFill>
                <a:latin typeface="+mn-lt"/>
              </a:rPr>
              <a:t>Reopening of Universities</a:t>
            </a:r>
          </a:p>
        </p:txBody>
      </p:sp>
      <p:sp>
        <p:nvSpPr>
          <p:cNvPr id="3" name="Subtitle 2">
            <a:extLst>
              <a:ext uri="{FF2B5EF4-FFF2-40B4-BE49-F238E27FC236}">
                <a16:creationId xmlns:a16="http://schemas.microsoft.com/office/drawing/2014/main" id="{6AAD8D9B-9ED2-4589-B2C8-EE68A42B97A4}"/>
              </a:ext>
            </a:extLst>
          </p:cNvPr>
          <p:cNvSpPr>
            <a:spLocks noGrp="1"/>
          </p:cNvSpPr>
          <p:nvPr>
            <p:ph type="subTitle" idx="1"/>
          </p:nvPr>
        </p:nvSpPr>
        <p:spPr>
          <a:xfrm>
            <a:off x="1848465" y="5258851"/>
            <a:ext cx="8495070" cy="904005"/>
          </a:xfrm>
        </p:spPr>
        <p:txBody>
          <a:bodyPr>
            <a:normAutofit/>
          </a:bodyPr>
          <a:lstStyle/>
          <a:p>
            <a:pPr algn="r"/>
            <a:r>
              <a:rPr lang="en-US" dirty="0">
                <a:solidFill>
                  <a:srgbClr val="FFFFFF"/>
                </a:solidFill>
              </a:rPr>
              <a:t>June 23</a:t>
            </a:r>
            <a:r>
              <a:rPr lang="en-US" baseline="30000" dirty="0">
                <a:solidFill>
                  <a:srgbClr val="FFFFFF"/>
                </a:solidFill>
              </a:rPr>
              <a:t>rd</a:t>
            </a:r>
            <a:r>
              <a:rPr lang="en-US" dirty="0">
                <a:solidFill>
                  <a:srgbClr val="FFFFFF"/>
                </a:solidFill>
              </a:rPr>
              <a:t> 2020</a:t>
            </a:r>
          </a:p>
          <a:p>
            <a:pPr algn="r"/>
            <a:r>
              <a:rPr lang="en-US" dirty="0">
                <a:solidFill>
                  <a:srgbClr val="FFFFFF"/>
                </a:solidFill>
              </a:rPr>
              <a:t>Higher Education Commission</a:t>
            </a:r>
          </a:p>
        </p:txBody>
      </p:sp>
      <p:sp>
        <p:nvSpPr>
          <p:cNvPr id="1029" name="Oval 72">
            <a:extLst>
              <a:ext uri="{FF2B5EF4-FFF2-40B4-BE49-F238E27FC236}">
                <a16:creationId xmlns:a16="http://schemas.microsoft.com/office/drawing/2014/main" id="{CD7549B2-EE05-4558-8C64-AC46755F2B2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rgbClr val="00D5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A picture containing clock&#10;&#10;Description automatically generated">
            <a:extLst>
              <a:ext uri="{FF2B5EF4-FFF2-40B4-BE49-F238E27FC236}">
                <a16:creationId xmlns:a16="http://schemas.microsoft.com/office/drawing/2014/main" id="{FF2815F0-1F35-430D-9023-05F3E921A59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84925" y="1371601"/>
            <a:ext cx="1022151" cy="1175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57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txBody>
          <a:bodyPr/>
          <a:lstStyle/>
          <a:p>
            <a:r>
              <a:rPr lang="en-US" b="1" dirty="0">
                <a:solidFill>
                  <a:srgbClr val="FFFFFF"/>
                </a:solidFill>
                <a:latin typeface="+mn-lt"/>
              </a:rPr>
              <a:t>Background</a:t>
            </a:r>
          </a:p>
        </p:txBody>
      </p:sp>
      <p:sp>
        <p:nvSpPr>
          <p:cNvPr id="3" name="Content Placeholder 2"/>
          <p:cNvSpPr>
            <a:spLocks noGrp="1"/>
          </p:cNvSpPr>
          <p:nvPr>
            <p:ph idx="1"/>
          </p:nvPr>
        </p:nvSpPr>
        <p:spPr>
          <a:solidFill>
            <a:schemeClr val="accent4">
              <a:lumMod val="20000"/>
              <a:lumOff val="80000"/>
            </a:schemeClr>
          </a:solidFill>
        </p:spPr>
        <p:txBody>
          <a:bodyPr/>
          <a:lstStyle/>
          <a:p>
            <a:r>
              <a:rPr lang="en-US" dirty="0"/>
              <a:t>The government has decided that all educational institutions will be reopened in a planned and gradual manner.</a:t>
            </a:r>
          </a:p>
          <a:p>
            <a:r>
              <a:rPr lang="en-US" dirty="0"/>
              <a:t>The purpose of today’s meeting is to collect the views of the Vice Chancellors so that the Education Ministry and NCC can be informed accordingly.</a:t>
            </a:r>
          </a:p>
          <a:p>
            <a:r>
              <a:rPr lang="en-US" dirty="0"/>
              <a:t>We have organized this in the form of questions</a:t>
            </a:r>
          </a:p>
        </p:txBody>
      </p:sp>
    </p:spTree>
    <p:extLst>
      <p:ext uri="{BB962C8B-B14F-4D97-AF65-F5344CB8AC3E}">
        <p14:creationId xmlns:p14="http://schemas.microsoft.com/office/powerpoint/2010/main" val="4205563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4"/>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7</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QUESTIONS</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1999" cy="5109090"/>
          </a:xfrm>
          <a:prstGeom prst="rect">
            <a:avLst/>
          </a:prstGeom>
        </p:spPr>
        <p:txBody>
          <a:bodyPr wrap="square" lIns="1097280" rIns="457200" anchor="t">
            <a:noAutofit/>
          </a:bodyPr>
          <a:lstStyle/>
          <a:p>
            <a:pPr>
              <a:lnSpc>
                <a:spcPct val="150000"/>
              </a:lnSpc>
              <a:spcAft>
                <a:spcPts val="800"/>
              </a:spcAft>
            </a:pPr>
            <a:r>
              <a:rPr lang="en-US" sz="2400" dirty="0">
                <a:solidFill>
                  <a:schemeClr val="bg1"/>
                </a:solidFill>
                <a:latin typeface="Segoe UI"/>
                <a:cs typeface="Segoe UI"/>
              </a:rPr>
              <a:t>When should universities be reopened? 15 July? Later? Earlier?</a:t>
            </a:r>
          </a:p>
          <a:p>
            <a:pPr>
              <a:lnSpc>
                <a:spcPct val="150000"/>
              </a:lnSpc>
              <a:spcAft>
                <a:spcPts val="800"/>
              </a:spcAft>
            </a:pPr>
            <a:r>
              <a:rPr lang="en-US" sz="2400" dirty="0">
                <a:solidFill>
                  <a:schemeClr val="bg1"/>
                </a:solidFill>
                <a:latin typeface="Segoe UI"/>
                <a:cs typeface="Segoe UI"/>
              </a:rPr>
              <a:t>Should all universities be reopened at the same time?</a:t>
            </a:r>
          </a:p>
          <a:p>
            <a:pPr>
              <a:lnSpc>
                <a:spcPct val="150000"/>
              </a:lnSpc>
              <a:spcAft>
                <a:spcPts val="800"/>
              </a:spcAft>
            </a:pPr>
            <a:r>
              <a:rPr lang="en-US" sz="2400" dirty="0">
                <a:solidFill>
                  <a:schemeClr val="bg1"/>
                </a:solidFill>
                <a:latin typeface="Segoe UI"/>
                <a:cs typeface="Segoe UI"/>
              </a:rPr>
              <a:t>Should all students return at the same time, or only a subset? Which subset?</a:t>
            </a:r>
          </a:p>
          <a:p>
            <a:pPr>
              <a:lnSpc>
                <a:spcPct val="150000"/>
              </a:lnSpc>
              <a:spcAft>
                <a:spcPts val="800"/>
              </a:spcAft>
            </a:pPr>
            <a:r>
              <a:rPr lang="en-US" sz="2400" dirty="0">
                <a:solidFill>
                  <a:schemeClr val="bg1"/>
                </a:solidFill>
                <a:latin typeface="Segoe UI"/>
                <a:cs typeface="Segoe UI"/>
              </a:rPr>
              <a:t>What information should the university provide to returnees?</a:t>
            </a:r>
          </a:p>
          <a:p>
            <a:pPr>
              <a:lnSpc>
                <a:spcPct val="150000"/>
              </a:lnSpc>
              <a:spcAft>
                <a:spcPts val="800"/>
              </a:spcAft>
            </a:pPr>
            <a:r>
              <a:rPr lang="en-US" sz="2400" dirty="0">
                <a:solidFill>
                  <a:schemeClr val="bg1"/>
                </a:solidFill>
                <a:latin typeface="Segoe UI"/>
                <a:cs typeface="Segoe UI"/>
              </a:rPr>
              <a:t>What protective arrangements/ SOPs are needed? Do we have them?</a:t>
            </a:r>
          </a:p>
          <a:p>
            <a:pPr>
              <a:lnSpc>
                <a:spcPct val="150000"/>
              </a:lnSpc>
              <a:spcAft>
                <a:spcPts val="800"/>
              </a:spcAft>
            </a:pPr>
            <a:r>
              <a:rPr lang="en-US" sz="2400" dirty="0">
                <a:solidFill>
                  <a:schemeClr val="bg1"/>
                </a:solidFill>
                <a:latin typeface="Segoe UI"/>
                <a:cs typeface="Segoe UI"/>
              </a:rPr>
              <a:t>If only a subset of students returns, what should be the teaching system?</a:t>
            </a:r>
          </a:p>
        </p:txBody>
      </p:sp>
      <p:sp>
        <p:nvSpPr>
          <p:cNvPr id="8" name="Arrow: Pentagon 6">
            <a:extLst>
              <a:ext uri="{FF2B5EF4-FFF2-40B4-BE49-F238E27FC236}">
                <a16:creationId xmlns:a16="http://schemas.microsoft.com/office/drawing/2014/main" id="{1624ECA7-BFFB-4C14-B25A-A103C878CC2B}"/>
              </a:ext>
            </a:extLst>
          </p:cNvPr>
          <p:cNvSpPr/>
          <p:nvPr/>
        </p:nvSpPr>
        <p:spPr>
          <a:xfrm>
            <a:off x="-1" y="1932479"/>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1</a:t>
            </a:r>
          </a:p>
        </p:txBody>
      </p:sp>
      <p:sp>
        <p:nvSpPr>
          <p:cNvPr id="9" name="Arrow: Pentagon 6">
            <a:extLst>
              <a:ext uri="{FF2B5EF4-FFF2-40B4-BE49-F238E27FC236}">
                <a16:creationId xmlns:a16="http://schemas.microsoft.com/office/drawing/2014/main" id="{1624ECA7-BFFB-4C14-B25A-A103C878CC2B}"/>
              </a:ext>
            </a:extLst>
          </p:cNvPr>
          <p:cNvSpPr/>
          <p:nvPr/>
        </p:nvSpPr>
        <p:spPr>
          <a:xfrm>
            <a:off x="0" y="2581803"/>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2</a:t>
            </a:r>
          </a:p>
        </p:txBody>
      </p:sp>
      <p:sp>
        <p:nvSpPr>
          <p:cNvPr id="11" name="Arrow: Pentagon 6">
            <a:extLst>
              <a:ext uri="{FF2B5EF4-FFF2-40B4-BE49-F238E27FC236}">
                <a16:creationId xmlns:a16="http://schemas.microsoft.com/office/drawing/2014/main" id="{1624ECA7-BFFB-4C14-B25A-A103C878CC2B}"/>
              </a:ext>
            </a:extLst>
          </p:cNvPr>
          <p:cNvSpPr/>
          <p:nvPr/>
        </p:nvSpPr>
        <p:spPr>
          <a:xfrm>
            <a:off x="0" y="324436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3</a:t>
            </a:r>
          </a:p>
        </p:txBody>
      </p:sp>
      <p:sp>
        <p:nvSpPr>
          <p:cNvPr id="13" name="Arrow: Pentagon 6">
            <a:extLst>
              <a:ext uri="{FF2B5EF4-FFF2-40B4-BE49-F238E27FC236}">
                <a16:creationId xmlns:a16="http://schemas.microsoft.com/office/drawing/2014/main" id="{1624ECA7-BFFB-4C14-B25A-A103C878CC2B}"/>
              </a:ext>
            </a:extLst>
          </p:cNvPr>
          <p:cNvSpPr/>
          <p:nvPr/>
        </p:nvSpPr>
        <p:spPr>
          <a:xfrm>
            <a:off x="0" y="388852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4</a:t>
            </a:r>
          </a:p>
        </p:txBody>
      </p:sp>
      <p:sp>
        <p:nvSpPr>
          <p:cNvPr id="14" name="Arrow: Pentagon 6">
            <a:extLst>
              <a:ext uri="{FF2B5EF4-FFF2-40B4-BE49-F238E27FC236}">
                <a16:creationId xmlns:a16="http://schemas.microsoft.com/office/drawing/2014/main" id="{1624ECA7-BFFB-4C14-B25A-A103C878CC2B}"/>
              </a:ext>
            </a:extLst>
          </p:cNvPr>
          <p:cNvSpPr/>
          <p:nvPr/>
        </p:nvSpPr>
        <p:spPr>
          <a:xfrm>
            <a:off x="0" y="4569495"/>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5</a:t>
            </a:r>
          </a:p>
        </p:txBody>
      </p:sp>
      <p:sp>
        <p:nvSpPr>
          <p:cNvPr id="15" name="Arrow: Pentagon 6">
            <a:extLst>
              <a:ext uri="{FF2B5EF4-FFF2-40B4-BE49-F238E27FC236}">
                <a16:creationId xmlns:a16="http://schemas.microsoft.com/office/drawing/2014/main" id="{1624ECA7-BFFB-4C14-B25A-A103C878CC2B}"/>
              </a:ext>
            </a:extLst>
          </p:cNvPr>
          <p:cNvSpPr/>
          <p:nvPr/>
        </p:nvSpPr>
        <p:spPr>
          <a:xfrm>
            <a:off x="0" y="5250464"/>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6</a:t>
            </a:r>
          </a:p>
        </p:txBody>
      </p:sp>
    </p:spTree>
    <p:extLst>
      <p:ext uri="{BB962C8B-B14F-4D97-AF65-F5344CB8AC3E}">
        <p14:creationId xmlns:p14="http://schemas.microsoft.com/office/powerpoint/2010/main" val="226699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6">
              <a:lumMod val="50000"/>
            </a:schemeClr>
          </a:solidFill>
        </p:spPr>
        <p:txBody>
          <a:bodyPr/>
          <a:lstStyle/>
          <a:p>
            <a:pPr algn="ctr"/>
            <a:r>
              <a:rPr lang="en-US" b="1" dirty="0">
                <a:solidFill>
                  <a:srgbClr val="FFFFFF"/>
                </a:solidFill>
                <a:latin typeface="+mn-lt"/>
              </a:rPr>
              <a:t>When Should Universities be Reopened? </a:t>
            </a:r>
          </a:p>
        </p:txBody>
      </p:sp>
      <p:sp>
        <p:nvSpPr>
          <p:cNvPr id="3" name="Content Placeholder 2"/>
          <p:cNvSpPr>
            <a:spLocks noGrp="1"/>
          </p:cNvSpPr>
          <p:nvPr>
            <p:ph idx="1"/>
          </p:nvPr>
        </p:nvSpPr>
        <p:spPr>
          <a:xfrm>
            <a:off x="0" y="1343532"/>
            <a:ext cx="12192000" cy="5514467"/>
          </a:xfrm>
          <a:solidFill>
            <a:schemeClr val="accent4">
              <a:lumMod val="20000"/>
              <a:lumOff val="80000"/>
            </a:schemeClr>
          </a:solidFill>
        </p:spPr>
        <p:txBody>
          <a:bodyPr lIns="457200" tIns="182880" rIns="457200" bIns="182880"/>
          <a:lstStyle/>
          <a:p>
            <a:r>
              <a:rPr lang="en-US" dirty="0"/>
              <a:t>HEC has surveyed the actions taken by universities in advanced countries. In all cases, the decision has been taken by each university separately, based on its conditions. </a:t>
            </a:r>
          </a:p>
          <a:p>
            <a:r>
              <a:rPr lang="en-US" dirty="0"/>
              <a:t>Ideally, we would like a similar pattern in Pakistan.</a:t>
            </a:r>
          </a:p>
          <a:p>
            <a:r>
              <a:rPr lang="en-US" dirty="0"/>
              <a:t>HEC will provide overall guidance, based on international best practices, and Pakistan’s particular conditions, including the governmental directives. </a:t>
            </a:r>
          </a:p>
          <a:p>
            <a:r>
              <a:rPr lang="en-US" dirty="0"/>
              <a:t>HEC will also communicate the views of the VCs to the government. </a:t>
            </a:r>
          </a:p>
          <a:p>
            <a:r>
              <a:rPr lang="en-US" dirty="0"/>
              <a:t>The government has given advance notice that the order of closure of universities until 15</a:t>
            </a:r>
            <a:r>
              <a:rPr lang="en-US" baseline="30000" dirty="0"/>
              <a:t>th</a:t>
            </a:r>
            <a:r>
              <a:rPr lang="en-US" dirty="0"/>
              <a:t> July is not likely to be extended. The VCs have to decided how to proceed beyond that date.</a:t>
            </a:r>
          </a:p>
        </p:txBody>
      </p:sp>
    </p:spTree>
    <p:extLst>
      <p:ext uri="{BB962C8B-B14F-4D97-AF65-F5344CB8AC3E}">
        <p14:creationId xmlns:p14="http://schemas.microsoft.com/office/powerpoint/2010/main" val="3134825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Pentagon 5">
            <a:extLst>
              <a:ext uri="{FF2B5EF4-FFF2-40B4-BE49-F238E27FC236}">
                <a16:creationId xmlns:a16="http://schemas.microsoft.com/office/drawing/2014/main" id="{2BD07987-B16E-4934-B359-1A82C165B5B7}"/>
              </a:ext>
            </a:extLst>
          </p:cNvPr>
          <p:cNvSpPr/>
          <p:nvPr/>
        </p:nvSpPr>
        <p:spPr>
          <a:xfrm>
            <a:off x="0" y="1690344"/>
            <a:ext cx="12192000" cy="5167656"/>
          </a:xfrm>
          <a:prstGeom prst="homePlate">
            <a:avLst>
              <a:gd name="adj" fmla="val 0"/>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panose="020B0502040204020203" pitchFamily="34" charset="0"/>
              <a:ea typeface="Roboto" panose="02000000000000000000" pitchFamily="2" charset="0"/>
              <a:cs typeface="Segoe UI" panose="020B0502040204020203" pitchFamily="34" charset="0"/>
            </a:endParaRPr>
          </a:p>
        </p:txBody>
      </p:sp>
      <p:sp>
        <p:nvSpPr>
          <p:cNvPr id="10" name="Slide Number Placeholder 3">
            <a:extLst>
              <a:ext uri="{FF2B5EF4-FFF2-40B4-BE49-F238E27FC236}">
                <a16:creationId xmlns:a16="http://schemas.microsoft.com/office/drawing/2014/main" id="{78A8AA82-218B-40C9-AD0A-285E3B8EDF51}"/>
              </a:ext>
            </a:extLst>
          </p:cNvPr>
          <p:cNvSpPr txBox="1">
            <a:spLocks/>
          </p:cNvSpPr>
          <p:nvPr/>
        </p:nvSpPr>
        <p:spPr>
          <a:xfrm>
            <a:off x="11496041" y="6360055"/>
            <a:ext cx="586712"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83C5F55-F125-4667-82B7-A146F95992E1}" type="slidenum">
              <a:rPr lang="en-US" sz="1600" smtClean="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rPr>
              <a:pPr>
                <a:spcAft>
                  <a:spcPts val="600"/>
                </a:spcAft>
              </a:pPr>
              <a:t>9</a:t>
            </a:fld>
            <a:endParaRPr lang="en-US" sz="1600" dirty="0">
              <a:solidFill>
                <a:schemeClr val="tx1">
                  <a:alpha val="80000"/>
                </a:schemeClr>
              </a:solidFill>
              <a:latin typeface="Segoe UI" panose="020B0502040204020203" pitchFamily="34" charset="0"/>
              <a:ea typeface="Roboto" panose="02000000000000000000" pitchFamily="2" charset="0"/>
              <a:cs typeface="Segoe UI" panose="020B0502040204020203" pitchFamily="34" charset="0"/>
            </a:endParaRPr>
          </a:p>
        </p:txBody>
      </p:sp>
      <p:sp>
        <p:nvSpPr>
          <p:cNvPr id="12" name="Rectangle 11">
            <a:extLst>
              <a:ext uri="{FF2B5EF4-FFF2-40B4-BE49-F238E27FC236}">
                <a16:creationId xmlns:a16="http://schemas.microsoft.com/office/drawing/2014/main" id="{90236423-F6B2-4BA4-B024-6BD5E21BC99A}"/>
              </a:ext>
            </a:extLst>
          </p:cNvPr>
          <p:cNvSpPr/>
          <p:nvPr/>
        </p:nvSpPr>
        <p:spPr>
          <a:xfrm>
            <a:off x="0" y="0"/>
            <a:ext cx="12191999" cy="1674815"/>
          </a:xfrm>
          <a:prstGeom prst="rect">
            <a:avLst/>
          </a:prstGeom>
          <a:solidFill>
            <a:schemeClr val="accent6">
              <a:lumMod val="20000"/>
              <a:lumOff val="80000"/>
            </a:schemeClr>
          </a:solidFill>
        </p:spPr>
        <p:txBody>
          <a:bodyPr wrap="square" anchor="ctr" anchorCtr="0">
            <a:noAutofit/>
          </a:bodyPr>
          <a:lstStyle/>
          <a:p>
            <a:pPr algn="ctr"/>
            <a:r>
              <a:rPr lang="en-US" sz="4400" b="1" dirty="0">
                <a:ea typeface="Roboto" panose="02000000000000000000" pitchFamily="2" charset="0"/>
                <a:cs typeface="Segoe UI"/>
              </a:rPr>
              <a:t>Reopening Issues</a:t>
            </a:r>
          </a:p>
        </p:txBody>
      </p:sp>
      <p:sp>
        <p:nvSpPr>
          <p:cNvPr id="2" name="Rectangle 1">
            <a:extLst>
              <a:ext uri="{FF2B5EF4-FFF2-40B4-BE49-F238E27FC236}">
                <a16:creationId xmlns:a16="http://schemas.microsoft.com/office/drawing/2014/main" id="{03348FB9-65D8-49CC-B3D8-67727387B0EF}"/>
              </a:ext>
            </a:extLst>
          </p:cNvPr>
          <p:cNvSpPr/>
          <p:nvPr/>
        </p:nvSpPr>
        <p:spPr>
          <a:xfrm>
            <a:off x="0" y="1748910"/>
            <a:ext cx="12191999" cy="5109090"/>
          </a:xfrm>
          <a:prstGeom prst="rect">
            <a:avLst/>
          </a:prstGeom>
        </p:spPr>
        <p:txBody>
          <a:bodyPr wrap="square" lIns="1097280" rIns="457200" anchor="t">
            <a:noAutofit/>
          </a:bodyPr>
          <a:lstStyle/>
          <a:p>
            <a:pPr>
              <a:lnSpc>
                <a:spcPct val="140000"/>
              </a:lnSpc>
              <a:spcBef>
                <a:spcPts val="600"/>
              </a:spcBef>
              <a:spcAft>
                <a:spcPts val="600"/>
              </a:spcAft>
            </a:pPr>
            <a:r>
              <a:rPr lang="en-US" sz="2400" dirty="0">
                <a:solidFill>
                  <a:schemeClr val="bg1"/>
                </a:solidFill>
                <a:latin typeface="Segoe UI"/>
                <a:cs typeface="Segoe UI"/>
              </a:rPr>
              <a:t>Minimum Preparedness Conditions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Stepwise reopening of universities, based on its conditions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Checklists of actions to be completed before reopening</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Checklists of actions to be taken by returnees before reopening</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Finalization of SOPs, and monitoring and control measures</a:t>
            </a:r>
          </a:p>
          <a:p>
            <a:pPr>
              <a:lnSpc>
                <a:spcPct val="140000"/>
              </a:lnSpc>
              <a:spcBef>
                <a:spcPts val="600"/>
              </a:spcBef>
              <a:spcAft>
                <a:spcPts val="600"/>
              </a:spcAft>
            </a:pPr>
            <a:r>
              <a:rPr lang="en-US" sz="2400" dirty="0">
                <a:solidFill>
                  <a:schemeClr val="bg1"/>
                </a:solidFill>
                <a:latin typeface="Segoe UI" panose="020B0502040204020203" pitchFamily="34" charset="0"/>
                <a:ea typeface="Roboto" panose="02000000000000000000" pitchFamily="2" charset="0"/>
                <a:cs typeface="Segoe UI" panose="020B0502040204020203" pitchFamily="34" charset="0"/>
              </a:rPr>
              <a:t>Development of teaching plans for the new situation</a:t>
            </a:r>
          </a:p>
        </p:txBody>
      </p:sp>
      <p:sp>
        <p:nvSpPr>
          <p:cNvPr id="8" name="Arrow: Pentagon 6">
            <a:extLst>
              <a:ext uri="{FF2B5EF4-FFF2-40B4-BE49-F238E27FC236}">
                <a16:creationId xmlns:a16="http://schemas.microsoft.com/office/drawing/2014/main" id="{1624ECA7-BFFB-4C14-B25A-A103C878CC2B}"/>
              </a:ext>
            </a:extLst>
          </p:cNvPr>
          <p:cNvSpPr/>
          <p:nvPr/>
        </p:nvSpPr>
        <p:spPr>
          <a:xfrm>
            <a:off x="-1" y="1932479"/>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1</a:t>
            </a:r>
          </a:p>
        </p:txBody>
      </p:sp>
      <p:sp>
        <p:nvSpPr>
          <p:cNvPr id="9" name="Arrow: Pentagon 6">
            <a:extLst>
              <a:ext uri="{FF2B5EF4-FFF2-40B4-BE49-F238E27FC236}">
                <a16:creationId xmlns:a16="http://schemas.microsoft.com/office/drawing/2014/main" id="{1624ECA7-BFFB-4C14-B25A-A103C878CC2B}"/>
              </a:ext>
            </a:extLst>
          </p:cNvPr>
          <p:cNvSpPr/>
          <p:nvPr/>
        </p:nvSpPr>
        <p:spPr>
          <a:xfrm>
            <a:off x="0" y="2581803"/>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2</a:t>
            </a:r>
          </a:p>
        </p:txBody>
      </p:sp>
      <p:sp>
        <p:nvSpPr>
          <p:cNvPr id="11" name="Arrow: Pentagon 6">
            <a:extLst>
              <a:ext uri="{FF2B5EF4-FFF2-40B4-BE49-F238E27FC236}">
                <a16:creationId xmlns:a16="http://schemas.microsoft.com/office/drawing/2014/main" id="{1624ECA7-BFFB-4C14-B25A-A103C878CC2B}"/>
              </a:ext>
            </a:extLst>
          </p:cNvPr>
          <p:cNvSpPr/>
          <p:nvPr/>
        </p:nvSpPr>
        <p:spPr>
          <a:xfrm>
            <a:off x="0" y="324436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3</a:t>
            </a:r>
          </a:p>
        </p:txBody>
      </p:sp>
      <p:sp>
        <p:nvSpPr>
          <p:cNvPr id="13" name="Arrow: Pentagon 6">
            <a:extLst>
              <a:ext uri="{FF2B5EF4-FFF2-40B4-BE49-F238E27FC236}">
                <a16:creationId xmlns:a16="http://schemas.microsoft.com/office/drawing/2014/main" id="{1624ECA7-BFFB-4C14-B25A-A103C878CC2B}"/>
              </a:ext>
            </a:extLst>
          </p:cNvPr>
          <p:cNvSpPr/>
          <p:nvPr/>
        </p:nvSpPr>
        <p:spPr>
          <a:xfrm>
            <a:off x="0" y="3888526"/>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4</a:t>
            </a:r>
          </a:p>
        </p:txBody>
      </p:sp>
      <p:sp>
        <p:nvSpPr>
          <p:cNvPr id="14" name="Arrow: Pentagon 6">
            <a:extLst>
              <a:ext uri="{FF2B5EF4-FFF2-40B4-BE49-F238E27FC236}">
                <a16:creationId xmlns:a16="http://schemas.microsoft.com/office/drawing/2014/main" id="{1624ECA7-BFFB-4C14-B25A-A103C878CC2B}"/>
              </a:ext>
            </a:extLst>
          </p:cNvPr>
          <p:cNvSpPr/>
          <p:nvPr/>
        </p:nvSpPr>
        <p:spPr>
          <a:xfrm>
            <a:off x="0" y="4569495"/>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5</a:t>
            </a:r>
          </a:p>
        </p:txBody>
      </p:sp>
      <p:sp>
        <p:nvSpPr>
          <p:cNvPr id="15" name="Arrow: Pentagon 6">
            <a:extLst>
              <a:ext uri="{FF2B5EF4-FFF2-40B4-BE49-F238E27FC236}">
                <a16:creationId xmlns:a16="http://schemas.microsoft.com/office/drawing/2014/main" id="{1624ECA7-BFFB-4C14-B25A-A103C878CC2B}"/>
              </a:ext>
            </a:extLst>
          </p:cNvPr>
          <p:cNvSpPr/>
          <p:nvPr/>
        </p:nvSpPr>
        <p:spPr>
          <a:xfrm>
            <a:off x="0" y="5250464"/>
            <a:ext cx="975545" cy="386495"/>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Segoe UI" panose="020B0502040204020203" pitchFamily="34" charset="0"/>
                <a:ea typeface="Roboto" panose="02000000000000000000" pitchFamily="2" charset="0"/>
                <a:cs typeface="Segoe UI" panose="020B0502040204020203" pitchFamily="34" charset="0"/>
              </a:rPr>
              <a:t>6</a:t>
            </a:r>
          </a:p>
        </p:txBody>
      </p:sp>
    </p:spTree>
    <p:extLst>
      <p:ext uri="{BB962C8B-B14F-4D97-AF65-F5344CB8AC3E}">
        <p14:creationId xmlns:p14="http://schemas.microsoft.com/office/powerpoint/2010/main" val="2120549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61FBDD381021E42947CF7B3FBA306E5" ma:contentTypeVersion="9" ma:contentTypeDescription="Create a new document." ma:contentTypeScope="" ma:versionID="14d6b98279abbc2dbc875f043174248a">
  <xsd:schema xmlns:xsd="http://www.w3.org/2001/XMLSchema" xmlns:xs="http://www.w3.org/2001/XMLSchema" xmlns:p="http://schemas.microsoft.com/office/2006/metadata/properties" xmlns:ns3="3190d393-11bc-4639-886d-ff5ab8bfd043" targetNamespace="http://schemas.microsoft.com/office/2006/metadata/properties" ma:root="true" ma:fieldsID="09df528aca08c6cf48fa733d99b98eb0" ns3:_="">
    <xsd:import namespace="3190d393-11bc-4639-886d-ff5ab8bfd04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90d393-11bc-4639-886d-ff5ab8bfd0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45C68D-FCAE-4A17-98A4-E51887348E38}">
  <ds:schemaRefs>
    <ds:schemaRef ds:uri="http://schemas.microsoft.com/office/2006/documentManagement/types"/>
    <ds:schemaRef ds:uri="3190d393-11bc-4639-886d-ff5ab8bfd043"/>
    <ds:schemaRef ds:uri="http://purl.org/dc/dcmitype/"/>
    <ds:schemaRef ds:uri="http://www.w3.org/XML/1998/namespace"/>
    <ds:schemaRef ds:uri="http://purl.org/dc/elements/1.1/"/>
    <ds:schemaRef ds:uri="http://purl.org/dc/terms/"/>
    <ds:schemaRef ds:uri="http://schemas.openxmlformats.org/package/2006/metadata/core-propertie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4171C40-DEF4-4C30-B681-04364FC288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90d393-11bc-4639-886d-ff5ab8bfd0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93A582-0677-4B4E-9C86-ABCBA99E4E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13048</TotalTime>
  <Words>1850</Words>
  <Application>Microsoft Office PowerPoint</Application>
  <PresentationFormat>Widescreen</PresentationFormat>
  <Paragraphs>238</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Open Sans</vt:lpstr>
      <vt:lpstr>Roboto</vt:lpstr>
      <vt:lpstr>Segoe UI</vt:lpstr>
      <vt:lpstr>Office Theme</vt:lpstr>
      <vt:lpstr>PowerPoint Presentation</vt:lpstr>
      <vt:lpstr> </vt:lpstr>
      <vt:lpstr>Background</vt:lpstr>
      <vt:lpstr>Issues and response </vt:lpstr>
      <vt:lpstr>Reopening of Universities</vt:lpstr>
      <vt:lpstr>Background</vt:lpstr>
      <vt:lpstr>PowerPoint Presentation</vt:lpstr>
      <vt:lpstr>When Should Universities be Reopened? </vt:lpstr>
      <vt:lpstr>PowerPoint Presentation</vt:lpstr>
      <vt:lpstr>Should All Universities Reopen Together? </vt:lpstr>
      <vt:lpstr>PowerPoint Presentation</vt:lpstr>
      <vt:lpstr>PowerPoint Presentation</vt:lpstr>
      <vt:lpstr>PowerPoint Presentation</vt:lpstr>
      <vt:lpstr>PowerPoint Presentation</vt:lpstr>
      <vt:lpstr>Can Students/ Faculty Decline? </vt:lpstr>
      <vt:lpstr>PowerPoint Presentation</vt:lpstr>
      <vt:lpstr>PowerPoint Presentation</vt:lpstr>
      <vt:lpstr>PowerPoint Presentation</vt:lpstr>
      <vt:lpstr>PowerPoint Presentation</vt:lpstr>
      <vt:lpstr>What Safety Arrangements are Needed? </vt:lpstr>
      <vt:lpstr>PowerPoint Presentation</vt:lpstr>
      <vt:lpstr>PowerPoint Presentation</vt:lpstr>
      <vt:lpstr>What are the Options for Teaching?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Asif Khan</dc:creator>
  <cp:lastModifiedBy>SPO1</cp:lastModifiedBy>
  <cp:revision>95</cp:revision>
  <dcterms:created xsi:type="dcterms:W3CDTF">2020-04-29T22:24:55Z</dcterms:created>
  <dcterms:modified xsi:type="dcterms:W3CDTF">2020-10-08T06:11:57Z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0x010100761FBDD381021E42947CF7B3FBA306E5</vt:lpwstr>
  </property>
</Properties>
</file>